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200C-E433-91C8-17CE-479CFB8B5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EAC2F7-B3E8-C4D6-0B7A-40A25FDAC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18331-8D8E-6378-BB1F-3756D2AF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77DB9-B0F7-80FB-911D-EB9232C0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FE9A-9CA2-3018-BB6D-6424FAD8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DE06-BD45-824A-DEEC-92183450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3903E-F82E-F9BE-7733-E6D789722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3B6C8-2F27-FF8B-A5D2-1179ECA8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CA622-4C51-C168-794E-0655BFED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00201-7F21-3C5F-270F-2D3F327A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2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E89D6-0CD7-C736-39BE-4846ACD89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17BF0-7EE0-69B2-EBE2-C30EE00D9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10539-BD20-54A8-85BD-F5E988E1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B22C1-54DA-031D-9546-BEEDDCE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042DD-4292-D1C3-4A06-B16F975CF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4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73F5D-59E5-C93B-222D-64ED45ED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52FA-F368-216D-CB56-366BB5C95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751DB-3142-1E63-061A-34FB6290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144D4-AB0D-ECAE-D8BC-A2638BDE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6D47F-B7ED-6876-8AA2-24EC1035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2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4713-0AE7-BCED-8052-8CBB6CF40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781D8-38FA-88C3-3379-974A3DC5C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C360B-8986-871E-AE04-9C8AD24A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56CC8-831F-A0D0-44B3-90A42D748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8AC88-0DF8-D64B-B720-6117D1D1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3AECA-E97E-8EB0-CC4C-FB210F25E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45BB1-04AB-E792-71EE-E5368B85F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00804-041E-98AD-ACDA-93599E9B4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1FCA1-9283-4581-B13D-F1912709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8395B-60FE-F2BA-2E52-4227E834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1EE8E-8327-33F5-9118-1378FA884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9676A-B7F1-C6CD-4F10-3AB19A35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0163-BFAB-84E5-BFC3-4621F3683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DCF08-2AB8-9CB3-DAE8-8AB65DF0F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AA2E29-D0F2-76FB-25D5-355CA28F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987BB6-C7F6-2AFE-0BDA-ABD0F743F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F83DFF-A2F9-4F7F-E080-527136FF1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64099-E4AA-69BD-CC9E-10DDB1D6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C942F5-62EB-8C98-3DC2-DCD2F6D3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4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7AE8-3F82-61A4-DB62-D2CD494A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D1BF18-12F1-3420-451D-9E5158F6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22BD-3D56-0F63-2CF3-11F51938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F9EF9-4861-69F9-1CFB-85AD6C85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1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BC792D-A1A7-3250-77BF-A02F80EA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8BBB5-3782-242C-E201-C432D986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BCEE3-2952-FA77-2D1E-73C1E28BC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E66-E2E3-FD40-911E-FEC1DEF5F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EF967-94B6-8427-10DD-129A325D0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F2202-3538-DE1F-6115-09486A760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FD6F1-0D95-EA94-688C-85743294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CD7CE-2E44-BBCF-E0FD-9F070DF8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32E4F-C5C9-CF93-2FED-6F88F373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4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DB7AD-BA51-BB82-74E4-FDF7C30EE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1F3496-166B-C644-E6F3-536CD6F55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99681-3239-F83F-6ADA-419CC8EAC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C614E-AF4C-E05C-81F2-96F411AC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DF420-B7B2-7C89-46BA-E4D483A6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2EFF5-B88F-36AF-E949-BA966524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1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3BDA0-7512-5B06-B0E0-848E7A0E6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FE551-BBF0-CFD0-8B89-06DC38115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AF79A-8EA6-3D99-65ED-37486D584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FC34-8912-524F-A800-EAB8B670964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EE7D9-3708-9FF4-5CEE-E933AC650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68D74-617A-2B06-162E-58721BC1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64971-DC45-1A48-B985-E62D9927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9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football player on a field&#10;&#10;Description automatically generated">
            <a:extLst>
              <a:ext uri="{FF2B5EF4-FFF2-40B4-BE49-F238E27FC236}">
                <a16:creationId xmlns:a16="http://schemas.microsoft.com/office/drawing/2014/main" id="{700529B2-31FE-89F4-72F1-E7525E1B99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551" r="8955" b="2502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3B05F-708A-8036-338C-7F6A87D7E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Learning to Deal With Failure: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66FA6-7BD1-2C4B-CA37-14D3877F4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Turning Losses Into Lessons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blue and green letters on a black background&#10;&#10;Description automatically generated">
            <a:extLst>
              <a:ext uri="{FF2B5EF4-FFF2-40B4-BE49-F238E27FC236}">
                <a16:creationId xmlns:a16="http://schemas.microsoft.com/office/drawing/2014/main" id="{1F7D05FD-A25D-3ADD-1BAD-E26A77ED6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3855" y="5921321"/>
            <a:ext cx="1208142" cy="120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4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DDEA41-A808-3345-6883-620E955D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to Stay Positive While Facing Failure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628BB-1214-D459-C6BA-984CFAE59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Celebrate Effort: Recognize the work you put in, even if the results weren’t what you hoped for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Focus on Progress: Success is a journey, not a destination. Every step, even a misstep, moves you forward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Practice Gratitude: Be thankful for the opportunity to try, learn, and grow</a:t>
            </a:r>
          </a:p>
          <a:p>
            <a:endParaRPr lang="en-US" sz="2000">
              <a:solidFill>
                <a:schemeClr val="bg1"/>
              </a:solidFill>
              <a:effectLst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erson with grey hair and a serious face&#10;&#10;Description automatically generated">
            <a:extLst>
              <a:ext uri="{FF2B5EF4-FFF2-40B4-BE49-F238E27FC236}">
                <a16:creationId xmlns:a16="http://schemas.microsoft.com/office/drawing/2014/main" id="{4BD6C256-7DA7-0FBC-5E06-12E4180806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0"/>
            <a:ext cx="3874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30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705CAD-4CA5-0225-C232-04506685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Tools to Turn Failure Into Success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6A64F-EA43-AE0C-5CA1-2C7C1478F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>
                <a:solidFill>
                  <a:schemeClr val="bg1"/>
                </a:solidFill>
                <a:effectLst/>
              </a:rPr>
              <a:t>Journaling </a:t>
            </a:r>
          </a:p>
          <a:p>
            <a:pPr lvl="1"/>
            <a:r>
              <a:rPr lang="en-US" sz="1600">
                <a:solidFill>
                  <a:schemeClr val="bg1"/>
                </a:solidFill>
                <a:effectLst/>
              </a:rPr>
              <a:t>Reflect on each experience—what worked, what didn’t, and what you learned.</a:t>
            </a:r>
          </a:p>
          <a:p>
            <a:r>
              <a:rPr lang="en-US" sz="1600">
                <a:solidFill>
                  <a:schemeClr val="bg1"/>
                </a:solidFill>
                <a:effectLst/>
              </a:rPr>
              <a:t>Feedback</a:t>
            </a:r>
          </a:p>
          <a:p>
            <a:pPr lvl="1"/>
            <a:r>
              <a:rPr lang="en-US" sz="1600">
                <a:solidFill>
                  <a:schemeClr val="bg1"/>
                </a:solidFill>
                <a:effectLst/>
              </a:rPr>
              <a:t>Seek feedback from mentors, coaches, or peers to gain new perspectives</a:t>
            </a:r>
          </a:p>
          <a:p>
            <a:r>
              <a:rPr lang="en-US" sz="1600">
                <a:solidFill>
                  <a:schemeClr val="bg1"/>
                </a:solidFill>
                <a:effectLst/>
              </a:rPr>
              <a:t>Visualization </a:t>
            </a:r>
          </a:p>
          <a:p>
            <a:pPr lvl="1"/>
            <a:r>
              <a:rPr lang="en-US" sz="1600">
                <a:solidFill>
                  <a:schemeClr val="bg1"/>
                </a:solidFill>
                <a:effectLst/>
              </a:rPr>
              <a:t>Use failure as a motivator by visualizing how you’ll succeed next time</a:t>
            </a:r>
          </a:p>
          <a:p>
            <a:r>
              <a:rPr lang="en-US" sz="1600">
                <a:solidFill>
                  <a:schemeClr val="bg1"/>
                </a:solidFill>
                <a:effectLst/>
              </a:rPr>
              <a:t>Accountability </a:t>
            </a:r>
          </a:p>
          <a:p>
            <a:pPr lvl="1"/>
            <a:r>
              <a:rPr lang="en-US" sz="1600">
                <a:solidFill>
                  <a:schemeClr val="bg1"/>
                </a:solidFill>
                <a:effectLst/>
              </a:rPr>
              <a:t>Share your reflections and action plan with someone who will hold you accountable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cowboy kicking a bull&#10;&#10;Description automatically generated">
            <a:extLst>
              <a:ext uri="{FF2B5EF4-FFF2-40B4-BE49-F238E27FC236}">
                <a16:creationId xmlns:a16="http://schemas.microsoft.com/office/drawing/2014/main" id="{8CE59244-3DE7-E490-7F25-A6D1B1F370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6818" r="28235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771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2E87B-2369-664C-9739-061DCDC4B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Embrace Failure -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F4B35-2C10-CB94-EBA3-56C861334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Failure isn’t something to fear—it’s something to embrace. 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It’s an experience, a lesson, and a stepping stone to success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By reflecting on both the positives and negatives, reframing failure as a learning opportunity, and creating actionable plans for growth, you can turn any setback into a comeback. </a:t>
            </a:r>
          </a:p>
          <a:p>
            <a:r>
              <a:rPr lang="en-US" sz="1700" b="1">
                <a:solidFill>
                  <a:schemeClr val="bg1"/>
                </a:solidFill>
                <a:effectLst/>
              </a:rPr>
              <a:t>We believe that failure is a critical part of the journey to success.</a:t>
            </a:r>
            <a:r>
              <a:rPr lang="en-US" sz="1700">
                <a:solidFill>
                  <a:schemeClr val="bg1"/>
                </a:solidFill>
                <a:effectLst/>
              </a:rPr>
              <a:t> </a:t>
            </a:r>
          </a:p>
          <a:p>
            <a:r>
              <a:rPr lang="en-US" sz="1700" b="1" i="1">
                <a:solidFill>
                  <a:schemeClr val="bg1"/>
                </a:solidFill>
                <a:effectLst/>
              </a:rPr>
              <a:t>Are you ready to turn your failures into fuel for success?</a:t>
            </a:r>
            <a:endParaRPr lang="en-US" sz="1700">
              <a:solidFill>
                <a:schemeClr val="bg1"/>
              </a:solidFill>
              <a:effectLst/>
            </a:endParaRP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basketball player reaching for a ball&#10;&#10;Description automatically generated">
            <a:extLst>
              <a:ext uri="{FF2B5EF4-FFF2-40B4-BE49-F238E27FC236}">
                <a16:creationId xmlns:a16="http://schemas.microsoft.com/office/drawing/2014/main" id="{39AB5352-F736-1500-94C7-AC92F9112F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595726"/>
            <a:ext cx="5666547" cy="56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0B11E0-30B8-8CA5-BED1-AEBCAF7C0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Failure is an Inevitable Part of Life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FBAA25-D199-2022-7A13-E88F7A7FA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2288833"/>
            <a:ext cx="4800600" cy="37115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The sting of failure can feel overwhelming</a:t>
            </a:r>
          </a:p>
          <a:p>
            <a:r>
              <a:rPr lang="en-US" sz="2000">
                <a:solidFill>
                  <a:schemeClr val="bg1"/>
                </a:solidFill>
              </a:rPr>
              <a:t>F</a:t>
            </a:r>
            <a:r>
              <a:rPr lang="en-US" sz="2000">
                <a:solidFill>
                  <a:schemeClr val="bg1"/>
                </a:solidFill>
                <a:effectLst/>
              </a:rPr>
              <a:t>ailure isn’t the end of the road—it’s the foundation of growth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The most successful people in the world didn’t get there by avoiding failure; they got there by learning from it</a:t>
            </a:r>
          </a:p>
          <a:p>
            <a:r>
              <a:rPr lang="en-US" sz="2000">
                <a:solidFill>
                  <a:schemeClr val="bg1"/>
                </a:solidFill>
              </a:rPr>
              <a:t>E</a:t>
            </a:r>
            <a:r>
              <a:rPr lang="en-US" sz="2000">
                <a:solidFill>
                  <a:schemeClr val="bg1"/>
                </a:solidFill>
                <a:effectLst/>
              </a:rPr>
              <a:t>xplore how to embrace failure, reflect on its lessons, and turn setbacks into stepping stones for success</a:t>
            </a:r>
          </a:p>
          <a:p>
            <a:endParaRPr lang="en-US" sz="2000">
              <a:solidFill>
                <a:schemeClr val="bg1"/>
              </a:solidFill>
              <a:effectLst/>
            </a:endParaRPr>
          </a:p>
          <a:p>
            <a:endParaRPr lang="en-US" sz="2000">
              <a:solidFill>
                <a:schemeClr val="bg1"/>
              </a:solidFill>
              <a:effectLst/>
            </a:endParaRP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8" name="Content Placeholder 7" descr="A person holding a tennis racket&#10;&#10;Description automatically generated">
            <a:extLst>
              <a:ext uri="{FF2B5EF4-FFF2-40B4-BE49-F238E27FC236}">
                <a16:creationId xmlns:a16="http://schemas.microsoft.com/office/drawing/2014/main" id="{94119B97-AE50-59B7-6F2B-BDF7E77920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82931" y="-6"/>
            <a:ext cx="3909059" cy="6857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17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F27E05-977E-3E68-224C-6864E4B6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448721"/>
            <a:ext cx="4713997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380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ailure is Just </a:t>
            </a:r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380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eedback - </a:t>
            </a:r>
            <a:endParaRPr lang="en-US" sz="38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 descr="A group of men sitting in a room&#10;&#10;Description automatically generated">
            <a:extLst>
              <a:ext uri="{FF2B5EF4-FFF2-40B4-BE49-F238E27FC236}">
                <a16:creationId xmlns:a16="http://schemas.microsoft.com/office/drawing/2014/main" id="{BD9ED7B4-F9D7-B8DC-EEC1-D0885C4C39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83540" y="0"/>
            <a:ext cx="5280660" cy="68580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E99E1-51B9-CBC1-22F9-49D91695A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27800" y="1909192"/>
            <a:ext cx="4713997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</a:rPr>
              <a:t>“Failure means I’m not good Enough”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Failure is not a reflection of your worth. It’s an opportunity to grow and improve.</a:t>
            </a:r>
            <a:endParaRPr lang="en-US" sz="1700">
              <a:solidFill>
                <a:schemeClr val="bg1"/>
              </a:solidFill>
            </a:endParaRPr>
          </a:p>
          <a:p>
            <a:r>
              <a:rPr lang="en-US" sz="1700">
                <a:solidFill>
                  <a:schemeClr val="bg1"/>
                </a:solidFill>
              </a:rPr>
              <a:t>“If I fail, people will judge me”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Everyone fails. The people who matter most respect those who learn and bounce back.</a:t>
            </a:r>
            <a:endParaRPr lang="en-US" sz="1700">
              <a:solidFill>
                <a:schemeClr val="bg1"/>
              </a:solidFill>
            </a:endParaRPr>
          </a:p>
          <a:p>
            <a:r>
              <a:rPr lang="en-US" sz="1700">
                <a:solidFill>
                  <a:schemeClr val="bg1"/>
                </a:solidFill>
              </a:rPr>
              <a:t>”I should avoid failure at all costs.”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To achieve success, you must be willing to take risks. What matters most isn’t the failure itself, but how you respond to it.</a:t>
            </a:r>
          </a:p>
          <a:p>
            <a:pPr lvl="1"/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42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5A73B-38D9-530E-A41A-D928A0EEE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Failure As a Tool for Growth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53FBB-6A28-9386-610A-2B96AF563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Failure = Feedback 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It shows you what didn’t work and why.</a:t>
            </a:r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Failure = Opportunity 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It provides a chance to reassess and improve.</a:t>
            </a:r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Failure = Growth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Each setback builds resilience, grit, and wisdom.The Benefits of Learning From Failure</a:t>
            </a:r>
          </a:p>
          <a:p>
            <a:pPr lvl="1"/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group of basketball players in a circle&#10;&#10;Description automatically generated">
            <a:extLst>
              <a:ext uri="{FF2B5EF4-FFF2-40B4-BE49-F238E27FC236}">
                <a16:creationId xmlns:a16="http://schemas.microsoft.com/office/drawing/2014/main" id="{2F6ADAF2-4269-97D0-A4D2-55FE0C17BE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595726"/>
            <a:ext cx="5666547" cy="56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6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47AEF-960F-8322-7293-A64888E99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Benefits to Failure –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A2510-E7CF-87BC-51E8-A899DB6DF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Builds mental Toughness</a:t>
            </a:r>
          </a:p>
          <a:p>
            <a:r>
              <a:rPr lang="en-US" sz="2000">
                <a:solidFill>
                  <a:schemeClr val="bg1"/>
                </a:solidFill>
              </a:rPr>
              <a:t>Increases Self-awareness</a:t>
            </a:r>
          </a:p>
          <a:p>
            <a:r>
              <a:rPr lang="en-US" sz="2000">
                <a:solidFill>
                  <a:schemeClr val="bg1"/>
                </a:solidFill>
              </a:rPr>
              <a:t>Encourages Innovation </a:t>
            </a:r>
          </a:p>
          <a:p>
            <a:r>
              <a:rPr lang="en-US" sz="2000">
                <a:solidFill>
                  <a:schemeClr val="bg1"/>
                </a:solidFill>
              </a:rPr>
              <a:t>Strengthens Character </a:t>
            </a:r>
          </a:p>
          <a:p>
            <a:r>
              <a:rPr lang="en-US" sz="2000">
                <a:solidFill>
                  <a:schemeClr val="bg1"/>
                </a:solidFill>
              </a:rPr>
              <a:t>Self Reflection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baseball player kneeling on the ground&#10;&#10;Description automatically generated">
            <a:extLst>
              <a:ext uri="{FF2B5EF4-FFF2-40B4-BE49-F238E27FC236}">
                <a16:creationId xmlns:a16="http://schemas.microsoft.com/office/drawing/2014/main" id="{EDB037F7-7E57-4C21-61B3-E42330A8BB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9233" r="19003" b="-2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7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A2B72-C91B-69BB-149B-E3C20444C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Identify the Positives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CA84-3944-102D-0A1E-CC816ABCF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Ask yourself -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What did I do well?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What progress did I make, even if I didn’t achieve the goal?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What strengths did I demonstrate?</a:t>
            </a:r>
          </a:p>
          <a:p>
            <a:r>
              <a:rPr lang="en-US" sz="2000" dirty="0">
                <a:solidFill>
                  <a:schemeClr val="bg1"/>
                </a:solidFill>
                <a:effectLst/>
              </a:rPr>
              <a:t>Write down at least one positive takeaway from the experience. Use it as a building block for future success.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football player jumping over another football player&#10;&#10;Description automatically generated">
            <a:extLst>
              <a:ext uri="{FF2B5EF4-FFF2-40B4-BE49-F238E27FC236}">
                <a16:creationId xmlns:a16="http://schemas.microsoft.com/office/drawing/2014/main" id="{67A536AA-066C-59A8-F8B6-5DB9296DD2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2156" r="1" b="29768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1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8FF65-9148-B4E2-290E-3771B09AC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Acknowledge the Negatives without Shame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328E2-3149-6D0D-665B-4112CFE1E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288833"/>
            <a:ext cx="4800600" cy="37115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Failure often comes with negative aspects but identifying them is key to improvement. The goal isn’t to dwell on them—it’s to learn from them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What didn’t work? 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Where did I fall short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What </a:t>
            </a:r>
            <a:r>
              <a:rPr lang="en-US" sz="2000">
                <a:solidFill>
                  <a:schemeClr val="bg1"/>
                </a:solidFill>
              </a:rPr>
              <a:t>can I change moving forward?</a:t>
            </a:r>
            <a:endParaRPr lang="en-US" sz="2000">
              <a:solidFill>
                <a:schemeClr val="bg1"/>
              </a:solidFill>
              <a:effectLst/>
            </a:endParaRP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6" name="Content Placeholder 5" descr="A football player kneeling down in the snow&#10;&#10;Description automatically generated">
            <a:extLst>
              <a:ext uri="{FF2B5EF4-FFF2-40B4-BE49-F238E27FC236}">
                <a16:creationId xmlns:a16="http://schemas.microsoft.com/office/drawing/2014/main" id="{AA1534CD-22B0-9621-39DF-375CD095CE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34365" y="-6"/>
            <a:ext cx="3857624" cy="685799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95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250C39F-3F6C-4D53-86D2-7BC6B2FF6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A48D59-8581-41F7-B529-F4617FE07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chemeClr val="tx1">
                  <a:lumMod val="95000"/>
                  <a:lumOff val="5000"/>
                </a:schemeClr>
              </a:gs>
              <a:gs pos="90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erson sitting in an airplane&#10;&#10;Description automatically generated">
            <a:extLst>
              <a:ext uri="{FF2B5EF4-FFF2-40B4-BE49-F238E27FC236}">
                <a16:creationId xmlns:a16="http://schemas.microsoft.com/office/drawing/2014/main" id="{36A5CC7F-2FF2-47EE-C51A-27395B5669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6773" b="72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D62554-3A77-5F01-437E-0828EA09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910431"/>
            <a:ext cx="4724400" cy="14664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Reframe Failure As A Lesson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8277F-DA31-9CF2-E055-B2907A051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2492080"/>
            <a:ext cx="4724400" cy="30158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Every failure holds a lesson, but you have to look for it.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 Reframing failure helps you focus on growth rather than defeat. </a:t>
            </a:r>
          </a:p>
          <a:p>
            <a:r>
              <a:rPr lang="en-US" sz="2000" b="1">
                <a:solidFill>
                  <a:schemeClr val="bg1"/>
                </a:solidFill>
                <a:effectLst/>
              </a:rPr>
              <a:t>After reflecting on a failure, write down the lesson you’ve learned and how you’ll apply it moving forward.</a:t>
            </a:r>
            <a:endParaRPr lang="en-US" sz="2000">
              <a:solidFill>
                <a:schemeClr val="bg1"/>
              </a:solidFill>
              <a:effectLst/>
            </a:endParaRPr>
          </a:p>
          <a:p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39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D68194-5EB6-9F24-3296-9E1DC4EA8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Create An Action Plan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284E-BF32-F125-B323-89D617C47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2288833"/>
            <a:ext cx="4800600" cy="37115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Reflection without action is incomplete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Once you’ve identified the positives, negatives, and lessons, use them to create a plan for improvement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Turn lessons into actionable goals and commit to working on them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Maintaining a positive mindset during failure doesn’t mean ignoring the negatives—it means choosing to focus on solutions rather than problems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6" name="Content Placeholder 5" descr="A cowboy riding a bull&#10;&#10;Description automatically generated">
            <a:extLst>
              <a:ext uri="{FF2B5EF4-FFF2-40B4-BE49-F238E27FC236}">
                <a16:creationId xmlns:a16="http://schemas.microsoft.com/office/drawing/2014/main" id="{3008A071-129F-9B99-A72D-324DE5101E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34365" y="-6"/>
            <a:ext cx="3857624" cy="685799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07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665</Words>
  <Application>Microsoft Macintosh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Learning to Deal With Failure:</vt:lpstr>
      <vt:lpstr>Failure is an Inevitable Part of Life</vt:lpstr>
      <vt:lpstr>Failure is Just Feedback - </vt:lpstr>
      <vt:lpstr>Failure As a Tool for Growth - </vt:lpstr>
      <vt:lpstr>Benefits to Failure – </vt:lpstr>
      <vt:lpstr>Identify the Positives</vt:lpstr>
      <vt:lpstr>Acknowledge the Negatives without Shame - </vt:lpstr>
      <vt:lpstr>Reframe Failure As A Lesson - </vt:lpstr>
      <vt:lpstr>Create An Action Plan - </vt:lpstr>
      <vt:lpstr>How to Stay Positive While Facing Failure - </vt:lpstr>
      <vt:lpstr>Tools to Turn Failure Into Success - </vt:lpstr>
      <vt:lpstr>Embrace Failure 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to Deal With Failure:</dc:title>
  <dc:creator>Microsoft Office User</dc:creator>
  <cp:lastModifiedBy>Microsoft Office User</cp:lastModifiedBy>
  <cp:revision>1</cp:revision>
  <dcterms:created xsi:type="dcterms:W3CDTF">2025-02-21T20:47:32Z</dcterms:created>
  <dcterms:modified xsi:type="dcterms:W3CDTF">2025-02-24T17:25:54Z</dcterms:modified>
</cp:coreProperties>
</file>