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59"/>
  </p:normalViewPr>
  <p:slideViewPr>
    <p:cSldViewPr snapToGrid="0">
      <p:cViewPr varScale="1">
        <p:scale>
          <a:sx n="90" d="100"/>
          <a:sy n="90" d="100"/>
        </p:scale>
        <p:origin x="232" y="6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2AF08E-418E-BC48-ABEF-ECF7DDB0D052}" type="datetimeFigureOut">
              <a:rPr lang="en-US" smtClean="0"/>
              <a:t>1/17/25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3447040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2AF08E-418E-BC48-ABEF-ECF7DDB0D052}" type="datetimeFigureOut">
              <a:rPr lang="en-US" smtClean="0"/>
              <a:t>1/17/25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4084740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2AF08E-418E-BC48-ABEF-ECF7DDB0D052}" type="datetimeFigureOut">
              <a:rPr lang="en-US" smtClean="0"/>
              <a:t>1/17/25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4479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2AF08E-418E-BC48-ABEF-ECF7DDB0D052}" type="datetimeFigureOut">
              <a:rPr lang="en-US" smtClean="0"/>
              <a:t>1/17/25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516379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2AF08E-418E-BC48-ABEF-ECF7DDB0D052}" type="datetimeFigureOut">
              <a:rPr lang="en-US" smtClean="0"/>
              <a:t>1/17/25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4052423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2AF08E-418E-BC48-ABEF-ECF7DDB0D052}" type="datetimeFigureOut">
              <a:rPr lang="en-US" smtClean="0"/>
              <a:t>1/17/25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3248542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2AF08E-418E-BC48-ABEF-ECF7DDB0D052}" type="datetimeFigureOut">
              <a:rPr lang="en-US" smtClean="0"/>
              <a:t>1/17/25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732066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2AF08E-418E-BC48-ABEF-ECF7DDB0D052}" type="datetimeFigureOut">
              <a:rPr lang="en-US" smtClean="0"/>
              <a:t>1/17/25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91026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AF08E-418E-BC48-ABEF-ECF7DDB0D052}" type="datetimeFigureOut">
              <a:rPr lang="en-US" smtClean="0"/>
              <a:t>1/17/25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106288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2AF08E-418E-BC48-ABEF-ECF7DDB0D052}" type="datetimeFigureOut">
              <a:rPr lang="en-US" smtClean="0"/>
              <a:t>1/17/25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89521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2AF08E-418E-BC48-ABEF-ECF7DDB0D052}" type="datetimeFigureOut">
              <a:rPr lang="en-US" smtClean="0"/>
              <a:t>1/17/25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A3DB29-C81C-3149-937E-4BD3976A6983}" type="slidenum">
              <a:rPr lang="en-US" smtClean="0"/>
              <a:t>‹#›</a:t>
            </a:fld>
            <a:endParaRPr lang="en-US"/>
          </a:p>
        </p:txBody>
      </p:sp>
    </p:spTree>
    <p:extLst>
      <p:ext uri="{BB962C8B-B14F-4D97-AF65-F5344CB8AC3E}">
        <p14:creationId xmlns:p14="http://schemas.microsoft.com/office/powerpoint/2010/main" val="473333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2AF08E-418E-BC48-ABEF-ECF7DDB0D052}" type="datetimeFigureOut">
              <a:rPr lang="en-US" smtClean="0"/>
              <a:t>1/17/25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A3DB29-C81C-3149-937E-4BD3976A6983}" type="slidenum">
              <a:rPr lang="en-US" smtClean="0"/>
              <a:t>‹#›</a:t>
            </a:fld>
            <a:endParaRPr lang="en-US"/>
          </a:p>
        </p:txBody>
      </p:sp>
    </p:spTree>
    <p:extLst>
      <p:ext uri="{BB962C8B-B14F-4D97-AF65-F5344CB8AC3E}">
        <p14:creationId xmlns:p14="http://schemas.microsoft.com/office/powerpoint/2010/main" val="129268074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A94871E-96FC-4ADE-815B-41A636E34F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D48060-EC7B-6161-3F18-F9B37A57CDD0}"/>
              </a:ext>
            </a:extLst>
          </p:cNvPr>
          <p:cNvSpPr>
            <a:spLocks noGrp="1"/>
          </p:cNvSpPr>
          <p:nvPr>
            <p:ph type="ctrTitle"/>
          </p:nvPr>
        </p:nvSpPr>
        <p:spPr>
          <a:xfrm>
            <a:off x="640080" y="320040"/>
            <a:ext cx="6692827" cy="3892669"/>
          </a:xfrm>
        </p:spPr>
        <p:txBody>
          <a:bodyPr>
            <a:normAutofit/>
          </a:bodyPr>
          <a:lstStyle/>
          <a:p>
            <a:pPr algn="l"/>
            <a:r>
              <a:rPr lang="en-US" sz="6600"/>
              <a:t>Going Above and Beyond </a:t>
            </a:r>
            <a:br>
              <a:rPr lang="en-US" sz="6600"/>
            </a:br>
            <a:r>
              <a:rPr lang="en-US" sz="6600"/>
              <a:t>-</a:t>
            </a:r>
          </a:p>
        </p:txBody>
      </p:sp>
      <p:sp>
        <p:nvSpPr>
          <p:cNvPr id="3" name="Subtitle 2">
            <a:extLst>
              <a:ext uri="{FF2B5EF4-FFF2-40B4-BE49-F238E27FC236}">
                <a16:creationId xmlns:a16="http://schemas.microsoft.com/office/drawing/2014/main" id="{EA9DC6D0-45A7-51D4-2EF7-43C9A6B5EDFF}"/>
              </a:ext>
            </a:extLst>
          </p:cNvPr>
          <p:cNvSpPr>
            <a:spLocks noGrp="1"/>
          </p:cNvSpPr>
          <p:nvPr>
            <p:ph type="subTitle" idx="1"/>
          </p:nvPr>
        </p:nvSpPr>
        <p:spPr>
          <a:xfrm>
            <a:off x="640080" y="4631161"/>
            <a:ext cx="6692827" cy="1569486"/>
          </a:xfrm>
        </p:spPr>
        <p:txBody>
          <a:bodyPr>
            <a:normAutofit/>
          </a:bodyPr>
          <a:lstStyle/>
          <a:p>
            <a:pPr algn="l"/>
            <a:r>
              <a:rPr lang="en-US" dirty="0"/>
              <a:t>What It Takes to Earn a Raise</a:t>
            </a:r>
            <a:endParaRPr lang="en-US"/>
          </a:p>
        </p:txBody>
      </p:sp>
      <p:sp>
        <p:nvSpPr>
          <p:cNvPr id="14" name="sketch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4562" y="4409267"/>
            <a:ext cx="4243589" cy="18288"/>
          </a:xfrm>
          <a:custGeom>
            <a:avLst/>
            <a:gdLst>
              <a:gd name="connsiteX0" fmla="*/ 0 w 4243589"/>
              <a:gd name="connsiteY0" fmla="*/ 0 h 18288"/>
              <a:gd name="connsiteX1" fmla="*/ 563791 w 4243589"/>
              <a:gd name="connsiteY1" fmla="*/ 0 h 18288"/>
              <a:gd name="connsiteX2" fmla="*/ 1042710 w 4243589"/>
              <a:gd name="connsiteY2" fmla="*/ 0 h 18288"/>
              <a:gd name="connsiteX3" fmla="*/ 1564066 w 4243589"/>
              <a:gd name="connsiteY3" fmla="*/ 0 h 18288"/>
              <a:gd name="connsiteX4" fmla="*/ 2212729 w 4243589"/>
              <a:gd name="connsiteY4" fmla="*/ 0 h 18288"/>
              <a:gd name="connsiteX5" fmla="*/ 2776520 w 4243589"/>
              <a:gd name="connsiteY5" fmla="*/ 0 h 18288"/>
              <a:gd name="connsiteX6" fmla="*/ 3297875 w 4243589"/>
              <a:gd name="connsiteY6" fmla="*/ 0 h 18288"/>
              <a:gd name="connsiteX7" fmla="*/ 4243589 w 4243589"/>
              <a:gd name="connsiteY7" fmla="*/ 0 h 18288"/>
              <a:gd name="connsiteX8" fmla="*/ 4243589 w 4243589"/>
              <a:gd name="connsiteY8" fmla="*/ 18288 h 18288"/>
              <a:gd name="connsiteX9" fmla="*/ 3637362 w 4243589"/>
              <a:gd name="connsiteY9" fmla="*/ 18288 h 18288"/>
              <a:gd name="connsiteX10" fmla="*/ 3116007 w 4243589"/>
              <a:gd name="connsiteY10" fmla="*/ 18288 h 18288"/>
              <a:gd name="connsiteX11" fmla="*/ 2424908 w 4243589"/>
              <a:gd name="connsiteY11" fmla="*/ 18288 h 18288"/>
              <a:gd name="connsiteX12" fmla="*/ 1861117 w 4243589"/>
              <a:gd name="connsiteY12" fmla="*/ 18288 h 18288"/>
              <a:gd name="connsiteX13" fmla="*/ 1382198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3987" y="7429"/>
                  <a:pt x="4243569" y="10822"/>
                  <a:pt x="4243589" y="18288"/>
                </a:cubicBezTo>
                <a:cubicBezTo>
                  <a:pt x="4112949" y="-2855"/>
                  <a:pt x="3928037" y="1831"/>
                  <a:pt x="3637362" y="18288"/>
                </a:cubicBezTo>
                <a:cubicBezTo>
                  <a:pt x="3346687" y="34745"/>
                  <a:pt x="3254446" y="26669"/>
                  <a:pt x="3116007" y="18288"/>
                </a:cubicBezTo>
                <a:cubicBezTo>
                  <a:pt x="2977569" y="9907"/>
                  <a:pt x="2620228" y="28873"/>
                  <a:pt x="2424908" y="18288"/>
                </a:cubicBezTo>
                <a:cubicBezTo>
                  <a:pt x="2229588" y="7703"/>
                  <a:pt x="2088287" y="-3854"/>
                  <a:pt x="1861117" y="18288"/>
                </a:cubicBezTo>
                <a:cubicBezTo>
                  <a:pt x="1633947" y="40430"/>
                  <a:pt x="1502447" y="-871"/>
                  <a:pt x="1382198" y="18288"/>
                </a:cubicBezTo>
                <a:cubicBezTo>
                  <a:pt x="1261949" y="37447"/>
                  <a:pt x="1045440" y="28353"/>
                  <a:pt x="733535" y="18288"/>
                </a:cubicBezTo>
                <a:cubicBezTo>
                  <a:pt x="421630" y="8223"/>
                  <a:pt x="341257" y="-18359"/>
                  <a:pt x="0" y="18288"/>
                </a:cubicBezTo>
                <a:cubicBezTo>
                  <a:pt x="-591" y="13205"/>
                  <a:pt x="-663" y="6329"/>
                  <a:pt x="0" y="0"/>
                </a:cubicBezTo>
                <a:close/>
              </a:path>
              <a:path w="4243589" h="18288"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2703" y="5429"/>
                  <a:pt x="4244410" y="14046"/>
                  <a:pt x="4243589" y="18288"/>
                </a:cubicBezTo>
                <a:cubicBezTo>
                  <a:pt x="4130424" y="-1240"/>
                  <a:pt x="3932803" y="42249"/>
                  <a:pt x="3722234" y="18288"/>
                </a:cubicBezTo>
                <a:cubicBezTo>
                  <a:pt x="3511665" y="-5673"/>
                  <a:pt x="3269903" y="45994"/>
                  <a:pt x="3116007" y="18288"/>
                </a:cubicBezTo>
                <a:cubicBezTo>
                  <a:pt x="2962111" y="-9418"/>
                  <a:pt x="2744280" y="23224"/>
                  <a:pt x="2509780" y="18288"/>
                </a:cubicBezTo>
                <a:cubicBezTo>
                  <a:pt x="2275280" y="13352"/>
                  <a:pt x="2066059" y="43664"/>
                  <a:pt x="1945989" y="18288"/>
                </a:cubicBezTo>
                <a:cubicBezTo>
                  <a:pt x="1825919" y="-7088"/>
                  <a:pt x="1407329" y="12616"/>
                  <a:pt x="1254890" y="18288"/>
                </a:cubicBezTo>
                <a:cubicBezTo>
                  <a:pt x="1102451" y="23960"/>
                  <a:pt x="837950" y="31673"/>
                  <a:pt x="563791" y="18288"/>
                </a:cubicBezTo>
                <a:cubicBezTo>
                  <a:pt x="289632" y="4903"/>
                  <a:pt x="132768" y="7105"/>
                  <a:pt x="0" y="18288"/>
                </a:cubicBezTo>
                <a:cubicBezTo>
                  <a:pt x="668" y="13665"/>
                  <a:pt x="578" y="5675"/>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cartoon of a chef cooking money&#10;&#10;Description automatically generated">
            <a:extLst>
              <a:ext uri="{FF2B5EF4-FFF2-40B4-BE49-F238E27FC236}">
                <a16:creationId xmlns:a16="http://schemas.microsoft.com/office/drawing/2014/main" id="{A59D1150-F4F9-7319-A2C5-71B4745B6F21}"/>
              </a:ext>
            </a:extLst>
          </p:cNvPr>
          <p:cNvPicPr>
            <a:picLocks noChangeAspect="1"/>
          </p:cNvPicPr>
          <p:nvPr/>
        </p:nvPicPr>
        <p:blipFill>
          <a:blip r:embed="rId2"/>
          <a:stretch>
            <a:fillRect/>
          </a:stretch>
        </p:blipFill>
        <p:spPr>
          <a:xfrm>
            <a:off x="7781544" y="462422"/>
            <a:ext cx="4087368" cy="5696681"/>
          </a:xfrm>
          <a:prstGeom prst="rect">
            <a:avLst/>
          </a:prstGeom>
        </p:spPr>
      </p:pic>
      <p:pic>
        <p:nvPicPr>
          <p:cNvPr id="9" name="Picture 8" descr="A logo with text on it&#10;&#10;Description automatically generated">
            <a:extLst>
              <a:ext uri="{FF2B5EF4-FFF2-40B4-BE49-F238E27FC236}">
                <a16:creationId xmlns:a16="http://schemas.microsoft.com/office/drawing/2014/main" id="{405030F0-5719-1639-9088-46E1FCEA369E}"/>
              </a:ext>
            </a:extLst>
          </p:cNvPr>
          <p:cNvPicPr>
            <a:picLocks noChangeAspect="1"/>
          </p:cNvPicPr>
          <p:nvPr/>
        </p:nvPicPr>
        <p:blipFill>
          <a:blip r:embed="rId3"/>
          <a:stretch>
            <a:fillRect/>
          </a:stretch>
        </p:blipFill>
        <p:spPr>
          <a:xfrm>
            <a:off x="191443" y="5826400"/>
            <a:ext cx="903066" cy="903066"/>
          </a:xfrm>
          <a:prstGeom prst="rect">
            <a:avLst/>
          </a:prstGeom>
        </p:spPr>
      </p:pic>
    </p:spTree>
    <p:extLst>
      <p:ext uri="{BB962C8B-B14F-4D97-AF65-F5344CB8AC3E}">
        <p14:creationId xmlns:p14="http://schemas.microsoft.com/office/powerpoint/2010/main" val="858211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67293B-179D-0719-18E0-90AE6088CFE6}"/>
              </a:ext>
            </a:extLst>
          </p:cNvPr>
          <p:cNvSpPr>
            <a:spLocks noGrp="1"/>
          </p:cNvSpPr>
          <p:nvPr>
            <p:ph type="title"/>
          </p:nvPr>
        </p:nvSpPr>
        <p:spPr>
          <a:xfrm>
            <a:off x="5868557" y="1138036"/>
            <a:ext cx="5444382" cy="1402470"/>
          </a:xfrm>
        </p:spPr>
        <p:txBody>
          <a:bodyPr vert="horz" lIns="91440" tIns="45720" rIns="91440" bIns="45720" rtlCol="0" anchor="t">
            <a:normAutofit/>
          </a:bodyPr>
          <a:lstStyle/>
          <a:p>
            <a:r>
              <a:rPr lang="en-US" sz="3200"/>
              <a:t>Understand the Basics – </a:t>
            </a:r>
            <a:br>
              <a:rPr lang="en-US" sz="3200"/>
            </a:br>
            <a:r>
              <a:rPr lang="en-US" sz="3200"/>
              <a:t>You’re Paid To Do A Job</a:t>
            </a:r>
          </a:p>
        </p:txBody>
      </p:sp>
      <p:pic>
        <p:nvPicPr>
          <p:cNvPr id="8" name="Content Placeholder 7" descr="A cartoon of a person on a phone and computer&#10;&#10;Description automatically generated">
            <a:extLst>
              <a:ext uri="{FF2B5EF4-FFF2-40B4-BE49-F238E27FC236}">
                <a16:creationId xmlns:a16="http://schemas.microsoft.com/office/drawing/2014/main" id="{A7DE559A-F6E8-7AF6-1420-7702FC765006}"/>
              </a:ext>
            </a:extLst>
          </p:cNvPr>
          <p:cNvPicPr>
            <a:picLocks noGrp="1" noChangeAspect="1"/>
          </p:cNvPicPr>
          <p:nvPr>
            <p:ph sz="half" idx="2"/>
          </p:nvPr>
        </p:nvPicPr>
        <p:blipFill>
          <a:blip r:embed="rId2"/>
          <a:srcRect t="149" r="2" b="2"/>
          <a:stretch/>
        </p:blipFill>
        <p:spPr>
          <a:xfrm>
            <a:off x="-1" y="10"/>
            <a:ext cx="5151179" cy="6857990"/>
          </a:xfrm>
          <a:prstGeom prst="rect">
            <a:avLst/>
          </a:prstGeom>
        </p:spPr>
      </p:pic>
      <p:cxnSp>
        <p:nvCxnSpPr>
          <p:cNvPr id="13" name="Straight Connector 12">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5" name="Content Placeholder 4">
            <a:extLst>
              <a:ext uri="{FF2B5EF4-FFF2-40B4-BE49-F238E27FC236}">
                <a16:creationId xmlns:a16="http://schemas.microsoft.com/office/drawing/2014/main" id="{058E8C5E-3452-8581-0242-103B5EA039AA}"/>
              </a:ext>
            </a:extLst>
          </p:cNvPr>
          <p:cNvSpPr>
            <a:spLocks noGrp="1"/>
          </p:cNvSpPr>
          <p:nvPr>
            <p:ph sz="half" idx="1"/>
          </p:nvPr>
        </p:nvSpPr>
        <p:spPr>
          <a:xfrm>
            <a:off x="5868557" y="2551176"/>
            <a:ext cx="5444382" cy="3591207"/>
          </a:xfrm>
        </p:spPr>
        <p:txBody>
          <a:bodyPr vert="horz" lIns="91440" tIns="45720" rIns="91440" bIns="45720" rtlCol="0">
            <a:normAutofit/>
          </a:bodyPr>
          <a:lstStyle/>
          <a:p>
            <a:r>
              <a:rPr lang="en-US" sz="1900">
                <a:effectLst/>
              </a:rPr>
              <a:t>Raises aren’t given for doing the job you were hired to do—they’re earned by going above and beyond. </a:t>
            </a:r>
            <a:r>
              <a:rPr lang="en-US" sz="1900"/>
              <a:t>I</a:t>
            </a:r>
            <a:r>
              <a:rPr lang="en-US" sz="1900">
                <a:effectLst/>
              </a:rPr>
              <a:t>t’s about value, leverage, and growth—for both you and the business.</a:t>
            </a:r>
          </a:p>
          <a:p>
            <a:r>
              <a:rPr lang="en-US" sz="1900">
                <a:effectLst/>
              </a:rPr>
              <a:t>Raises come when you consistently exceed expectations and show that you’re committed to growing your role and the company.</a:t>
            </a:r>
          </a:p>
          <a:p>
            <a:r>
              <a:rPr lang="en-US" sz="1900">
                <a:effectLst/>
              </a:rPr>
              <a:t>Your salary/ hourly wage was agreed upon for the role you’re expected to perform. Meeting those expectations is the baseline. It’s your responsibility as an employee to deliver on the job description you signed up for.</a:t>
            </a:r>
          </a:p>
          <a:p>
            <a:endParaRPr lang="en-US" sz="1900">
              <a:effectLst/>
            </a:endParaRPr>
          </a:p>
          <a:p>
            <a:endParaRPr lang="en-US" sz="1900"/>
          </a:p>
        </p:txBody>
      </p:sp>
      <p:pic>
        <p:nvPicPr>
          <p:cNvPr id="9" name="Picture 8" descr="A logo with text on it&#10;&#10;Description automatically generated">
            <a:extLst>
              <a:ext uri="{FF2B5EF4-FFF2-40B4-BE49-F238E27FC236}">
                <a16:creationId xmlns:a16="http://schemas.microsoft.com/office/drawing/2014/main" id="{C0150AB9-F7B6-A9AC-A20C-3C0F94F0734A}"/>
              </a:ext>
            </a:extLst>
          </p:cNvPr>
          <p:cNvPicPr>
            <a:picLocks noChangeAspect="1"/>
          </p:cNvPicPr>
          <p:nvPr/>
        </p:nvPicPr>
        <p:blipFill>
          <a:blip r:embed="rId3"/>
          <a:stretch>
            <a:fillRect/>
          </a:stretch>
        </p:blipFill>
        <p:spPr>
          <a:xfrm>
            <a:off x="11127252" y="5840688"/>
            <a:ext cx="903066" cy="903066"/>
          </a:xfrm>
          <a:prstGeom prst="rect">
            <a:avLst/>
          </a:prstGeom>
        </p:spPr>
      </p:pic>
    </p:spTree>
    <p:extLst>
      <p:ext uri="{BB962C8B-B14F-4D97-AF65-F5344CB8AC3E}">
        <p14:creationId xmlns:p14="http://schemas.microsoft.com/office/powerpoint/2010/main" val="2280588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5580-DAF0-316D-7C27-121AA72F1F21}"/>
              </a:ext>
            </a:extLst>
          </p:cNvPr>
          <p:cNvSpPr>
            <a:spLocks noGrp="1"/>
          </p:cNvSpPr>
          <p:nvPr>
            <p:ph type="title"/>
          </p:nvPr>
        </p:nvSpPr>
        <p:spPr>
          <a:xfrm>
            <a:off x="762000" y="1138036"/>
            <a:ext cx="4085665" cy="1402470"/>
          </a:xfrm>
        </p:spPr>
        <p:txBody>
          <a:bodyPr anchor="t">
            <a:normAutofit/>
          </a:bodyPr>
          <a:lstStyle/>
          <a:p>
            <a:r>
              <a:rPr lang="en-US" sz="3200"/>
              <a:t>They Key To A Raise - </a:t>
            </a:r>
          </a:p>
        </p:txBody>
      </p:sp>
      <p:cxnSp>
        <p:nvCxnSpPr>
          <p:cNvPr id="25" name="Straight Connector 24">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CB0DB59-D915-8E21-8D94-986E805EC33B}"/>
              </a:ext>
            </a:extLst>
          </p:cNvPr>
          <p:cNvSpPr>
            <a:spLocks noGrp="1"/>
          </p:cNvSpPr>
          <p:nvPr>
            <p:ph idx="1"/>
          </p:nvPr>
        </p:nvSpPr>
        <p:spPr>
          <a:xfrm>
            <a:off x="428626" y="1828800"/>
            <a:ext cx="4419040" cy="4313583"/>
          </a:xfrm>
        </p:spPr>
        <p:txBody>
          <a:bodyPr>
            <a:normAutofit/>
          </a:bodyPr>
          <a:lstStyle/>
          <a:p>
            <a:r>
              <a:rPr lang="en-US" sz="1800" dirty="0"/>
              <a:t>Add More Value </a:t>
            </a:r>
          </a:p>
          <a:p>
            <a:pPr lvl="1"/>
            <a:r>
              <a:rPr lang="en-US" sz="1800" dirty="0"/>
              <a:t>Solve Problems </a:t>
            </a:r>
          </a:p>
          <a:p>
            <a:pPr lvl="1"/>
            <a:r>
              <a:rPr lang="en-US" sz="1800" dirty="0"/>
              <a:t>Take Ownership</a:t>
            </a:r>
          </a:p>
          <a:p>
            <a:pPr lvl="1"/>
            <a:r>
              <a:rPr lang="en-US" sz="1800" dirty="0"/>
              <a:t>Learn and Grow</a:t>
            </a:r>
          </a:p>
          <a:p>
            <a:pPr lvl="1"/>
            <a:r>
              <a:rPr lang="en-US" sz="1800" dirty="0"/>
              <a:t>Drive Results</a:t>
            </a:r>
          </a:p>
          <a:p>
            <a:r>
              <a:rPr lang="en-US" sz="1800" dirty="0"/>
              <a:t>What Sets You Apart?</a:t>
            </a:r>
          </a:p>
          <a:p>
            <a:pPr lvl="1"/>
            <a:r>
              <a:rPr lang="en-US" sz="1800" dirty="0">
                <a:effectLst/>
              </a:rPr>
              <a:t>As an employee, leverage comes from making yourself indispensable.</a:t>
            </a:r>
          </a:p>
          <a:p>
            <a:pPr lvl="1"/>
            <a:r>
              <a:rPr lang="en-US" sz="1800" dirty="0">
                <a:effectLst/>
              </a:rPr>
              <a:t>Are you doing work that’s difficult to replace?</a:t>
            </a:r>
          </a:p>
          <a:p>
            <a:pPr lvl="1"/>
            <a:r>
              <a:rPr lang="en-US" sz="1800" dirty="0">
                <a:effectLst/>
              </a:rPr>
              <a:t>Are you the go-to person for a specific skill or process? </a:t>
            </a:r>
          </a:p>
          <a:p>
            <a:pPr lvl="1"/>
            <a:r>
              <a:rPr lang="en-US" sz="1800" dirty="0">
                <a:effectLst/>
              </a:rPr>
              <a:t>Do you bring unique ideas or solutions to the table?</a:t>
            </a:r>
          </a:p>
          <a:p>
            <a:pPr marL="457200" lvl="1" indent="0">
              <a:buNone/>
            </a:pPr>
            <a:endParaRPr lang="en-US" sz="1400" dirty="0"/>
          </a:p>
          <a:p>
            <a:pPr marL="457200" lvl="1" indent="0">
              <a:buNone/>
            </a:pPr>
            <a:endParaRPr lang="en-US" sz="1400" dirty="0"/>
          </a:p>
        </p:txBody>
      </p:sp>
      <p:pic>
        <p:nvPicPr>
          <p:cNvPr id="8" name="Picture 7" descr="A person with money on her face&#10;&#10;Description automatically generated">
            <a:extLst>
              <a:ext uri="{FF2B5EF4-FFF2-40B4-BE49-F238E27FC236}">
                <a16:creationId xmlns:a16="http://schemas.microsoft.com/office/drawing/2014/main" id="{938546B8-21CC-3219-412C-F30A573F039E}"/>
              </a:ext>
            </a:extLst>
          </p:cNvPr>
          <p:cNvPicPr>
            <a:picLocks noChangeAspect="1"/>
          </p:cNvPicPr>
          <p:nvPr/>
        </p:nvPicPr>
        <p:blipFill>
          <a:blip r:embed="rId2"/>
          <a:srcRect r="-2" b="4851"/>
          <a:stretch/>
        </p:blipFill>
        <p:spPr>
          <a:xfrm>
            <a:off x="5650992" y="10"/>
            <a:ext cx="6541008" cy="6857990"/>
          </a:xfrm>
          <a:prstGeom prst="rect">
            <a:avLst/>
          </a:prstGeom>
        </p:spPr>
      </p:pic>
      <p:pic>
        <p:nvPicPr>
          <p:cNvPr id="9" name="Picture 8" descr="A logo with text on it&#10;&#10;Description automatically generated">
            <a:extLst>
              <a:ext uri="{FF2B5EF4-FFF2-40B4-BE49-F238E27FC236}">
                <a16:creationId xmlns:a16="http://schemas.microsoft.com/office/drawing/2014/main" id="{A7BFF006-D57D-8668-92A3-8B2ED52EF401}"/>
              </a:ext>
            </a:extLst>
          </p:cNvPr>
          <p:cNvPicPr>
            <a:picLocks noChangeAspect="1"/>
          </p:cNvPicPr>
          <p:nvPr/>
        </p:nvPicPr>
        <p:blipFill>
          <a:blip r:embed="rId3"/>
          <a:stretch>
            <a:fillRect/>
          </a:stretch>
        </p:blipFill>
        <p:spPr>
          <a:xfrm>
            <a:off x="140165" y="5954934"/>
            <a:ext cx="903066" cy="903066"/>
          </a:xfrm>
          <a:prstGeom prst="rect">
            <a:avLst/>
          </a:prstGeom>
        </p:spPr>
      </p:pic>
    </p:spTree>
    <p:extLst>
      <p:ext uri="{BB962C8B-B14F-4D97-AF65-F5344CB8AC3E}">
        <p14:creationId xmlns:p14="http://schemas.microsoft.com/office/powerpoint/2010/main" val="108855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a:extLst>
              <a:ext uri="{FF2B5EF4-FFF2-40B4-BE49-F238E27FC236}">
                <a16:creationId xmlns:a16="http://schemas.microsoft.com/office/drawing/2014/main" id="{B210AC1D-4063-4C6E-9528-FA9C4C0C1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02F8C595-E68C-4306-AED8-DC7826A0A5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16414" cy="6858000"/>
          </a:xfrm>
          <a:prstGeom prst="rect">
            <a:avLst/>
          </a:prstGeom>
          <a:ln>
            <a:noFill/>
          </a:ln>
          <a:effectLst>
            <a:outerShdw blurRad="889000" dist="406400" dir="21540000" sx="90000" sy="90000" algn="t" rotWithShape="0">
              <a:srgbClr val="000000">
                <a:alpha val="2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C5D185-F5CB-114B-B917-67292B9A00F2}"/>
              </a:ext>
            </a:extLst>
          </p:cNvPr>
          <p:cNvSpPr>
            <a:spLocks noGrp="1"/>
          </p:cNvSpPr>
          <p:nvPr>
            <p:ph type="title"/>
          </p:nvPr>
        </p:nvSpPr>
        <p:spPr>
          <a:xfrm>
            <a:off x="6803409" y="762001"/>
            <a:ext cx="4156512" cy="1708244"/>
          </a:xfrm>
        </p:spPr>
        <p:txBody>
          <a:bodyPr anchor="ctr">
            <a:normAutofit/>
          </a:bodyPr>
          <a:lstStyle/>
          <a:p>
            <a:r>
              <a:rPr lang="en-US" sz="3200" dirty="0"/>
              <a:t>The Key To A Raise –</a:t>
            </a:r>
            <a:br>
              <a:rPr lang="en-US" sz="3200" dirty="0"/>
            </a:br>
            <a:r>
              <a:rPr lang="en-US" sz="3000" dirty="0"/>
              <a:t>Employers Perspective</a:t>
            </a:r>
          </a:p>
        </p:txBody>
      </p:sp>
      <p:pic>
        <p:nvPicPr>
          <p:cNvPr id="5" name="Picture 4" descr="A person holding a fan of money&#10;&#10;Description automatically generated">
            <a:extLst>
              <a:ext uri="{FF2B5EF4-FFF2-40B4-BE49-F238E27FC236}">
                <a16:creationId xmlns:a16="http://schemas.microsoft.com/office/drawing/2014/main" id="{21C44BDA-0EAC-3897-A9AD-5E303F38B485}"/>
              </a:ext>
            </a:extLst>
          </p:cNvPr>
          <p:cNvPicPr>
            <a:picLocks noChangeAspect="1"/>
          </p:cNvPicPr>
          <p:nvPr/>
        </p:nvPicPr>
        <p:blipFill>
          <a:blip r:embed="rId2"/>
          <a:srcRect t="3812" r="2" b="2"/>
          <a:stretch/>
        </p:blipFill>
        <p:spPr>
          <a:xfrm>
            <a:off x="-1" y="-2"/>
            <a:ext cx="6096001" cy="6858002"/>
          </a:xfrm>
          <a:prstGeom prst="rect">
            <a:avLst/>
          </a:prstGeom>
        </p:spPr>
      </p:pic>
      <p:sp>
        <p:nvSpPr>
          <p:cNvPr id="3" name="Content Placeholder 2">
            <a:extLst>
              <a:ext uri="{FF2B5EF4-FFF2-40B4-BE49-F238E27FC236}">
                <a16:creationId xmlns:a16="http://schemas.microsoft.com/office/drawing/2014/main" id="{2211E1BC-E5AF-D1F5-73CE-229F91B337C5}"/>
              </a:ext>
            </a:extLst>
          </p:cNvPr>
          <p:cNvSpPr>
            <a:spLocks noGrp="1"/>
          </p:cNvSpPr>
          <p:nvPr>
            <p:ph idx="1"/>
          </p:nvPr>
        </p:nvSpPr>
        <p:spPr>
          <a:xfrm>
            <a:off x="6803408" y="2246489"/>
            <a:ext cx="4863921" cy="4391378"/>
          </a:xfrm>
        </p:spPr>
        <p:txBody>
          <a:bodyPr anchor="ctr">
            <a:normAutofit lnSpcReduction="10000"/>
          </a:bodyPr>
          <a:lstStyle/>
          <a:p>
            <a:r>
              <a:rPr lang="en-US" sz="1400" dirty="0"/>
              <a:t>Balancing Leverage </a:t>
            </a:r>
          </a:p>
          <a:p>
            <a:pPr lvl="1"/>
            <a:r>
              <a:rPr lang="en-US" sz="1400" dirty="0">
                <a:effectLst/>
              </a:rPr>
              <a:t>Building Systems: Creating processes that allow the business to run smoothly, even if someone leaves. </a:t>
            </a:r>
            <a:endParaRPr lang="en-US" sz="1400" dirty="0"/>
          </a:p>
          <a:p>
            <a:pPr lvl="1"/>
            <a:r>
              <a:rPr lang="en-US" sz="1400" dirty="0">
                <a:effectLst/>
              </a:rPr>
              <a:t>Cross-Training Staff: Ensuring that knowledge and responsibilities are shared across the team. </a:t>
            </a:r>
            <a:endParaRPr lang="en-US" sz="1400" dirty="0"/>
          </a:p>
          <a:p>
            <a:pPr lvl="1"/>
            <a:r>
              <a:rPr lang="en-US" sz="1400" dirty="0">
                <a:effectLst/>
              </a:rPr>
              <a:t>Fostering a Strong Culture: Making the company resilient and adaptable, no matter what challenges arises. This isn’t about undervaluing anyone’s contributions; it’s about building a sustainable, scalable business.</a:t>
            </a:r>
          </a:p>
          <a:p>
            <a:pPr lvl="1"/>
            <a:endParaRPr lang="en-US" sz="1400" dirty="0"/>
          </a:p>
          <a:p>
            <a:r>
              <a:rPr lang="en-US" sz="1400" dirty="0"/>
              <a:t>No Entitlement – Earned Opportunities Only</a:t>
            </a:r>
          </a:p>
          <a:p>
            <a:pPr lvl="1"/>
            <a:r>
              <a:rPr lang="en-US" sz="1400" dirty="0">
                <a:effectLst/>
              </a:rPr>
              <a:t>A raise isn’t an entitlement—it’s earned.</a:t>
            </a:r>
          </a:p>
          <a:p>
            <a:pPr lvl="1"/>
            <a:r>
              <a:rPr lang="en-US" sz="1400" dirty="0">
                <a:effectLst/>
              </a:rPr>
              <a:t> If you’re only doing what’s in your job description, then your current pay reflects that effort.</a:t>
            </a:r>
          </a:p>
          <a:p>
            <a:pPr lvl="1"/>
            <a:r>
              <a:rPr lang="en-US" sz="1400" dirty="0"/>
              <a:t>W</a:t>
            </a:r>
            <a:r>
              <a:rPr lang="en-US" sz="1400" dirty="0">
                <a:effectLst/>
              </a:rPr>
              <a:t>hen you consistently go above and beyond, demonstrate growth, and add unique value, that’s when the conversation changes. </a:t>
            </a:r>
          </a:p>
          <a:p>
            <a:pPr lvl="1"/>
            <a:r>
              <a:rPr lang="en-US" sz="1400" dirty="0">
                <a:effectLst/>
              </a:rPr>
              <a:t>Employers will reward hard work and dedication. Raises about creating more and earning it.</a:t>
            </a:r>
          </a:p>
          <a:p>
            <a:pPr lvl="1"/>
            <a:endParaRPr lang="en-US" sz="1100" dirty="0"/>
          </a:p>
        </p:txBody>
      </p:sp>
      <p:pic>
        <p:nvPicPr>
          <p:cNvPr id="6" name="Picture 5" descr="A logo with text on it&#10;&#10;Description automatically generated">
            <a:extLst>
              <a:ext uri="{FF2B5EF4-FFF2-40B4-BE49-F238E27FC236}">
                <a16:creationId xmlns:a16="http://schemas.microsoft.com/office/drawing/2014/main" id="{77028C3D-2369-B55F-A163-8109B6D8E179}"/>
              </a:ext>
            </a:extLst>
          </p:cNvPr>
          <p:cNvPicPr>
            <a:picLocks noChangeAspect="1"/>
          </p:cNvPicPr>
          <p:nvPr/>
        </p:nvPicPr>
        <p:blipFill>
          <a:blip r:embed="rId3"/>
          <a:stretch>
            <a:fillRect/>
          </a:stretch>
        </p:blipFill>
        <p:spPr>
          <a:xfrm>
            <a:off x="11229974" y="5943410"/>
            <a:ext cx="800343" cy="800343"/>
          </a:xfrm>
          <a:prstGeom prst="rect">
            <a:avLst/>
          </a:prstGeom>
        </p:spPr>
      </p:pic>
    </p:spTree>
    <p:extLst>
      <p:ext uri="{BB962C8B-B14F-4D97-AF65-F5344CB8AC3E}">
        <p14:creationId xmlns:p14="http://schemas.microsoft.com/office/powerpoint/2010/main" val="744885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57D47D-8181-E7E8-4232-4688850720FE}"/>
              </a:ext>
            </a:extLst>
          </p:cNvPr>
          <p:cNvSpPr>
            <a:spLocks noGrp="1"/>
          </p:cNvSpPr>
          <p:nvPr>
            <p:ph type="title"/>
          </p:nvPr>
        </p:nvSpPr>
        <p:spPr>
          <a:xfrm>
            <a:off x="761800" y="762001"/>
            <a:ext cx="5334197" cy="1708242"/>
          </a:xfrm>
        </p:spPr>
        <p:txBody>
          <a:bodyPr anchor="ctr">
            <a:normAutofit/>
          </a:bodyPr>
          <a:lstStyle/>
          <a:p>
            <a:r>
              <a:rPr lang="en-US" sz="3400">
                <a:effectLst/>
              </a:rPr>
              <a:t>Actionable Steps to Position Yourself for a Raise - </a:t>
            </a:r>
            <a:br>
              <a:rPr lang="en-US" sz="3400">
                <a:effectLst/>
              </a:rPr>
            </a:br>
            <a:endParaRPr lang="en-US" sz="3400"/>
          </a:p>
        </p:txBody>
      </p:sp>
      <p:sp>
        <p:nvSpPr>
          <p:cNvPr id="3" name="Content Placeholder 2">
            <a:extLst>
              <a:ext uri="{FF2B5EF4-FFF2-40B4-BE49-F238E27FC236}">
                <a16:creationId xmlns:a16="http://schemas.microsoft.com/office/drawing/2014/main" id="{3BDBBCF3-D9F2-B640-4682-BCF01C136543}"/>
              </a:ext>
            </a:extLst>
          </p:cNvPr>
          <p:cNvSpPr>
            <a:spLocks noGrp="1"/>
          </p:cNvSpPr>
          <p:nvPr>
            <p:ph idx="1"/>
          </p:nvPr>
        </p:nvSpPr>
        <p:spPr>
          <a:xfrm>
            <a:off x="761800" y="2470244"/>
            <a:ext cx="5334197" cy="3769835"/>
          </a:xfrm>
        </p:spPr>
        <p:txBody>
          <a:bodyPr anchor="ctr">
            <a:normAutofit/>
          </a:bodyPr>
          <a:lstStyle/>
          <a:p>
            <a:r>
              <a:rPr lang="en-US" sz="1700">
                <a:effectLst/>
              </a:rPr>
              <a:t>Track Your Contributions: Keep a record of your accomplishments, improvements you’ve made, and results you’ve driven. When it’s time to discuss a raise, you’ll have a strong case. </a:t>
            </a:r>
            <a:endParaRPr lang="en-US" sz="1700"/>
          </a:p>
          <a:p>
            <a:r>
              <a:rPr lang="en-US" sz="1700">
                <a:effectLst/>
              </a:rPr>
              <a:t>Ask for Feedback: Regularly check in with your manager to understand how you can improve and where you can add more value.</a:t>
            </a:r>
          </a:p>
          <a:p>
            <a:r>
              <a:rPr lang="en-US" sz="1700">
                <a:effectLst/>
              </a:rPr>
              <a:t>Set Goals: Align your personal growth goals with the company’s objectives. Show that you’re invested in mutual success. </a:t>
            </a:r>
          </a:p>
          <a:p>
            <a:r>
              <a:rPr lang="en-US" sz="1700">
                <a:effectLst/>
              </a:rPr>
              <a:t>Be Proactive: Don’t wait for opportunities to come to you—create them. Volunteer for new projects, learn new skills, and take initiative.</a:t>
            </a:r>
          </a:p>
          <a:p>
            <a:endParaRPr lang="en-US" sz="1700"/>
          </a:p>
        </p:txBody>
      </p:sp>
      <p:pic>
        <p:nvPicPr>
          <p:cNvPr id="5" name="Picture 4" descr="A group of men sitting in a room&#10;&#10;Description automatically generated">
            <a:extLst>
              <a:ext uri="{FF2B5EF4-FFF2-40B4-BE49-F238E27FC236}">
                <a16:creationId xmlns:a16="http://schemas.microsoft.com/office/drawing/2014/main" id="{1419EA4A-8C63-F449-A085-25F5AC8B2119}"/>
              </a:ext>
            </a:extLst>
          </p:cNvPr>
          <p:cNvPicPr>
            <a:picLocks noChangeAspect="1"/>
          </p:cNvPicPr>
          <p:nvPr/>
        </p:nvPicPr>
        <p:blipFill>
          <a:blip r:embed="rId2"/>
          <a:srcRect t="847" r="1"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pic>
        <p:nvPicPr>
          <p:cNvPr id="6" name="Picture 5" descr="A logo with text on it&#10;&#10;Description automatically generated">
            <a:extLst>
              <a:ext uri="{FF2B5EF4-FFF2-40B4-BE49-F238E27FC236}">
                <a16:creationId xmlns:a16="http://schemas.microsoft.com/office/drawing/2014/main" id="{2DCF024C-73D0-4622-665B-E747B2917D0B}"/>
              </a:ext>
            </a:extLst>
          </p:cNvPr>
          <p:cNvPicPr>
            <a:picLocks noChangeAspect="1"/>
          </p:cNvPicPr>
          <p:nvPr/>
        </p:nvPicPr>
        <p:blipFill>
          <a:blip r:embed="rId3"/>
          <a:stretch>
            <a:fillRect/>
          </a:stretch>
        </p:blipFill>
        <p:spPr>
          <a:xfrm>
            <a:off x="156959" y="5850793"/>
            <a:ext cx="800343" cy="800343"/>
          </a:xfrm>
          <a:prstGeom prst="rect">
            <a:avLst/>
          </a:prstGeom>
        </p:spPr>
      </p:pic>
    </p:spTree>
    <p:extLst>
      <p:ext uri="{BB962C8B-B14F-4D97-AF65-F5344CB8AC3E}">
        <p14:creationId xmlns:p14="http://schemas.microsoft.com/office/powerpoint/2010/main" val="179760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erson standing next to a car&#10;&#10;Description automatically generated">
            <a:extLst>
              <a:ext uri="{FF2B5EF4-FFF2-40B4-BE49-F238E27FC236}">
                <a16:creationId xmlns:a16="http://schemas.microsoft.com/office/drawing/2014/main" id="{4EB91F58-AC0A-909D-DB95-CAEC6985ADF8}"/>
              </a:ext>
            </a:extLst>
          </p:cNvPr>
          <p:cNvPicPr>
            <a:picLocks noChangeAspect="1"/>
          </p:cNvPicPr>
          <p:nvPr/>
        </p:nvPicPr>
        <p:blipFill>
          <a:blip r:embed="rId2"/>
          <a:srcRect l="2813" r="18298"/>
          <a:stretch/>
        </p:blipFill>
        <p:spPr>
          <a:xfrm>
            <a:off x="-1" y="-2"/>
            <a:ext cx="5410198" cy="6858002"/>
          </a:xfrm>
          <a:prstGeom prst="rect">
            <a:avLst/>
          </a:prstGeom>
        </p:spPr>
      </p:pic>
      <p:sp useBgFill="1">
        <p:nvSpPr>
          <p:cNvPr id="12" name="Rectangle 11">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95A32C-50AC-79E9-D5CC-7686C9701C15}"/>
              </a:ext>
            </a:extLst>
          </p:cNvPr>
          <p:cNvSpPr>
            <a:spLocks noGrp="1"/>
          </p:cNvSpPr>
          <p:nvPr>
            <p:ph type="title"/>
          </p:nvPr>
        </p:nvSpPr>
        <p:spPr>
          <a:xfrm>
            <a:off x="6115317" y="405685"/>
            <a:ext cx="5464968" cy="1559301"/>
          </a:xfrm>
        </p:spPr>
        <p:txBody>
          <a:bodyPr>
            <a:normAutofit/>
          </a:bodyPr>
          <a:lstStyle/>
          <a:p>
            <a:r>
              <a:rPr lang="en-US" sz="4000"/>
              <a:t>Call To Actions for Employees - </a:t>
            </a:r>
          </a:p>
        </p:txBody>
      </p:sp>
      <p:sp>
        <p:nvSpPr>
          <p:cNvPr id="3" name="Content Placeholder 2">
            <a:extLst>
              <a:ext uri="{FF2B5EF4-FFF2-40B4-BE49-F238E27FC236}">
                <a16:creationId xmlns:a16="http://schemas.microsoft.com/office/drawing/2014/main" id="{3BC0A68C-0CDC-6EE0-955D-88453BEC4DC3}"/>
              </a:ext>
            </a:extLst>
          </p:cNvPr>
          <p:cNvSpPr>
            <a:spLocks noGrp="1"/>
          </p:cNvSpPr>
          <p:nvPr>
            <p:ph idx="1"/>
          </p:nvPr>
        </p:nvSpPr>
        <p:spPr>
          <a:xfrm>
            <a:off x="6115317" y="2743200"/>
            <a:ext cx="5247340" cy="3496878"/>
          </a:xfrm>
        </p:spPr>
        <p:txBody>
          <a:bodyPr anchor="ctr">
            <a:normAutofit/>
          </a:bodyPr>
          <a:lstStyle/>
          <a:p>
            <a:r>
              <a:rPr lang="en-US" sz="1900">
                <a:effectLst/>
              </a:rPr>
              <a:t>Schedule a 1-on-1 with your manager and ask how you can contribute more to the team’s success.” </a:t>
            </a:r>
          </a:p>
          <a:p>
            <a:r>
              <a:rPr lang="en-US" sz="1900">
                <a:effectLst/>
              </a:rPr>
              <a:t>Invest in Yourself</a:t>
            </a:r>
          </a:p>
          <a:p>
            <a:r>
              <a:rPr lang="en-US" sz="1900">
                <a:effectLst/>
              </a:rPr>
              <a:t>Explore online courses, certifications, or workshops that align with your position.</a:t>
            </a:r>
          </a:p>
          <a:p>
            <a:r>
              <a:rPr lang="en-US" sz="1900">
                <a:effectLst/>
              </a:rPr>
              <a:t>Track Your Progress - keep a record of your accomplishments. </a:t>
            </a:r>
          </a:p>
          <a:p>
            <a:r>
              <a:rPr lang="en-US" sz="1900">
                <a:effectLst/>
              </a:rPr>
              <a:t>Start tracking your wins! Keep a journal or digital log of your contributions, so you’re ready to showcase your growth when the time comes.</a:t>
            </a:r>
          </a:p>
          <a:p>
            <a:endParaRPr lang="en-US" sz="1900"/>
          </a:p>
        </p:txBody>
      </p:sp>
      <p:pic>
        <p:nvPicPr>
          <p:cNvPr id="6" name="Picture 5" descr="A logo with text on it&#10;&#10;Description automatically generated">
            <a:extLst>
              <a:ext uri="{FF2B5EF4-FFF2-40B4-BE49-F238E27FC236}">
                <a16:creationId xmlns:a16="http://schemas.microsoft.com/office/drawing/2014/main" id="{19F0B2C8-666D-580A-8789-7F3BDB0CF019}"/>
              </a:ext>
            </a:extLst>
          </p:cNvPr>
          <p:cNvPicPr>
            <a:picLocks noChangeAspect="1"/>
          </p:cNvPicPr>
          <p:nvPr/>
        </p:nvPicPr>
        <p:blipFill>
          <a:blip r:embed="rId3"/>
          <a:stretch>
            <a:fillRect/>
          </a:stretch>
        </p:blipFill>
        <p:spPr>
          <a:xfrm>
            <a:off x="11229974" y="5943410"/>
            <a:ext cx="800343" cy="800343"/>
          </a:xfrm>
          <a:prstGeom prst="rect">
            <a:avLst/>
          </a:prstGeom>
        </p:spPr>
      </p:pic>
    </p:spTree>
    <p:extLst>
      <p:ext uri="{BB962C8B-B14F-4D97-AF65-F5344CB8AC3E}">
        <p14:creationId xmlns:p14="http://schemas.microsoft.com/office/powerpoint/2010/main" val="732715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computer and books on a table&#10;&#10;Description automatically generated">
            <a:extLst>
              <a:ext uri="{FF2B5EF4-FFF2-40B4-BE49-F238E27FC236}">
                <a16:creationId xmlns:a16="http://schemas.microsoft.com/office/drawing/2014/main" id="{FA4101E2-5D68-B06F-0962-92E19A47E754}"/>
              </a:ext>
            </a:extLst>
          </p:cNvPr>
          <p:cNvPicPr>
            <a:picLocks noChangeAspect="1"/>
          </p:cNvPicPr>
          <p:nvPr/>
        </p:nvPicPr>
        <p:blipFill>
          <a:blip r:embed="rId2"/>
          <a:srcRect t="16462" r="1" b="26800"/>
          <a:stretch/>
        </p:blipFill>
        <p:spPr>
          <a:xfrm>
            <a:off x="2522356" y="10"/>
            <a:ext cx="9669642" cy="6857990"/>
          </a:xfrm>
          <a:prstGeom prst="rect">
            <a:avLst/>
          </a:prstGeom>
        </p:spPr>
      </p:pic>
      <p:sp>
        <p:nvSpPr>
          <p:cNvPr id="13" name="Rectangle 1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E002EC2-8181-4493-6DFA-83595698EC3C}"/>
              </a:ext>
            </a:extLst>
          </p:cNvPr>
          <p:cNvSpPr>
            <a:spLocks noGrp="1"/>
          </p:cNvSpPr>
          <p:nvPr>
            <p:ph type="title"/>
          </p:nvPr>
        </p:nvSpPr>
        <p:spPr>
          <a:xfrm>
            <a:off x="838200" y="365125"/>
            <a:ext cx="3822189" cy="1899912"/>
          </a:xfrm>
        </p:spPr>
        <p:txBody>
          <a:bodyPr>
            <a:normAutofit/>
          </a:bodyPr>
          <a:lstStyle/>
          <a:p>
            <a:r>
              <a:rPr lang="en-US" sz="3400"/>
              <a:t>List of Resources And </a:t>
            </a:r>
            <a:r>
              <a:rPr lang="en-US" sz="3400">
                <a:effectLst/>
              </a:rPr>
              <a:t>Time Management Tools </a:t>
            </a:r>
            <a:r>
              <a:rPr lang="en-US" sz="3400"/>
              <a:t>-</a:t>
            </a:r>
          </a:p>
        </p:txBody>
      </p:sp>
      <p:sp>
        <p:nvSpPr>
          <p:cNvPr id="3" name="Content Placeholder 2">
            <a:extLst>
              <a:ext uri="{FF2B5EF4-FFF2-40B4-BE49-F238E27FC236}">
                <a16:creationId xmlns:a16="http://schemas.microsoft.com/office/drawing/2014/main" id="{7E88F940-C951-44ED-BC2A-8662B6B9CFB7}"/>
              </a:ext>
            </a:extLst>
          </p:cNvPr>
          <p:cNvSpPr>
            <a:spLocks noGrp="1"/>
          </p:cNvSpPr>
          <p:nvPr>
            <p:ph idx="1"/>
          </p:nvPr>
        </p:nvSpPr>
        <p:spPr>
          <a:xfrm>
            <a:off x="838200" y="2434201"/>
            <a:ext cx="3822189" cy="3742762"/>
          </a:xfrm>
        </p:spPr>
        <p:txBody>
          <a:bodyPr>
            <a:normAutofit/>
          </a:bodyPr>
          <a:lstStyle/>
          <a:p>
            <a:r>
              <a:rPr lang="en-US" sz="1900">
                <a:effectLst/>
              </a:rPr>
              <a:t>LinkedIn Learning </a:t>
            </a:r>
          </a:p>
          <a:p>
            <a:r>
              <a:rPr lang="en-US" sz="1900">
                <a:effectLst/>
              </a:rPr>
              <a:t>Coursera </a:t>
            </a:r>
          </a:p>
          <a:p>
            <a:r>
              <a:rPr lang="en-US" sz="1900">
                <a:effectLst/>
              </a:rPr>
              <a:t>Udemy </a:t>
            </a:r>
          </a:p>
          <a:p>
            <a:r>
              <a:rPr lang="en-US" sz="1900">
                <a:effectLst/>
              </a:rPr>
              <a:t>Skillshare </a:t>
            </a:r>
          </a:p>
          <a:p>
            <a:r>
              <a:rPr lang="en-US" sz="1900">
                <a:effectLst/>
              </a:rPr>
              <a:t>Harvard Online Courses (many are free!)</a:t>
            </a:r>
          </a:p>
          <a:p>
            <a:r>
              <a:rPr lang="en-US" sz="1900">
                <a:effectLst/>
              </a:rPr>
              <a:t>Trello </a:t>
            </a:r>
          </a:p>
          <a:p>
            <a:r>
              <a:rPr lang="en-US" sz="1900">
                <a:effectLst/>
              </a:rPr>
              <a:t>Asana </a:t>
            </a:r>
          </a:p>
          <a:p>
            <a:r>
              <a:rPr lang="en-US" sz="1900">
                <a:effectLst/>
              </a:rPr>
              <a:t>Notion </a:t>
            </a:r>
          </a:p>
          <a:p>
            <a:r>
              <a:rPr lang="en-US" sz="1900">
                <a:effectLst/>
              </a:rPr>
              <a:t>Google Calendar</a:t>
            </a:r>
            <a:endParaRPr lang="en-US" sz="1900"/>
          </a:p>
          <a:p>
            <a:endParaRPr lang="en-US" sz="1900"/>
          </a:p>
        </p:txBody>
      </p:sp>
      <p:pic>
        <p:nvPicPr>
          <p:cNvPr id="7" name="Picture 6" descr="A logo with text on it&#10;&#10;Description automatically generated">
            <a:extLst>
              <a:ext uri="{FF2B5EF4-FFF2-40B4-BE49-F238E27FC236}">
                <a16:creationId xmlns:a16="http://schemas.microsoft.com/office/drawing/2014/main" id="{560FF36A-5011-B0EB-D7B3-EBDD40703BD7}"/>
              </a:ext>
            </a:extLst>
          </p:cNvPr>
          <p:cNvPicPr>
            <a:picLocks noChangeAspect="1"/>
          </p:cNvPicPr>
          <p:nvPr/>
        </p:nvPicPr>
        <p:blipFill>
          <a:blip r:embed="rId3"/>
          <a:stretch>
            <a:fillRect/>
          </a:stretch>
        </p:blipFill>
        <p:spPr>
          <a:xfrm>
            <a:off x="11229974" y="5943410"/>
            <a:ext cx="800343" cy="800343"/>
          </a:xfrm>
          <a:prstGeom prst="rect">
            <a:avLst/>
          </a:prstGeom>
        </p:spPr>
      </p:pic>
    </p:spTree>
    <p:extLst>
      <p:ext uri="{BB962C8B-B14F-4D97-AF65-F5344CB8AC3E}">
        <p14:creationId xmlns:p14="http://schemas.microsoft.com/office/powerpoint/2010/main" val="220958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234AF4-C319-762A-D649-7EA4FEC05BB5}"/>
              </a:ext>
            </a:extLst>
          </p:cNvPr>
          <p:cNvSpPr>
            <a:spLocks noGrp="1"/>
          </p:cNvSpPr>
          <p:nvPr>
            <p:ph type="title"/>
          </p:nvPr>
        </p:nvSpPr>
        <p:spPr>
          <a:xfrm>
            <a:off x="640080" y="325369"/>
            <a:ext cx="4368602" cy="1956841"/>
          </a:xfrm>
        </p:spPr>
        <p:txBody>
          <a:bodyPr anchor="b">
            <a:normAutofit/>
          </a:bodyPr>
          <a:lstStyle/>
          <a:p>
            <a:r>
              <a:rPr lang="en-US" sz="4200"/>
              <a:t>Books and Financial Resources - </a:t>
            </a:r>
          </a:p>
        </p:txBody>
      </p:sp>
      <p:sp>
        <p:nvSpPr>
          <p:cNvPr id="15"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504CD5C-19AE-FFEE-2506-8D2483161EC5}"/>
              </a:ext>
            </a:extLst>
          </p:cNvPr>
          <p:cNvSpPr>
            <a:spLocks noGrp="1"/>
          </p:cNvSpPr>
          <p:nvPr>
            <p:ph idx="1"/>
          </p:nvPr>
        </p:nvSpPr>
        <p:spPr>
          <a:xfrm>
            <a:off x="640080" y="2872899"/>
            <a:ext cx="4243589" cy="3320668"/>
          </a:xfrm>
        </p:spPr>
        <p:txBody>
          <a:bodyPr>
            <a:normAutofit/>
          </a:bodyPr>
          <a:lstStyle/>
          <a:p>
            <a:r>
              <a:rPr lang="en-US" sz="2000">
                <a:effectLst/>
              </a:rPr>
              <a:t>“Mindset: The New Psychology of Success” by Carol Dweck </a:t>
            </a:r>
          </a:p>
          <a:p>
            <a:r>
              <a:rPr lang="en-US" sz="2000">
                <a:effectLst/>
              </a:rPr>
              <a:t>“Atomic Habits” by James Clear </a:t>
            </a:r>
          </a:p>
          <a:p>
            <a:r>
              <a:rPr lang="en-US" sz="2000">
                <a:effectLst/>
              </a:rPr>
              <a:t>“Extreme Ownership: How U.S. Navy SEALs Lead and Win” by Jocko Willink and Leif Babin </a:t>
            </a:r>
          </a:p>
          <a:p>
            <a:r>
              <a:rPr lang="en-US" sz="2000">
                <a:effectLst/>
              </a:rPr>
              <a:t>Mint</a:t>
            </a:r>
          </a:p>
          <a:p>
            <a:r>
              <a:rPr lang="en-US" sz="2000">
                <a:effectLst/>
              </a:rPr>
              <a:t>You Need a Budget (YNAB) </a:t>
            </a:r>
          </a:p>
          <a:p>
            <a:r>
              <a:rPr lang="en-US" sz="2000">
                <a:effectLst/>
              </a:rPr>
              <a:t>Financial Peace University</a:t>
            </a:r>
          </a:p>
          <a:p>
            <a:endParaRPr lang="en-US" sz="2000"/>
          </a:p>
        </p:txBody>
      </p:sp>
      <p:pic>
        <p:nvPicPr>
          <p:cNvPr id="8" name="Picture 7" descr="A book on a keyboard&#10;&#10;Description automatically generated">
            <a:extLst>
              <a:ext uri="{FF2B5EF4-FFF2-40B4-BE49-F238E27FC236}">
                <a16:creationId xmlns:a16="http://schemas.microsoft.com/office/drawing/2014/main" id="{51D70F17-FFFA-896E-6179-DB0EA123FADD}"/>
              </a:ext>
            </a:extLst>
          </p:cNvPr>
          <p:cNvPicPr>
            <a:picLocks noChangeAspect="1"/>
          </p:cNvPicPr>
          <p:nvPr/>
        </p:nvPicPr>
        <p:blipFill>
          <a:blip r:embed="rId2"/>
          <a:srcRect r="-1" b="25226"/>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pic>
        <p:nvPicPr>
          <p:cNvPr id="9" name="Picture 8" descr="A logo with text on it&#10;&#10;Description automatically generated">
            <a:extLst>
              <a:ext uri="{FF2B5EF4-FFF2-40B4-BE49-F238E27FC236}">
                <a16:creationId xmlns:a16="http://schemas.microsoft.com/office/drawing/2014/main" id="{79786F55-70A1-2DD0-944B-F60BC59734E9}"/>
              </a:ext>
            </a:extLst>
          </p:cNvPr>
          <p:cNvPicPr>
            <a:picLocks noChangeAspect="1"/>
          </p:cNvPicPr>
          <p:nvPr/>
        </p:nvPicPr>
        <p:blipFill>
          <a:blip r:embed="rId3"/>
          <a:stretch>
            <a:fillRect/>
          </a:stretch>
        </p:blipFill>
        <p:spPr>
          <a:xfrm>
            <a:off x="88399" y="6057657"/>
            <a:ext cx="800343" cy="800343"/>
          </a:xfrm>
          <a:prstGeom prst="rect">
            <a:avLst/>
          </a:prstGeom>
        </p:spPr>
      </p:pic>
    </p:spTree>
    <p:extLst>
      <p:ext uri="{BB962C8B-B14F-4D97-AF65-F5344CB8AC3E}">
        <p14:creationId xmlns:p14="http://schemas.microsoft.com/office/powerpoint/2010/main" val="22193192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2013 - 2022 Theme</Template>
  <TotalTime>64</TotalTime>
  <Words>614</Words>
  <Application>Microsoft Macintosh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Going Above and Beyond  -</vt:lpstr>
      <vt:lpstr>Understand the Basics –  You’re Paid To Do A Job</vt:lpstr>
      <vt:lpstr>They Key To A Raise - </vt:lpstr>
      <vt:lpstr>The Key To A Raise – Employers Perspective</vt:lpstr>
      <vt:lpstr>Actionable Steps to Position Yourself for a Raise -  </vt:lpstr>
      <vt:lpstr>Call To Actions for Employees - </vt:lpstr>
      <vt:lpstr>List of Resources And Time Management Tools -</vt:lpstr>
      <vt:lpstr>Books and Financial Resources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Going Above and Beyond  -</dc:title>
  <dc:creator>Microsoft Office User</dc:creator>
  <cp:lastModifiedBy>Microsoft Office User</cp:lastModifiedBy>
  <cp:revision>1</cp:revision>
  <dcterms:created xsi:type="dcterms:W3CDTF">2025-01-18T00:00:29Z</dcterms:created>
  <dcterms:modified xsi:type="dcterms:W3CDTF">2025-01-18T01:05:02Z</dcterms:modified>
</cp:coreProperties>
</file>