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0752"/>
  </p:normalViewPr>
  <p:slideViewPr>
    <p:cSldViewPr snapToGrid="0">
      <p:cViewPr varScale="1">
        <p:scale>
          <a:sx n="90" d="100"/>
          <a:sy n="90" d="100"/>
        </p:scale>
        <p:origin x="23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54E83A-21B6-8142-B1D8-33CAB6C8AD21}" type="datetimeFigureOut">
              <a:rPr lang="en-US" smtClean="0"/>
              <a:t>1/23/25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1AD9CA-5640-3440-9849-7743A596B249}" type="slidenum">
              <a:rPr lang="en-US" smtClean="0"/>
              <a:t>‹#›</a:t>
            </a:fld>
            <a:endParaRPr lang="en-US"/>
          </a:p>
        </p:txBody>
      </p:sp>
    </p:spTree>
    <p:extLst>
      <p:ext uri="{BB962C8B-B14F-4D97-AF65-F5344CB8AC3E}">
        <p14:creationId xmlns:p14="http://schemas.microsoft.com/office/powerpoint/2010/main" val="2114697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Tips to Cultivate a Winning Attitude</a:t>
            </a:r>
          </a:p>
          <a:p>
            <a:pPr marL="560070" lvl="1" indent="-285750">
              <a:buFont typeface="Wingdings" pitchFamily="2" charset="2"/>
              <a:buChar char="Ø"/>
            </a:pPr>
            <a:r>
              <a:rPr lang="en-US" dirty="0">
                <a:effectLst/>
              </a:rPr>
              <a:t>Start with gratitude. </a:t>
            </a:r>
            <a:r>
              <a:rPr lang="en-US" dirty="0"/>
              <a:t>W</a:t>
            </a:r>
            <a:r>
              <a:rPr lang="en-US" dirty="0">
                <a:effectLst/>
              </a:rPr>
              <a:t>rite down three things you’re grateful for to shift your focus toward the positive. </a:t>
            </a:r>
          </a:p>
          <a:p>
            <a:pPr marL="560070" lvl="1" indent="-285750">
              <a:buFont typeface="Wingdings" pitchFamily="2" charset="2"/>
              <a:buChar char="Ø"/>
            </a:pPr>
            <a:r>
              <a:rPr lang="en-US" dirty="0">
                <a:effectLst/>
              </a:rPr>
              <a:t>Reframe negative thoughts. When challenges arise, ask yourself, “What can I learn from this?” </a:t>
            </a:r>
          </a:p>
          <a:p>
            <a:pPr marL="560070" lvl="1" indent="-285750">
              <a:buFont typeface="Wingdings" pitchFamily="2" charset="2"/>
              <a:buChar char="Ø"/>
            </a:pPr>
            <a:r>
              <a:rPr lang="en-US" dirty="0">
                <a:effectLst/>
              </a:rPr>
              <a:t> Surround yourself with positivity. Seek out people, environments, and content that inspire and uplift you.</a:t>
            </a:r>
          </a:p>
          <a:p>
            <a:r>
              <a:rPr lang="en-US" dirty="0">
                <a:effectLst/>
              </a:rPr>
              <a:t>Maximize Your Effort</a:t>
            </a:r>
          </a:p>
          <a:p>
            <a:pPr marL="560070" lvl="1" indent="-285750">
              <a:buFont typeface="Wingdings" pitchFamily="2" charset="2"/>
              <a:buChar char="Ø"/>
            </a:pPr>
            <a:r>
              <a:rPr lang="en-US" dirty="0">
                <a:effectLst/>
              </a:rPr>
              <a:t>Set clear, actionable goals. Break your big vision into smaller, manageable steps. </a:t>
            </a:r>
            <a:endParaRPr lang="en-US" dirty="0"/>
          </a:p>
          <a:p>
            <a:pPr marL="560070" lvl="1" indent="-285750">
              <a:buFont typeface="Wingdings" pitchFamily="2" charset="2"/>
              <a:buChar char="Ø"/>
            </a:pPr>
            <a:r>
              <a:rPr lang="en-US" dirty="0">
                <a:effectLst/>
              </a:rPr>
              <a:t>Develop discipline. Create routines and habits that support your goals, like a morning workout or daily reflection. </a:t>
            </a:r>
            <a:endParaRPr lang="en-US" dirty="0"/>
          </a:p>
          <a:p>
            <a:pPr marL="560070" lvl="1" indent="-285750">
              <a:buFont typeface="Wingdings" pitchFamily="2" charset="2"/>
              <a:buChar char="Ø"/>
            </a:pPr>
            <a:r>
              <a:rPr lang="en-US" dirty="0">
                <a:effectLst/>
              </a:rPr>
              <a:t>Track your progress. </a:t>
            </a:r>
            <a:r>
              <a:rPr lang="en-US">
                <a:effectLst/>
              </a:rPr>
              <a:t>Celebrate small wins to stay motivated and keep moving forward.</a:t>
            </a:r>
          </a:p>
          <a:p>
            <a:endParaRPr lang="en-US"/>
          </a:p>
        </p:txBody>
      </p:sp>
      <p:sp>
        <p:nvSpPr>
          <p:cNvPr id="4" name="Slide Number Placeholder 3"/>
          <p:cNvSpPr>
            <a:spLocks noGrp="1"/>
          </p:cNvSpPr>
          <p:nvPr>
            <p:ph type="sldNum" sz="quarter" idx="5"/>
          </p:nvPr>
        </p:nvSpPr>
        <p:spPr/>
        <p:txBody>
          <a:bodyPr/>
          <a:lstStyle/>
          <a:p>
            <a:fld id="{3B1AD9CA-5640-3440-9849-7743A596B249}" type="slidenum">
              <a:rPr lang="en-US" smtClean="0"/>
              <a:t>3</a:t>
            </a:fld>
            <a:endParaRPr lang="en-US"/>
          </a:p>
        </p:txBody>
      </p:sp>
    </p:spTree>
    <p:extLst>
      <p:ext uri="{BB962C8B-B14F-4D97-AF65-F5344CB8AC3E}">
        <p14:creationId xmlns:p14="http://schemas.microsoft.com/office/powerpoint/2010/main" val="1505371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1AD9CA-5640-3440-9849-7743A596B249}" type="slidenum">
              <a:rPr lang="en-US" smtClean="0"/>
              <a:t>4</a:t>
            </a:fld>
            <a:endParaRPr lang="en-US"/>
          </a:p>
        </p:txBody>
      </p:sp>
    </p:spTree>
    <p:extLst>
      <p:ext uri="{BB962C8B-B14F-4D97-AF65-F5344CB8AC3E}">
        <p14:creationId xmlns:p14="http://schemas.microsoft.com/office/powerpoint/2010/main" val="3349899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1AD9CA-5640-3440-9849-7743A596B249}" type="slidenum">
              <a:rPr lang="en-US" smtClean="0"/>
              <a:t>5</a:t>
            </a:fld>
            <a:endParaRPr lang="en-US"/>
          </a:p>
        </p:txBody>
      </p:sp>
    </p:spTree>
    <p:extLst>
      <p:ext uri="{BB962C8B-B14F-4D97-AF65-F5344CB8AC3E}">
        <p14:creationId xmlns:p14="http://schemas.microsoft.com/office/powerpoint/2010/main" val="2770654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260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0403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0205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652907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69888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840979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632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289056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626154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62516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1/23/25</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086865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3C2B07E4-CDF9-4C88-A2F3-04620E58224D}" type="datetimeFigureOut">
              <a:rPr lang="en-US" smtClean="0"/>
              <a:pPr/>
              <a:t>1/23/25</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3392734876"/>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906F54D-04EF-4345-A564-7A7B57B6CE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2D72763-8D2E-477E-ADFD-28E96A52FD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4A63FA5D-402E-473D-AF05-018BE28B2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1" y="762001"/>
            <a:ext cx="6095999" cy="5333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26EC5D-0CBD-4CA7-71F3-0BA58CC9A611}"/>
              </a:ext>
            </a:extLst>
          </p:cNvPr>
          <p:cNvSpPr>
            <a:spLocks noGrp="1"/>
          </p:cNvSpPr>
          <p:nvPr>
            <p:ph type="ctrTitle"/>
          </p:nvPr>
        </p:nvSpPr>
        <p:spPr>
          <a:xfrm>
            <a:off x="1524000" y="1524000"/>
            <a:ext cx="4572000" cy="2581369"/>
          </a:xfrm>
        </p:spPr>
        <p:txBody>
          <a:bodyPr anchor="t">
            <a:normAutofit/>
          </a:bodyPr>
          <a:lstStyle/>
          <a:p>
            <a:r>
              <a:rPr lang="en-US" dirty="0"/>
              <a:t>The Foundation of Success - Attitude and Effort</a:t>
            </a:r>
          </a:p>
        </p:txBody>
      </p:sp>
      <p:sp>
        <p:nvSpPr>
          <p:cNvPr id="3" name="Subtitle 2">
            <a:extLst>
              <a:ext uri="{FF2B5EF4-FFF2-40B4-BE49-F238E27FC236}">
                <a16:creationId xmlns:a16="http://schemas.microsoft.com/office/drawing/2014/main" id="{639D8259-070B-E34A-B409-A54809B90EC6}"/>
              </a:ext>
            </a:extLst>
          </p:cNvPr>
          <p:cNvSpPr>
            <a:spLocks noGrp="1"/>
          </p:cNvSpPr>
          <p:nvPr>
            <p:ph type="subTitle" idx="1"/>
          </p:nvPr>
        </p:nvSpPr>
        <p:spPr>
          <a:xfrm>
            <a:off x="1524000" y="4867369"/>
            <a:ext cx="4572000" cy="789300"/>
          </a:xfrm>
        </p:spPr>
        <p:txBody>
          <a:bodyPr>
            <a:normAutofit/>
          </a:bodyPr>
          <a:lstStyle/>
          <a:p>
            <a:pPr>
              <a:lnSpc>
                <a:spcPct val="120000"/>
              </a:lnSpc>
            </a:pPr>
            <a:r>
              <a:rPr lang="en-US" dirty="0">
                <a:effectLst/>
              </a:rPr>
              <a:t>Why Attitude and Effort Matter Most In the world of high achievers</a:t>
            </a:r>
          </a:p>
          <a:p>
            <a:pPr>
              <a:lnSpc>
                <a:spcPct val="120000"/>
              </a:lnSpc>
            </a:pPr>
            <a:endParaRPr lang="en-US" dirty="0"/>
          </a:p>
        </p:txBody>
      </p:sp>
      <p:pic>
        <p:nvPicPr>
          <p:cNvPr id="5" name="Picture 4" descr="A person in a boxing stance&#10;&#10;Description automatically generated">
            <a:extLst>
              <a:ext uri="{FF2B5EF4-FFF2-40B4-BE49-F238E27FC236}">
                <a16:creationId xmlns:a16="http://schemas.microsoft.com/office/drawing/2014/main" id="{783BA8A1-1629-EE68-9BA4-6BDF2D415C90}"/>
              </a:ext>
            </a:extLst>
          </p:cNvPr>
          <p:cNvPicPr>
            <a:picLocks noChangeAspect="1"/>
          </p:cNvPicPr>
          <p:nvPr/>
        </p:nvPicPr>
        <p:blipFill>
          <a:blip r:embed="rId2"/>
          <a:srcRect t="11223" b="23242"/>
          <a:stretch/>
        </p:blipFill>
        <p:spPr>
          <a:xfrm>
            <a:off x="6858000" y="762001"/>
            <a:ext cx="4578306" cy="5333997"/>
          </a:xfrm>
          <a:prstGeom prst="rect">
            <a:avLst/>
          </a:prstGeom>
        </p:spPr>
      </p:pic>
      <p:cxnSp>
        <p:nvCxnSpPr>
          <p:cNvPr id="16" name="Straight Connector 15">
            <a:extLst>
              <a:ext uri="{FF2B5EF4-FFF2-40B4-BE49-F238E27FC236}">
                <a16:creationId xmlns:a16="http://schemas.microsoft.com/office/drawing/2014/main" id="{B20D3D82-8B25-4DD9-9924-4CEAD450CD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31206" y="4572000"/>
            <a:ext cx="971155"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C3D92E7-C74C-3749-50E2-001921B86009}"/>
              </a:ext>
            </a:extLst>
          </p:cNvPr>
          <p:cNvPicPr>
            <a:picLocks noChangeAspect="1"/>
          </p:cNvPicPr>
          <p:nvPr/>
        </p:nvPicPr>
        <p:blipFill>
          <a:blip r:embed="rId3"/>
          <a:stretch>
            <a:fillRect/>
          </a:stretch>
        </p:blipFill>
        <p:spPr>
          <a:xfrm>
            <a:off x="10887074" y="5786437"/>
            <a:ext cx="1304926" cy="1304926"/>
          </a:xfrm>
          <a:prstGeom prst="rect">
            <a:avLst/>
          </a:prstGeom>
        </p:spPr>
      </p:pic>
    </p:spTree>
    <p:extLst>
      <p:ext uri="{BB962C8B-B14F-4D97-AF65-F5344CB8AC3E}">
        <p14:creationId xmlns:p14="http://schemas.microsoft.com/office/powerpoint/2010/main" val="155348335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35709097-1D5E-461B-A75A-2CB4E0B19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8E7CE3D-756A-41A4-9B20-2A2FC3A1E4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Content Placeholder 2">
            <a:extLst>
              <a:ext uri="{FF2B5EF4-FFF2-40B4-BE49-F238E27FC236}">
                <a16:creationId xmlns:a16="http://schemas.microsoft.com/office/drawing/2014/main" id="{D71F97DE-BA07-818D-6757-67CCBE6B1AD2}"/>
              </a:ext>
            </a:extLst>
          </p:cNvPr>
          <p:cNvPicPr>
            <a:picLocks noGrp="1" noChangeAspect="1"/>
          </p:cNvPicPr>
          <p:nvPr>
            <p:ph sz="half" idx="2"/>
          </p:nvPr>
        </p:nvPicPr>
        <p:blipFill>
          <a:blip r:embed="rId2">
            <a:alphaModFix amt="50000"/>
          </a:blip>
          <a:srcRect t="56850" b="9412"/>
          <a:stretch/>
        </p:blipFill>
        <p:spPr>
          <a:xfrm>
            <a:off x="20" y="2520"/>
            <a:ext cx="12191980" cy="6855480"/>
          </a:xfrm>
          <a:prstGeom prst="rect">
            <a:avLst/>
          </a:prstGeom>
        </p:spPr>
      </p:pic>
      <p:sp>
        <p:nvSpPr>
          <p:cNvPr id="4" name="Title 3">
            <a:extLst>
              <a:ext uri="{FF2B5EF4-FFF2-40B4-BE49-F238E27FC236}">
                <a16:creationId xmlns:a16="http://schemas.microsoft.com/office/drawing/2014/main" id="{DAC2EE2E-8F9E-06B6-80FA-83A01688F7DF}"/>
              </a:ext>
            </a:extLst>
          </p:cNvPr>
          <p:cNvSpPr>
            <a:spLocks noGrp="1"/>
          </p:cNvSpPr>
          <p:nvPr>
            <p:ph type="title"/>
          </p:nvPr>
        </p:nvSpPr>
        <p:spPr>
          <a:xfrm>
            <a:off x="1429566" y="1045445"/>
            <a:ext cx="9238434" cy="857559"/>
          </a:xfrm>
        </p:spPr>
        <p:txBody>
          <a:bodyPr vert="horz" lIns="91440" tIns="45720" rIns="91440" bIns="45720" rtlCol="0" anchor="b">
            <a:normAutofit/>
          </a:bodyPr>
          <a:lstStyle/>
          <a:p>
            <a:pPr>
              <a:lnSpc>
                <a:spcPct val="110000"/>
              </a:lnSpc>
            </a:pPr>
            <a:r>
              <a:rPr lang="en-US" sz="2200" dirty="0">
                <a:solidFill>
                  <a:srgbClr val="FFFFFF"/>
                </a:solidFill>
              </a:rPr>
              <a:t>Two fundamental elements – </a:t>
            </a:r>
            <a:br>
              <a:rPr lang="en-US" sz="2200" dirty="0">
                <a:solidFill>
                  <a:srgbClr val="FFFFFF"/>
                </a:solidFill>
              </a:rPr>
            </a:br>
            <a:r>
              <a:rPr lang="en-US" sz="2200" dirty="0">
                <a:solidFill>
                  <a:srgbClr val="FFFFFF"/>
                </a:solidFill>
              </a:rPr>
              <a:t>Attitude and effort </a:t>
            </a:r>
          </a:p>
        </p:txBody>
      </p:sp>
      <p:cxnSp>
        <p:nvCxnSpPr>
          <p:cNvPr id="30" name="Straight Connector 29">
            <a:extLst>
              <a:ext uri="{FF2B5EF4-FFF2-40B4-BE49-F238E27FC236}">
                <a16:creationId xmlns:a16="http://schemas.microsoft.com/office/drawing/2014/main" id="{837CF948-9F12-4674-98E3-7A7FE57A19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rgbClr val="FFFFFF"/>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AB0B7BE0-0C23-5EA5-156A-D2F1C0211BC1}"/>
              </a:ext>
            </a:extLst>
          </p:cNvPr>
          <p:cNvSpPr>
            <a:spLocks noGrp="1"/>
          </p:cNvSpPr>
          <p:nvPr>
            <p:ph sz="half" idx="1"/>
          </p:nvPr>
        </p:nvSpPr>
        <p:spPr>
          <a:xfrm>
            <a:off x="1429555" y="2743200"/>
            <a:ext cx="7955077" cy="3352800"/>
          </a:xfrm>
        </p:spPr>
        <p:txBody>
          <a:bodyPr vert="horz" lIns="91440" tIns="45720" rIns="91440" bIns="45720" rtlCol="0">
            <a:normAutofit/>
          </a:bodyPr>
          <a:lstStyle/>
          <a:p>
            <a:pPr>
              <a:lnSpc>
                <a:spcPct val="120000"/>
              </a:lnSpc>
            </a:pPr>
            <a:r>
              <a:rPr lang="en-US" b="1" u="sng" dirty="0">
                <a:solidFill>
                  <a:srgbClr val="FFFFFF"/>
                </a:solidFill>
              </a:rPr>
              <a:t>Attitude: </a:t>
            </a:r>
            <a:r>
              <a:rPr lang="en-US" b="1" u="sng" dirty="0">
                <a:solidFill>
                  <a:srgbClr val="FFFFFF"/>
                </a:solidFill>
                <a:effectLst/>
              </a:rPr>
              <a:t>The Lens Through Which You See the World</a:t>
            </a:r>
          </a:p>
          <a:p>
            <a:pPr marL="560070" lvl="1" indent="-285750">
              <a:lnSpc>
                <a:spcPct val="120000"/>
              </a:lnSpc>
              <a:buFont typeface="Wingdings" pitchFamily="2" charset="2"/>
              <a:buChar char="Ø"/>
            </a:pPr>
            <a:r>
              <a:rPr lang="en-US" sz="1400" dirty="0">
                <a:solidFill>
                  <a:srgbClr val="FFFFFF"/>
                </a:solidFill>
                <a:effectLst/>
              </a:rPr>
              <a:t>believing in your ability to overcome   adversity </a:t>
            </a:r>
            <a:r>
              <a:rPr lang="en-US" sz="1400" dirty="0">
                <a:solidFill>
                  <a:srgbClr val="FFFFFF"/>
                </a:solidFill>
              </a:rPr>
              <a:t>- </a:t>
            </a:r>
            <a:r>
              <a:rPr lang="en-US" sz="1400" dirty="0">
                <a:solidFill>
                  <a:srgbClr val="FFFFFF"/>
                </a:solidFill>
                <a:effectLst/>
              </a:rPr>
              <a:t>staying focused on solutions not problems</a:t>
            </a:r>
          </a:p>
          <a:p>
            <a:pPr marL="560070" lvl="1" indent="-285750">
              <a:lnSpc>
                <a:spcPct val="120000"/>
              </a:lnSpc>
              <a:buFont typeface="Wingdings" pitchFamily="2" charset="2"/>
              <a:buChar char="Ø"/>
            </a:pPr>
            <a:r>
              <a:rPr lang="en-US" sz="1400" dirty="0">
                <a:solidFill>
                  <a:srgbClr val="FFFFFF"/>
                </a:solidFill>
                <a:effectLst/>
              </a:rPr>
              <a:t>people with positive attitudes are more resilient, have better problem-solving skills, &amp; perform better under pressure</a:t>
            </a:r>
          </a:p>
          <a:p>
            <a:pPr>
              <a:lnSpc>
                <a:spcPct val="120000"/>
              </a:lnSpc>
            </a:pPr>
            <a:r>
              <a:rPr lang="en-US" b="1" u="sng" dirty="0">
                <a:solidFill>
                  <a:srgbClr val="FFFFFF"/>
                </a:solidFill>
                <a:effectLst/>
              </a:rPr>
              <a:t>Effort: The Great Equalizer</a:t>
            </a:r>
          </a:p>
          <a:p>
            <a:pPr marL="742950" lvl="2" indent="-285750">
              <a:lnSpc>
                <a:spcPct val="120000"/>
              </a:lnSpc>
              <a:buFont typeface="Wingdings" pitchFamily="2" charset="2"/>
              <a:buChar char="Ø"/>
            </a:pPr>
            <a:r>
              <a:rPr lang="en-US" dirty="0">
                <a:solidFill>
                  <a:srgbClr val="FFFFFF"/>
                </a:solidFill>
                <a:effectLst/>
              </a:rPr>
              <a:t>Effort is what levels the playing field. No matter where you start, how hard you work determines how far you go</a:t>
            </a:r>
          </a:p>
          <a:p>
            <a:pPr marL="742950" lvl="2" indent="-285750">
              <a:lnSpc>
                <a:spcPct val="120000"/>
              </a:lnSpc>
              <a:buFont typeface="Wingdings" pitchFamily="2" charset="2"/>
              <a:buChar char="Ø"/>
            </a:pPr>
            <a:r>
              <a:rPr lang="en-US" dirty="0">
                <a:solidFill>
                  <a:srgbClr val="FFFFFF"/>
                </a:solidFill>
                <a:effectLst/>
              </a:rPr>
              <a:t>Effort isn’t just about working hard; it’s about working smart. Showing up, even when you don’t feel like it, staying focused on your long-term goals.</a:t>
            </a:r>
          </a:p>
          <a:p>
            <a:pPr>
              <a:lnSpc>
                <a:spcPct val="120000"/>
              </a:lnSpc>
            </a:pPr>
            <a:endParaRPr lang="en-US" dirty="0">
              <a:solidFill>
                <a:srgbClr val="FFFFFF"/>
              </a:solidFill>
              <a:effectLst/>
            </a:endParaRPr>
          </a:p>
          <a:p>
            <a:pPr lvl="2" indent="0">
              <a:lnSpc>
                <a:spcPct val="120000"/>
              </a:lnSpc>
              <a:buNone/>
            </a:pPr>
            <a:endParaRPr lang="en-US" dirty="0">
              <a:solidFill>
                <a:srgbClr val="FFFFFF"/>
              </a:solidFill>
              <a:effectLst/>
            </a:endParaRPr>
          </a:p>
          <a:p>
            <a:pPr marL="742950" lvl="2" indent="-285750">
              <a:lnSpc>
                <a:spcPct val="120000"/>
              </a:lnSpc>
            </a:pPr>
            <a:endParaRPr lang="en-US" dirty="0">
              <a:solidFill>
                <a:srgbClr val="FFFFFF"/>
              </a:solidFill>
              <a:effectLst/>
            </a:endParaRPr>
          </a:p>
          <a:p>
            <a:pPr marL="560070" lvl="1" indent="-285750">
              <a:lnSpc>
                <a:spcPct val="120000"/>
              </a:lnSpc>
              <a:buFont typeface="Arial" panose="020B0604020202020204" pitchFamily="34" charset="0"/>
              <a:buChar char="•"/>
            </a:pPr>
            <a:endParaRPr lang="en-US" dirty="0">
              <a:solidFill>
                <a:srgbClr val="FFFFFF"/>
              </a:solidFill>
              <a:effectLst/>
            </a:endParaRPr>
          </a:p>
          <a:p>
            <a:pPr marL="560070" lvl="1" indent="-285750">
              <a:lnSpc>
                <a:spcPct val="120000"/>
              </a:lnSpc>
              <a:buFont typeface="Wingdings" pitchFamily="2" charset="2"/>
              <a:buChar char="Ø"/>
            </a:pPr>
            <a:endParaRPr lang="en-US" dirty="0">
              <a:solidFill>
                <a:srgbClr val="FFFFFF"/>
              </a:solidFill>
              <a:effectLst/>
            </a:endParaRPr>
          </a:p>
          <a:p>
            <a:pPr lvl="1">
              <a:lnSpc>
                <a:spcPct val="120000"/>
              </a:lnSpc>
            </a:pPr>
            <a:endParaRPr lang="en-US" dirty="0">
              <a:solidFill>
                <a:srgbClr val="FFFFFF"/>
              </a:solidFill>
              <a:effectLst/>
            </a:endParaRPr>
          </a:p>
          <a:p>
            <a:pPr lvl="1">
              <a:lnSpc>
                <a:spcPct val="120000"/>
              </a:lnSpc>
            </a:pPr>
            <a:endParaRPr lang="en-US" dirty="0">
              <a:solidFill>
                <a:srgbClr val="FFFFFF"/>
              </a:solidFill>
            </a:endParaRPr>
          </a:p>
          <a:p>
            <a:pPr lvl="1">
              <a:lnSpc>
                <a:spcPct val="120000"/>
              </a:lnSpc>
            </a:pPr>
            <a:endParaRPr lang="en-US" dirty="0">
              <a:solidFill>
                <a:srgbClr val="FFFFFF"/>
              </a:solidFill>
            </a:endParaRPr>
          </a:p>
        </p:txBody>
      </p:sp>
      <p:pic>
        <p:nvPicPr>
          <p:cNvPr id="15" name="Picture 14">
            <a:extLst>
              <a:ext uri="{FF2B5EF4-FFF2-40B4-BE49-F238E27FC236}">
                <a16:creationId xmlns:a16="http://schemas.microsoft.com/office/drawing/2014/main" id="{51F6E705-0F17-6A5A-3EA3-BA493A36F6A1}"/>
              </a:ext>
            </a:extLst>
          </p:cNvPr>
          <p:cNvPicPr>
            <a:picLocks noChangeAspect="1"/>
          </p:cNvPicPr>
          <p:nvPr/>
        </p:nvPicPr>
        <p:blipFill>
          <a:blip r:embed="rId3"/>
          <a:stretch>
            <a:fillRect/>
          </a:stretch>
        </p:blipFill>
        <p:spPr>
          <a:xfrm>
            <a:off x="10887074" y="5786437"/>
            <a:ext cx="1304926" cy="1304926"/>
          </a:xfrm>
          <a:prstGeom prst="rect">
            <a:avLst/>
          </a:prstGeom>
        </p:spPr>
      </p:pic>
    </p:spTree>
    <p:extLst>
      <p:ext uri="{BB962C8B-B14F-4D97-AF65-F5344CB8AC3E}">
        <p14:creationId xmlns:p14="http://schemas.microsoft.com/office/powerpoint/2010/main" val="3516983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265911B-1E2F-489E-97EF-A15A9299E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119D4F1-CE65-4D74-A168-F27C15F1B0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person diving into a swimming pool&#10;&#10;Description automatically generated">
            <a:extLst>
              <a:ext uri="{FF2B5EF4-FFF2-40B4-BE49-F238E27FC236}">
                <a16:creationId xmlns:a16="http://schemas.microsoft.com/office/drawing/2014/main" id="{298DE784-4426-C289-1AC3-59406602D2E0}"/>
              </a:ext>
            </a:extLst>
          </p:cNvPr>
          <p:cNvPicPr>
            <a:picLocks noGrp="1" noChangeAspect="1"/>
          </p:cNvPicPr>
          <p:nvPr>
            <p:ph sz="half" idx="2"/>
          </p:nvPr>
        </p:nvPicPr>
        <p:blipFill>
          <a:blip r:embed="rId3">
            <a:alphaModFix amt="50000"/>
          </a:blip>
          <a:srcRect l="16670" r="19329" b="-2"/>
          <a:stretch/>
        </p:blipFill>
        <p:spPr>
          <a:xfrm>
            <a:off x="20" y="10"/>
            <a:ext cx="6095979" cy="6857990"/>
          </a:xfrm>
          <a:prstGeom prst="rect">
            <a:avLst/>
          </a:prstGeom>
        </p:spPr>
      </p:pic>
      <p:sp>
        <p:nvSpPr>
          <p:cNvPr id="2" name="Title 1">
            <a:extLst>
              <a:ext uri="{FF2B5EF4-FFF2-40B4-BE49-F238E27FC236}">
                <a16:creationId xmlns:a16="http://schemas.microsoft.com/office/drawing/2014/main" id="{AB12AF90-E51F-C9BC-4F99-98C9CDEF2999}"/>
              </a:ext>
            </a:extLst>
          </p:cNvPr>
          <p:cNvSpPr>
            <a:spLocks noGrp="1"/>
          </p:cNvSpPr>
          <p:nvPr>
            <p:ph type="title"/>
          </p:nvPr>
        </p:nvSpPr>
        <p:spPr>
          <a:xfrm>
            <a:off x="1600200" y="4769043"/>
            <a:ext cx="4057650" cy="2088957"/>
          </a:xfrm>
        </p:spPr>
        <p:txBody>
          <a:bodyPr vert="horz" lIns="91440" tIns="45720" rIns="91440" bIns="45720" rtlCol="0" anchor="ctr">
            <a:normAutofit/>
          </a:bodyPr>
          <a:lstStyle/>
          <a:p>
            <a:pPr algn="ctr"/>
            <a:r>
              <a:rPr lang="en-US" dirty="0">
                <a:solidFill>
                  <a:srgbClr val="FFFFFF"/>
                </a:solidFill>
              </a:rPr>
              <a:t>How to improve attitude and effort -</a:t>
            </a:r>
          </a:p>
        </p:txBody>
      </p:sp>
      <p:sp>
        <p:nvSpPr>
          <p:cNvPr id="3" name="Content Placeholder 2">
            <a:extLst>
              <a:ext uri="{FF2B5EF4-FFF2-40B4-BE49-F238E27FC236}">
                <a16:creationId xmlns:a16="http://schemas.microsoft.com/office/drawing/2014/main" id="{367B248E-716E-BE99-54C4-C0425FDB9EAA}"/>
              </a:ext>
            </a:extLst>
          </p:cNvPr>
          <p:cNvSpPr>
            <a:spLocks noGrp="1"/>
          </p:cNvSpPr>
          <p:nvPr>
            <p:ph sz="half" idx="1"/>
          </p:nvPr>
        </p:nvSpPr>
        <p:spPr>
          <a:xfrm>
            <a:off x="6284129" y="1241521"/>
            <a:ext cx="5719742" cy="4572000"/>
          </a:xfrm>
        </p:spPr>
        <p:txBody>
          <a:bodyPr vert="horz" lIns="91440" tIns="45720" rIns="91440" bIns="45720" rtlCol="0" anchor="ctr">
            <a:normAutofit/>
          </a:bodyPr>
          <a:lstStyle/>
          <a:p>
            <a:pPr>
              <a:lnSpc>
                <a:spcPct val="120000"/>
              </a:lnSpc>
            </a:pPr>
            <a:r>
              <a:rPr lang="en-US" sz="1600" b="1" u="sng" dirty="0">
                <a:effectLst/>
              </a:rPr>
              <a:t>Tips to Cultivate a Winning Attitude</a:t>
            </a:r>
          </a:p>
          <a:p>
            <a:pPr marL="560070" lvl="1" indent="-285750">
              <a:lnSpc>
                <a:spcPct val="120000"/>
              </a:lnSpc>
              <a:buFont typeface="Wingdings" pitchFamily="2" charset="2"/>
              <a:buChar char="Ø"/>
            </a:pPr>
            <a:r>
              <a:rPr lang="en-US" sz="1400" dirty="0">
                <a:effectLst/>
              </a:rPr>
              <a:t>Start with gratitude. </a:t>
            </a:r>
            <a:r>
              <a:rPr lang="en-US" sz="1400" dirty="0"/>
              <a:t>W</a:t>
            </a:r>
            <a:r>
              <a:rPr lang="en-US" sz="1400" dirty="0">
                <a:effectLst/>
              </a:rPr>
              <a:t>rite down three things you’re grateful for to shift your focus toward the positive. </a:t>
            </a:r>
          </a:p>
          <a:p>
            <a:pPr marL="560070" lvl="1" indent="-285750">
              <a:lnSpc>
                <a:spcPct val="120000"/>
              </a:lnSpc>
              <a:buFont typeface="Wingdings" pitchFamily="2" charset="2"/>
              <a:buChar char="Ø"/>
            </a:pPr>
            <a:r>
              <a:rPr lang="en-US" sz="1400" dirty="0">
                <a:effectLst/>
              </a:rPr>
              <a:t>Reframe negative thoughts. When challenges arise, ask yourself, “What can I learn from this?” </a:t>
            </a:r>
          </a:p>
          <a:p>
            <a:pPr marL="560070" lvl="1" indent="-285750">
              <a:lnSpc>
                <a:spcPct val="120000"/>
              </a:lnSpc>
              <a:buFont typeface="Wingdings" pitchFamily="2" charset="2"/>
              <a:buChar char="Ø"/>
            </a:pPr>
            <a:r>
              <a:rPr lang="en-US" sz="1400" dirty="0">
                <a:effectLst/>
              </a:rPr>
              <a:t> Surround yourself with positivity. Seek out people, environments, and content that inspire and uplift you.</a:t>
            </a:r>
          </a:p>
          <a:p>
            <a:pPr>
              <a:lnSpc>
                <a:spcPct val="120000"/>
              </a:lnSpc>
            </a:pPr>
            <a:r>
              <a:rPr lang="en-US" sz="1600" b="1" u="sng" dirty="0">
                <a:effectLst/>
              </a:rPr>
              <a:t>Maximize Your Effort</a:t>
            </a:r>
          </a:p>
          <a:p>
            <a:pPr marL="560070" lvl="1" indent="-285750">
              <a:lnSpc>
                <a:spcPct val="120000"/>
              </a:lnSpc>
              <a:buFont typeface="Wingdings" pitchFamily="2" charset="2"/>
              <a:buChar char="Ø"/>
            </a:pPr>
            <a:r>
              <a:rPr lang="en-US" sz="1400" dirty="0">
                <a:effectLst/>
              </a:rPr>
              <a:t>Set clear, actionable goals. Break your big vision into smaller, manageable steps. </a:t>
            </a:r>
            <a:endParaRPr lang="en-US" sz="1400" dirty="0"/>
          </a:p>
          <a:p>
            <a:pPr marL="560070" lvl="1" indent="-285750">
              <a:lnSpc>
                <a:spcPct val="120000"/>
              </a:lnSpc>
              <a:buFont typeface="Wingdings" pitchFamily="2" charset="2"/>
              <a:buChar char="Ø"/>
            </a:pPr>
            <a:r>
              <a:rPr lang="en-US" sz="1400" dirty="0">
                <a:effectLst/>
              </a:rPr>
              <a:t>Develop discipline. Create routines and habits that support your goals, like a morning workout or daily reflection. </a:t>
            </a:r>
            <a:endParaRPr lang="en-US" sz="1400" dirty="0"/>
          </a:p>
          <a:p>
            <a:pPr marL="560070" lvl="1" indent="-285750">
              <a:lnSpc>
                <a:spcPct val="120000"/>
              </a:lnSpc>
              <a:buFont typeface="Wingdings" pitchFamily="2" charset="2"/>
              <a:buChar char="Ø"/>
            </a:pPr>
            <a:r>
              <a:rPr lang="en-US" sz="1400" dirty="0">
                <a:effectLst/>
              </a:rPr>
              <a:t>Track your progress. Celebrate small wins to stay motivated and keep moving forward.</a:t>
            </a:r>
          </a:p>
          <a:p>
            <a:pPr lvl="1">
              <a:lnSpc>
                <a:spcPct val="120000"/>
              </a:lnSpc>
            </a:pPr>
            <a:endParaRPr lang="en-US" sz="1400" dirty="0">
              <a:effectLst/>
            </a:endParaRPr>
          </a:p>
          <a:p>
            <a:pPr>
              <a:lnSpc>
                <a:spcPct val="120000"/>
              </a:lnSpc>
            </a:pPr>
            <a:endParaRPr lang="en-US" sz="1400" dirty="0">
              <a:effectLst/>
            </a:endParaRPr>
          </a:p>
          <a:p>
            <a:pPr>
              <a:lnSpc>
                <a:spcPct val="120000"/>
              </a:lnSpc>
            </a:pPr>
            <a:endParaRPr lang="en-US" sz="1400" dirty="0"/>
          </a:p>
        </p:txBody>
      </p:sp>
      <p:pic>
        <p:nvPicPr>
          <p:cNvPr id="7" name="Picture 6">
            <a:extLst>
              <a:ext uri="{FF2B5EF4-FFF2-40B4-BE49-F238E27FC236}">
                <a16:creationId xmlns:a16="http://schemas.microsoft.com/office/drawing/2014/main" id="{84AEF14A-BACE-21B3-8A61-8EB82CDC1969}"/>
              </a:ext>
            </a:extLst>
          </p:cNvPr>
          <p:cNvPicPr>
            <a:picLocks noChangeAspect="1"/>
          </p:cNvPicPr>
          <p:nvPr/>
        </p:nvPicPr>
        <p:blipFill>
          <a:blip r:embed="rId4"/>
          <a:stretch>
            <a:fillRect/>
          </a:stretch>
        </p:blipFill>
        <p:spPr>
          <a:xfrm>
            <a:off x="10887074" y="5786437"/>
            <a:ext cx="1304926" cy="1304926"/>
          </a:xfrm>
          <a:prstGeom prst="rect">
            <a:avLst/>
          </a:prstGeom>
        </p:spPr>
      </p:pic>
    </p:spTree>
    <p:extLst>
      <p:ext uri="{BB962C8B-B14F-4D97-AF65-F5344CB8AC3E}">
        <p14:creationId xmlns:p14="http://schemas.microsoft.com/office/powerpoint/2010/main" val="2171284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265911B-1E2F-489E-97EF-A15A9299E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119D4F1-CE65-4D74-A168-F27C15F1B0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person lifting weights in a gym&#10;&#10;Description automatically generated">
            <a:extLst>
              <a:ext uri="{FF2B5EF4-FFF2-40B4-BE49-F238E27FC236}">
                <a16:creationId xmlns:a16="http://schemas.microsoft.com/office/drawing/2014/main" id="{C4881CDA-F554-CD2C-5039-C1CB461E7415}"/>
              </a:ext>
            </a:extLst>
          </p:cNvPr>
          <p:cNvPicPr>
            <a:picLocks noGrp="1" noChangeAspect="1"/>
          </p:cNvPicPr>
          <p:nvPr>
            <p:ph sz="half" idx="1"/>
          </p:nvPr>
        </p:nvPicPr>
        <p:blipFill>
          <a:blip r:embed="rId3">
            <a:alphaModFix amt="50000"/>
          </a:blip>
          <a:srcRect b="10000"/>
          <a:stretch/>
        </p:blipFill>
        <p:spPr>
          <a:xfrm>
            <a:off x="6076970" y="-17886"/>
            <a:ext cx="6095979" cy="6857990"/>
          </a:xfrm>
          <a:prstGeom prst="rect">
            <a:avLst/>
          </a:prstGeom>
        </p:spPr>
      </p:pic>
      <p:sp>
        <p:nvSpPr>
          <p:cNvPr id="2" name="Title 1">
            <a:extLst>
              <a:ext uri="{FF2B5EF4-FFF2-40B4-BE49-F238E27FC236}">
                <a16:creationId xmlns:a16="http://schemas.microsoft.com/office/drawing/2014/main" id="{415C797A-8C28-7C78-1630-A09A9C263DEA}"/>
              </a:ext>
            </a:extLst>
          </p:cNvPr>
          <p:cNvSpPr>
            <a:spLocks noGrp="1"/>
          </p:cNvSpPr>
          <p:nvPr>
            <p:ph type="title"/>
          </p:nvPr>
        </p:nvSpPr>
        <p:spPr>
          <a:xfrm>
            <a:off x="1019186" y="19589"/>
            <a:ext cx="4057650" cy="2394999"/>
          </a:xfrm>
        </p:spPr>
        <p:txBody>
          <a:bodyPr vert="horz" lIns="91440" tIns="45720" rIns="91440" bIns="45720" rtlCol="0" anchor="ctr">
            <a:normAutofit/>
          </a:bodyPr>
          <a:lstStyle/>
          <a:p>
            <a:pPr algn="ctr"/>
            <a:r>
              <a:rPr lang="en-US" dirty="0">
                <a:solidFill>
                  <a:srgbClr val="FFFFFF"/>
                </a:solidFill>
              </a:rPr>
              <a:t>Symbiosis of Attitude and Effort - </a:t>
            </a:r>
          </a:p>
        </p:txBody>
      </p:sp>
      <p:sp>
        <p:nvSpPr>
          <p:cNvPr id="4" name="Content Placeholder 3">
            <a:extLst>
              <a:ext uri="{FF2B5EF4-FFF2-40B4-BE49-F238E27FC236}">
                <a16:creationId xmlns:a16="http://schemas.microsoft.com/office/drawing/2014/main" id="{EDAC4E56-A8D4-015B-897B-AF640CEE3BEA}"/>
              </a:ext>
            </a:extLst>
          </p:cNvPr>
          <p:cNvSpPr>
            <a:spLocks noGrp="1"/>
          </p:cNvSpPr>
          <p:nvPr>
            <p:ph sz="half" idx="2"/>
          </p:nvPr>
        </p:nvSpPr>
        <p:spPr>
          <a:xfrm>
            <a:off x="19051" y="1541886"/>
            <a:ext cx="6238874" cy="5334000"/>
          </a:xfrm>
        </p:spPr>
        <p:txBody>
          <a:bodyPr vert="horz" lIns="91440" tIns="45720" rIns="91440" bIns="45720" rtlCol="0" anchor="ctr">
            <a:normAutofit/>
          </a:bodyPr>
          <a:lstStyle/>
          <a:p>
            <a:r>
              <a:rPr lang="en-US" dirty="0">
                <a:effectLst/>
              </a:rPr>
              <a:t>A positive attitude fuels your effort, helping you stay motivated and resilient</a:t>
            </a:r>
          </a:p>
          <a:p>
            <a:r>
              <a:rPr lang="en-US" dirty="0"/>
              <a:t>S</a:t>
            </a:r>
            <a:r>
              <a:rPr lang="en-US" dirty="0">
                <a:effectLst/>
              </a:rPr>
              <a:t>ustained effort reinforces your positive attitude as you start to see results</a:t>
            </a:r>
          </a:p>
          <a:p>
            <a:r>
              <a:rPr lang="en-US" dirty="0"/>
              <a:t>E</a:t>
            </a:r>
            <a:r>
              <a:rPr lang="en-US" dirty="0">
                <a:effectLst/>
              </a:rPr>
              <a:t>mbrace challenges and focus on the progress you’re making; you’ll not only train harder but also enjoy the journey.</a:t>
            </a:r>
          </a:p>
          <a:p>
            <a:endParaRPr lang="en-US" dirty="0">
              <a:effectLst/>
            </a:endParaRPr>
          </a:p>
          <a:p>
            <a:endParaRPr lang="en-US" dirty="0"/>
          </a:p>
        </p:txBody>
      </p:sp>
      <p:pic>
        <p:nvPicPr>
          <p:cNvPr id="7" name="Picture 6">
            <a:extLst>
              <a:ext uri="{FF2B5EF4-FFF2-40B4-BE49-F238E27FC236}">
                <a16:creationId xmlns:a16="http://schemas.microsoft.com/office/drawing/2014/main" id="{D89F5ABE-76CA-476B-D9FB-679C3BC03B7B}"/>
              </a:ext>
            </a:extLst>
          </p:cNvPr>
          <p:cNvPicPr>
            <a:picLocks noChangeAspect="1"/>
          </p:cNvPicPr>
          <p:nvPr/>
        </p:nvPicPr>
        <p:blipFill>
          <a:blip r:embed="rId4"/>
          <a:stretch>
            <a:fillRect/>
          </a:stretch>
        </p:blipFill>
        <p:spPr>
          <a:xfrm>
            <a:off x="10887074" y="5786437"/>
            <a:ext cx="1304926" cy="1304926"/>
          </a:xfrm>
          <a:prstGeom prst="rect">
            <a:avLst/>
          </a:prstGeom>
        </p:spPr>
      </p:pic>
    </p:spTree>
    <p:extLst>
      <p:ext uri="{BB962C8B-B14F-4D97-AF65-F5344CB8AC3E}">
        <p14:creationId xmlns:p14="http://schemas.microsoft.com/office/powerpoint/2010/main" val="3278577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265911B-1E2F-489E-97EF-A15A9299E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119D4F1-CE65-4D74-A168-F27C15F1B0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A person sitting on a chair with money falling from his chest&#10;&#10;Description automatically generated">
            <a:extLst>
              <a:ext uri="{FF2B5EF4-FFF2-40B4-BE49-F238E27FC236}">
                <a16:creationId xmlns:a16="http://schemas.microsoft.com/office/drawing/2014/main" id="{6BA50896-556A-7107-6626-4B7D3EA6D649}"/>
              </a:ext>
            </a:extLst>
          </p:cNvPr>
          <p:cNvPicPr>
            <a:picLocks noGrp="1" noChangeAspect="1"/>
          </p:cNvPicPr>
          <p:nvPr>
            <p:ph sz="half" idx="2"/>
          </p:nvPr>
        </p:nvPicPr>
        <p:blipFill>
          <a:blip r:embed="rId3">
            <a:alphaModFix amt="50000"/>
          </a:blip>
          <a:srcRect t="10000"/>
          <a:stretch/>
        </p:blipFill>
        <p:spPr>
          <a:xfrm>
            <a:off x="20" y="10"/>
            <a:ext cx="6095979" cy="6857990"/>
          </a:xfrm>
          <a:prstGeom prst="rect">
            <a:avLst/>
          </a:prstGeom>
        </p:spPr>
      </p:pic>
      <p:sp>
        <p:nvSpPr>
          <p:cNvPr id="2" name="Title 1">
            <a:extLst>
              <a:ext uri="{FF2B5EF4-FFF2-40B4-BE49-F238E27FC236}">
                <a16:creationId xmlns:a16="http://schemas.microsoft.com/office/drawing/2014/main" id="{813F6E22-84F0-095D-2427-371CE7B88CF9}"/>
              </a:ext>
            </a:extLst>
          </p:cNvPr>
          <p:cNvSpPr>
            <a:spLocks noGrp="1"/>
          </p:cNvSpPr>
          <p:nvPr>
            <p:ph type="title"/>
          </p:nvPr>
        </p:nvSpPr>
        <p:spPr>
          <a:xfrm>
            <a:off x="9525" y="0"/>
            <a:ext cx="4057650" cy="2524663"/>
          </a:xfrm>
        </p:spPr>
        <p:txBody>
          <a:bodyPr vert="horz" lIns="91440" tIns="45720" rIns="91440" bIns="45720" rtlCol="0" anchor="ctr">
            <a:normAutofit fontScale="90000"/>
          </a:bodyPr>
          <a:lstStyle/>
          <a:p>
            <a:pPr algn="ctr"/>
            <a:r>
              <a:rPr lang="en-US" dirty="0">
                <a:solidFill>
                  <a:srgbClr val="FFFFFF"/>
                </a:solidFill>
              </a:rPr>
              <a:t>M</a:t>
            </a:r>
            <a:r>
              <a:rPr lang="en-US" dirty="0">
                <a:solidFill>
                  <a:srgbClr val="FFFFFF"/>
                </a:solidFill>
                <a:effectLst/>
              </a:rPr>
              <a:t>ake attitude and effort the foundation of your success</a:t>
            </a:r>
            <a:br>
              <a:rPr lang="en-US" dirty="0">
                <a:solidFill>
                  <a:srgbClr val="FFFFFF"/>
                </a:solidFill>
                <a:effectLst/>
              </a:rPr>
            </a:br>
            <a:endParaRPr lang="en-US" dirty="0">
              <a:solidFill>
                <a:srgbClr val="FFFFFF"/>
              </a:solidFill>
            </a:endParaRPr>
          </a:p>
        </p:txBody>
      </p:sp>
      <p:sp>
        <p:nvSpPr>
          <p:cNvPr id="3" name="Content Placeholder 2">
            <a:extLst>
              <a:ext uri="{FF2B5EF4-FFF2-40B4-BE49-F238E27FC236}">
                <a16:creationId xmlns:a16="http://schemas.microsoft.com/office/drawing/2014/main" id="{EF62357A-D83D-4ADF-67EC-7CFFAD2E58FF}"/>
              </a:ext>
            </a:extLst>
          </p:cNvPr>
          <p:cNvSpPr>
            <a:spLocks noGrp="1"/>
          </p:cNvSpPr>
          <p:nvPr>
            <p:ph sz="half" idx="1"/>
          </p:nvPr>
        </p:nvSpPr>
        <p:spPr>
          <a:xfrm>
            <a:off x="7124679" y="1062038"/>
            <a:ext cx="3825025" cy="5334000"/>
          </a:xfrm>
        </p:spPr>
        <p:txBody>
          <a:bodyPr vert="horz" lIns="91440" tIns="45720" rIns="91440" bIns="45720" rtlCol="0" anchor="ctr">
            <a:normAutofit/>
          </a:bodyPr>
          <a:lstStyle/>
          <a:p>
            <a:r>
              <a:rPr lang="en-US" b="1" u="sng" dirty="0">
                <a:effectLst/>
              </a:rPr>
              <a:t>Define your “why” </a:t>
            </a:r>
          </a:p>
          <a:p>
            <a:pPr marL="560070" lvl="1" indent="-285750">
              <a:buFont typeface="Wingdings" pitchFamily="2" charset="2"/>
              <a:buChar char="Ø"/>
            </a:pPr>
            <a:r>
              <a:rPr lang="en-US" dirty="0">
                <a:effectLst/>
              </a:rPr>
              <a:t>Understanding your purpose gives meaning to your effort and keeps your attitude aligned with your goals.</a:t>
            </a:r>
          </a:p>
          <a:p>
            <a:r>
              <a:rPr lang="en-US" b="1" u="sng" dirty="0">
                <a:effectLst/>
              </a:rPr>
              <a:t>Commit to consistency</a:t>
            </a:r>
          </a:p>
          <a:p>
            <a:pPr marL="560070" lvl="1" indent="-285750">
              <a:buFont typeface="Wingdings" pitchFamily="2" charset="2"/>
              <a:buChar char="Ø"/>
            </a:pPr>
            <a:r>
              <a:rPr lang="en-US" dirty="0">
                <a:effectLst/>
              </a:rPr>
              <a:t>Show up every day, even when it’s hard. Small, consistent actions lead to big results.</a:t>
            </a:r>
          </a:p>
          <a:p>
            <a:r>
              <a:rPr lang="en-US" b="1" u="sng" dirty="0">
                <a:effectLst/>
              </a:rPr>
              <a:t>Reflect and adjust</a:t>
            </a:r>
          </a:p>
          <a:p>
            <a:pPr marL="560070" lvl="1" indent="-285750">
              <a:buFont typeface="Wingdings" pitchFamily="2" charset="2"/>
              <a:buChar char="Ø"/>
            </a:pPr>
            <a:r>
              <a:rPr lang="en-US" dirty="0">
                <a:effectLst/>
              </a:rPr>
              <a:t>Regularly assess your attitude and effort. Are you staying positive? Are you giving your best? If not, adjust accordingly.</a:t>
            </a:r>
          </a:p>
          <a:p>
            <a:pPr lvl="1"/>
            <a:endParaRPr lang="en-US" dirty="0">
              <a:effectLst/>
            </a:endParaRPr>
          </a:p>
          <a:p>
            <a:endParaRPr lang="en-US" dirty="0"/>
          </a:p>
        </p:txBody>
      </p:sp>
      <p:pic>
        <p:nvPicPr>
          <p:cNvPr id="11" name="Picture 10">
            <a:extLst>
              <a:ext uri="{FF2B5EF4-FFF2-40B4-BE49-F238E27FC236}">
                <a16:creationId xmlns:a16="http://schemas.microsoft.com/office/drawing/2014/main" id="{2AEFBB3B-95E6-3784-4097-3582420DA1D6}"/>
              </a:ext>
            </a:extLst>
          </p:cNvPr>
          <p:cNvPicPr>
            <a:picLocks noChangeAspect="1"/>
          </p:cNvPicPr>
          <p:nvPr/>
        </p:nvPicPr>
        <p:blipFill>
          <a:blip r:embed="rId4"/>
          <a:stretch>
            <a:fillRect/>
          </a:stretch>
        </p:blipFill>
        <p:spPr>
          <a:xfrm>
            <a:off x="10887074" y="5786437"/>
            <a:ext cx="1304926" cy="1304926"/>
          </a:xfrm>
          <a:prstGeom prst="rect">
            <a:avLst/>
          </a:prstGeom>
        </p:spPr>
      </p:pic>
    </p:spTree>
    <p:extLst>
      <p:ext uri="{BB962C8B-B14F-4D97-AF65-F5344CB8AC3E}">
        <p14:creationId xmlns:p14="http://schemas.microsoft.com/office/powerpoint/2010/main" val="161008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265911B-1E2F-489E-97EF-A15A9299E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119D4F1-CE65-4D74-A168-F27C15F1B0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person in a suit&#10;&#10;Description automatically generated">
            <a:extLst>
              <a:ext uri="{FF2B5EF4-FFF2-40B4-BE49-F238E27FC236}">
                <a16:creationId xmlns:a16="http://schemas.microsoft.com/office/drawing/2014/main" id="{46DE652A-E009-1579-E8A5-29E04BD91DC9}"/>
              </a:ext>
            </a:extLst>
          </p:cNvPr>
          <p:cNvPicPr>
            <a:picLocks noGrp="1" noChangeAspect="1"/>
          </p:cNvPicPr>
          <p:nvPr>
            <p:ph sz="half" idx="2"/>
          </p:nvPr>
        </p:nvPicPr>
        <p:blipFill>
          <a:blip r:embed="rId2">
            <a:alphaModFix amt="50000"/>
          </a:blip>
          <a:srcRect r="-1" b="6342"/>
          <a:stretch/>
        </p:blipFill>
        <p:spPr>
          <a:xfrm>
            <a:off x="20" y="10"/>
            <a:ext cx="6095979" cy="6857990"/>
          </a:xfrm>
          <a:prstGeom prst="rect">
            <a:avLst/>
          </a:prstGeom>
        </p:spPr>
      </p:pic>
      <p:sp>
        <p:nvSpPr>
          <p:cNvPr id="2" name="Title 1">
            <a:extLst>
              <a:ext uri="{FF2B5EF4-FFF2-40B4-BE49-F238E27FC236}">
                <a16:creationId xmlns:a16="http://schemas.microsoft.com/office/drawing/2014/main" id="{F4B86BE7-C513-4B9E-B2F4-E57411C75EDD}"/>
              </a:ext>
            </a:extLst>
          </p:cNvPr>
          <p:cNvSpPr>
            <a:spLocks noGrp="1"/>
          </p:cNvSpPr>
          <p:nvPr>
            <p:ph type="title"/>
          </p:nvPr>
        </p:nvSpPr>
        <p:spPr>
          <a:xfrm>
            <a:off x="1187003" y="3529013"/>
            <a:ext cx="4057650" cy="2696113"/>
          </a:xfrm>
        </p:spPr>
        <p:txBody>
          <a:bodyPr vert="horz" lIns="91440" tIns="45720" rIns="91440" bIns="45720" rtlCol="0" anchor="ctr">
            <a:normAutofit/>
          </a:bodyPr>
          <a:lstStyle/>
          <a:p>
            <a:pPr algn="ctr"/>
            <a:r>
              <a:rPr lang="en-US" dirty="0">
                <a:solidFill>
                  <a:srgbClr val="FFFFFF"/>
                </a:solidFill>
                <a:effectLst/>
              </a:rPr>
              <a:t>The foundation of success starts with </a:t>
            </a:r>
            <a:r>
              <a:rPr lang="en-US" i="1" u="sng" dirty="0">
                <a:solidFill>
                  <a:srgbClr val="FFFFFF"/>
                </a:solidFill>
                <a:effectLst/>
              </a:rPr>
              <a:t>you</a:t>
            </a:r>
            <a:br>
              <a:rPr lang="en-US" dirty="0">
                <a:solidFill>
                  <a:srgbClr val="FFFFFF"/>
                </a:solidFill>
                <a:effectLst/>
              </a:rPr>
            </a:br>
            <a:endParaRPr lang="en-US" dirty="0">
              <a:solidFill>
                <a:srgbClr val="FFFFFF"/>
              </a:solidFill>
            </a:endParaRPr>
          </a:p>
        </p:txBody>
      </p:sp>
      <p:sp>
        <p:nvSpPr>
          <p:cNvPr id="3" name="Content Placeholder 2">
            <a:extLst>
              <a:ext uri="{FF2B5EF4-FFF2-40B4-BE49-F238E27FC236}">
                <a16:creationId xmlns:a16="http://schemas.microsoft.com/office/drawing/2014/main" id="{C6B41817-CDE6-6A72-9D63-7721BADE57E7}"/>
              </a:ext>
            </a:extLst>
          </p:cNvPr>
          <p:cNvSpPr>
            <a:spLocks noGrp="1"/>
          </p:cNvSpPr>
          <p:nvPr>
            <p:ph sz="half" idx="1"/>
          </p:nvPr>
        </p:nvSpPr>
        <p:spPr>
          <a:xfrm>
            <a:off x="7179972" y="762000"/>
            <a:ext cx="3825025" cy="5334000"/>
          </a:xfrm>
        </p:spPr>
        <p:txBody>
          <a:bodyPr vert="horz" lIns="91440" tIns="45720" rIns="91440" bIns="45720" rtlCol="0" anchor="ctr">
            <a:normAutofit/>
          </a:bodyPr>
          <a:lstStyle/>
          <a:p>
            <a:r>
              <a:rPr lang="en-US" dirty="0">
                <a:effectLst/>
              </a:rPr>
              <a:t>Attitude and effort are within your control every single day. They are choices you make—whether to see challenges as opportunities or to shy away, whether to give your best or to settle for less. </a:t>
            </a:r>
          </a:p>
          <a:p>
            <a:r>
              <a:rPr lang="en-US" dirty="0"/>
              <a:t>S</a:t>
            </a:r>
            <a:r>
              <a:rPr lang="en-US" dirty="0">
                <a:effectLst/>
              </a:rPr>
              <a:t>uccess isn’t reserved for the lucky or the talented—it’s built by those who approach life with the right mindset and relentless effort. </a:t>
            </a:r>
          </a:p>
          <a:p>
            <a:r>
              <a:rPr lang="en-US" dirty="0"/>
              <a:t>A</a:t>
            </a:r>
            <a:r>
              <a:rPr lang="en-US" dirty="0">
                <a:effectLst/>
              </a:rPr>
              <a:t>sk yourself: What kind of attitude will you bring today? How much effort are you willing to give? </a:t>
            </a:r>
          </a:p>
          <a:p>
            <a:endParaRPr lang="en-US" dirty="0"/>
          </a:p>
        </p:txBody>
      </p:sp>
      <p:pic>
        <p:nvPicPr>
          <p:cNvPr id="7" name="Picture 6">
            <a:extLst>
              <a:ext uri="{FF2B5EF4-FFF2-40B4-BE49-F238E27FC236}">
                <a16:creationId xmlns:a16="http://schemas.microsoft.com/office/drawing/2014/main" id="{A70DDBD9-3C75-0584-3B2E-D25AA864A45F}"/>
              </a:ext>
            </a:extLst>
          </p:cNvPr>
          <p:cNvPicPr>
            <a:picLocks noChangeAspect="1"/>
          </p:cNvPicPr>
          <p:nvPr/>
        </p:nvPicPr>
        <p:blipFill>
          <a:blip r:embed="rId3"/>
          <a:stretch>
            <a:fillRect/>
          </a:stretch>
        </p:blipFill>
        <p:spPr>
          <a:xfrm>
            <a:off x="10887074" y="5786437"/>
            <a:ext cx="1304926" cy="1304926"/>
          </a:xfrm>
          <a:prstGeom prst="rect">
            <a:avLst/>
          </a:prstGeom>
        </p:spPr>
      </p:pic>
    </p:spTree>
    <p:extLst>
      <p:ext uri="{BB962C8B-B14F-4D97-AF65-F5344CB8AC3E}">
        <p14:creationId xmlns:p14="http://schemas.microsoft.com/office/powerpoint/2010/main" val="173430312"/>
      </p:ext>
    </p:extLst>
  </p:cSld>
  <p:clrMapOvr>
    <a:masterClrMapping/>
  </p:clrMapOvr>
</p:sld>
</file>

<file path=ppt/theme/theme1.xml><?xml version="1.0" encoding="utf-8"?>
<a:theme xmlns:a="http://schemas.openxmlformats.org/drawingml/2006/main" name="PortalVTI">
  <a:themeElements>
    <a:clrScheme name="Earth">
      <a:dk1>
        <a:sysClr val="windowText" lastClr="000000"/>
      </a:dk1>
      <a:lt1>
        <a:sysClr val="window" lastClr="FFFFFF"/>
      </a:lt1>
      <a:dk2>
        <a:srgbClr val="051618"/>
      </a:dk2>
      <a:lt2>
        <a:srgbClr val="E8E8DF"/>
      </a:lt2>
      <a:accent1>
        <a:srgbClr val="2D714C"/>
      </a:accent1>
      <a:accent2>
        <a:srgbClr val="1F7985"/>
      </a:accent2>
      <a:accent3>
        <a:srgbClr val="0D6756"/>
      </a:accent3>
      <a:accent4>
        <a:srgbClr val="40945E"/>
      </a:accent4>
      <a:accent5>
        <a:srgbClr val="389896"/>
      </a:accent5>
      <a:accent6>
        <a:srgbClr val="64924A"/>
      </a:accent6>
      <a:hlink>
        <a:srgbClr val="1F855C"/>
      </a:hlink>
      <a:folHlink>
        <a:srgbClr val="227390"/>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600</Words>
  <Application>Microsoft Macintosh PowerPoint</Application>
  <PresentationFormat>Widescreen</PresentationFormat>
  <Paragraphs>51</Paragraphs>
  <Slides>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Trade Gothic Next Cond</vt:lpstr>
      <vt:lpstr>Trade Gothic Next Light</vt:lpstr>
      <vt:lpstr>Wingdings</vt:lpstr>
      <vt:lpstr>PortalVTI</vt:lpstr>
      <vt:lpstr>The Foundation of Success - Attitude and Effort</vt:lpstr>
      <vt:lpstr>Two fundamental elements –  Attitude and effort </vt:lpstr>
      <vt:lpstr>How to improve attitude and effort -</vt:lpstr>
      <vt:lpstr>Symbiosis of Attitude and Effort - </vt:lpstr>
      <vt:lpstr>Make attitude and effort the foundation of your success </vt:lpstr>
      <vt:lpstr>The foundation of success starts with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Foundation of Success - Attitude and Effort</dc:title>
  <dc:creator>Microsoft Office User</dc:creator>
  <cp:lastModifiedBy>Microsoft Office User</cp:lastModifiedBy>
  <cp:revision>2</cp:revision>
  <dcterms:created xsi:type="dcterms:W3CDTF">2025-01-22T21:41:16Z</dcterms:created>
  <dcterms:modified xsi:type="dcterms:W3CDTF">2025-01-23T15:43:24Z</dcterms:modified>
</cp:coreProperties>
</file>