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59"/>
  </p:normalViewPr>
  <p:slideViewPr>
    <p:cSldViewPr snapToGrid="0">
      <p:cViewPr varScale="1">
        <p:scale>
          <a:sx n="90" d="100"/>
          <a:sy n="90" d="100"/>
        </p:scale>
        <p:origin x="232"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1295400" y="4701464"/>
            <a:ext cx="8952782" cy="1204036"/>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B8B3671-A306-4A69-8480-FA9BE839245D}"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1295400" y="952500"/>
            <a:ext cx="8952781" cy="3748824"/>
          </a:xfrm>
          <a:noFill/>
        </p:spPr>
        <p:txBody>
          <a:bodyPr anchor="b">
            <a:normAutofit/>
          </a:bodyPr>
          <a:lstStyle>
            <a:lvl1pPr algn="l">
              <a:defRPr sz="3200" spc="530" baseline="0"/>
            </a:lvl1pPr>
          </a:lstStyle>
          <a:p>
            <a:r>
              <a:rPr lang="en-US" dirty="0"/>
              <a:t>Click to edit Master title style</a:t>
            </a:r>
          </a:p>
        </p:txBody>
      </p:sp>
    </p:spTree>
    <p:extLst>
      <p:ext uri="{BB962C8B-B14F-4D97-AF65-F5344CB8AC3E}">
        <p14:creationId xmlns:p14="http://schemas.microsoft.com/office/powerpoint/2010/main" val="334020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86967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9188334" y="952499"/>
            <a:ext cx="2051165" cy="4953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952500" y="952499"/>
            <a:ext cx="8235834" cy="49530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81681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965672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1295400" y="1618211"/>
            <a:ext cx="8412190" cy="3944389"/>
          </a:xfrm>
        </p:spPr>
        <p:txBody>
          <a:bodyPr anchor="t">
            <a:normAutofit/>
          </a:bodyPr>
          <a:lstStyle>
            <a:lvl1pPr>
              <a:defRPr sz="3200"/>
            </a:lvl1pPr>
          </a:lstStyle>
          <a:p>
            <a:r>
              <a:rPr lang="en-US" dirty="0"/>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1295400" y="908858"/>
            <a:ext cx="8412192" cy="676102"/>
          </a:xfrm>
        </p:spPr>
        <p:txBody>
          <a:bodyPr anchor="b">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583797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1295401" y="2260121"/>
            <a:ext cx="4350026" cy="36568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6546574" y="2260120"/>
            <a:ext cx="4350025" cy="365688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405323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1295400" y="966788"/>
            <a:ext cx="10059988" cy="105178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1295400" y="2018581"/>
            <a:ext cx="4350027"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1295400" y="2774756"/>
            <a:ext cx="4350027" cy="315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6546572" y="2018581"/>
            <a:ext cx="4350028"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6546572" y="2774756"/>
            <a:ext cx="4350028" cy="31507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B8B3671-A306-4A69-8480-FA9BE839245D}"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6657975" y="2625552"/>
            <a:ext cx="42386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403684" y="2625552"/>
            <a:ext cx="42417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991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513491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03144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1306484" y="1306484"/>
            <a:ext cx="3932237" cy="2122516"/>
          </a:xfrm>
        </p:spPr>
        <p:txBody>
          <a:bodyPr anchor="t">
            <a:normAutofit/>
          </a:bodyPr>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6096000" y="1312026"/>
            <a:ext cx="5143500" cy="4565651"/>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71267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1306484" y="1307185"/>
            <a:ext cx="3932237" cy="2121813"/>
          </a:xfrm>
        </p:spPr>
        <p:txBody>
          <a:bodyPr anchor="t">
            <a:normAutofit/>
          </a:bodyPr>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5857702" y="1307186"/>
            <a:ext cx="5038898" cy="45983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5DBDDF98-C922-483F-97E9-3E76B0201B42}" type="datetimeFigureOut">
              <a:rPr lang="en-US" smtClean="0"/>
              <a:t>1/17/25</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863370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1295400" y="842963"/>
            <a:ext cx="9601200" cy="130968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1295400" y="2262188"/>
            <a:ext cx="9601200" cy="3643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847726" y="6199188"/>
            <a:ext cx="2743200" cy="365125"/>
          </a:xfrm>
          <a:prstGeom prst="rect">
            <a:avLst/>
          </a:prstGeom>
        </p:spPr>
        <p:txBody>
          <a:bodyPr vert="horz" lIns="91440" tIns="45720" rIns="91440" bIns="45720" rtlCol="0" anchor="ctr"/>
          <a:lstStyle>
            <a:lvl1pPr algn="l">
              <a:defRPr sz="1050">
                <a:solidFill>
                  <a:schemeClr val="tx1"/>
                </a:solidFill>
                <a:latin typeface="+mj-lt"/>
              </a:defRPr>
            </a:lvl1pPr>
          </a:lstStyle>
          <a:p>
            <a:fld id="{5DBDDF98-C922-483F-97E9-3E76B0201B42}" type="datetimeFigureOut">
              <a:rPr lang="en-US" smtClean="0"/>
              <a:pPr/>
              <a:t>1/17/25</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7286625" y="6199188"/>
            <a:ext cx="3409951" cy="365125"/>
          </a:xfrm>
          <a:prstGeom prst="rect">
            <a:avLst/>
          </a:prstGeom>
        </p:spPr>
        <p:txBody>
          <a:bodyPr vert="horz" lIns="91440" tIns="45720" rIns="91440" bIns="45720" rtlCol="0" anchor="ctr"/>
          <a:lstStyle>
            <a:lvl1pPr algn="r">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10728107" y="6199188"/>
            <a:ext cx="619125" cy="365125"/>
          </a:xfrm>
          <a:prstGeom prst="rect">
            <a:avLst/>
          </a:prstGeom>
        </p:spPr>
        <p:txBody>
          <a:bodyPr vert="horz" lIns="91440" tIns="45720" rIns="91440" bIns="45720" rtlCol="0" anchor="ctr"/>
          <a:lstStyle>
            <a:lvl1pPr algn="r">
              <a:defRPr sz="1050">
                <a:solidFill>
                  <a:schemeClr val="tx1"/>
                </a:solidFill>
                <a:latin typeface="+mj-lt"/>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180723374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75488"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694944"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115214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40DC611-43CC-753C-B002-A2D0134649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1BC325F-3509-0B2D-86A7-3E997BB863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5715E5-94AB-47E3-6AAA-0AB2959F5439}"/>
              </a:ext>
            </a:extLst>
          </p:cNvPr>
          <p:cNvSpPr>
            <a:spLocks noGrp="1"/>
          </p:cNvSpPr>
          <p:nvPr>
            <p:ph type="ctrTitle"/>
          </p:nvPr>
        </p:nvSpPr>
        <p:spPr>
          <a:xfrm>
            <a:off x="416918" y="3148445"/>
            <a:ext cx="4988104" cy="1823246"/>
          </a:xfrm>
          <a:noFill/>
        </p:spPr>
        <p:txBody>
          <a:bodyPr anchor="b">
            <a:normAutofit fontScale="90000"/>
          </a:bodyPr>
          <a:lstStyle/>
          <a:p>
            <a:r>
              <a:rPr lang="en-US" dirty="0">
                <a:solidFill>
                  <a:srgbClr val="FFFFFF"/>
                </a:solidFill>
              </a:rPr>
              <a:t>What Are You Doing When Nobody Is Watching?</a:t>
            </a:r>
          </a:p>
        </p:txBody>
      </p:sp>
      <p:sp>
        <p:nvSpPr>
          <p:cNvPr id="22" name="Freeform: Shape 21">
            <a:extLst>
              <a:ext uri="{FF2B5EF4-FFF2-40B4-BE49-F238E27FC236}">
                <a16:creationId xmlns:a16="http://schemas.microsoft.com/office/drawing/2014/main" id="{4711BF64-C99B-2F90-ADA1-0C08F9BE8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2501" y="952500"/>
            <a:ext cx="5592908" cy="4953000"/>
          </a:xfrm>
          <a:custGeom>
            <a:avLst/>
            <a:gdLst>
              <a:gd name="connsiteX0" fmla="*/ 0 w 9985794"/>
              <a:gd name="connsiteY0" fmla="*/ 0 h 4920343"/>
              <a:gd name="connsiteX1" fmla="*/ 9985794 w 9985794"/>
              <a:gd name="connsiteY1" fmla="*/ 0 h 4920343"/>
              <a:gd name="connsiteX2" fmla="*/ 9985794 w 9985794"/>
              <a:gd name="connsiteY2" fmla="*/ 4920343 h 4920343"/>
              <a:gd name="connsiteX3" fmla="*/ 0 w 9985794"/>
              <a:gd name="connsiteY3" fmla="*/ 4920343 h 4920343"/>
              <a:gd name="connsiteX4" fmla="*/ 0 w 9985794"/>
              <a:gd name="connsiteY4" fmla="*/ 4119525 h 4920343"/>
              <a:gd name="connsiteX5" fmla="*/ 4905554 w 9985794"/>
              <a:gd name="connsiteY5" fmla="*/ 4119525 h 4920343"/>
              <a:gd name="connsiteX6" fmla="*/ 4905554 w 9985794"/>
              <a:gd name="connsiteY6" fmla="*/ 1451087 h 4920343"/>
              <a:gd name="connsiteX7" fmla="*/ 0 w 9985794"/>
              <a:gd name="connsiteY7" fmla="*/ 1451087 h 4920343"/>
              <a:gd name="connsiteX0" fmla="*/ 4905554 w 9985794"/>
              <a:gd name="connsiteY0" fmla="*/ 4119525 h 4920343"/>
              <a:gd name="connsiteX1" fmla="*/ 4905554 w 9985794"/>
              <a:gd name="connsiteY1" fmla="*/ 1451087 h 4920343"/>
              <a:gd name="connsiteX2" fmla="*/ 0 w 9985794"/>
              <a:gd name="connsiteY2" fmla="*/ 1451087 h 4920343"/>
              <a:gd name="connsiteX3" fmla="*/ 0 w 9985794"/>
              <a:gd name="connsiteY3" fmla="*/ 0 h 4920343"/>
              <a:gd name="connsiteX4" fmla="*/ 9985794 w 9985794"/>
              <a:gd name="connsiteY4" fmla="*/ 0 h 4920343"/>
              <a:gd name="connsiteX5" fmla="*/ 9985794 w 9985794"/>
              <a:gd name="connsiteY5" fmla="*/ 4920343 h 4920343"/>
              <a:gd name="connsiteX6" fmla="*/ 0 w 9985794"/>
              <a:gd name="connsiteY6" fmla="*/ 4920343 h 4920343"/>
              <a:gd name="connsiteX7" fmla="*/ 0 w 9985794"/>
              <a:gd name="connsiteY7" fmla="*/ 4119525 h 4920343"/>
              <a:gd name="connsiteX8" fmla="*/ 4996994 w 9985794"/>
              <a:gd name="connsiteY8" fmla="*/ 4210965 h 4920343"/>
              <a:gd name="connsiteX0" fmla="*/ 4905554 w 9985794"/>
              <a:gd name="connsiteY0" fmla="*/ 4119525 h 4920343"/>
              <a:gd name="connsiteX1" fmla="*/ 4905554 w 9985794"/>
              <a:gd name="connsiteY1" fmla="*/ 1451087 h 4920343"/>
              <a:gd name="connsiteX2" fmla="*/ 0 w 9985794"/>
              <a:gd name="connsiteY2" fmla="*/ 1451087 h 4920343"/>
              <a:gd name="connsiteX3" fmla="*/ 0 w 9985794"/>
              <a:gd name="connsiteY3" fmla="*/ 0 h 4920343"/>
              <a:gd name="connsiteX4" fmla="*/ 9985794 w 9985794"/>
              <a:gd name="connsiteY4" fmla="*/ 0 h 4920343"/>
              <a:gd name="connsiteX5" fmla="*/ 9985794 w 9985794"/>
              <a:gd name="connsiteY5" fmla="*/ 4920343 h 4920343"/>
              <a:gd name="connsiteX6" fmla="*/ 0 w 9985794"/>
              <a:gd name="connsiteY6" fmla="*/ 4920343 h 4920343"/>
              <a:gd name="connsiteX7" fmla="*/ 0 w 9985794"/>
              <a:gd name="connsiteY7" fmla="*/ 4119525 h 4920343"/>
              <a:gd name="connsiteX0" fmla="*/ 4905554 w 9985794"/>
              <a:gd name="connsiteY0" fmla="*/ 1451087 h 4920343"/>
              <a:gd name="connsiteX1" fmla="*/ 0 w 9985794"/>
              <a:gd name="connsiteY1" fmla="*/ 1451087 h 4920343"/>
              <a:gd name="connsiteX2" fmla="*/ 0 w 9985794"/>
              <a:gd name="connsiteY2" fmla="*/ 0 h 4920343"/>
              <a:gd name="connsiteX3" fmla="*/ 9985794 w 9985794"/>
              <a:gd name="connsiteY3" fmla="*/ 0 h 4920343"/>
              <a:gd name="connsiteX4" fmla="*/ 9985794 w 9985794"/>
              <a:gd name="connsiteY4" fmla="*/ 4920343 h 4920343"/>
              <a:gd name="connsiteX5" fmla="*/ 0 w 9985794"/>
              <a:gd name="connsiteY5" fmla="*/ 4920343 h 4920343"/>
              <a:gd name="connsiteX6" fmla="*/ 0 w 9985794"/>
              <a:gd name="connsiteY6" fmla="*/ 4119525 h 4920343"/>
              <a:gd name="connsiteX0" fmla="*/ 0 w 9985794"/>
              <a:gd name="connsiteY0" fmla="*/ 1451087 h 4920343"/>
              <a:gd name="connsiteX1" fmla="*/ 0 w 9985794"/>
              <a:gd name="connsiteY1" fmla="*/ 0 h 4920343"/>
              <a:gd name="connsiteX2" fmla="*/ 9985794 w 9985794"/>
              <a:gd name="connsiteY2" fmla="*/ 0 h 4920343"/>
              <a:gd name="connsiteX3" fmla="*/ 9985794 w 9985794"/>
              <a:gd name="connsiteY3" fmla="*/ 4920343 h 4920343"/>
              <a:gd name="connsiteX4" fmla="*/ 0 w 9985794"/>
              <a:gd name="connsiteY4" fmla="*/ 4920343 h 4920343"/>
              <a:gd name="connsiteX5" fmla="*/ 0 w 9985794"/>
              <a:gd name="connsiteY5" fmla="*/ 4119525 h 4920343"/>
              <a:gd name="connsiteX0" fmla="*/ 12402 w 9985794"/>
              <a:gd name="connsiteY0" fmla="*/ 1804410 h 4920343"/>
              <a:gd name="connsiteX1" fmla="*/ 0 w 9985794"/>
              <a:gd name="connsiteY1" fmla="*/ 0 h 4920343"/>
              <a:gd name="connsiteX2" fmla="*/ 9985794 w 9985794"/>
              <a:gd name="connsiteY2" fmla="*/ 0 h 4920343"/>
              <a:gd name="connsiteX3" fmla="*/ 9985794 w 9985794"/>
              <a:gd name="connsiteY3" fmla="*/ 4920343 h 4920343"/>
              <a:gd name="connsiteX4" fmla="*/ 0 w 9985794"/>
              <a:gd name="connsiteY4" fmla="*/ 4920343 h 4920343"/>
              <a:gd name="connsiteX5" fmla="*/ 0 w 9985794"/>
              <a:gd name="connsiteY5" fmla="*/ 4119525 h 492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85794" h="4920343">
                <a:moveTo>
                  <a:pt x="12402" y="1804410"/>
                </a:moveTo>
                <a:lnTo>
                  <a:pt x="0" y="0"/>
                </a:lnTo>
                <a:lnTo>
                  <a:pt x="9985794" y="0"/>
                </a:lnTo>
                <a:lnTo>
                  <a:pt x="9985794" y="4920343"/>
                </a:lnTo>
                <a:lnTo>
                  <a:pt x="0" y="4920343"/>
                </a:lnTo>
                <a:lnTo>
                  <a:pt x="0" y="4119525"/>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Picture 7" descr="A person holding a basketball&#10;&#10;Description automatically generated">
            <a:extLst>
              <a:ext uri="{FF2B5EF4-FFF2-40B4-BE49-F238E27FC236}">
                <a16:creationId xmlns:a16="http://schemas.microsoft.com/office/drawing/2014/main" id="{CEFD560E-3575-7142-2673-7D8AFEA06C0C}"/>
              </a:ext>
            </a:extLst>
          </p:cNvPr>
          <p:cNvPicPr>
            <a:picLocks noChangeAspect="1"/>
          </p:cNvPicPr>
          <p:nvPr/>
        </p:nvPicPr>
        <p:blipFill>
          <a:blip r:embed="rId2"/>
          <a:stretch>
            <a:fillRect/>
          </a:stretch>
        </p:blipFill>
        <p:spPr>
          <a:xfrm>
            <a:off x="7080992" y="0"/>
            <a:ext cx="5486400" cy="6858000"/>
          </a:xfrm>
          <a:prstGeom prst="rect">
            <a:avLst/>
          </a:prstGeom>
        </p:spPr>
      </p:pic>
      <p:pic>
        <p:nvPicPr>
          <p:cNvPr id="12" name="Picture 11" descr="A logo with text on it&#10;&#10;Description automatically generated">
            <a:extLst>
              <a:ext uri="{FF2B5EF4-FFF2-40B4-BE49-F238E27FC236}">
                <a16:creationId xmlns:a16="http://schemas.microsoft.com/office/drawing/2014/main" id="{D78DE967-DCD9-9450-F856-224D861370AE}"/>
              </a:ext>
            </a:extLst>
          </p:cNvPr>
          <p:cNvPicPr>
            <a:picLocks noChangeAspect="1"/>
          </p:cNvPicPr>
          <p:nvPr/>
        </p:nvPicPr>
        <p:blipFill>
          <a:blip r:embed="rId3"/>
          <a:stretch>
            <a:fillRect/>
          </a:stretch>
        </p:blipFill>
        <p:spPr>
          <a:xfrm>
            <a:off x="11469192" y="5905500"/>
            <a:ext cx="990600" cy="990600"/>
          </a:xfrm>
          <a:prstGeom prst="rect">
            <a:avLst/>
          </a:prstGeom>
        </p:spPr>
      </p:pic>
    </p:spTree>
    <p:extLst>
      <p:ext uri="{BB962C8B-B14F-4D97-AF65-F5344CB8AC3E}">
        <p14:creationId xmlns:p14="http://schemas.microsoft.com/office/powerpoint/2010/main" val="309284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5CEA6D0-BA4F-0503-D98B-6D93AF99EE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150D424-378A-5EAF-BEF3-AB85F9E35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698" y="952500"/>
            <a:ext cx="9321802" cy="4953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C696A89-27F2-8EBB-A24D-01C767FCF0A0}"/>
              </a:ext>
            </a:extLst>
          </p:cNvPr>
          <p:cNvSpPr>
            <a:spLocks noGrp="1"/>
          </p:cNvSpPr>
          <p:nvPr>
            <p:ph type="title"/>
          </p:nvPr>
        </p:nvSpPr>
        <p:spPr>
          <a:xfrm>
            <a:off x="5364069" y="1295400"/>
            <a:ext cx="5144387" cy="1598024"/>
          </a:xfrm>
        </p:spPr>
        <p:txBody>
          <a:bodyPr>
            <a:normAutofit/>
          </a:bodyPr>
          <a:lstStyle/>
          <a:p>
            <a:pPr>
              <a:lnSpc>
                <a:spcPct val="110000"/>
              </a:lnSpc>
            </a:pPr>
            <a:r>
              <a:rPr lang="en-US" sz="2200" dirty="0">
                <a:effectLst/>
              </a:rPr>
              <a:t>Thriving in Remote Work with Self-Discipline -</a:t>
            </a:r>
            <a:br>
              <a:rPr lang="en-US" sz="2200" dirty="0">
                <a:effectLst/>
              </a:rPr>
            </a:br>
            <a:endParaRPr lang="en-US" sz="2200" dirty="0"/>
          </a:p>
        </p:txBody>
      </p:sp>
      <p:pic>
        <p:nvPicPr>
          <p:cNvPr id="7" name="Picture 6" descr="A book cover of a person's face&#10;&#10;Description automatically generated">
            <a:extLst>
              <a:ext uri="{FF2B5EF4-FFF2-40B4-BE49-F238E27FC236}">
                <a16:creationId xmlns:a16="http://schemas.microsoft.com/office/drawing/2014/main" id="{721F3AE3-B01A-5859-D851-ABC443474092}"/>
              </a:ext>
            </a:extLst>
          </p:cNvPr>
          <p:cNvPicPr>
            <a:picLocks noChangeAspect="1"/>
          </p:cNvPicPr>
          <p:nvPr/>
        </p:nvPicPr>
        <p:blipFill>
          <a:blip r:embed="rId2"/>
          <a:srcRect t="750" r="5" b="14646"/>
          <a:stretch/>
        </p:blipFill>
        <p:spPr>
          <a:xfrm>
            <a:off x="952501" y="1696943"/>
            <a:ext cx="3643924" cy="3464114"/>
          </a:xfrm>
          <a:prstGeom prst="rect">
            <a:avLst/>
          </a:prstGeom>
        </p:spPr>
      </p:pic>
      <p:sp>
        <p:nvSpPr>
          <p:cNvPr id="5" name="Content Placeholder 4">
            <a:extLst>
              <a:ext uri="{FF2B5EF4-FFF2-40B4-BE49-F238E27FC236}">
                <a16:creationId xmlns:a16="http://schemas.microsoft.com/office/drawing/2014/main" id="{D53F9356-0E9D-1CC8-9999-783003423646}"/>
              </a:ext>
            </a:extLst>
          </p:cNvPr>
          <p:cNvSpPr>
            <a:spLocks noGrp="1"/>
          </p:cNvSpPr>
          <p:nvPr>
            <p:ph idx="1"/>
          </p:nvPr>
        </p:nvSpPr>
        <p:spPr>
          <a:xfrm>
            <a:off x="5364070" y="2893424"/>
            <a:ext cx="5875429" cy="2864439"/>
          </a:xfrm>
        </p:spPr>
        <p:txBody>
          <a:bodyPr>
            <a:normAutofit fontScale="92500" lnSpcReduction="10000"/>
          </a:bodyPr>
          <a:lstStyle/>
          <a:p>
            <a:pPr>
              <a:lnSpc>
                <a:spcPct val="110000"/>
              </a:lnSpc>
            </a:pPr>
            <a:r>
              <a:rPr lang="en-US" sz="1600" dirty="0"/>
              <a:t>H</a:t>
            </a:r>
            <a:r>
              <a:rPr lang="en-US" sz="1600" dirty="0">
                <a:effectLst/>
              </a:rPr>
              <a:t>ow do you stay disciplined and productive without the structure of an office environment? </a:t>
            </a:r>
            <a:r>
              <a:rPr lang="en-US" sz="1600" dirty="0"/>
              <a:t>R</a:t>
            </a:r>
            <a:r>
              <a:rPr lang="en-US" sz="1600" dirty="0">
                <a:effectLst/>
              </a:rPr>
              <a:t>emote work </a:t>
            </a:r>
            <a:r>
              <a:rPr lang="en-US" sz="1600" dirty="0"/>
              <a:t>i</a:t>
            </a:r>
            <a:r>
              <a:rPr lang="en-US" sz="1600" dirty="0">
                <a:effectLst/>
              </a:rPr>
              <a:t>s an opportunity to grow your self-discipline and develop a winning mindset—one rooted in personal accountability and effort.</a:t>
            </a:r>
          </a:p>
          <a:p>
            <a:pPr lvl="1">
              <a:lnSpc>
                <a:spcPct val="110000"/>
              </a:lnSpc>
            </a:pPr>
            <a:r>
              <a:rPr lang="en-US" b="1" dirty="0">
                <a:effectLst/>
              </a:rPr>
              <a:t>Communicate Effectively: </a:t>
            </a:r>
            <a:r>
              <a:rPr lang="en-US" dirty="0">
                <a:effectLst/>
              </a:rPr>
              <a:t>Stay connected with your team, even from a distance. Clear and consistent communication is key. </a:t>
            </a:r>
          </a:p>
          <a:p>
            <a:pPr lvl="1">
              <a:lnSpc>
                <a:spcPct val="110000"/>
              </a:lnSpc>
            </a:pPr>
            <a:r>
              <a:rPr lang="en-US" b="1" dirty="0">
                <a:effectLst/>
              </a:rPr>
              <a:t>Deliver Results: </a:t>
            </a:r>
            <a:r>
              <a:rPr lang="en-US" dirty="0">
                <a:effectLst/>
              </a:rPr>
              <a:t>Meet deadlines and focus on producing high-quality work.</a:t>
            </a:r>
          </a:p>
          <a:p>
            <a:pPr lvl="1">
              <a:lnSpc>
                <a:spcPct val="110000"/>
              </a:lnSpc>
            </a:pPr>
            <a:r>
              <a:rPr lang="en-US" b="1" dirty="0">
                <a:effectLst/>
              </a:rPr>
              <a:t>Stay Proactive: </a:t>
            </a:r>
            <a:r>
              <a:rPr lang="en-US" dirty="0">
                <a:effectLst/>
              </a:rPr>
              <a:t>Take initiative to solve problems, improve processes, and add value without waiting for instruction.</a:t>
            </a:r>
          </a:p>
          <a:p>
            <a:pPr>
              <a:lnSpc>
                <a:spcPct val="110000"/>
              </a:lnSpc>
            </a:pPr>
            <a:endParaRPr lang="en-US" sz="1300" dirty="0">
              <a:effectLst/>
            </a:endParaRPr>
          </a:p>
          <a:p>
            <a:pPr>
              <a:lnSpc>
                <a:spcPct val="110000"/>
              </a:lnSpc>
            </a:pPr>
            <a:endParaRPr lang="en-US" sz="1300" dirty="0">
              <a:effectLst/>
            </a:endParaRPr>
          </a:p>
          <a:p>
            <a:pPr>
              <a:lnSpc>
                <a:spcPct val="110000"/>
              </a:lnSpc>
            </a:pPr>
            <a:endParaRPr lang="en-US" sz="1300" dirty="0">
              <a:effectLst/>
            </a:endParaRPr>
          </a:p>
          <a:p>
            <a:pPr>
              <a:lnSpc>
                <a:spcPct val="110000"/>
              </a:lnSpc>
            </a:pPr>
            <a:endParaRPr lang="en-US" sz="1300" dirty="0"/>
          </a:p>
        </p:txBody>
      </p:sp>
      <p:pic>
        <p:nvPicPr>
          <p:cNvPr id="9" name="Picture 8" descr="A logo with text on it&#10;&#10;Description automatically generated">
            <a:extLst>
              <a:ext uri="{FF2B5EF4-FFF2-40B4-BE49-F238E27FC236}">
                <a16:creationId xmlns:a16="http://schemas.microsoft.com/office/drawing/2014/main" id="{C36A81C5-E32A-9957-155F-CC72583AED6D}"/>
              </a:ext>
            </a:extLst>
          </p:cNvPr>
          <p:cNvPicPr>
            <a:picLocks noChangeAspect="1"/>
          </p:cNvPicPr>
          <p:nvPr/>
        </p:nvPicPr>
        <p:blipFill>
          <a:blip r:embed="rId3"/>
          <a:stretch>
            <a:fillRect/>
          </a:stretch>
        </p:blipFill>
        <p:spPr>
          <a:xfrm>
            <a:off x="11182350" y="5757863"/>
            <a:ext cx="990600" cy="990600"/>
          </a:xfrm>
          <a:prstGeom prst="rect">
            <a:avLst/>
          </a:prstGeom>
        </p:spPr>
      </p:pic>
    </p:spTree>
    <p:extLst>
      <p:ext uri="{BB962C8B-B14F-4D97-AF65-F5344CB8AC3E}">
        <p14:creationId xmlns:p14="http://schemas.microsoft.com/office/powerpoint/2010/main" val="366812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C6C4E2-F013-6337-0206-AD567BC6A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50D424-378A-5EAF-BEF3-AB85F9E35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5400" y="952500"/>
            <a:ext cx="9601200" cy="4953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6F5E30-7DA3-5C23-90C3-54D56360E11A}"/>
              </a:ext>
            </a:extLst>
          </p:cNvPr>
          <p:cNvSpPr>
            <a:spLocks noGrp="1"/>
          </p:cNvSpPr>
          <p:nvPr>
            <p:ph type="title"/>
          </p:nvPr>
        </p:nvSpPr>
        <p:spPr>
          <a:xfrm>
            <a:off x="1529053" y="1309280"/>
            <a:ext cx="5621717" cy="1591491"/>
          </a:xfrm>
        </p:spPr>
        <p:txBody>
          <a:bodyPr>
            <a:normAutofit/>
          </a:bodyPr>
          <a:lstStyle/>
          <a:p>
            <a:pPr>
              <a:lnSpc>
                <a:spcPct val="110000"/>
              </a:lnSpc>
            </a:pPr>
            <a:r>
              <a:rPr lang="en-US" sz="2200" dirty="0">
                <a:effectLst/>
              </a:rPr>
              <a:t>The Foundation of Remote Work is self-discipline-</a:t>
            </a:r>
            <a:br>
              <a:rPr lang="en-US" sz="2200" dirty="0">
                <a:effectLst/>
              </a:rPr>
            </a:br>
            <a:endParaRPr lang="en-US" sz="2200" dirty="0"/>
          </a:p>
        </p:txBody>
      </p:sp>
      <p:sp>
        <p:nvSpPr>
          <p:cNvPr id="3" name="Content Placeholder 2">
            <a:extLst>
              <a:ext uri="{FF2B5EF4-FFF2-40B4-BE49-F238E27FC236}">
                <a16:creationId xmlns:a16="http://schemas.microsoft.com/office/drawing/2014/main" id="{CF3422D4-D196-039C-DDB5-8513CB7AAEC8}"/>
              </a:ext>
            </a:extLst>
          </p:cNvPr>
          <p:cNvSpPr>
            <a:spLocks noGrp="1"/>
          </p:cNvSpPr>
          <p:nvPr>
            <p:ph idx="1"/>
          </p:nvPr>
        </p:nvSpPr>
        <p:spPr>
          <a:xfrm>
            <a:off x="1529053" y="2662645"/>
            <a:ext cx="5178512" cy="2854007"/>
          </a:xfrm>
        </p:spPr>
        <p:txBody>
          <a:bodyPr>
            <a:normAutofit fontScale="62500" lnSpcReduction="20000"/>
          </a:bodyPr>
          <a:lstStyle/>
          <a:p>
            <a:pPr>
              <a:lnSpc>
                <a:spcPct val="110000"/>
              </a:lnSpc>
            </a:pPr>
            <a:r>
              <a:rPr lang="en-US" sz="1900" dirty="0">
                <a:effectLst/>
              </a:rPr>
              <a:t>Self-discipline is the ability to do what’s necessary, even when you don’t feel like it</a:t>
            </a:r>
          </a:p>
          <a:p>
            <a:pPr>
              <a:lnSpc>
                <a:spcPct val="110000"/>
              </a:lnSpc>
            </a:pPr>
            <a:r>
              <a:rPr lang="en-US" sz="1900" dirty="0">
                <a:effectLst/>
              </a:rPr>
              <a:t>Jocko </a:t>
            </a:r>
            <a:r>
              <a:rPr lang="en-US" sz="1900" dirty="0" err="1">
                <a:effectLst/>
              </a:rPr>
              <a:t>Willink</a:t>
            </a:r>
            <a:r>
              <a:rPr lang="en-US" sz="1900" dirty="0">
                <a:effectLst/>
              </a:rPr>
              <a:t>, a retired Navy SEAL and leadership coach, often says, “Discipline equals freedom” When you’re disciplined in managing your time and tasks, you gain the freedom to enjoy the flexibility that remote work provides. </a:t>
            </a:r>
          </a:p>
          <a:p>
            <a:pPr lvl="1">
              <a:lnSpc>
                <a:spcPct val="110000"/>
              </a:lnSpc>
            </a:pPr>
            <a:r>
              <a:rPr lang="en-US" sz="1900" dirty="0">
                <a:effectLst/>
              </a:rPr>
              <a:t>Start and End Your Day at the Same Time: Establishing boundaries keeps work from spilling into personal time.</a:t>
            </a:r>
          </a:p>
          <a:p>
            <a:pPr lvl="1">
              <a:lnSpc>
                <a:spcPct val="110000"/>
              </a:lnSpc>
            </a:pPr>
            <a:r>
              <a:rPr lang="en-US" sz="1900" dirty="0">
                <a:effectLst/>
              </a:rPr>
              <a:t>Plan Your Day: Write down your priorities and tackle the most important tasks first.</a:t>
            </a:r>
          </a:p>
          <a:p>
            <a:pPr lvl="1">
              <a:lnSpc>
                <a:spcPct val="110000"/>
              </a:lnSpc>
            </a:pPr>
            <a:r>
              <a:rPr lang="en-US" sz="1900" dirty="0">
                <a:effectLst/>
              </a:rPr>
              <a:t>Minimize Distractions: Create a dedicated workspace that’s free of clutter and interruptions.</a:t>
            </a:r>
          </a:p>
          <a:p>
            <a:pPr lvl="1">
              <a:lnSpc>
                <a:spcPct val="110000"/>
              </a:lnSpc>
            </a:pPr>
            <a:r>
              <a:rPr lang="en-US" sz="1900" dirty="0">
                <a:effectLst/>
              </a:rPr>
              <a:t>Take Regular Breaks: Rest is essential for maintaining focus and avoiding burnout.</a:t>
            </a:r>
          </a:p>
          <a:p>
            <a:pPr lvl="1">
              <a:lnSpc>
                <a:spcPct val="110000"/>
              </a:lnSpc>
            </a:pPr>
            <a:endParaRPr lang="en-US" sz="900" dirty="0"/>
          </a:p>
        </p:txBody>
      </p:sp>
      <p:pic>
        <p:nvPicPr>
          <p:cNvPr id="5" name="Picture 4" descr="A person standing on a treadmill&#10;&#10;Description automatically generated">
            <a:extLst>
              <a:ext uri="{FF2B5EF4-FFF2-40B4-BE49-F238E27FC236}">
                <a16:creationId xmlns:a16="http://schemas.microsoft.com/office/drawing/2014/main" id="{F9EA3DC2-77BD-4AD1-7B0D-A0E6FD784630}"/>
              </a:ext>
            </a:extLst>
          </p:cNvPr>
          <p:cNvPicPr>
            <a:picLocks noChangeAspect="1"/>
          </p:cNvPicPr>
          <p:nvPr/>
        </p:nvPicPr>
        <p:blipFill>
          <a:blip r:embed="rId2"/>
          <a:stretch>
            <a:fillRect/>
          </a:stretch>
        </p:blipFill>
        <p:spPr>
          <a:xfrm>
            <a:off x="7539975" y="1372009"/>
            <a:ext cx="3968050" cy="3968050"/>
          </a:xfrm>
          <a:prstGeom prst="rect">
            <a:avLst/>
          </a:prstGeom>
        </p:spPr>
      </p:pic>
      <p:pic>
        <p:nvPicPr>
          <p:cNvPr id="6" name="Picture 5" descr="A logo with text on it&#10;&#10;Description automatically generated">
            <a:extLst>
              <a:ext uri="{FF2B5EF4-FFF2-40B4-BE49-F238E27FC236}">
                <a16:creationId xmlns:a16="http://schemas.microsoft.com/office/drawing/2014/main" id="{48618B16-5296-5126-2FBE-6F0CB2B01274}"/>
              </a:ext>
            </a:extLst>
          </p:cNvPr>
          <p:cNvPicPr>
            <a:picLocks noChangeAspect="1"/>
          </p:cNvPicPr>
          <p:nvPr/>
        </p:nvPicPr>
        <p:blipFill>
          <a:blip r:embed="rId3"/>
          <a:stretch>
            <a:fillRect/>
          </a:stretch>
        </p:blipFill>
        <p:spPr>
          <a:xfrm>
            <a:off x="11182350" y="5757863"/>
            <a:ext cx="990600" cy="990600"/>
          </a:xfrm>
          <a:prstGeom prst="rect">
            <a:avLst/>
          </a:prstGeom>
        </p:spPr>
      </p:pic>
    </p:spTree>
    <p:extLst>
      <p:ext uri="{BB962C8B-B14F-4D97-AF65-F5344CB8AC3E}">
        <p14:creationId xmlns:p14="http://schemas.microsoft.com/office/powerpoint/2010/main" val="3126075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EB5013-8B47-5280-F97A-CD19764F4E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50D424-378A-5EAF-BEF3-AB85F9E35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59578" y="1295399"/>
            <a:ext cx="2221612" cy="426720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DBE134-97B8-AC21-FCB3-CEE50FDA8586}"/>
              </a:ext>
            </a:extLst>
          </p:cNvPr>
          <p:cNvSpPr>
            <a:spLocks noGrp="1"/>
          </p:cNvSpPr>
          <p:nvPr>
            <p:ph type="title"/>
          </p:nvPr>
        </p:nvSpPr>
        <p:spPr>
          <a:xfrm>
            <a:off x="4839159" y="1331068"/>
            <a:ext cx="6794872" cy="1417552"/>
          </a:xfrm>
        </p:spPr>
        <p:txBody>
          <a:bodyPr>
            <a:normAutofit/>
          </a:bodyPr>
          <a:lstStyle/>
          <a:p>
            <a:pPr>
              <a:lnSpc>
                <a:spcPct val="110000"/>
              </a:lnSpc>
            </a:pPr>
            <a:r>
              <a:rPr lang="en-US" sz="1800" dirty="0">
                <a:effectLst/>
              </a:rPr>
              <a:t>Training When No One Is Watching-</a:t>
            </a:r>
            <a:br>
              <a:rPr lang="en-US" sz="1800" dirty="0">
                <a:effectLst/>
              </a:rPr>
            </a:br>
            <a:r>
              <a:rPr lang="en-US" sz="1800" dirty="0">
                <a:effectLst/>
              </a:rPr>
              <a:t>Game Day vs. Practice - what you do in practice prepares you for game day.</a:t>
            </a:r>
            <a:endParaRPr lang="en-US" sz="1800" dirty="0"/>
          </a:p>
        </p:txBody>
      </p:sp>
      <p:pic>
        <p:nvPicPr>
          <p:cNvPr id="5" name="Picture 4" descr="A doorway with a gym equipment&#10;&#10;Description automatically generated">
            <a:extLst>
              <a:ext uri="{FF2B5EF4-FFF2-40B4-BE49-F238E27FC236}">
                <a16:creationId xmlns:a16="http://schemas.microsoft.com/office/drawing/2014/main" id="{946F8F44-14AE-6E73-AE79-85CCFC73FF66}"/>
              </a:ext>
            </a:extLst>
          </p:cNvPr>
          <p:cNvPicPr>
            <a:picLocks noChangeAspect="1"/>
          </p:cNvPicPr>
          <p:nvPr/>
        </p:nvPicPr>
        <p:blipFill>
          <a:blip r:embed="rId2"/>
          <a:srcRect t="17299" r="1" b="1"/>
          <a:stretch/>
        </p:blipFill>
        <p:spPr>
          <a:xfrm>
            <a:off x="227948" y="1628775"/>
            <a:ext cx="3663259" cy="4538662"/>
          </a:xfrm>
          <a:prstGeom prst="rect">
            <a:avLst/>
          </a:prstGeom>
        </p:spPr>
      </p:pic>
      <p:sp>
        <p:nvSpPr>
          <p:cNvPr id="3" name="Content Placeholder 2">
            <a:extLst>
              <a:ext uri="{FF2B5EF4-FFF2-40B4-BE49-F238E27FC236}">
                <a16:creationId xmlns:a16="http://schemas.microsoft.com/office/drawing/2014/main" id="{C54A9589-3353-726B-82AE-F9A9AEF0ECC8}"/>
              </a:ext>
            </a:extLst>
          </p:cNvPr>
          <p:cNvSpPr>
            <a:spLocks noGrp="1"/>
          </p:cNvSpPr>
          <p:nvPr>
            <p:ph idx="1"/>
          </p:nvPr>
        </p:nvSpPr>
        <p:spPr>
          <a:xfrm>
            <a:off x="5038573" y="2748620"/>
            <a:ext cx="6595458" cy="3709330"/>
          </a:xfrm>
        </p:spPr>
        <p:txBody>
          <a:bodyPr>
            <a:normAutofit fontScale="85000" lnSpcReduction="20000"/>
          </a:bodyPr>
          <a:lstStyle/>
          <a:p>
            <a:pPr>
              <a:lnSpc>
                <a:spcPct val="110000"/>
              </a:lnSpc>
            </a:pPr>
            <a:r>
              <a:rPr lang="en-US" dirty="0"/>
              <a:t>Create a Dedicated workspace </a:t>
            </a:r>
          </a:p>
          <a:p>
            <a:pPr>
              <a:lnSpc>
                <a:spcPct val="110000"/>
              </a:lnSpc>
            </a:pPr>
            <a:r>
              <a:rPr lang="en-US" dirty="0">
                <a:effectLst/>
              </a:rPr>
              <a:t>Set clear goals and track progress</a:t>
            </a:r>
          </a:p>
          <a:p>
            <a:pPr>
              <a:lnSpc>
                <a:spcPct val="110000"/>
              </a:lnSpc>
            </a:pPr>
            <a:r>
              <a:rPr lang="en-US" dirty="0"/>
              <a:t>Develop a pre-work routine</a:t>
            </a:r>
          </a:p>
          <a:p>
            <a:pPr>
              <a:lnSpc>
                <a:spcPct val="110000"/>
              </a:lnSpc>
            </a:pPr>
            <a:r>
              <a:rPr lang="en-US" dirty="0">
                <a:effectLst/>
              </a:rPr>
              <a:t>Remind yourself:</a:t>
            </a:r>
          </a:p>
          <a:p>
            <a:pPr lvl="1">
              <a:lnSpc>
                <a:spcPct val="110000"/>
              </a:lnSpc>
            </a:pPr>
            <a:r>
              <a:rPr lang="en-US" sz="1800" dirty="0">
                <a:effectLst/>
              </a:rPr>
              <a:t>I have the discipline to stay on track. </a:t>
            </a:r>
            <a:endParaRPr lang="en-US" sz="1800" dirty="0"/>
          </a:p>
          <a:p>
            <a:pPr lvl="1">
              <a:lnSpc>
                <a:spcPct val="110000"/>
              </a:lnSpc>
            </a:pPr>
            <a:r>
              <a:rPr lang="en-US" sz="1800" dirty="0">
                <a:effectLst/>
              </a:rPr>
              <a:t>My small efforts today lead to big results over time</a:t>
            </a:r>
          </a:p>
          <a:p>
            <a:pPr lvl="1">
              <a:lnSpc>
                <a:spcPct val="110000"/>
              </a:lnSpc>
            </a:pPr>
            <a:r>
              <a:rPr lang="en-US" sz="1800" dirty="0">
                <a:effectLst/>
              </a:rPr>
              <a:t>I’m capable of delivering my best work, even when no one is watching.</a:t>
            </a:r>
            <a:endParaRPr lang="en-US" sz="1800" dirty="0"/>
          </a:p>
          <a:p>
            <a:pPr>
              <a:lnSpc>
                <a:spcPct val="110000"/>
              </a:lnSpc>
            </a:pPr>
            <a:r>
              <a:rPr lang="en-US" dirty="0">
                <a:effectLst/>
              </a:rPr>
              <a:t>At the end of each day, reflect on these questions: </a:t>
            </a:r>
          </a:p>
          <a:p>
            <a:pPr lvl="1">
              <a:lnSpc>
                <a:spcPct val="110000"/>
              </a:lnSpc>
            </a:pPr>
            <a:r>
              <a:rPr lang="en-US" sz="1800" dirty="0">
                <a:effectLst/>
              </a:rPr>
              <a:t>Did I accomplish what I planned today? </a:t>
            </a:r>
            <a:endParaRPr lang="en-US" sz="1800" dirty="0"/>
          </a:p>
          <a:p>
            <a:pPr lvl="1">
              <a:lnSpc>
                <a:spcPct val="110000"/>
              </a:lnSpc>
            </a:pPr>
            <a:r>
              <a:rPr lang="en-US" sz="1800" dirty="0">
                <a:effectLst/>
              </a:rPr>
              <a:t>What went well, and where can I improve? </a:t>
            </a:r>
          </a:p>
          <a:p>
            <a:pPr lvl="1">
              <a:lnSpc>
                <a:spcPct val="110000"/>
              </a:lnSpc>
            </a:pPr>
            <a:r>
              <a:rPr lang="en-US" sz="1800" dirty="0">
                <a:effectLst/>
              </a:rPr>
              <a:t>What steps can I take tomorrow to be even more effective?</a:t>
            </a:r>
          </a:p>
          <a:p>
            <a:pPr>
              <a:lnSpc>
                <a:spcPct val="110000"/>
              </a:lnSpc>
            </a:pPr>
            <a:endParaRPr lang="en-US" sz="900" dirty="0">
              <a:effectLst/>
            </a:endParaRPr>
          </a:p>
        </p:txBody>
      </p:sp>
      <p:pic>
        <p:nvPicPr>
          <p:cNvPr id="6" name="Picture 5" descr="A logo with text on it&#10;&#10;Description automatically generated">
            <a:extLst>
              <a:ext uri="{FF2B5EF4-FFF2-40B4-BE49-F238E27FC236}">
                <a16:creationId xmlns:a16="http://schemas.microsoft.com/office/drawing/2014/main" id="{05BA6FEC-2289-C64D-DDCA-F57E8E6764B0}"/>
              </a:ext>
            </a:extLst>
          </p:cNvPr>
          <p:cNvPicPr>
            <a:picLocks noChangeAspect="1"/>
          </p:cNvPicPr>
          <p:nvPr/>
        </p:nvPicPr>
        <p:blipFill>
          <a:blip r:embed="rId3"/>
          <a:stretch>
            <a:fillRect/>
          </a:stretch>
        </p:blipFill>
        <p:spPr>
          <a:xfrm>
            <a:off x="11182350" y="5757863"/>
            <a:ext cx="990600" cy="990600"/>
          </a:xfrm>
          <a:prstGeom prst="rect">
            <a:avLst/>
          </a:prstGeom>
        </p:spPr>
      </p:pic>
    </p:spTree>
    <p:extLst>
      <p:ext uri="{BB962C8B-B14F-4D97-AF65-F5344CB8AC3E}">
        <p14:creationId xmlns:p14="http://schemas.microsoft.com/office/powerpoint/2010/main" val="217343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AFDCCA3-5CE7-058C-1962-A071B764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040340-86BE-610C-7F08-1E4BFED63EC5}"/>
              </a:ext>
            </a:extLst>
          </p:cNvPr>
          <p:cNvSpPr>
            <a:spLocks noGrp="1"/>
          </p:cNvSpPr>
          <p:nvPr>
            <p:ph type="title"/>
          </p:nvPr>
        </p:nvSpPr>
        <p:spPr>
          <a:xfrm>
            <a:off x="972093" y="563382"/>
            <a:ext cx="5533080" cy="1771535"/>
          </a:xfrm>
          <a:noFill/>
        </p:spPr>
        <p:txBody>
          <a:bodyPr>
            <a:normAutofit/>
          </a:bodyPr>
          <a:lstStyle/>
          <a:p>
            <a:pPr>
              <a:lnSpc>
                <a:spcPct val="110000"/>
              </a:lnSpc>
            </a:pPr>
            <a:r>
              <a:rPr lang="en-US" sz="2400" dirty="0">
                <a:effectLst/>
              </a:rPr>
              <a:t>Excellence in Private Leads to Success in Public</a:t>
            </a:r>
            <a:br>
              <a:rPr lang="en-US" sz="2400" dirty="0">
                <a:effectLst/>
              </a:rPr>
            </a:br>
            <a:endParaRPr lang="en-US" sz="2400" dirty="0"/>
          </a:p>
        </p:txBody>
      </p:sp>
      <p:sp>
        <p:nvSpPr>
          <p:cNvPr id="3" name="Content Placeholder 2">
            <a:extLst>
              <a:ext uri="{FF2B5EF4-FFF2-40B4-BE49-F238E27FC236}">
                <a16:creationId xmlns:a16="http://schemas.microsoft.com/office/drawing/2014/main" id="{6DC52632-CFF2-1CDA-687B-A28645828332}"/>
              </a:ext>
            </a:extLst>
          </p:cNvPr>
          <p:cNvSpPr>
            <a:spLocks noGrp="1"/>
          </p:cNvSpPr>
          <p:nvPr>
            <p:ph idx="1"/>
          </p:nvPr>
        </p:nvSpPr>
        <p:spPr>
          <a:xfrm>
            <a:off x="423190" y="2119357"/>
            <a:ext cx="6548436" cy="3959699"/>
          </a:xfrm>
        </p:spPr>
        <p:txBody>
          <a:bodyPr>
            <a:normAutofit lnSpcReduction="10000"/>
          </a:bodyPr>
          <a:lstStyle/>
          <a:p>
            <a:pPr>
              <a:lnSpc>
                <a:spcPct val="110000"/>
              </a:lnSpc>
            </a:pPr>
            <a:r>
              <a:rPr lang="en-US" dirty="0"/>
              <a:t>T</a:t>
            </a:r>
            <a:r>
              <a:rPr lang="en-US" dirty="0">
                <a:effectLst/>
              </a:rPr>
              <a:t>he work you put in when no one is watching defines your success</a:t>
            </a:r>
          </a:p>
          <a:p>
            <a:pPr>
              <a:lnSpc>
                <a:spcPct val="110000"/>
              </a:lnSpc>
            </a:pPr>
            <a:r>
              <a:rPr lang="en-US" dirty="0">
                <a:effectLst/>
              </a:rPr>
              <a:t>Discipline is doing what you’re supposed to do, even when you don’t feel like it. </a:t>
            </a:r>
          </a:p>
          <a:p>
            <a:pPr>
              <a:lnSpc>
                <a:spcPct val="110000"/>
              </a:lnSpc>
            </a:pPr>
            <a:r>
              <a:rPr lang="en-US" dirty="0">
                <a:effectLst/>
              </a:rPr>
              <a:t>Whether you’re working remotely or training for a championship, the principles are the same: stay disciplined, stay focused, and take ownership of your success. The habits you build now will shape your future achievements. </a:t>
            </a:r>
          </a:p>
          <a:p>
            <a:pPr>
              <a:lnSpc>
                <a:spcPct val="110000"/>
              </a:lnSpc>
            </a:pPr>
            <a:r>
              <a:rPr lang="en-US" dirty="0">
                <a:effectLst/>
              </a:rPr>
              <a:t>As a leader, It is </a:t>
            </a:r>
            <a:r>
              <a:rPr lang="en-US" dirty="0"/>
              <a:t>their </a:t>
            </a:r>
            <a:r>
              <a:rPr lang="en-US" dirty="0">
                <a:effectLst/>
              </a:rPr>
              <a:t>job to look for someone better than you. As an athlete or employee, it’s YOUR job to make sure they never find them. The work you put in when nobody is watching will make you unstoppable.</a:t>
            </a:r>
          </a:p>
          <a:p>
            <a:pPr>
              <a:lnSpc>
                <a:spcPct val="110000"/>
              </a:lnSpc>
            </a:pPr>
            <a:endParaRPr lang="en-US" sz="1100" dirty="0"/>
          </a:p>
        </p:txBody>
      </p:sp>
      <p:sp>
        <p:nvSpPr>
          <p:cNvPr id="12" name="Rectangle 11">
            <a:extLst>
              <a:ext uri="{FF2B5EF4-FFF2-40B4-BE49-F238E27FC236}">
                <a16:creationId xmlns:a16="http://schemas.microsoft.com/office/drawing/2014/main" id="{FAC4BDE1-4D40-5601-7947-DB5EFE31DA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4543" y="965357"/>
            <a:ext cx="3105364" cy="49425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standing next to a car&#10;&#10;Description automatically generated">
            <a:extLst>
              <a:ext uri="{FF2B5EF4-FFF2-40B4-BE49-F238E27FC236}">
                <a16:creationId xmlns:a16="http://schemas.microsoft.com/office/drawing/2014/main" id="{71F9E9B4-DDA6-D67D-8B7F-F46F42211D5E}"/>
              </a:ext>
            </a:extLst>
          </p:cNvPr>
          <p:cNvPicPr>
            <a:picLocks noChangeAspect="1"/>
          </p:cNvPicPr>
          <p:nvPr/>
        </p:nvPicPr>
        <p:blipFill>
          <a:blip r:embed="rId2"/>
          <a:srcRect r="10254" b="1"/>
          <a:stretch/>
        </p:blipFill>
        <p:spPr>
          <a:xfrm>
            <a:off x="7438078" y="1449150"/>
            <a:ext cx="3553713" cy="3959699"/>
          </a:xfrm>
          <a:prstGeom prst="rect">
            <a:avLst/>
          </a:prstGeom>
        </p:spPr>
      </p:pic>
      <p:pic>
        <p:nvPicPr>
          <p:cNvPr id="6" name="Picture 5" descr="A logo with text on it&#10;&#10;Description automatically generated">
            <a:extLst>
              <a:ext uri="{FF2B5EF4-FFF2-40B4-BE49-F238E27FC236}">
                <a16:creationId xmlns:a16="http://schemas.microsoft.com/office/drawing/2014/main" id="{C66FDBA2-55E1-FE99-C893-B25D5F47904C}"/>
              </a:ext>
            </a:extLst>
          </p:cNvPr>
          <p:cNvPicPr>
            <a:picLocks noChangeAspect="1"/>
          </p:cNvPicPr>
          <p:nvPr/>
        </p:nvPicPr>
        <p:blipFill>
          <a:blip r:embed="rId3"/>
          <a:stretch>
            <a:fillRect/>
          </a:stretch>
        </p:blipFill>
        <p:spPr>
          <a:xfrm>
            <a:off x="11182350" y="5757863"/>
            <a:ext cx="990600" cy="990600"/>
          </a:xfrm>
          <a:prstGeom prst="rect">
            <a:avLst/>
          </a:prstGeom>
        </p:spPr>
      </p:pic>
    </p:spTree>
    <p:extLst>
      <p:ext uri="{BB962C8B-B14F-4D97-AF65-F5344CB8AC3E}">
        <p14:creationId xmlns:p14="http://schemas.microsoft.com/office/powerpoint/2010/main" val="63609727"/>
      </p:ext>
    </p:extLst>
  </p:cSld>
  <p:clrMapOvr>
    <a:masterClrMapping/>
  </p:clrMapOvr>
</p:sld>
</file>

<file path=ppt/theme/theme1.xml><?xml version="1.0" encoding="utf-8"?>
<a:theme xmlns:a="http://schemas.openxmlformats.org/drawingml/2006/main" name="PoiseVTI">
  <a:themeElements>
    <a:clrScheme name="AnalogousFromLightSeed_2SEEDS">
      <a:dk1>
        <a:srgbClr val="000000"/>
      </a:dk1>
      <a:lt1>
        <a:srgbClr val="FFFFFF"/>
      </a:lt1>
      <a:dk2>
        <a:srgbClr val="242941"/>
      </a:dk2>
      <a:lt2>
        <a:srgbClr val="E8E2E2"/>
      </a:lt2>
      <a:accent1>
        <a:srgbClr val="78ABAF"/>
      </a:accent1>
      <a:accent2>
        <a:srgbClr val="81AA9C"/>
      </a:accent2>
      <a:accent3>
        <a:srgbClr val="89A4BF"/>
      </a:accent3>
      <a:accent4>
        <a:srgbClr val="BA7F8E"/>
      </a:accent4>
      <a:accent5>
        <a:srgbClr val="C39890"/>
      </a:accent5>
      <a:accent6>
        <a:srgbClr val="B79D7A"/>
      </a:accent6>
      <a:hlink>
        <a:srgbClr val="AE6F69"/>
      </a:hlink>
      <a:folHlink>
        <a:srgbClr val="7F7F7F"/>
      </a:folHlink>
    </a:clrScheme>
    <a:fontScheme name="Goudy Univers">
      <a:majorFont>
        <a:latin typeface="Goudy Old Style"/>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iseVTI" id="{9843863B-6720-4231-BFE7-E604B355382A}" vid="{6C5B2780-C73E-445D-98DA-9D2BCD78971D}"/>
    </a:ext>
  </a:extLst>
</a:theme>
</file>

<file path=docProps/app.xml><?xml version="1.0" encoding="utf-8"?>
<Properties xmlns="http://schemas.openxmlformats.org/officeDocument/2006/extended-properties" xmlns:vt="http://schemas.openxmlformats.org/officeDocument/2006/docPropsVTypes">
  <TotalTime>47</TotalTime>
  <Words>481</Words>
  <Application>Microsoft Macintosh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Goudy Old Style</vt:lpstr>
      <vt:lpstr>Univers Light</vt:lpstr>
      <vt:lpstr>PoiseVTI</vt:lpstr>
      <vt:lpstr>What Are You Doing When Nobody Is Watching?</vt:lpstr>
      <vt:lpstr>Thriving in Remote Work with Self-Discipline - </vt:lpstr>
      <vt:lpstr>The Foundation of Remote Work is self-discipline- </vt:lpstr>
      <vt:lpstr>Training When No One Is Watching- Game Day vs. Practice - what you do in practice prepares you for game day.</vt:lpstr>
      <vt:lpstr>Excellence in Private Leads to Success in Public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You Doing When Nobody Is Watching?</dc:title>
  <dc:creator>Microsoft Office User</dc:creator>
  <cp:lastModifiedBy>Microsoft Office User</cp:lastModifiedBy>
  <cp:revision>1</cp:revision>
  <dcterms:created xsi:type="dcterms:W3CDTF">2025-01-18T01:07:52Z</dcterms:created>
  <dcterms:modified xsi:type="dcterms:W3CDTF">2025-01-18T01:55:24Z</dcterms:modified>
</cp:coreProperties>
</file>