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omments/comment1.xml" ContentType="application/vnd.openxmlformats-officedocument.presentationml.comments+xml"/>
  <Override PartName="/ppt/notesSlides/notesSlide2.xml" ContentType="application/vnd.openxmlformats-officedocument.presentationml.notesSlide+xml"/>
  <Override PartName="/ppt/comments/comment2.xml" ContentType="application/vnd.openxmlformats-officedocument.presentationml.comments+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omments/comment3.xml" ContentType="application/vnd.openxmlformats-officedocument.presentationml.comments+xml"/>
  <Override PartName="/ppt/notesSlides/notesSlide4.xml" ContentType="application/vnd.openxmlformats-officedocument.presentationml.notesSlide+xml"/>
  <Override PartName="/ppt/comments/comment4.xml" ContentType="application/vnd.openxmlformats-officedocument.presentationml.comments+xml"/>
  <Override PartName="/ppt/comments/comment5.xml" ContentType="application/vnd.openxmlformats-officedocument.presentationml.comments+xml"/>
  <Override PartName="/ppt/comments/comment6.xml" ContentType="application/vnd.openxmlformats-officedocument.presentationml.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comment7.xml" ContentType="application/vnd.openxmlformats-officedocument.presentationml.comments+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omments/comment8.xml" ContentType="application/vnd.openxmlformats-officedocument.presentationml.comments+xml"/>
  <Override PartName="/ppt/comments/comment9.xml" ContentType="application/vnd.openxmlformats-officedocument.presentationml.comments+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omments/comment10.xml" ContentType="application/vnd.openxmlformats-officedocument.presentationml.comments+xml"/>
  <Override PartName="/ppt/comments/comment11.xml" ContentType="application/vnd.openxmlformats-officedocument.presentationml.comments+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omments/comment12.xml" ContentType="application/vnd.openxmlformats-officedocument.presentationml.comments+xml"/>
  <Override PartName="/ppt/comments/comment13.xml" ContentType="application/vnd.openxmlformats-officedocument.presentationml.comments+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comments/comment14.xml" ContentType="application/vnd.openxmlformats-officedocument.presentationml.comments+xml"/>
  <Override PartName="/ppt/comments/comment15.xml" ContentType="application/vnd.openxmlformats-officedocument.presentationml.comments+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comments/comment16.xml" ContentType="application/vnd.openxmlformats-officedocument.presentationml.comments+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57" r:id="rId3"/>
    <p:sldId id="259" r:id="rId4"/>
    <p:sldId id="260" r:id="rId5"/>
    <p:sldId id="261" r:id="rId6"/>
    <p:sldId id="263" r:id="rId7"/>
    <p:sldId id="264" r:id="rId8"/>
    <p:sldId id="266" r:id="rId9"/>
    <p:sldId id="267" r:id="rId10"/>
    <p:sldId id="265" r:id="rId11"/>
    <p:sldId id="275" r:id="rId12"/>
    <p:sldId id="269" r:id="rId13"/>
    <p:sldId id="271" r:id="rId14"/>
    <p:sldId id="258" r:id="rId15"/>
    <p:sldId id="276" r:id="rId16"/>
    <p:sldId id="277" r:id="rId17"/>
    <p:sldId id="272" r:id="rId18"/>
    <p:sldId id="280" r:id="rId19"/>
    <p:sldId id="281" r:id="rId20"/>
    <p:sldId id="283" r:id="rId21"/>
    <p:sldId id="273" r:id="rId22"/>
    <p:sldId id="274" r:id="rId23"/>
    <p:sldId id="282" r:id="rId24"/>
    <p:sldId id="270" r:id="rId25"/>
    <p:sldId id="278" r:id="rId26"/>
    <p:sldId id="279" r:id="rId27"/>
    <p:sldId id="284"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llian Ramey" initials="LR" lastIdx="45" clrIdx="0">
    <p:extLst>
      <p:ext uri="{19B8F6BF-5375-455C-9EA6-DF929625EA0E}">
        <p15:presenceInfo xmlns:p15="http://schemas.microsoft.com/office/powerpoint/2012/main" userId="1181a03b7255ebb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824" autoAdjust="0"/>
    <p:restoredTop sz="94660"/>
  </p:normalViewPr>
  <p:slideViewPr>
    <p:cSldViewPr snapToGrid="0">
      <p:cViewPr varScale="1">
        <p:scale>
          <a:sx n="87" d="100"/>
          <a:sy n="87" d="100"/>
        </p:scale>
        <p:origin x="68" y="3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7-03-09T11:47:22.742" idx="1">
    <p:pos x="10" y="10"/>
    <p:text/>
    <p:extLst>
      <p:ext uri="{C676402C-5697-4E1C-873F-D02D1690AC5C}">
        <p15:threadingInfo xmlns:p15="http://schemas.microsoft.com/office/powerpoint/2012/main" timeZoneBias="420"/>
      </p:ext>
    </p:extLst>
  </p:cm>
  <p:cm authorId="1" dt="2018-03-11T14:58:21.989" idx="4">
    <p:pos x="10" y="106"/>
    <p:text>Our bodies are designed to grow and become more complex as we age, using the information that we have gianed through life experience to become more adept at sorting out signals and fine tuning our responses.  Trauma interferes with this process and creates a hiccup.</p:text>
    <p:extLst>
      <p:ext uri="{C676402C-5697-4E1C-873F-D02D1690AC5C}">
        <p15:threadingInfo xmlns:p15="http://schemas.microsoft.com/office/powerpoint/2012/main" timeZoneBias="360">
          <p15:parentCm authorId="1" idx="1"/>
        </p15:threadingInfo>
      </p:ext>
    </p:extLst>
  </p:cm>
  <p:cm authorId="1" dt="2018-03-15T13:52:22.454" idx="33">
    <p:pos x="106" y="106"/>
    <p:text>Every time Lisa would drive the samt path to work she would be irritable</p:text>
    <p:extLst>
      <p:ext uri="{C676402C-5697-4E1C-873F-D02D1690AC5C}">
        <p15:threadingInfo xmlns:p15="http://schemas.microsoft.com/office/powerpoint/2012/main" timeZoneBias="360"/>
      </p:ext>
    </p:extLst>
  </p:cm>
  <p:cm authorId="1" dt="2018-03-15T13:54:55.309" idx="34">
    <p:pos x="202" y="202"/>
    <p:text>we give a lot of attention to external conditions necessary for change (relationship, safety) but we also need to pay attention to internal conditions</p:text>
    <p:extLst>
      <p:ext uri="{C676402C-5697-4E1C-873F-D02D1690AC5C}">
        <p15:threadingInfo xmlns:p15="http://schemas.microsoft.com/office/powerpoint/2012/main" timeZoneBias="360"/>
      </p:ext>
    </p:extLst>
  </p:cm>
</p:cmLst>
</file>

<file path=ppt/comments/comment10.xml><?xml version="1.0" encoding="utf-8"?>
<p:cmLst xmlns:a="http://schemas.openxmlformats.org/drawingml/2006/main" xmlns:r="http://schemas.openxmlformats.org/officeDocument/2006/relationships" xmlns:p="http://schemas.openxmlformats.org/presentationml/2006/main">
  <p:cm authorId="1" dt="2018-03-11T15:57:12.902" idx="23">
    <p:pos x="10" y="10"/>
    <p:text>Discuss originationand history</p:text>
    <p:extLst>
      <p:ext uri="{C676402C-5697-4E1C-873F-D02D1690AC5C}">
        <p15:threadingInfo xmlns:p15="http://schemas.microsoft.com/office/powerpoint/2012/main" timeZoneBias="360"/>
      </p:ext>
    </p:extLst>
  </p:cm>
</p:cmLst>
</file>

<file path=ppt/comments/comment11.xml><?xml version="1.0" encoding="utf-8"?>
<p:cmLst xmlns:a="http://schemas.openxmlformats.org/drawingml/2006/main" xmlns:r="http://schemas.openxmlformats.org/officeDocument/2006/relationships" xmlns:p="http://schemas.openxmlformats.org/presentationml/2006/main">
  <p:cm authorId="1" dt="2018-03-11T15:32:21.808" idx="19">
    <p:pos x="10" y="10"/>
    <p:text>Bessel vander Kolk talks about how we cannot heal jsut by talking about what happened.  There is something lacking - the need for our bodies to complete the processing as well.</p:text>
    <p:extLst>
      <p:ext uri="{C676402C-5697-4E1C-873F-D02D1690AC5C}">
        <p15:threadingInfo xmlns:p15="http://schemas.microsoft.com/office/powerpoint/2012/main" timeZoneBias="360"/>
      </p:ext>
    </p:extLst>
  </p:cm>
  <p:cm authorId="1" dt="2018-03-11T15:34:27.687" idx="20">
    <p:pos x="10" y="106"/>
    <p:text>We see in our offices and in court cases trauma victims who are so overwhlemed that can't speak or panic.  Let's look at what is happening in the brain when trauma occurs.</p:text>
    <p:extLst>
      <p:ext uri="{C676402C-5697-4E1C-873F-D02D1690AC5C}">
        <p15:threadingInfo xmlns:p15="http://schemas.microsoft.com/office/powerpoint/2012/main" timeZoneBias="360">
          <p15:parentCm authorId="1" idx="19"/>
        </p15:threadingInfo>
      </p:ext>
    </p:extLst>
  </p:cm>
  <p:cm authorId="1" dt="2018-03-11T15:35:53.603" idx="21">
    <p:pos x="10" y="202"/>
    <p:text>Amygdala - when body or senses sense danger it sends signals and cortisol to rest of body and brain to activate, hippocampus - time stamp, pre-frontal cortex - how to problem solve the situation......use 911 example</p:text>
    <p:extLst mod="1">
      <p:ext uri="{C676402C-5697-4E1C-873F-D02D1690AC5C}">
        <p15:threadingInfo xmlns:p15="http://schemas.microsoft.com/office/powerpoint/2012/main" timeZoneBias="360">
          <p15:parentCm authorId="1" idx="19"/>
        </p15:threadingInfo>
      </p:ext>
    </p:extLst>
  </p:cm>
  <p:cm authorId="1" dt="2018-03-11T15:36:14.225" idx="22">
    <p:pos x="10" y="298"/>
    <p:text>Implicit memory / Explicit memory</p:text>
    <p:extLst>
      <p:ext uri="{C676402C-5697-4E1C-873F-D02D1690AC5C}">
        <p15:threadingInfo xmlns:p15="http://schemas.microsoft.com/office/powerpoint/2012/main" timeZoneBias="360">
          <p15:parentCm authorId="1" idx="19"/>
        </p15:threadingInfo>
      </p:ext>
    </p:extLst>
  </p:cm>
</p:cmLst>
</file>

<file path=ppt/comments/comment12.xml><?xml version="1.0" encoding="utf-8"?>
<p:cmLst xmlns:a="http://schemas.openxmlformats.org/drawingml/2006/main" xmlns:r="http://schemas.openxmlformats.org/officeDocument/2006/relationships" xmlns:p="http://schemas.openxmlformats.org/presentationml/2006/main">
  <p:cm authorId="1" dt="2018-03-11T16:10:08.154" idx="24">
    <p:pos x="10" y="10"/>
    <p:text>Amen Clinic 2001 Amen Clinic 2001 --2003 Study Results 2003 Study Results 
•Initial EMDR session (s) increases overall brain Initial EMDR session (s) increases overall brain activity, especially in the prefrontal areas, but activity, especially in the prefrontal areas, but decreases right temporal lobe activity decreases right temporal lobe activity 
•After Rx with EMDR increased prefrontal activity, especially on left and significant activity, especially on left and significant decreased right temporal lobe activity</p:text>
    <p:extLst>
      <p:ext uri="{C676402C-5697-4E1C-873F-D02D1690AC5C}">
        <p15:threadingInfo xmlns:p15="http://schemas.microsoft.com/office/powerpoint/2012/main" timeZoneBias="360"/>
      </p:ext>
    </p:extLst>
  </p:cm>
</p:cmLst>
</file>

<file path=ppt/comments/comment13.xml><?xml version="1.0" encoding="utf-8"?>
<p:cmLst xmlns:a="http://schemas.openxmlformats.org/drawingml/2006/main" xmlns:r="http://schemas.openxmlformats.org/officeDocument/2006/relationships" xmlns:p="http://schemas.openxmlformats.org/presentationml/2006/main">
  <p:cm authorId="1" dt="2018-03-20T20:32:00.043" idx="44">
    <p:pos x="10" y="10"/>
    <p:text>Orienting - orient to the being in the room and the parasympathetic system then inhibits the fight/flight system</p:text>
    <p:extLst>
      <p:ext uri="{C676402C-5697-4E1C-873F-D02D1690AC5C}">
        <p15:threadingInfo xmlns:p15="http://schemas.microsoft.com/office/powerpoint/2012/main" timeZoneBias="360"/>
      </p:ext>
    </p:extLst>
  </p:cm>
  <p:cm authorId="1" dt="2018-03-20T20:34:13.517" idx="45">
    <p:pos x="10" y="106"/>
    <p:text>orienting on present moment allows for the relaxation of the parasympathetic system whcih enables access of traumatic memories without avoidance.</p:text>
    <p:extLst>
      <p:ext uri="{C676402C-5697-4E1C-873F-D02D1690AC5C}">
        <p15:threadingInfo xmlns:p15="http://schemas.microsoft.com/office/powerpoint/2012/main" timeZoneBias="360">
          <p15:parentCm authorId="1" idx="44"/>
        </p15:threadingInfo>
      </p:ext>
    </p:extLst>
  </p:cm>
</p:cmLst>
</file>

<file path=ppt/comments/comment14.xml><?xml version="1.0" encoding="utf-8"?>
<p:cmLst xmlns:a="http://schemas.openxmlformats.org/drawingml/2006/main" xmlns:r="http://schemas.openxmlformats.org/officeDocument/2006/relationships" xmlns:p="http://schemas.openxmlformats.org/presentationml/2006/main">
  <p:cm authorId="1" dt="2018-03-11T16:41:09.158" idx="29">
    <p:pos x="10" y="10"/>
    <p:text>benefits: quicker, no need to tell the story, more complete processing</p:text>
    <p:extLst>
      <p:ext uri="{C676402C-5697-4E1C-873F-D02D1690AC5C}">
        <p15:threadingInfo xmlns:p15="http://schemas.microsoft.com/office/powerpoint/2012/main" timeZoneBias="360"/>
      </p:ext>
    </p:extLst>
  </p:cm>
</p:cmLst>
</file>

<file path=ppt/comments/comment15.xml><?xml version="1.0" encoding="utf-8"?>
<p:cmLst xmlns:a="http://schemas.openxmlformats.org/drawingml/2006/main" xmlns:r="http://schemas.openxmlformats.org/officeDocument/2006/relationships" xmlns:p="http://schemas.openxmlformats.org/presentationml/2006/main">
  <p:cm authorId="1" dt="2018-03-11T16:15:51.611" idx="25">
    <p:pos x="10" y="10"/>
    <p:text>Teach container, safe place?</p:text>
    <p:extLst>
      <p:ext uri="{C676402C-5697-4E1C-873F-D02D1690AC5C}">
        <p15:threadingInfo xmlns:p15="http://schemas.microsoft.com/office/powerpoint/2012/main" timeZoneBias="360"/>
      </p:ext>
    </p:extLst>
  </p:cm>
  <p:cm authorId="1" dt="2018-03-11T16:23:47.347" idx="28">
    <p:pos x="10" y="106"/>
    <p:text>Takes 10 to 20 seconds of feeling something positive to shut off the amygdala.</p:text>
    <p:extLst>
      <p:ext uri="{C676402C-5697-4E1C-873F-D02D1690AC5C}">
        <p15:threadingInfo xmlns:p15="http://schemas.microsoft.com/office/powerpoint/2012/main" timeZoneBias="360">
          <p15:parentCm authorId="1" idx="25"/>
        </p15:threadingInfo>
      </p:ext>
    </p:extLst>
  </p:cm>
  <p:cm authorId="1" dt="2018-03-11T16:23:40.094" idx="27">
    <p:pos x="106" y="106"/>
    <p:text/>
    <p:extLst>
      <p:ext uri="{C676402C-5697-4E1C-873F-D02D1690AC5C}">
        <p15:threadingInfo xmlns:p15="http://schemas.microsoft.com/office/powerpoint/2012/main" timeZoneBias="360"/>
      </p:ext>
    </p:extLst>
  </p:cm>
  <p:cm authorId="1" dt="2018-03-20T20:30:23.512" idx="43">
    <p:pos x="202" y="202"/>
    <p:text>in processing, stress-related arousal is associated with changes in respiratoy patterns, decrease heart rate, skin conductance = parasympathetic nervous system increases function</p:text>
    <p:extLst>
      <p:ext uri="{C676402C-5697-4E1C-873F-D02D1690AC5C}">
        <p15:threadingInfo xmlns:p15="http://schemas.microsoft.com/office/powerpoint/2012/main" timeZoneBias="360"/>
      </p:ext>
    </p:extLst>
  </p:cm>
</p:cmLst>
</file>

<file path=ppt/comments/comment16.xml><?xml version="1.0" encoding="utf-8"?>
<p:cmLst xmlns:a="http://schemas.openxmlformats.org/drawingml/2006/main" xmlns:r="http://schemas.openxmlformats.org/officeDocument/2006/relationships" xmlns:p="http://schemas.openxmlformats.org/presentationml/2006/main">
  <p:cm authorId="1" dt="2018-03-11T16:18:42.216" idx="26">
    <p:pos x="10" y="10"/>
    <p:text>EMDR increases the ability of the nervous system to remain in a calm, socailly engaged state.  To remain in ventral vagal</p:text>
    <p:extLst>
      <p:ext uri="{C676402C-5697-4E1C-873F-D02D1690AC5C}">
        <p15:threadingInfo xmlns:p15="http://schemas.microsoft.com/office/powerpoint/2012/main" timeZoneBias="36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8-03-04T16:24:11.378" idx="3">
    <p:pos x="404" y="495"/>
    <p:text>Trauma is a system in chaos and we want to help it become a system that is coherent and self-organizing again.</p:text>
    <p:extLst mod="1">
      <p:ext uri="{C676402C-5697-4E1C-873F-D02D1690AC5C}">
        <p15:threadingInfo xmlns:p15="http://schemas.microsoft.com/office/powerpoint/2012/main" timeZoneBias="42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17-03-09T11:49:10.515" idx="2">
    <p:pos x="10" y="10"/>
    <p:text>Not about what happened or how we coped</p:text>
    <p:extLst>
      <p:ext uri="{C676402C-5697-4E1C-873F-D02D1690AC5C}">
        <p15:threadingInfo xmlns:p15="http://schemas.microsoft.com/office/powerpoint/2012/main" timeZoneBias="420"/>
      </p:ext>
    </p:extLst>
  </p:cm>
  <p:cm authorId="1" dt="2018-03-11T15:05:05.160" idx="5">
    <p:pos x="10" y="106"/>
    <p:text>You've heard the term "wired"...our nervous system gets wired to respond a certain way to the physiological states and we no longer have the adaptability or choice that allows for complexity.  Our nervous system reacts based on how it can best manage the physiological state that is aroused in a particular situation which is not always the most effective</p:text>
    <p:extLst mod="1">
      <p:ext uri="{C676402C-5697-4E1C-873F-D02D1690AC5C}">
        <p15:threadingInfo xmlns:p15="http://schemas.microsoft.com/office/powerpoint/2012/main" timeZoneBias="360">
          <p15:parentCm authorId="1" idx="2"/>
        </p15:threadingInfo>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18-03-11T15:19:00.368" idx="6">
    <p:pos x="10" y="10"/>
    <p:text/>
    <p:extLst>
      <p:ext uri="{C676402C-5697-4E1C-873F-D02D1690AC5C}">
        <p15:threadingInfo xmlns:p15="http://schemas.microsoft.com/office/powerpoint/2012/main" timeZoneBias="360"/>
      </p:ext>
    </p:extLst>
  </p:cm>
  <p:cm authorId="1" dt="2018-03-11T15:20:13.934" idx="7">
    <p:pos x="10" y="106"/>
    <p:text>Sympathetic N.S.  
Insomnia
Heightened startle response
Hyper-vigilance
Anxiousness
Restlessness
Controlling
Defensive
Easily agitated or provoked
Flashbacks
GI issues</p:text>
    <p:extLst mod="1">
      <p:ext uri="{C676402C-5697-4E1C-873F-D02D1690AC5C}">
        <p15:threadingInfo xmlns:p15="http://schemas.microsoft.com/office/powerpoint/2012/main" timeZoneBias="360">
          <p15:parentCm authorId="1" idx="6"/>
        </p15:threadingInfo>
      </p:ext>
    </p:extLst>
  </p:cm>
  <p:cm authorId="1" dt="2018-03-11T15:20:56.710" idx="9">
    <p:pos x="10" y="202"/>
    <p:text>Parasympathetic N.S.
Listless
Hopelessness
Spacey
Poor concentration
Over-sleeping
“neediness”
Heavy feeling in body
Numbing
Respiratory problem</p:text>
    <p:extLst>
      <p:ext uri="{C676402C-5697-4E1C-873F-D02D1690AC5C}">
        <p15:threadingInfo xmlns:p15="http://schemas.microsoft.com/office/powerpoint/2012/main" timeZoneBias="360">
          <p15:parentCm authorId="1" idx="6"/>
        </p15:threadingInfo>
      </p:ext>
    </p:extLst>
  </p:cm>
  <p:cm authorId="1" dt="2018-03-15T14:00:26.559" idx="35">
    <p:pos x="106" y="106"/>
    <p:text>SNS - on board in utero     PNS - on board around age 2</p:text>
    <p:extLst>
      <p:ext uri="{C676402C-5697-4E1C-873F-D02D1690AC5C}">
        <p15:threadingInfo xmlns:p15="http://schemas.microsoft.com/office/powerpoint/2012/main" timeZoneBias="36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18-03-15T14:03:12.089" idx="36">
    <p:pos x="10" y="10"/>
    <p:text>Sympathetic is motivating us to action - secreting adrenaline, etc but para slows everything (releases bladder and bile...scared to death you wet yourself!)</p:text>
    <p:extLst>
      <p:ext uri="{C676402C-5697-4E1C-873F-D02D1690AC5C}">
        <p15:threadingInfo xmlns:p15="http://schemas.microsoft.com/office/powerpoint/2012/main" timeZoneBias="36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1" dt="2018-03-11T15:21:44.759" idx="10">
    <p:pos x="10" y="10"/>
    <p:text>Notice the part of the body associated with each of these systems</p:text>
    <p:extLst>
      <p:ext uri="{C676402C-5697-4E1C-873F-D02D1690AC5C}">
        <p15:threadingInfo xmlns:p15="http://schemas.microsoft.com/office/powerpoint/2012/main" timeZoneBias="360"/>
      </p:ext>
    </p:extLst>
  </p:cm>
  <p:cm authorId="1" dt="2018-03-11T15:22:12.490" idx="11">
    <p:pos x="10" y="106"/>
    <p:text>Engage people socially through sight, touch,face - babies learn this in 1st 2 years and if it's missing often they have difficulty connecting and soothing (no parasympathetic on board)</p:text>
    <p:extLst mod="1">
      <p:ext uri="{C676402C-5697-4E1C-873F-D02D1690AC5C}">
        <p15:threadingInfo xmlns:p15="http://schemas.microsoft.com/office/powerpoint/2012/main" timeZoneBias="360">
          <p15:parentCm authorId="1" idx="10"/>
        </p15:threadingInfo>
      </p:ext>
    </p:extLst>
  </p:cm>
  <p:cm authorId="1" dt="2018-03-11T15:22:51.605" idx="12">
    <p:pos x="10" y="202"/>
    <p:text>what needs to happen if we need to fight or run?  Breathe faster, pump blood</p:text>
    <p:extLst>
      <p:ext uri="{C676402C-5697-4E1C-873F-D02D1690AC5C}">
        <p15:threadingInfo xmlns:p15="http://schemas.microsoft.com/office/powerpoint/2012/main" timeZoneBias="360">
          <p15:parentCm authorId="1" idx="10"/>
        </p15:threadingInfo>
      </p:ext>
    </p:extLst>
  </p:cm>
  <p:cm authorId="1" dt="2018-03-11T15:23:14.644" idx="13">
    <p:pos x="10" y="298"/>
    <p:text>However if we need to play dead we need all that to stop so that there is nothing moving</p:text>
    <p:extLst>
      <p:ext uri="{C676402C-5697-4E1C-873F-D02D1690AC5C}">
        <p15:threadingInfo xmlns:p15="http://schemas.microsoft.com/office/powerpoint/2012/main" timeZoneBias="360">
          <p15:parentCm authorId="1" idx="10"/>
        </p15:threadingInfo>
      </p:ext>
    </p:extLst>
  </p:cm>
  <p:cm authorId="1" dt="2018-03-11T15:24:15.637" idx="15">
    <p:pos x="10" y="394"/>
    <p:text>Vagus nerve is bidirectional and runs brain to base of spine</p:text>
    <p:extLst mod="1">
      <p:ext uri="{C676402C-5697-4E1C-873F-D02D1690AC5C}">
        <p15:threadingInfo xmlns:p15="http://schemas.microsoft.com/office/powerpoint/2012/main" timeZoneBias="360">
          <p15:parentCm authorId="1" idx="10"/>
        </p15:threadingInfo>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1" dt="2018-03-11T16:48:33.955" idx="32">
    <p:pos x="10" y="10"/>
    <p:text>Credit to RubyJoWalker</p:text>
    <p:extLst>
      <p:ext uri="{C676402C-5697-4E1C-873F-D02D1690AC5C}">
        <p15:threadingInfo xmlns:p15="http://schemas.microsoft.com/office/powerpoint/2012/main" timeZoneBias="360"/>
      </p:ext>
    </p:extLst>
  </p:cm>
  <p:cm authorId="1" dt="2018-03-15T14:16:55.898" idx="40">
    <p:pos x="10" y="106"/>
    <p:text>Use example of losing keys on way to meeting</p:text>
    <p:extLst>
      <p:ext uri="{C676402C-5697-4E1C-873F-D02D1690AC5C}">
        <p15:threadingInfo xmlns:p15="http://schemas.microsoft.com/office/powerpoint/2012/main" timeZoneBias="360">
          <p15:parentCm authorId="1" idx="32"/>
        </p15:threadingInfo>
      </p:ext>
    </p:extLst>
  </p:cm>
  <p:cm authorId="1" dt="2018-03-15T14:17:49.857" idx="41">
    <p:pos x="10" y="202"/>
    <p:text>give clinical examples of states - Jen, Tara</p:text>
    <p:extLst>
      <p:ext uri="{C676402C-5697-4E1C-873F-D02D1690AC5C}">
        <p15:threadingInfo xmlns:p15="http://schemas.microsoft.com/office/powerpoint/2012/main" timeZoneBias="360">
          <p15:parentCm authorId="1" idx="32"/>
        </p15:threadingInfo>
      </p:ext>
    </p:extLst>
  </p:cm>
  <p:cm authorId="1" dt="2018-03-15T14:13:48.044" idx="37">
    <p:pos x="106" y="106"/>
    <p:text>Porges compares neuroception to having our own TSA agent - its how we perceive safety in our environment based on implicit awareness</p:text>
    <p:extLst>
      <p:ext uri="{C676402C-5697-4E1C-873F-D02D1690AC5C}">
        <p15:threadingInfo xmlns:p15="http://schemas.microsoft.com/office/powerpoint/2012/main" timeZoneBias="360"/>
      </p:ext>
    </p:extLst>
  </p:cm>
  <p:cm authorId="1" dt="2018-03-15T14:14:58.595" idx="38">
    <p:pos x="202" y="202"/>
    <p:text>Our system is designed to activate and then de-activate over and over</p:text>
    <p:extLst>
      <p:ext uri="{C676402C-5697-4E1C-873F-D02D1690AC5C}">
        <p15:threadingInfo xmlns:p15="http://schemas.microsoft.com/office/powerpoint/2012/main" timeZoneBias="360"/>
      </p:ext>
    </p:extLst>
  </p:cm>
  <p:cm authorId="1" dt="2018-03-15T14:15:39.624" idx="39">
    <p:pos x="298" y="298"/>
    <p:text>Notice the physiological changes - relate to illness</p:text>
    <p:extLst>
      <p:ext uri="{C676402C-5697-4E1C-873F-D02D1690AC5C}">
        <p15:threadingInfo xmlns:p15="http://schemas.microsoft.com/office/powerpoint/2012/main" timeZoneBias="360"/>
      </p:ext>
    </p:extLst>
  </p:cm>
</p:cmLst>
</file>

<file path=ppt/comments/comment8.xml><?xml version="1.0" encoding="utf-8"?>
<p:cmLst xmlns:a="http://schemas.openxmlformats.org/drawingml/2006/main" xmlns:r="http://schemas.openxmlformats.org/officeDocument/2006/relationships" xmlns:p="http://schemas.openxmlformats.org/presentationml/2006/main">
  <p:cm authorId="1" dt="2018-03-11T15:23:46.237" idx="14">
    <p:pos x="10" y="10"/>
    <p:text>What we read socially determines the messages that are comunicated to our heart</p:text>
    <p:extLst>
      <p:ext uri="{C676402C-5697-4E1C-873F-D02D1690AC5C}">
        <p15:threadingInfo xmlns:p15="http://schemas.microsoft.com/office/powerpoint/2012/main" timeZoneBias="360"/>
      </p:ext>
    </p:extLst>
  </p:cm>
  <p:cm authorId="1" dt="2018-03-11T16:48:13.258" idx="31">
    <p:pos x="10" y="106"/>
    <p:text>When we talk about top-down, bottom-up this is what we are referring to!</p:text>
    <p:extLst>
      <p:ext uri="{C676402C-5697-4E1C-873F-D02D1690AC5C}">
        <p15:threadingInfo xmlns:p15="http://schemas.microsoft.com/office/powerpoint/2012/main" timeZoneBias="360">
          <p15:parentCm authorId="1" idx="14"/>
        </p15:threadingInfo>
      </p:ext>
    </p:extLst>
  </p:cm>
</p:cmLst>
</file>

<file path=ppt/comments/comment9.xml><?xml version="1.0" encoding="utf-8"?>
<p:cmLst xmlns:a="http://schemas.openxmlformats.org/drawingml/2006/main" xmlns:r="http://schemas.openxmlformats.org/officeDocument/2006/relationships" xmlns:p="http://schemas.openxmlformats.org/presentationml/2006/main">
  <p:cm authorId="1" dt="2018-03-11T15:27:42.603" idx="16">
    <p:pos x="10" y="10"/>
    <p:text>Herman's stages: safety, remembrance, reconnecting</p:text>
    <p:extLst>
      <p:ext uri="{C676402C-5697-4E1C-873F-D02D1690AC5C}">
        <p15:threadingInfo xmlns:p15="http://schemas.microsoft.com/office/powerpoint/2012/main" timeZoneBias="360"/>
      </p:ext>
    </p:extLst>
  </p:cm>
  <p:cm authorId="1" dt="2018-03-11T15:28:51.151" idx="17">
    <p:pos x="10" y="106"/>
    <p:text>but we have to do this in a way that is tolerance to the nervous system and allows it to safely reorganize without keeping it stuck in the same rigid, ineffective response pattern</p:text>
    <p:extLst>
      <p:ext uri="{C676402C-5697-4E1C-873F-D02D1690AC5C}">
        <p15:threadingInfo xmlns:p15="http://schemas.microsoft.com/office/powerpoint/2012/main" timeZoneBias="360">
          <p15:parentCm authorId="1" idx="16"/>
        </p15:threadingInfo>
      </p:ext>
    </p:extLst>
  </p:cm>
  <p:cm authorId="1" dt="2018-03-11T15:32:10.470" idx="18">
    <p:pos x="10" y="202"/>
    <p:text/>
    <p:extLst>
      <p:ext uri="{C676402C-5697-4E1C-873F-D02D1690AC5C}">
        <p15:threadingInfo xmlns:p15="http://schemas.microsoft.com/office/powerpoint/2012/main" timeZoneBias="360">
          <p15:parentCm authorId="1" idx="16"/>
        </p15:threadingInfo>
      </p:ext>
    </p:extLst>
  </p:cm>
  <p:cm authorId="1" dt="2018-03-15T14:23:44.513" idx="42">
    <p:pos x="106" y="106"/>
    <p:text>Relate back to PV chart  - we are teaching the NS to get back to baseline but still have to "work at  it"</p:text>
    <p:extLst>
      <p:ext uri="{C676402C-5697-4E1C-873F-D02D1690AC5C}">
        <p15:threadingInfo xmlns:p15="http://schemas.microsoft.com/office/powerpoint/2012/main" timeZoneBias="360"/>
      </p:ext>
    </p:extLst>
  </p:cm>
</p:cmLst>
</file>

<file path=ppt/diagrams/colors1.xml><?xml version="1.0" encoding="utf-8"?>
<dgm:colorsDef xmlns:dgm="http://schemas.openxmlformats.org/drawingml/2006/diagram" xmlns:a="http://schemas.openxmlformats.org/drawingml/2006/main" uniqueId="urn:microsoft.com/office/officeart/2005/8/colors/ColorSchemeForSuggestions">
  <dgm:title val="Color Scheme for Suggestions"/>
  <dgm:desc val="Color Scheme for Suggestions"/>
  <dgm:catLst>
    <dgm:cat type="Other" pri="2"/>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bg1">
        <a:lumMod val="95000"/>
      </a:schemeClr>
    </dgm:fillClrLst>
    <dgm:linClrLst>
      <a:schemeClr val="bg1">
        <a:lumMod val="95000"/>
      </a:schemeClr>
    </dgm:linClrLst>
    <dgm:effectClrLst/>
    <dgm:txLinClrLst/>
    <dgm:txFillClrLst meth="repeat">
      <a:schemeClr val="tx1">
        <a:lumMod val="75000"/>
        <a:lumOff val="25000"/>
      </a:schemeClr>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SchemeForSuggestions">
  <dgm:title val="Color Scheme for Suggestions"/>
  <dgm:desc val="Color Scheme for Suggestions"/>
  <dgm:catLst>
    <dgm:cat type="Other" pri="2"/>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bg1">
        <a:lumMod val="95000"/>
      </a:schemeClr>
    </dgm:fillClrLst>
    <dgm:linClrLst>
      <a:schemeClr val="bg1">
        <a:lumMod val="95000"/>
      </a:schemeClr>
    </dgm:linClrLst>
    <dgm:effectClrLst/>
    <dgm:txLinClrLst/>
    <dgm:txFillClrLst meth="repeat">
      <a:schemeClr val="tx1">
        <a:lumMod val="75000"/>
        <a:lumOff val="25000"/>
      </a:schemeClr>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SchemeForSuggestions">
  <dgm:title val="Color Scheme for Suggestions"/>
  <dgm:desc val="Color Scheme for Suggestions"/>
  <dgm:catLst>
    <dgm:cat type="Other" pri="2"/>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bg1">
        <a:lumMod val="95000"/>
      </a:schemeClr>
    </dgm:fillClrLst>
    <dgm:linClrLst>
      <a:schemeClr val="bg1">
        <a:lumMod val="95000"/>
      </a:schemeClr>
    </dgm:linClrLst>
    <dgm:effectClrLst/>
    <dgm:txLinClrLst/>
    <dgm:txFillClrLst meth="repeat">
      <a:schemeClr val="tx1">
        <a:lumMod val="75000"/>
        <a:lumOff val="25000"/>
      </a:schemeClr>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SchemeForSuggestions">
  <dgm:title val="Color Scheme for Suggestions"/>
  <dgm:desc val="Color Scheme for Suggestions"/>
  <dgm:catLst>
    <dgm:cat type="Other" pri="2"/>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bg1">
        <a:lumMod val="95000"/>
      </a:schemeClr>
    </dgm:fillClrLst>
    <dgm:linClrLst>
      <a:schemeClr val="bg1">
        <a:lumMod val="95000"/>
      </a:schemeClr>
    </dgm:linClrLst>
    <dgm:effectClrLst/>
    <dgm:txLinClrLst/>
    <dgm:txFillClrLst meth="repeat">
      <a:schemeClr val="tx1">
        <a:lumMod val="75000"/>
        <a:lumOff val="25000"/>
      </a:schemeClr>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SchemeForSuggestions">
  <dgm:title val="Color Scheme for Suggestions"/>
  <dgm:desc val="Color Scheme for Suggestions"/>
  <dgm:catLst>
    <dgm:cat type="Other" pri="2"/>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bg1">
        <a:lumMod val="95000"/>
      </a:schemeClr>
    </dgm:fillClrLst>
    <dgm:linClrLst>
      <a:schemeClr val="bg1">
        <a:lumMod val="95000"/>
      </a:schemeClr>
    </dgm:linClrLst>
    <dgm:effectClrLst/>
    <dgm:txLinClrLst/>
    <dgm:txFillClrLst meth="repeat">
      <a:schemeClr val="tx1">
        <a:lumMod val="75000"/>
        <a:lumOff val="25000"/>
      </a:schemeClr>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SchemeForSuggestions">
  <dgm:title val="Color Scheme for Suggestions"/>
  <dgm:desc val="Color Scheme for Suggestions"/>
  <dgm:catLst>
    <dgm:cat type="Other" pri="2"/>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bg1">
        <a:lumMod val="95000"/>
      </a:schemeClr>
    </dgm:fillClrLst>
    <dgm:linClrLst>
      <a:schemeClr val="bg1">
        <a:lumMod val="95000"/>
      </a:schemeClr>
    </dgm:linClrLst>
    <dgm:effectClrLst/>
    <dgm:txLinClrLst/>
    <dgm:txFillClrLst meth="repeat">
      <a:schemeClr val="tx1">
        <a:lumMod val="75000"/>
        <a:lumOff val="25000"/>
      </a:schemeClr>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SchemeForSuggestions">
  <dgm:title val="Color Scheme for Suggestions"/>
  <dgm:desc val="Color Scheme for Suggestions"/>
  <dgm:catLst>
    <dgm:cat type="Other" pri="2"/>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bg1">
        <a:lumMod val="95000"/>
      </a:schemeClr>
    </dgm:fillClrLst>
    <dgm:linClrLst>
      <a:schemeClr val="bg1">
        <a:lumMod val="95000"/>
      </a:schemeClr>
    </dgm:linClrLst>
    <dgm:effectClrLst/>
    <dgm:txLinClrLst/>
    <dgm:txFillClrLst meth="repeat">
      <a:schemeClr val="tx1">
        <a:lumMod val="75000"/>
        <a:lumOff val="25000"/>
      </a:schemeClr>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EDADC9B-6AD6-4E44-A913-ED480CBB3EBD}" type="doc">
      <dgm:prSet loTypeId="urn:microsoft.com/office/officeart/2009/3/layout/HorizontalOrganizationChart" loCatId="hierarchy" qsTypeId="urn:microsoft.com/office/officeart/2005/8/quickstyle/simple1" qsCatId="simple" csTypeId="urn:microsoft.com/office/officeart/2005/8/colors/ColorSchemeForSuggestions" csCatId="other"/>
      <dgm:spPr/>
      <dgm:t>
        <a:bodyPr/>
        <a:lstStyle/>
        <a:p>
          <a:endParaRPr lang="en-US"/>
        </a:p>
      </dgm:t>
    </dgm:pt>
    <dgm:pt modelId="{5D36B1D6-294B-488A-855B-F7AC07F5F2DB}">
      <dgm:prSet/>
      <dgm:spPr/>
      <dgm:t>
        <a:bodyPr/>
        <a:lstStyle/>
        <a:p>
          <a:r>
            <a:rPr lang="en-US"/>
            <a:t>Signals occurring in the physiology of the body become a strangely attractive feedback loop that reinforces itself. </a:t>
          </a:r>
        </a:p>
      </dgm:t>
    </dgm:pt>
    <dgm:pt modelId="{ADD82370-D9D5-4AF0-A3A6-A32AE65FD7BE}" type="parTrans" cxnId="{F0D4ED23-7C77-4AEF-998F-5BD624BFD617}">
      <dgm:prSet/>
      <dgm:spPr/>
      <dgm:t>
        <a:bodyPr/>
        <a:lstStyle/>
        <a:p>
          <a:endParaRPr lang="en-US"/>
        </a:p>
      </dgm:t>
    </dgm:pt>
    <dgm:pt modelId="{E29DD453-2E90-4168-867C-B4D0B753DB7F}" type="sibTrans" cxnId="{F0D4ED23-7C77-4AEF-998F-5BD624BFD617}">
      <dgm:prSet/>
      <dgm:spPr/>
      <dgm:t>
        <a:bodyPr/>
        <a:lstStyle/>
        <a:p>
          <a:endParaRPr lang="en-US"/>
        </a:p>
      </dgm:t>
    </dgm:pt>
    <dgm:pt modelId="{B2660FAB-6E37-4C52-8BB8-AB57F2B821DF}">
      <dgm:prSet/>
      <dgm:spPr/>
      <dgm:t>
        <a:bodyPr/>
        <a:lstStyle/>
        <a:p>
          <a:r>
            <a:rPr lang="en-US"/>
            <a:t>Complex systems will reorganize when given the right conditions.  In working with people, we are trying to create the “right conditions”.</a:t>
          </a:r>
        </a:p>
      </dgm:t>
    </dgm:pt>
    <dgm:pt modelId="{7E40EBD3-7633-403C-B6F8-7DE8261EB791}" type="parTrans" cxnId="{06F9F5CD-C725-410B-887B-DD6061CE1C7B}">
      <dgm:prSet/>
      <dgm:spPr/>
      <dgm:t>
        <a:bodyPr/>
        <a:lstStyle/>
        <a:p>
          <a:endParaRPr lang="en-US"/>
        </a:p>
      </dgm:t>
    </dgm:pt>
    <dgm:pt modelId="{3E7BAA4B-98F1-4B21-B2FF-5E1ACFCD69D0}" type="sibTrans" cxnId="{06F9F5CD-C725-410B-887B-DD6061CE1C7B}">
      <dgm:prSet/>
      <dgm:spPr/>
      <dgm:t>
        <a:bodyPr/>
        <a:lstStyle/>
        <a:p>
          <a:endParaRPr lang="en-US"/>
        </a:p>
      </dgm:t>
    </dgm:pt>
    <dgm:pt modelId="{1832924D-D313-4506-91E4-DBC332EF0E91}">
      <dgm:prSet/>
      <dgm:spPr/>
      <dgm:t>
        <a:bodyPr/>
        <a:lstStyle/>
        <a:p>
          <a:r>
            <a:rPr lang="en-US"/>
            <a:t>Trauma is when a system moves away from maximizing complexity and becomes stuck in chaos or rigidity or both</a:t>
          </a:r>
        </a:p>
      </dgm:t>
    </dgm:pt>
    <dgm:pt modelId="{CB28D866-422F-4C39-BB6B-9DC160FA226E}" type="sibTrans" cxnId="{2204972A-46F5-4E97-B08B-3C234D910BE1}">
      <dgm:prSet/>
      <dgm:spPr/>
      <dgm:t>
        <a:bodyPr/>
        <a:lstStyle/>
        <a:p>
          <a:endParaRPr lang="en-US"/>
        </a:p>
      </dgm:t>
    </dgm:pt>
    <dgm:pt modelId="{67681781-A0D4-4BDA-8599-D74D331A2055}" type="parTrans" cxnId="{2204972A-46F5-4E97-B08B-3C234D910BE1}">
      <dgm:prSet/>
      <dgm:spPr/>
      <dgm:t>
        <a:bodyPr/>
        <a:lstStyle/>
        <a:p>
          <a:endParaRPr lang="en-US"/>
        </a:p>
      </dgm:t>
    </dgm:pt>
    <dgm:pt modelId="{7AD580CB-EB5E-45B7-A618-616FDCD3F927}" type="pres">
      <dgm:prSet presAssocID="{9EDADC9B-6AD6-4E44-A913-ED480CBB3EBD}" presName="hierChild1" presStyleCnt="0">
        <dgm:presLayoutVars>
          <dgm:orgChart val="1"/>
          <dgm:chPref val="1"/>
          <dgm:dir/>
          <dgm:animOne val="branch"/>
          <dgm:animLvl val="lvl"/>
          <dgm:resizeHandles/>
        </dgm:presLayoutVars>
      </dgm:prSet>
      <dgm:spPr/>
    </dgm:pt>
    <dgm:pt modelId="{2E207E4C-5D85-41ED-BC7B-A36BE5174B12}" type="pres">
      <dgm:prSet presAssocID="{1832924D-D313-4506-91E4-DBC332EF0E91}" presName="hierRoot1" presStyleCnt="0">
        <dgm:presLayoutVars>
          <dgm:hierBranch val="init"/>
        </dgm:presLayoutVars>
      </dgm:prSet>
      <dgm:spPr/>
    </dgm:pt>
    <dgm:pt modelId="{6F2F1592-5093-4370-B158-916B8DD47DFB}" type="pres">
      <dgm:prSet presAssocID="{1832924D-D313-4506-91E4-DBC332EF0E91}" presName="rootComposite1" presStyleCnt="0"/>
      <dgm:spPr/>
    </dgm:pt>
    <dgm:pt modelId="{DAC40C82-E5BC-4494-89A9-F01ADE0E80CD}" type="pres">
      <dgm:prSet presAssocID="{1832924D-D313-4506-91E4-DBC332EF0E91}" presName="rootText1" presStyleLbl="node0" presStyleIdx="0" presStyleCnt="3">
        <dgm:presLayoutVars>
          <dgm:chPref val="3"/>
        </dgm:presLayoutVars>
      </dgm:prSet>
      <dgm:spPr/>
    </dgm:pt>
    <dgm:pt modelId="{6816CB24-9B82-426A-9084-EDB0F8D08940}" type="pres">
      <dgm:prSet presAssocID="{1832924D-D313-4506-91E4-DBC332EF0E91}" presName="rootConnector1" presStyleLbl="node1" presStyleIdx="0" presStyleCnt="0"/>
      <dgm:spPr/>
    </dgm:pt>
    <dgm:pt modelId="{44968019-B04C-4E07-A4A9-AFE7B6803F60}" type="pres">
      <dgm:prSet presAssocID="{1832924D-D313-4506-91E4-DBC332EF0E91}" presName="hierChild2" presStyleCnt="0"/>
      <dgm:spPr/>
    </dgm:pt>
    <dgm:pt modelId="{516321C3-7499-499E-BAB4-6D859BDE9C38}" type="pres">
      <dgm:prSet presAssocID="{1832924D-D313-4506-91E4-DBC332EF0E91}" presName="hierChild3" presStyleCnt="0"/>
      <dgm:spPr/>
    </dgm:pt>
    <dgm:pt modelId="{FF64938A-CD0D-47AB-8801-B0232D54CC5D}" type="pres">
      <dgm:prSet presAssocID="{5D36B1D6-294B-488A-855B-F7AC07F5F2DB}" presName="hierRoot1" presStyleCnt="0">
        <dgm:presLayoutVars>
          <dgm:hierBranch val="init"/>
        </dgm:presLayoutVars>
      </dgm:prSet>
      <dgm:spPr/>
    </dgm:pt>
    <dgm:pt modelId="{0B843353-6636-4940-8DE1-947DBC91961A}" type="pres">
      <dgm:prSet presAssocID="{5D36B1D6-294B-488A-855B-F7AC07F5F2DB}" presName="rootComposite1" presStyleCnt="0"/>
      <dgm:spPr/>
    </dgm:pt>
    <dgm:pt modelId="{2E3C1C10-BB3D-4A11-8977-DDA1488C1895}" type="pres">
      <dgm:prSet presAssocID="{5D36B1D6-294B-488A-855B-F7AC07F5F2DB}" presName="rootText1" presStyleLbl="node0" presStyleIdx="1" presStyleCnt="3">
        <dgm:presLayoutVars>
          <dgm:chPref val="3"/>
        </dgm:presLayoutVars>
      </dgm:prSet>
      <dgm:spPr/>
    </dgm:pt>
    <dgm:pt modelId="{C8913684-E3F1-4346-9104-96C790AD9227}" type="pres">
      <dgm:prSet presAssocID="{5D36B1D6-294B-488A-855B-F7AC07F5F2DB}" presName="rootConnector1" presStyleLbl="node1" presStyleIdx="0" presStyleCnt="0"/>
      <dgm:spPr/>
    </dgm:pt>
    <dgm:pt modelId="{B293ADC9-A53A-4445-B416-BF4231E11A05}" type="pres">
      <dgm:prSet presAssocID="{5D36B1D6-294B-488A-855B-F7AC07F5F2DB}" presName="hierChild2" presStyleCnt="0"/>
      <dgm:spPr/>
    </dgm:pt>
    <dgm:pt modelId="{33E6314B-A216-400E-AC3F-C16FBD48BFA5}" type="pres">
      <dgm:prSet presAssocID="{5D36B1D6-294B-488A-855B-F7AC07F5F2DB}" presName="hierChild3" presStyleCnt="0"/>
      <dgm:spPr/>
    </dgm:pt>
    <dgm:pt modelId="{7B468EC3-1D3A-47D4-8751-E2DF0627E3BC}" type="pres">
      <dgm:prSet presAssocID="{B2660FAB-6E37-4C52-8BB8-AB57F2B821DF}" presName="hierRoot1" presStyleCnt="0">
        <dgm:presLayoutVars>
          <dgm:hierBranch val="init"/>
        </dgm:presLayoutVars>
      </dgm:prSet>
      <dgm:spPr/>
    </dgm:pt>
    <dgm:pt modelId="{FEFEEC51-266D-43CD-B430-5BAD9C5AA708}" type="pres">
      <dgm:prSet presAssocID="{B2660FAB-6E37-4C52-8BB8-AB57F2B821DF}" presName="rootComposite1" presStyleCnt="0"/>
      <dgm:spPr/>
    </dgm:pt>
    <dgm:pt modelId="{64A712C1-BB7C-4508-9C27-95D4552BF100}" type="pres">
      <dgm:prSet presAssocID="{B2660FAB-6E37-4C52-8BB8-AB57F2B821DF}" presName="rootText1" presStyleLbl="node0" presStyleIdx="2" presStyleCnt="3">
        <dgm:presLayoutVars>
          <dgm:chPref val="3"/>
        </dgm:presLayoutVars>
      </dgm:prSet>
      <dgm:spPr/>
    </dgm:pt>
    <dgm:pt modelId="{3466E177-0372-48A6-8B94-97581E4C53EF}" type="pres">
      <dgm:prSet presAssocID="{B2660FAB-6E37-4C52-8BB8-AB57F2B821DF}" presName="rootConnector1" presStyleLbl="node1" presStyleIdx="0" presStyleCnt="0"/>
      <dgm:spPr/>
    </dgm:pt>
    <dgm:pt modelId="{07C3E130-621A-40D9-9248-69D7FFDB0EF1}" type="pres">
      <dgm:prSet presAssocID="{B2660FAB-6E37-4C52-8BB8-AB57F2B821DF}" presName="hierChild2" presStyleCnt="0"/>
      <dgm:spPr/>
    </dgm:pt>
    <dgm:pt modelId="{F6E5F78B-672F-420E-94A3-B7DA916748D2}" type="pres">
      <dgm:prSet presAssocID="{B2660FAB-6E37-4C52-8BB8-AB57F2B821DF}" presName="hierChild3" presStyleCnt="0"/>
      <dgm:spPr/>
    </dgm:pt>
  </dgm:ptLst>
  <dgm:cxnLst>
    <dgm:cxn modelId="{F2F6FD11-4022-4AEA-9B2A-279740CEEB3C}" type="presOf" srcId="{5D36B1D6-294B-488A-855B-F7AC07F5F2DB}" destId="{C8913684-E3F1-4346-9104-96C790AD9227}" srcOrd="1" destOrd="0" presId="urn:microsoft.com/office/officeart/2009/3/layout/HorizontalOrganizationChart"/>
    <dgm:cxn modelId="{F0D4ED23-7C77-4AEF-998F-5BD624BFD617}" srcId="{9EDADC9B-6AD6-4E44-A913-ED480CBB3EBD}" destId="{5D36B1D6-294B-488A-855B-F7AC07F5F2DB}" srcOrd="1" destOrd="0" parTransId="{ADD82370-D9D5-4AF0-A3A6-A32AE65FD7BE}" sibTransId="{E29DD453-2E90-4168-867C-B4D0B753DB7F}"/>
    <dgm:cxn modelId="{2204972A-46F5-4E97-B08B-3C234D910BE1}" srcId="{9EDADC9B-6AD6-4E44-A913-ED480CBB3EBD}" destId="{1832924D-D313-4506-91E4-DBC332EF0E91}" srcOrd="0" destOrd="0" parTransId="{67681781-A0D4-4BDA-8599-D74D331A2055}" sibTransId="{CB28D866-422F-4C39-BB6B-9DC160FA226E}"/>
    <dgm:cxn modelId="{55C20F4B-E231-41F8-B53C-B6D3003E8367}" type="presOf" srcId="{B2660FAB-6E37-4C52-8BB8-AB57F2B821DF}" destId="{3466E177-0372-48A6-8B94-97581E4C53EF}" srcOrd="1" destOrd="0" presId="urn:microsoft.com/office/officeart/2009/3/layout/HorizontalOrganizationChart"/>
    <dgm:cxn modelId="{C13EC479-B808-411A-AA62-CAB2AACD0E8A}" type="presOf" srcId="{1832924D-D313-4506-91E4-DBC332EF0E91}" destId="{6816CB24-9B82-426A-9084-EDB0F8D08940}" srcOrd="1" destOrd="0" presId="urn:microsoft.com/office/officeart/2009/3/layout/HorizontalOrganizationChart"/>
    <dgm:cxn modelId="{8CF58185-9179-493F-BBFA-3235A142FC2E}" type="presOf" srcId="{1832924D-D313-4506-91E4-DBC332EF0E91}" destId="{DAC40C82-E5BC-4494-89A9-F01ADE0E80CD}" srcOrd="0" destOrd="0" presId="urn:microsoft.com/office/officeart/2009/3/layout/HorizontalOrganizationChart"/>
    <dgm:cxn modelId="{64065EA4-17F8-4A9A-89DC-8E7884F55245}" type="presOf" srcId="{9EDADC9B-6AD6-4E44-A913-ED480CBB3EBD}" destId="{7AD580CB-EB5E-45B7-A618-616FDCD3F927}" srcOrd="0" destOrd="0" presId="urn:microsoft.com/office/officeart/2009/3/layout/HorizontalOrganizationChart"/>
    <dgm:cxn modelId="{0FAB05B9-63A8-4E24-9E79-157E91CB61C1}" type="presOf" srcId="{B2660FAB-6E37-4C52-8BB8-AB57F2B821DF}" destId="{64A712C1-BB7C-4508-9C27-95D4552BF100}" srcOrd="0" destOrd="0" presId="urn:microsoft.com/office/officeart/2009/3/layout/HorizontalOrganizationChart"/>
    <dgm:cxn modelId="{C13B45BC-ACC9-42D4-AB4C-2D12C3CCEFDD}" type="presOf" srcId="{5D36B1D6-294B-488A-855B-F7AC07F5F2DB}" destId="{2E3C1C10-BB3D-4A11-8977-DDA1488C1895}" srcOrd="0" destOrd="0" presId="urn:microsoft.com/office/officeart/2009/3/layout/HorizontalOrganizationChart"/>
    <dgm:cxn modelId="{06F9F5CD-C725-410B-887B-DD6061CE1C7B}" srcId="{9EDADC9B-6AD6-4E44-A913-ED480CBB3EBD}" destId="{B2660FAB-6E37-4C52-8BB8-AB57F2B821DF}" srcOrd="2" destOrd="0" parTransId="{7E40EBD3-7633-403C-B6F8-7DE8261EB791}" sibTransId="{3E7BAA4B-98F1-4B21-B2FF-5E1ACFCD69D0}"/>
    <dgm:cxn modelId="{F01C1FB5-0E65-48B9-A9A1-B74781969FDF}" type="presParOf" srcId="{7AD580CB-EB5E-45B7-A618-616FDCD3F927}" destId="{2E207E4C-5D85-41ED-BC7B-A36BE5174B12}" srcOrd="0" destOrd="0" presId="urn:microsoft.com/office/officeart/2009/3/layout/HorizontalOrganizationChart"/>
    <dgm:cxn modelId="{F1BD1033-D882-4561-A516-20B79B8DB820}" type="presParOf" srcId="{2E207E4C-5D85-41ED-BC7B-A36BE5174B12}" destId="{6F2F1592-5093-4370-B158-916B8DD47DFB}" srcOrd="0" destOrd="0" presId="urn:microsoft.com/office/officeart/2009/3/layout/HorizontalOrganizationChart"/>
    <dgm:cxn modelId="{400EA39E-7C03-48D2-9055-B9DF1F9D5D29}" type="presParOf" srcId="{6F2F1592-5093-4370-B158-916B8DD47DFB}" destId="{DAC40C82-E5BC-4494-89A9-F01ADE0E80CD}" srcOrd="0" destOrd="0" presId="urn:microsoft.com/office/officeart/2009/3/layout/HorizontalOrganizationChart"/>
    <dgm:cxn modelId="{0ABD7E7C-CD17-4E7D-9113-EC3F5DD444DB}" type="presParOf" srcId="{6F2F1592-5093-4370-B158-916B8DD47DFB}" destId="{6816CB24-9B82-426A-9084-EDB0F8D08940}" srcOrd="1" destOrd="0" presId="urn:microsoft.com/office/officeart/2009/3/layout/HorizontalOrganizationChart"/>
    <dgm:cxn modelId="{24F6C863-8244-4631-AFC4-1033CE64ACD2}" type="presParOf" srcId="{2E207E4C-5D85-41ED-BC7B-A36BE5174B12}" destId="{44968019-B04C-4E07-A4A9-AFE7B6803F60}" srcOrd="1" destOrd="0" presId="urn:microsoft.com/office/officeart/2009/3/layout/HorizontalOrganizationChart"/>
    <dgm:cxn modelId="{1B386442-851B-4CA4-8272-A33F450A243D}" type="presParOf" srcId="{2E207E4C-5D85-41ED-BC7B-A36BE5174B12}" destId="{516321C3-7499-499E-BAB4-6D859BDE9C38}" srcOrd="2" destOrd="0" presId="urn:microsoft.com/office/officeart/2009/3/layout/HorizontalOrganizationChart"/>
    <dgm:cxn modelId="{EB8B332D-CEF3-4822-9315-9B14EB9B40E5}" type="presParOf" srcId="{7AD580CB-EB5E-45B7-A618-616FDCD3F927}" destId="{FF64938A-CD0D-47AB-8801-B0232D54CC5D}" srcOrd="1" destOrd="0" presId="urn:microsoft.com/office/officeart/2009/3/layout/HorizontalOrganizationChart"/>
    <dgm:cxn modelId="{CBC57344-C9FB-411C-9905-9FBABAB5404F}" type="presParOf" srcId="{FF64938A-CD0D-47AB-8801-B0232D54CC5D}" destId="{0B843353-6636-4940-8DE1-947DBC91961A}" srcOrd="0" destOrd="0" presId="urn:microsoft.com/office/officeart/2009/3/layout/HorizontalOrganizationChart"/>
    <dgm:cxn modelId="{E4C570E5-5F94-40B8-9196-5239861BF28D}" type="presParOf" srcId="{0B843353-6636-4940-8DE1-947DBC91961A}" destId="{2E3C1C10-BB3D-4A11-8977-DDA1488C1895}" srcOrd="0" destOrd="0" presId="urn:microsoft.com/office/officeart/2009/3/layout/HorizontalOrganizationChart"/>
    <dgm:cxn modelId="{8C3A906A-3A16-44C0-BC48-7211B5A476FC}" type="presParOf" srcId="{0B843353-6636-4940-8DE1-947DBC91961A}" destId="{C8913684-E3F1-4346-9104-96C790AD9227}" srcOrd="1" destOrd="0" presId="urn:microsoft.com/office/officeart/2009/3/layout/HorizontalOrganizationChart"/>
    <dgm:cxn modelId="{EB7E4B41-FD10-48E7-B426-48A83D831011}" type="presParOf" srcId="{FF64938A-CD0D-47AB-8801-B0232D54CC5D}" destId="{B293ADC9-A53A-4445-B416-BF4231E11A05}" srcOrd="1" destOrd="0" presId="urn:microsoft.com/office/officeart/2009/3/layout/HorizontalOrganizationChart"/>
    <dgm:cxn modelId="{23C7CAF0-89CA-4FE7-9A37-5133A85B059B}" type="presParOf" srcId="{FF64938A-CD0D-47AB-8801-B0232D54CC5D}" destId="{33E6314B-A216-400E-AC3F-C16FBD48BFA5}" srcOrd="2" destOrd="0" presId="urn:microsoft.com/office/officeart/2009/3/layout/HorizontalOrganizationChart"/>
    <dgm:cxn modelId="{D364E6A3-9AB0-4E08-ADA4-ABB5C2546B01}" type="presParOf" srcId="{7AD580CB-EB5E-45B7-A618-616FDCD3F927}" destId="{7B468EC3-1D3A-47D4-8751-E2DF0627E3BC}" srcOrd="2" destOrd="0" presId="urn:microsoft.com/office/officeart/2009/3/layout/HorizontalOrganizationChart"/>
    <dgm:cxn modelId="{8A0063A8-7F73-45E0-8BC1-5E9874219130}" type="presParOf" srcId="{7B468EC3-1D3A-47D4-8751-E2DF0627E3BC}" destId="{FEFEEC51-266D-43CD-B430-5BAD9C5AA708}" srcOrd="0" destOrd="0" presId="urn:microsoft.com/office/officeart/2009/3/layout/HorizontalOrganizationChart"/>
    <dgm:cxn modelId="{2F099E9B-D595-4DC5-A6D4-61A4D5392550}" type="presParOf" srcId="{FEFEEC51-266D-43CD-B430-5BAD9C5AA708}" destId="{64A712C1-BB7C-4508-9C27-95D4552BF100}" srcOrd="0" destOrd="0" presId="urn:microsoft.com/office/officeart/2009/3/layout/HorizontalOrganizationChart"/>
    <dgm:cxn modelId="{CB3D7FBC-DF3A-4BF8-88A4-BBC80204ED4A}" type="presParOf" srcId="{FEFEEC51-266D-43CD-B430-5BAD9C5AA708}" destId="{3466E177-0372-48A6-8B94-97581E4C53EF}" srcOrd="1" destOrd="0" presId="urn:microsoft.com/office/officeart/2009/3/layout/HorizontalOrganizationChart"/>
    <dgm:cxn modelId="{74228564-ECCA-4CD3-B9A9-68F69C3ADEF2}" type="presParOf" srcId="{7B468EC3-1D3A-47D4-8751-E2DF0627E3BC}" destId="{07C3E130-621A-40D9-9248-69D7FFDB0EF1}" srcOrd="1" destOrd="0" presId="urn:microsoft.com/office/officeart/2009/3/layout/HorizontalOrganizationChart"/>
    <dgm:cxn modelId="{60D606E1-5CA3-4073-B7BA-1795CC79E9B1}" type="presParOf" srcId="{7B468EC3-1D3A-47D4-8751-E2DF0627E3BC}" destId="{F6E5F78B-672F-420E-94A3-B7DA916748D2}" srcOrd="2" destOrd="0" presId="urn:microsoft.com/office/officeart/2009/3/layout/Horizontal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F3A0F8A-461C-4863-B3BA-6FA4AB34FA63}" type="doc">
      <dgm:prSet loTypeId="urn:microsoft.com/office/officeart/2005/8/layout/hProcess9" loCatId="process" qsTypeId="urn:microsoft.com/office/officeart/2005/8/quickstyle/simple1" qsCatId="simple" csTypeId="urn:microsoft.com/office/officeart/2005/8/colors/ColorSchemeForSuggestions" csCatId="other"/>
      <dgm:spPr/>
      <dgm:t>
        <a:bodyPr/>
        <a:lstStyle/>
        <a:p>
          <a:endParaRPr lang="en-US"/>
        </a:p>
      </dgm:t>
    </dgm:pt>
    <dgm:pt modelId="{66BF8512-4E0A-4D00-9F71-6C79DAAAB945}">
      <dgm:prSet/>
      <dgm:spPr/>
      <dgm:t>
        <a:bodyPr/>
        <a:lstStyle/>
        <a:p>
          <a:r>
            <a:rPr lang="en-US"/>
            <a:t>Trauma is about the physiology of how it gets “stuck” in the Autonomic Nervous System and not about coping.</a:t>
          </a:r>
        </a:p>
      </dgm:t>
    </dgm:pt>
    <dgm:pt modelId="{F1CC7E07-42EE-46FC-A316-1058BC3C1CD8}" type="parTrans" cxnId="{E8E515F7-687A-4217-B6D2-9390B72DDC00}">
      <dgm:prSet/>
      <dgm:spPr/>
      <dgm:t>
        <a:bodyPr/>
        <a:lstStyle/>
        <a:p>
          <a:endParaRPr lang="en-US"/>
        </a:p>
      </dgm:t>
    </dgm:pt>
    <dgm:pt modelId="{F1E7526F-8453-4019-BEE8-10EA3BFC8417}" type="sibTrans" cxnId="{E8E515F7-687A-4217-B6D2-9390B72DDC00}">
      <dgm:prSet/>
      <dgm:spPr/>
      <dgm:t>
        <a:bodyPr/>
        <a:lstStyle/>
        <a:p>
          <a:endParaRPr lang="en-US"/>
        </a:p>
      </dgm:t>
    </dgm:pt>
    <dgm:pt modelId="{ED070011-AC85-4EB9-A3A4-44DAE146CD1E}">
      <dgm:prSet/>
      <dgm:spPr/>
      <dgm:t>
        <a:bodyPr/>
        <a:lstStyle/>
        <a:p>
          <a:r>
            <a:rPr lang="en-US"/>
            <a:t>These physiological states limit our behavioral ability.</a:t>
          </a:r>
        </a:p>
      </dgm:t>
    </dgm:pt>
    <dgm:pt modelId="{4FEE7E00-B552-4166-8EA5-EC849D97F257}" type="parTrans" cxnId="{728B3B0C-E21B-4753-A6F7-196BB90AAE54}">
      <dgm:prSet/>
      <dgm:spPr/>
      <dgm:t>
        <a:bodyPr/>
        <a:lstStyle/>
        <a:p>
          <a:endParaRPr lang="en-US"/>
        </a:p>
      </dgm:t>
    </dgm:pt>
    <dgm:pt modelId="{1FBB5CC0-6535-46CF-93C1-528035519AAF}" type="sibTrans" cxnId="{728B3B0C-E21B-4753-A6F7-196BB90AAE54}">
      <dgm:prSet/>
      <dgm:spPr/>
      <dgm:t>
        <a:bodyPr/>
        <a:lstStyle/>
        <a:p>
          <a:endParaRPr lang="en-US"/>
        </a:p>
      </dgm:t>
    </dgm:pt>
    <dgm:pt modelId="{0B18C347-A626-4A03-B3C0-4846A62E5B2C}" type="pres">
      <dgm:prSet presAssocID="{BF3A0F8A-461C-4863-B3BA-6FA4AB34FA63}" presName="CompostProcess" presStyleCnt="0">
        <dgm:presLayoutVars>
          <dgm:dir/>
          <dgm:resizeHandles val="exact"/>
        </dgm:presLayoutVars>
      </dgm:prSet>
      <dgm:spPr/>
    </dgm:pt>
    <dgm:pt modelId="{CFEF982E-3AAB-4462-9836-FCD9E52AB4E6}" type="pres">
      <dgm:prSet presAssocID="{BF3A0F8A-461C-4863-B3BA-6FA4AB34FA63}" presName="arrow" presStyleLbl="bgShp" presStyleIdx="0" presStyleCnt="1"/>
      <dgm:spPr/>
    </dgm:pt>
    <dgm:pt modelId="{1E22FA20-9552-4059-B94A-366C35FB39FD}" type="pres">
      <dgm:prSet presAssocID="{BF3A0F8A-461C-4863-B3BA-6FA4AB34FA63}" presName="linearProcess" presStyleCnt="0"/>
      <dgm:spPr/>
    </dgm:pt>
    <dgm:pt modelId="{773E27A4-4FE4-46D0-9916-9F20844CCBF8}" type="pres">
      <dgm:prSet presAssocID="{66BF8512-4E0A-4D00-9F71-6C79DAAAB945}" presName="textNode" presStyleLbl="node1" presStyleIdx="0" presStyleCnt="2">
        <dgm:presLayoutVars>
          <dgm:bulletEnabled val="1"/>
        </dgm:presLayoutVars>
      </dgm:prSet>
      <dgm:spPr/>
    </dgm:pt>
    <dgm:pt modelId="{F73D8D70-27C6-4B46-BC9B-A955F92A4448}" type="pres">
      <dgm:prSet presAssocID="{F1E7526F-8453-4019-BEE8-10EA3BFC8417}" presName="sibTrans" presStyleCnt="0"/>
      <dgm:spPr/>
    </dgm:pt>
    <dgm:pt modelId="{95F6E595-D1E1-4A6B-A19C-6156E9700B71}" type="pres">
      <dgm:prSet presAssocID="{ED070011-AC85-4EB9-A3A4-44DAE146CD1E}" presName="textNode" presStyleLbl="node1" presStyleIdx="1" presStyleCnt="2">
        <dgm:presLayoutVars>
          <dgm:bulletEnabled val="1"/>
        </dgm:presLayoutVars>
      </dgm:prSet>
      <dgm:spPr/>
    </dgm:pt>
  </dgm:ptLst>
  <dgm:cxnLst>
    <dgm:cxn modelId="{728B3B0C-E21B-4753-A6F7-196BB90AAE54}" srcId="{BF3A0F8A-461C-4863-B3BA-6FA4AB34FA63}" destId="{ED070011-AC85-4EB9-A3A4-44DAE146CD1E}" srcOrd="1" destOrd="0" parTransId="{4FEE7E00-B552-4166-8EA5-EC849D97F257}" sibTransId="{1FBB5CC0-6535-46CF-93C1-528035519AAF}"/>
    <dgm:cxn modelId="{DDB44D4B-8B71-483A-A354-7246D6849E6D}" type="presOf" srcId="{ED070011-AC85-4EB9-A3A4-44DAE146CD1E}" destId="{95F6E595-D1E1-4A6B-A19C-6156E9700B71}" srcOrd="0" destOrd="0" presId="urn:microsoft.com/office/officeart/2005/8/layout/hProcess9"/>
    <dgm:cxn modelId="{61C9F07F-50D9-4DAF-BE46-14A23F3C4F5E}" type="presOf" srcId="{BF3A0F8A-461C-4863-B3BA-6FA4AB34FA63}" destId="{0B18C347-A626-4A03-B3C0-4846A62E5B2C}" srcOrd="0" destOrd="0" presId="urn:microsoft.com/office/officeart/2005/8/layout/hProcess9"/>
    <dgm:cxn modelId="{6F0A04EE-25F1-487E-9E00-C9AFD32A7794}" type="presOf" srcId="{66BF8512-4E0A-4D00-9F71-6C79DAAAB945}" destId="{773E27A4-4FE4-46D0-9916-9F20844CCBF8}" srcOrd="0" destOrd="0" presId="urn:microsoft.com/office/officeart/2005/8/layout/hProcess9"/>
    <dgm:cxn modelId="{E8E515F7-687A-4217-B6D2-9390B72DDC00}" srcId="{BF3A0F8A-461C-4863-B3BA-6FA4AB34FA63}" destId="{66BF8512-4E0A-4D00-9F71-6C79DAAAB945}" srcOrd="0" destOrd="0" parTransId="{F1CC7E07-42EE-46FC-A316-1058BC3C1CD8}" sibTransId="{F1E7526F-8453-4019-BEE8-10EA3BFC8417}"/>
    <dgm:cxn modelId="{505F4DAA-4206-40DD-B54F-92242A71AE27}" type="presParOf" srcId="{0B18C347-A626-4A03-B3C0-4846A62E5B2C}" destId="{CFEF982E-3AAB-4462-9836-FCD9E52AB4E6}" srcOrd="0" destOrd="0" presId="urn:microsoft.com/office/officeart/2005/8/layout/hProcess9"/>
    <dgm:cxn modelId="{21AE1E97-D7B7-4C91-9538-FB9BCAC26323}" type="presParOf" srcId="{0B18C347-A626-4A03-B3C0-4846A62E5B2C}" destId="{1E22FA20-9552-4059-B94A-366C35FB39FD}" srcOrd="1" destOrd="0" presId="urn:microsoft.com/office/officeart/2005/8/layout/hProcess9"/>
    <dgm:cxn modelId="{6CCF342E-54BB-4F93-B39B-06A22E13B0D3}" type="presParOf" srcId="{1E22FA20-9552-4059-B94A-366C35FB39FD}" destId="{773E27A4-4FE4-46D0-9916-9F20844CCBF8}" srcOrd="0" destOrd="0" presId="urn:microsoft.com/office/officeart/2005/8/layout/hProcess9"/>
    <dgm:cxn modelId="{3BC17BB9-A52A-4C8C-A5EA-D5EB95FE6657}" type="presParOf" srcId="{1E22FA20-9552-4059-B94A-366C35FB39FD}" destId="{F73D8D70-27C6-4B46-BC9B-A955F92A4448}" srcOrd="1" destOrd="0" presId="urn:microsoft.com/office/officeart/2005/8/layout/hProcess9"/>
    <dgm:cxn modelId="{EB2BBB32-A59E-4FC0-B751-4A7EFDCAE9B7}" type="presParOf" srcId="{1E22FA20-9552-4059-B94A-366C35FB39FD}" destId="{95F6E595-D1E1-4A6B-A19C-6156E9700B71}" srcOrd="2"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BE32098-5806-44DA-8402-BEF237E3B6D6}" type="doc">
      <dgm:prSet loTypeId="urn:microsoft.com/office/officeart/2008/layout/LinedList" loCatId="list" qsTypeId="urn:microsoft.com/office/officeart/2005/8/quickstyle/simple1" qsCatId="simple" csTypeId="urn:microsoft.com/office/officeart/2005/8/colors/ColorSchemeForSuggestions" csCatId="other"/>
      <dgm:spPr/>
      <dgm:t>
        <a:bodyPr/>
        <a:lstStyle/>
        <a:p>
          <a:endParaRPr lang="en-US"/>
        </a:p>
      </dgm:t>
    </dgm:pt>
    <dgm:pt modelId="{E99532F0-48BC-4F15-9B4F-AE8303E03BA1}">
      <dgm:prSet/>
      <dgm:spPr/>
      <dgm:t>
        <a:bodyPr/>
        <a:lstStyle/>
        <a:p>
          <a:r>
            <a:rPr lang="en-US"/>
            <a:t>2 vagal motor systems</a:t>
          </a:r>
        </a:p>
      </dgm:t>
    </dgm:pt>
    <dgm:pt modelId="{7802A3A5-8B7F-4836-B67E-2699A4BB5DAB}" type="parTrans" cxnId="{1117C6E1-4228-427C-B821-4B4849FF40FD}">
      <dgm:prSet/>
      <dgm:spPr/>
      <dgm:t>
        <a:bodyPr/>
        <a:lstStyle/>
        <a:p>
          <a:endParaRPr lang="en-US"/>
        </a:p>
      </dgm:t>
    </dgm:pt>
    <dgm:pt modelId="{F73B08D3-EA36-4577-9175-5899B64C36E0}" type="sibTrans" cxnId="{1117C6E1-4228-427C-B821-4B4849FF40FD}">
      <dgm:prSet/>
      <dgm:spPr/>
      <dgm:t>
        <a:bodyPr/>
        <a:lstStyle/>
        <a:p>
          <a:endParaRPr lang="en-US"/>
        </a:p>
      </dgm:t>
    </dgm:pt>
    <dgm:pt modelId="{F03A1812-8E91-4FDD-AE85-A68EE858673A}">
      <dgm:prSet/>
      <dgm:spPr/>
      <dgm:t>
        <a:bodyPr/>
        <a:lstStyle/>
        <a:p>
          <a:r>
            <a:rPr lang="en-US"/>
            <a:t>Neuroregulation of the heart is linked to the muscles of social engagement</a:t>
          </a:r>
        </a:p>
      </dgm:t>
    </dgm:pt>
    <dgm:pt modelId="{7CB1EE87-678C-4215-9242-730FFF6C03A8}" type="parTrans" cxnId="{517DDC0E-BC55-43E9-B1DA-E83E1FEE7DBE}">
      <dgm:prSet/>
      <dgm:spPr/>
      <dgm:t>
        <a:bodyPr/>
        <a:lstStyle/>
        <a:p>
          <a:endParaRPr lang="en-US"/>
        </a:p>
      </dgm:t>
    </dgm:pt>
    <dgm:pt modelId="{F3197680-77B7-405C-AA8E-223A8C763834}" type="sibTrans" cxnId="{517DDC0E-BC55-43E9-B1DA-E83E1FEE7DBE}">
      <dgm:prSet/>
      <dgm:spPr/>
      <dgm:t>
        <a:bodyPr/>
        <a:lstStyle/>
        <a:p>
          <a:endParaRPr lang="en-US"/>
        </a:p>
      </dgm:t>
    </dgm:pt>
    <dgm:pt modelId="{525F1D69-4242-4F46-A058-7BAAE50E2C2F}">
      <dgm:prSet/>
      <dgm:spPr/>
      <dgm:t>
        <a:bodyPr/>
        <a:lstStyle/>
        <a:p>
          <a:r>
            <a:rPr lang="en-US"/>
            <a:t>The vagus nerve is bi-directional.</a:t>
          </a:r>
        </a:p>
      </dgm:t>
    </dgm:pt>
    <dgm:pt modelId="{4110CAD1-6F91-40EB-9A23-B1274AFB752A}" type="parTrans" cxnId="{E0974254-8F6C-4A3D-BD2E-81A023438152}">
      <dgm:prSet/>
      <dgm:spPr/>
      <dgm:t>
        <a:bodyPr/>
        <a:lstStyle/>
        <a:p>
          <a:endParaRPr lang="en-US"/>
        </a:p>
      </dgm:t>
    </dgm:pt>
    <dgm:pt modelId="{06D568AE-78B9-45FA-A424-24E37926CB63}" type="sibTrans" cxnId="{E0974254-8F6C-4A3D-BD2E-81A023438152}">
      <dgm:prSet/>
      <dgm:spPr/>
      <dgm:t>
        <a:bodyPr/>
        <a:lstStyle/>
        <a:p>
          <a:endParaRPr lang="en-US"/>
        </a:p>
      </dgm:t>
    </dgm:pt>
    <dgm:pt modelId="{1165DC05-BA54-4753-A749-3E21362A351F}">
      <dgm:prSet/>
      <dgm:spPr/>
      <dgm:t>
        <a:bodyPr/>
        <a:lstStyle/>
        <a:p>
          <a:r>
            <a:rPr lang="en-US"/>
            <a:t>If you calm the body, you send signals from the body into the brain.</a:t>
          </a:r>
        </a:p>
      </dgm:t>
    </dgm:pt>
    <dgm:pt modelId="{E88445E1-943D-4C00-8A12-A7AF2A319AFA}" type="parTrans" cxnId="{6496C74E-5418-4E94-BD3E-C6A78A115AB7}">
      <dgm:prSet/>
      <dgm:spPr/>
      <dgm:t>
        <a:bodyPr/>
        <a:lstStyle/>
        <a:p>
          <a:endParaRPr lang="en-US"/>
        </a:p>
      </dgm:t>
    </dgm:pt>
    <dgm:pt modelId="{E71DE4C8-D202-48E7-B030-8C7D0CDDEC05}" type="sibTrans" cxnId="{6496C74E-5418-4E94-BD3E-C6A78A115AB7}">
      <dgm:prSet/>
      <dgm:spPr/>
      <dgm:t>
        <a:bodyPr/>
        <a:lstStyle/>
        <a:p>
          <a:endParaRPr lang="en-US"/>
        </a:p>
      </dgm:t>
    </dgm:pt>
    <dgm:pt modelId="{06240B08-9CBF-47FC-A5A6-C7FA71F6BE26}">
      <dgm:prSet/>
      <dgm:spPr/>
      <dgm:t>
        <a:bodyPr/>
        <a:lstStyle/>
        <a:p>
          <a:r>
            <a:rPr lang="en-US"/>
            <a:t>Social engagement can positively change biology.</a:t>
          </a:r>
        </a:p>
      </dgm:t>
    </dgm:pt>
    <dgm:pt modelId="{510AA4DE-1D5C-45A3-941E-8831AE8DAF57}" type="parTrans" cxnId="{0DDADA2F-9E9C-44F3-AFDA-D0AE1A8844EC}">
      <dgm:prSet/>
      <dgm:spPr/>
      <dgm:t>
        <a:bodyPr/>
        <a:lstStyle/>
        <a:p>
          <a:endParaRPr lang="en-US"/>
        </a:p>
      </dgm:t>
    </dgm:pt>
    <dgm:pt modelId="{566B8F0A-B824-4032-8ABE-4BFE94C17150}" type="sibTrans" cxnId="{0DDADA2F-9E9C-44F3-AFDA-D0AE1A8844EC}">
      <dgm:prSet/>
      <dgm:spPr/>
      <dgm:t>
        <a:bodyPr/>
        <a:lstStyle/>
        <a:p>
          <a:endParaRPr lang="en-US"/>
        </a:p>
      </dgm:t>
    </dgm:pt>
    <dgm:pt modelId="{48B7041B-BEE0-46AA-A8D5-BB78D5D5E82E}">
      <dgm:prSet/>
      <dgm:spPr/>
      <dgm:t>
        <a:bodyPr/>
        <a:lstStyle/>
        <a:p>
          <a:r>
            <a:rPr lang="en-US"/>
            <a:t>The vagal nerve is a sensory system that transmits from organs to brain</a:t>
          </a:r>
        </a:p>
      </dgm:t>
    </dgm:pt>
    <dgm:pt modelId="{F9CB0C66-5A15-4505-9599-EF2979FEC7C0}" type="parTrans" cxnId="{8618F59E-4FAF-4DCD-B9BF-FAEC94EE4FBF}">
      <dgm:prSet/>
      <dgm:spPr/>
      <dgm:t>
        <a:bodyPr/>
        <a:lstStyle/>
        <a:p>
          <a:endParaRPr lang="en-US"/>
        </a:p>
      </dgm:t>
    </dgm:pt>
    <dgm:pt modelId="{C6ED9274-5172-4930-BD2E-3C1A186F4A97}" type="sibTrans" cxnId="{8618F59E-4FAF-4DCD-B9BF-FAEC94EE4FBF}">
      <dgm:prSet/>
      <dgm:spPr/>
      <dgm:t>
        <a:bodyPr/>
        <a:lstStyle/>
        <a:p>
          <a:endParaRPr lang="en-US"/>
        </a:p>
      </dgm:t>
    </dgm:pt>
    <dgm:pt modelId="{EAB650A2-740C-4C98-8152-EC70B1F64CF9}" type="pres">
      <dgm:prSet presAssocID="{8BE32098-5806-44DA-8402-BEF237E3B6D6}" presName="vert0" presStyleCnt="0">
        <dgm:presLayoutVars>
          <dgm:dir/>
          <dgm:animOne val="branch"/>
          <dgm:animLvl val="lvl"/>
        </dgm:presLayoutVars>
      </dgm:prSet>
      <dgm:spPr/>
    </dgm:pt>
    <dgm:pt modelId="{8AD2FD0F-B7C6-45C7-8022-151AB790E39B}" type="pres">
      <dgm:prSet presAssocID="{E99532F0-48BC-4F15-9B4F-AE8303E03BA1}" presName="thickLine" presStyleLbl="alignNode1" presStyleIdx="0" presStyleCnt="6"/>
      <dgm:spPr/>
    </dgm:pt>
    <dgm:pt modelId="{C9484B68-512B-4C38-930A-74E7172960A1}" type="pres">
      <dgm:prSet presAssocID="{E99532F0-48BC-4F15-9B4F-AE8303E03BA1}" presName="horz1" presStyleCnt="0"/>
      <dgm:spPr/>
    </dgm:pt>
    <dgm:pt modelId="{EF83C4F4-AD9D-49DD-AED3-D873264B6E20}" type="pres">
      <dgm:prSet presAssocID="{E99532F0-48BC-4F15-9B4F-AE8303E03BA1}" presName="tx1" presStyleLbl="revTx" presStyleIdx="0" presStyleCnt="6"/>
      <dgm:spPr/>
    </dgm:pt>
    <dgm:pt modelId="{FD5349EC-382F-4E6C-A1D1-72A69BFA8D85}" type="pres">
      <dgm:prSet presAssocID="{E99532F0-48BC-4F15-9B4F-AE8303E03BA1}" presName="vert1" presStyleCnt="0"/>
      <dgm:spPr/>
    </dgm:pt>
    <dgm:pt modelId="{630BD707-2B9D-4E8D-8410-7B5B7ADEABC4}" type="pres">
      <dgm:prSet presAssocID="{F03A1812-8E91-4FDD-AE85-A68EE858673A}" presName="thickLine" presStyleLbl="alignNode1" presStyleIdx="1" presStyleCnt="6"/>
      <dgm:spPr/>
    </dgm:pt>
    <dgm:pt modelId="{5246D44B-7790-489A-9A25-FC16F58BDFA7}" type="pres">
      <dgm:prSet presAssocID="{F03A1812-8E91-4FDD-AE85-A68EE858673A}" presName="horz1" presStyleCnt="0"/>
      <dgm:spPr/>
    </dgm:pt>
    <dgm:pt modelId="{11823B01-EEE4-42A8-8787-FA579798C9FC}" type="pres">
      <dgm:prSet presAssocID="{F03A1812-8E91-4FDD-AE85-A68EE858673A}" presName="tx1" presStyleLbl="revTx" presStyleIdx="1" presStyleCnt="6"/>
      <dgm:spPr/>
    </dgm:pt>
    <dgm:pt modelId="{AC4298A7-1FE9-4DC9-BBDB-A112FA4227E1}" type="pres">
      <dgm:prSet presAssocID="{F03A1812-8E91-4FDD-AE85-A68EE858673A}" presName="vert1" presStyleCnt="0"/>
      <dgm:spPr/>
    </dgm:pt>
    <dgm:pt modelId="{6270C384-8B6D-4164-81B5-A79073D7B625}" type="pres">
      <dgm:prSet presAssocID="{525F1D69-4242-4F46-A058-7BAAE50E2C2F}" presName="thickLine" presStyleLbl="alignNode1" presStyleIdx="2" presStyleCnt="6"/>
      <dgm:spPr/>
    </dgm:pt>
    <dgm:pt modelId="{8B64A2BB-314B-4139-BAF4-62E41EC0160A}" type="pres">
      <dgm:prSet presAssocID="{525F1D69-4242-4F46-A058-7BAAE50E2C2F}" presName="horz1" presStyleCnt="0"/>
      <dgm:spPr/>
    </dgm:pt>
    <dgm:pt modelId="{2538DD91-EBA7-4F38-A6B2-26058E4106BE}" type="pres">
      <dgm:prSet presAssocID="{525F1D69-4242-4F46-A058-7BAAE50E2C2F}" presName="tx1" presStyleLbl="revTx" presStyleIdx="2" presStyleCnt="6"/>
      <dgm:spPr/>
    </dgm:pt>
    <dgm:pt modelId="{6F6B1C46-5D19-4D66-91BF-7AF70BA93F21}" type="pres">
      <dgm:prSet presAssocID="{525F1D69-4242-4F46-A058-7BAAE50E2C2F}" presName="vert1" presStyleCnt="0"/>
      <dgm:spPr/>
    </dgm:pt>
    <dgm:pt modelId="{E6018EE5-59FC-4024-BA0D-EB220617AEBB}" type="pres">
      <dgm:prSet presAssocID="{1165DC05-BA54-4753-A749-3E21362A351F}" presName="thickLine" presStyleLbl="alignNode1" presStyleIdx="3" presStyleCnt="6"/>
      <dgm:spPr/>
    </dgm:pt>
    <dgm:pt modelId="{F96F4924-6A67-4537-ADBD-99281F5CFDF1}" type="pres">
      <dgm:prSet presAssocID="{1165DC05-BA54-4753-A749-3E21362A351F}" presName="horz1" presStyleCnt="0"/>
      <dgm:spPr/>
    </dgm:pt>
    <dgm:pt modelId="{75C4BDD1-C7D1-464E-AC09-9A6E880D0120}" type="pres">
      <dgm:prSet presAssocID="{1165DC05-BA54-4753-A749-3E21362A351F}" presName="tx1" presStyleLbl="revTx" presStyleIdx="3" presStyleCnt="6"/>
      <dgm:spPr/>
    </dgm:pt>
    <dgm:pt modelId="{4A2D89C4-47E7-4959-AA23-D3E36DE1A036}" type="pres">
      <dgm:prSet presAssocID="{1165DC05-BA54-4753-A749-3E21362A351F}" presName="vert1" presStyleCnt="0"/>
      <dgm:spPr/>
    </dgm:pt>
    <dgm:pt modelId="{A353C433-D800-4E66-BF2B-6AF141E9E2F4}" type="pres">
      <dgm:prSet presAssocID="{06240B08-9CBF-47FC-A5A6-C7FA71F6BE26}" presName="thickLine" presStyleLbl="alignNode1" presStyleIdx="4" presStyleCnt="6"/>
      <dgm:spPr/>
    </dgm:pt>
    <dgm:pt modelId="{9A16BF75-8F05-436C-BAEC-7FBAACBACBFA}" type="pres">
      <dgm:prSet presAssocID="{06240B08-9CBF-47FC-A5A6-C7FA71F6BE26}" presName="horz1" presStyleCnt="0"/>
      <dgm:spPr/>
    </dgm:pt>
    <dgm:pt modelId="{28F1DE03-9D8D-439A-BE71-ABF237CF6D15}" type="pres">
      <dgm:prSet presAssocID="{06240B08-9CBF-47FC-A5A6-C7FA71F6BE26}" presName="tx1" presStyleLbl="revTx" presStyleIdx="4" presStyleCnt="6"/>
      <dgm:spPr/>
    </dgm:pt>
    <dgm:pt modelId="{6FF2795C-516E-4BB5-A24A-8B318F0D0C96}" type="pres">
      <dgm:prSet presAssocID="{06240B08-9CBF-47FC-A5A6-C7FA71F6BE26}" presName="vert1" presStyleCnt="0"/>
      <dgm:spPr/>
    </dgm:pt>
    <dgm:pt modelId="{2D78A7CF-AFD8-4D20-B5AD-7E04520A096A}" type="pres">
      <dgm:prSet presAssocID="{48B7041B-BEE0-46AA-A8D5-BB78D5D5E82E}" presName="thickLine" presStyleLbl="alignNode1" presStyleIdx="5" presStyleCnt="6"/>
      <dgm:spPr/>
    </dgm:pt>
    <dgm:pt modelId="{9B92F675-5810-4AB0-8F86-13A5A7427C2B}" type="pres">
      <dgm:prSet presAssocID="{48B7041B-BEE0-46AA-A8D5-BB78D5D5E82E}" presName="horz1" presStyleCnt="0"/>
      <dgm:spPr/>
    </dgm:pt>
    <dgm:pt modelId="{ECE6661A-FB6F-431F-9B8F-76448316E894}" type="pres">
      <dgm:prSet presAssocID="{48B7041B-BEE0-46AA-A8D5-BB78D5D5E82E}" presName="tx1" presStyleLbl="revTx" presStyleIdx="5" presStyleCnt="6"/>
      <dgm:spPr/>
    </dgm:pt>
    <dgm:pt modelId="{97AB9C1E-AD6B-4D40-A81C-70C46A187DF5}" type="pres">
      <dgm:prSet presAssocID="{48B7041B-BEE0-46AA-A8D5-BB78D5D5E82E}" presName="vert1" presStyleCnt="0"/>
      <dgm:spPr/>
    </dgm:pt>
  </dgm:ptLst>
  <dgm:cxnLst>
    <dgm:cxn modelId="{517DDC0E-BC55-43E9-B1DA-E83E1FEE7DBE}" srcId="{8BE32098-5806-44DA-8402-BEF237E3B6D6}" destId="{F03A1812-8E91-4FDD-AE85-A68EE858673A}" srcOrd="1" destOrd="0" parTransId="{7CB1EE87-678C-4215-9242-730FFF6C03A8}" sibTransId="{F3197680-77B7-405C-AA8E-223A8C763834}"/>
    <dgm:cxn modelId="{9A84F717-B814-4B50-9496-3D8482D19E2B}" type="presOf" srcId="{E99532F0-48BC-4F15-9B4F-AE8303E03BA1}" destId="{EF83C4F4-AD9D-49DD-AED3-D873264B6E20}" srcOrd="0" destOrd="0" presId="urn:microsoft.com/office/officeart/2008/layout/LinedList"/>
    <dgm:cxn modelId="{DBDE3C22-48CE-4F2C-A7E8-418E996540C7}" type="presOf" srcId="{1165DC05-BA54-4753-A749-3E21362A351F}" destId="{75C4BDD1-C7D1-464E-AC09-9A6E880D0120}" srcOrd="0" destOrd="0" presId="urn:microsoft.com/office/officeart/2008/layout/LinedList"/>
    <dgm:cxn modelId="{85135B2A-C983-4569-90C1-486791D3E501}" type="presOf" srcId="{8BE32098-5806-44DA-8402-BEF237E3B6D6}" destId="{EAB650A2-740C-4C98-8152-EC70B1F64CF9}" srcOrd="0" destOrd="0" presId="urn:microsoft.com/office/officeart/2008/layout/LinedList"/>
    <dgm:cxn modelId="{0DDADA2F-9E9C-44F3-AFDA-D0AE1A8844EC}" srcId="{8BE32098-5806-44DA-8402-BEF237E3B6D6}" destId="{06240B08-9CBF-47FC-A5A6-C7FA71F6BE26}" srcOrd="4" destOrd="0" parTransId="{510AA4DE-1D5C-45A3-941E-8831AE8DAF57}" sibTransId="{566B8F0A-B824-4032-8ABE-4BFE94C17150}"/>
    <dgm:cxn modelId="{DD4D993E-85EB-4B83-B168-4718E322E5E7}" type="presOf" srcId="{F03A1812-8E91-4FDD-AE85-A68EE858673A}" destId="{11823B01-EEE4-42A8-8787-FA579798C9FC}" srcOrd="0" destOrd="0" presId="urn:microsoft.com/office/officeart/2008/layout/LinedList"/>
    <dgm:cxn modelId="{6496C74E-5418-4E94-BD3E-C6A78A115AB7}" srcId="{8BE32098-5806-44DA-8402-BEF237E3B6D6}" destId="{1165DC05-BA54-4753-A749-3E21362A351F}" srcOrd="3" destOrd="0" parTransId="{E88445E1-943D-4C00-8A12-A7AF2A319AFA}" sibTransId="{E71DE4C8-D202-48E7-B030-8C7D0CDDEC05}"/>
    <dgm:cxn modelId="{E0974254-8F6C-4A3D-BD2E-81A023438152}" srcId="{8BE32098-5806-44DA-8402-BEF237E3B6D6}" destId="{525F1D69-4242-4F46-A058-7BAAE50E2C2F}" srcOrd="2" destOrd="0" parTransId="{4110CAD1-6F91-40EB-9A23-B1274AFB752A}" sibTransId="{06D568AE-78B9-45FA-A424-24E37926CB63}"/>
    <dgm:cxn modelId="{8618F59E-4FAF-4DCD-B9BF-FAEC94EE4FBF}" srcId="{8BE32098-5806-44DA-8402-BEF237E3B6D6}" destId="{48B7041B-BEE0-46AA-A8D5-BB78D5D5E82E}" srcOrd="5" destOrd="0" parTransId="{F9CB0C66-5A15-4505-9599-EF2979FEC7C0}" sibTransId="{C6ED9274-5172-4930-BD2E-3C1A186F4A97}"/>
    <dgm:cxn modelId="{2D368CB8-FF12-48E8-A0A6-BB241728039F}" type="presOf" srcId="{525F1D69-4242-4F46-A058-7BAAE50E2C2F}" destId="{2538DD91-EBA7-4F38-A6B2-26058E4106BE}" srcOrd="0" destOrd="0" presId="urn:microsoft.com/office/officeart/2008/layout/LinedList"/>
    <dgm:cxn modelId="{423DB1C4-C17F-40F9-A0C1-821524CAAB8D}" type="presOf" srcId="{48B7041B-BEE0-46AA-A8D5-BB78D5D5E82E}" destId="{ECE6661A-FB6F-431F-9B8F-76448316E894}" srcOrd="0" destOrd="0" presId="urn:microsoft.com/office/officeart/2008/layout/LinedList"/>
    <dgm:cxn modelId="{B21035DF-BDB7-4419-8B1E-18BF606786E6}" type="presOf" srcId="{06240B08-9CBF-47FC-A5A6-C7FA71F6BE26}" destId="{28F1DE03-9D8D-439A-BE71-ABF237CF6D15}" srcOrd="0" destOrd="0" presId="urn:microsoft.com/office/officeart/2008/layout/LinedList"/>
    <dgm:cxn modelId="{1117C6E1-4228-427C-B821-4B4849FF40FD}" srcId="{8BE32098-5806-44DA-8402-BEF237E3B6D6}" destId="{E99532F0-48BC-4F15-9B4F-AE8303E03BA1}" srcOrd="0" destOrd="0" parTransId="{7802A3A5-8B7F-4836-B67E-2699A4BB5DAB}" sibTransId="{F73B08D3-EA36-4577-9175-5899B64C36E0}"/>
    <dgm:cxn modelId="{F0330BF1-BDF7-4DD2-8811-DA14B72EE6DD}" type="presParOf" srcId="{EAB650A2-740C-4C98-8152-EC70B1F64CF9}" destId="{8AD2FD0F-B7C6-45C7-8022-151AB790E39B}" srcOrd="0" destOrd="0" presId="urn:microsoft.com/office/officeart/2008/layout/LinedList"/>
    <dgm:cxn modelId="{B19DBE89-CEED-4850-9F5D-2D3EA17D7300}" type="presParOf" srcId="{EAB650A2-740C-4C98-8152-EC70B1F64CF9}" destId="{C9484B68-512B-4C38-930A-74E7172960A1}" srcOrd="1" destOrd="0" presId="urn:microsoft.com/office/officeart/2008/layout/LinedList"/>
    <dgm:cxn modelId="{787BC84D-A2A4-4E88-8ED0-B2E6DE7BD38F}" type="presParOf" srcId="{C9484B68-512B-4C38-930A-74E7172960A1}" destId="{EF83C4F4-AD9D-49DD-AED3-D873264B6E20}" srcOrd="0" destOrd="0" presId="urn:microsoft.com/office/officeart/2008/layout/LinedList"/>
    <dgm:cxn modelId="{D801EDB3-1B68-445B-9E67-79BE4F1EA6AD}" type="presParOf" srcId="{C9484B68-512B-4C38-930A-74E7172960A1}" destId="{FD5349EC-382F-4E6C-A1D1-72A69BFA8D85}" srcOrd="1" destOrd="0" presId="urn:microsoft.com/office/officeart/2008/layout/LinedList"/>
    <dgm:cxn modelId="{AA9E472F-975E-4C2E-8C50-55DF8A7DB18E}" type="presParOf" srcId="{EAB650A2-740C-4C98-8152-EC70B1F64CF9}" destId="{630BD707-2B9D-4E8D-8410-7B5B7ADEABC4}" srcOrd="2" destOrd="0" presId="urn:microsoft.com/office/officeart/2008/layout/LinedList"/>
    <dgm:cxn modelId="{D2BB34E8-A3C0-4A14-BD6F-9C79EC68ED5D}" type="presParOf" srcId="{EAB650A2-740C-4C98-8152-EC70B1F64CF9}" destId="{5246D44B-7790-489A-9A25-FC16F58BDFA7}" srcOrd="3" destOrd="0" presId="urn:microsoft.com/office/officeart/2008/layout/LinedList"/>
    <dgm:cxn modelId="{C7C431BE-AB67-43CB-8FBE-8D6D30F68197}" type="presParOf" srcId="{5246D44B-7790-489A-9A25-FC16F58BDFA7}" destId="{11823B01-EEE4-42A8-8787-FA579798C9FC}" srcOrd="0" destOrd="0" presId="urn:microsoft.com/office/officeart/2008/layout/LinedList"/>
    <dgm:cxn modelId="{4BB5A64E-375A-49B4-B0B1-53EB6B692533}" type="presParOf" srcId="{5246D44B-7790-489A-9A25-FC16F58BDFA7}" destId="{AC4298A7-1FE9-4DC9-BBDB-A112FA4227E1}" srcOrd="1" destOrd="0" presId="urn:microsoft.com/office/officeart/2008/layout/LinedList"/>
    <dgm:cxn modelId="{64017FC9-94E0-4697-95AA-C70490B24440}" type="presParOf" srcId="{EAB650A2-740C-4C98-8152-EC70B1F64CF9}" destId="{6270C384-8B6D-4164-81B5-A79073D7B625}" srcOrd="4" destOrd="0" presId="urn:microsoft.com/office/officeart/2008/layout/LinedList"/>
    <dgm:cxn modelId="{11BB22DD-82AC-4CD3-8578-D2C81CA2FC5D}" type="presParOf" srcId="{EAB650A2-740C-4C98-8152-EC70B1F64CF9}" destId="{8B64A2BB-314B-4139-BAF4-62E41EC0160A}" srcOrd="5" destOrd="0" presId="urn:microsoft.com/office/officeart/2008/layout/LinedList"/>
    <dgm:cxn modelId="{29BABFAD-3BBA-4486-A337-0C844FC842E6}" type="presParOf" srcId="{8B64A2BB-314B-4139-BAF4-62E41EC0160A}" destId="{2538DD91-EBA7-4F38-A6B2-26058E4106BE}" srcOrd="0" destOrd="0" presId="urn:microsoft.com/office/officeart/2008/layout/LinedList"/>
    <dgm:cxn modelId="{542199EF-3C7A-4B22-BA88-2E2DD85F7422}" type="presParOf" srcId="{8B64A2BB-314B-4139-BAF4-62E41EC0160A}" destId="{6F6B1C46-5D19-4D66-91BF-7AF70BA93F21}" srcOrd="1" destOrd="0" presId="urn:microsoft.com/office/officeart/2008/layout/LinedList"/>
    <dgm:cxn modelId="{6B63529C-5D25-49F2-8850-B14F47328952}" type="presParOf" srcId="{EAB650A2-740C-4C98-8152-EC70B1F64CF9}" destId="{E6018EE5-59FC-4024-BA0D-EB220617AEBB}" srcOrd="6" destOrd="0" presId="urn:microsoft.com/office/officeart/2008/layout/LinedList"/>
    <dgm:cxn modelId="{B6C387A6-88E1-43AF-8AA3-AF6E27F05581}" type="presParOf" srcId="{EAB650A2-740C-4C98-8152-EC70B1F64CF9}" destId="{F96F4924-6A67-4537-ADBD-99281F5CFDF1}" srcOrd="7" destOrd="0" presId="urn:microsoft.com/office/officeart/2008/layout/LinedList"/>
    <dgm:cxn modelId="{43A830DB-5465-4544-B099-61D182E64901}" type="presParOf" srcId="{F96F4924-6A67-4537-ADBD-99281F5CFDF1}" destId="{75C4BDD1-C7D1-464E-AC09-9A6E880D0120}" srcOrd="0" destOrd="0" presId="urn:microsoft.com/office/officeart/2008/layout/LinedList"/>
    <dgm:cxn modelId="{A097200E-03EB-43C4-8AB6-4DE7757858BF}" type="presParOf" srcId="{F96F4924-6A67-4537-ADBD-99281F5CFDF1}" destId="{4A2D89C4-47E7-4959-AA23-D3E36DE1A036}" srcOrd="1" destOrd="0" presId="urn:microsoft.com/office/officeart/2008/layout/LinedList"/>
    <dgm:cxn modelId="{73A3E33A-ED9F-4745-A578-9A873F52BDD4}" type="presParOf" srcId="{EAB650A2-740C-4C98-8152-EC70B1F64CF9}" destId="{A353C433-D800-4E66-BF2B-6AF141E9E2F4}" srcOrd="8" destOrd="0" presId="urn:microsoft.com/office/officeart/2008/layout/LinedList"/>
    <dgm:cxn modelId="{11B91BD4-5186-4162-B7EE-F8AA50E4D0EA}" type="presParOf" srcId="{EAB650A2-740C-4C98-8152-EC70B1F64CF9}" destId="{9A16BF75-8F05-436C-BAEC-7FBAACBACBFA}" srcOrd="9" destOrd="0" presId="urn:microsoft.com/office/officeart/2008/layout/LinedList"/>
    <dgm:cxn modelId="{BFCA4EF5-AB79-4D7E-8303-28CA7181CD49}" type="presParOf" srcId="{9A16BF75-8F05-436C-BAEC-7FBAACBACBFA}" destId="{28F1DE03-9D8D-439A-BE71-ABF237CF6D15}" srcOrd="0" destOrd="0" presId="urn:microsoft.com/office/officeart/2008/layout/LinedList"/>
    <dgm:cxn modelId="{82E7F036-CDCD-46AA-821E-662B145AF013}" type="presParOf" srcId="{9A16BF75-8F05-436C-BAEC-7FBAACBACBFA}" destId="{6FF2795C-516E-4BB5-A24A-8B318F0D0C96}" srcOrd="1" destOrd="0" presId="urn:microsoft.com/office/officeart/2008/layout/LinedList"/>
    <dgm:cxn modelId="{F3A047D0-85C0-4DEE-B37B-604B5FD29BE7}" type="presParOf" srcId="{EAB650A2-740C-4C98-8152-EC70B1F64CF9}" destId="{2D78A7CF-AFD8-4D20-B5AD-7E04520A096A}" srcOrd="10" destOrd="0" presId="urn:microsoft.com/office/officeart/2008/layout/LinedList"/>
    <dgm:cxn modelId="{CC20C9BF-9389-4E1E-B053-322AA2017DD9}" type="presParOf" srcId="{EAB650A2-740C-4C98-8152-EC70B1F64CF9}" destId="{9B92F675-5810-4AB0-8F86-13A5A7427C2B}" srcOrd="11" destOrd="0" presId="urn:microsoft.com/office/officeart/2008/layout/LinedList"/>
    <dgm:cxn modelId="{C331C761-E630-49D4-A12D-71E018E7D89B}" type="presParOf" srcId="{9B92F675-5810-4AB0-8F86-13A5A7427C2B}" destId="{ECE6661A-FB6F-431F-9B8F-76448316E894}" srcOrd="0" destOrd="0" presId="urn:microsoft.com/office/officeart/2008/layout/LinedList"/>
    <dgm:cxn modelId="{7091C39B-A08E-465E-A0E0-AF5FD0D2C4AB}" type="presParOf" srcId="{9B92F675-5810-4AB0-8F86-13A5A7427C2B}" destId="{97AB9C1E-AD6B-4D40-A81C-70C46A187DF5}"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31F4EF3-D1DF-411B-B4D5-8C5E07105E04}" type="doc">
      <dgm:prSet loTypeId="urn:microsoft.com/office/officeart/2008/layout/LinedList" loCatId="list" qsTypeId="urn:microsoft.com/office/officeart/2005/8/quickstyle/simple1" qsCatId="simple" csTypeId="urn:microsoft.com/office/officeart/2005/8/colors/ColorSchemeForSuggestions" csCatId="other"/>
      <dgm:spPr/>
      <dgm:t>
        <a:bodyPr/>
        <a:lstStyle/>
        <a:p>
          <a:endParaRPr lang="en-US"/>
        </a:p>
      </dgm:t>
    </dgm:pt>
    <dgm:pt modelId="{CACA2E2D-756C-4E7E-BB5D-C6F804DCF855}">
      <dgm:prSet/>
      <dgm:spPr/>
      <dgm:t>
        <a:bodyPr/>
        <a:lstStyle/>
        <a:p>
          <a:r>
            <a:rPr lang="en-US"/>
            <a:t>Declared an effective evidence-based treatment for PTSD by the U.S. Department of Defense, the American Psychological Association, and the American Psychiatric Association. </a:t>
          </a:r>
        </a:p>
      </dgm:t>
    </dgm:pt>
    <dgm:pt modelId="{B32111FD-1433-4F06-A66A-20C9D61A1272}" type="parTrans" cxnId="{1F9B6532-C18F-4ADC-A70E-7337D1A8FA80}">
      <dgm:prSet/>
      <dgm:spPr/>
      <dgm:t>
        <a:bodyPr/>
        <a:lstStyle/>
        <a:p>
          <a:endParaRPr lang="en-US"/>
        </a:p>
      </dgm:t>
    </dgm:pt>
    <dgm:pt modelId="{2EA4EA57-3BF6-4F32-8C55-B4DE9B59C484}" type="sibTrans" cxnId="{1F9B6532-C18F-4ADC-A70E-7337D1A8FA80}">
      <dgm:prSet/>
      <dgm:spPr/>
      <dgm:t>
        <a:bodyPr/>
        <a:lstStyle/>
        <a:p>
          <a:endParaRPr lang="en-US"/>
        </a:p>
      </dgm:t>
    </dgm:pt>
    <dgm:pt modelId="{D2E4505A-F3CF-44E2-ADC6-9BC15EEA71AF}">
      <dgm:prSet/>
      <dgm:spPr/>
      <dgm:t>
        <a:bodyPr/>
        <a:lstStyle/>
        <a:p>
          <a:r>
            <a:rPr lang="en-US"/>
            <a:t>SAMHSA cites EMDR as evidence-based practice for treatment of PTSD, anxiety and depression symptoms and indicates that EMDR leads to an improvement in mental health functioning.</a:t>
          </a:r>
        </a:p>
      </dgm:t>
    </dgm:pt>
    <dgm:pt modelId="{6A9747FC-50FB-4A80-819A-FA8E2BC4183C}" type="parTrans" cxnId="{B74C8F7B-F55D-4F07-A173-F40C707FEEA4}">
      <dgm:prSet/>
      <dgm:spPr/>
      <dgm:t>
        <a:bodyPr/>
        <a:lstStyle/>
        <a:p>
          <a:endParaRPr lang="en-US"/>
        </a:p>
      </dgm:t>
    </dgm:pt>
    <dgm:pt modelId="{EFE25E1D-2F06-4F1A-8AAF-2103F8BA15F0}" type="sibTrans" cxnId="{B74C8F7B-F55D-4F07-A173-F40C707FEEA4}">
      <dgm:prSet/>
      <dgm:spPr/>
      <dgm:t>
        <a:bodyPr/>
        <a:lstStyle/>
        <a:p>
          <a:endParaRPr lang="en-US"/>
        </a:p>
      </dgm:t>
    </dgm:pt>
    <dgm:pt modelId="{1BFE1AE5-1B28-42EF-BBB6-65DA95E784E4}" type="pres">
      <dgm:prSet presAssocID="{931F4EF3-D1DF-411B-B4D5-8C5E07105E04}" presName="vert0" presStyleCnt="0">
        <dgm:presLayoutVars>
          <dgm:dir/>
          <dgm:animOne val="branch"/>
          <dgm:animLvl val="lvl"/>
        </dgm:presLayoutVars>
      </dgm:prSet>
      <dgm:spPr/>
    </dgm:pt>
    <dgm:pt modelId="{045C648C-D054-4231-B3F2-CAC0F818DD57}" type="pres">
      <dgm:prSet presAssocID="{CACA2E2D-756C-4E7E-BB5D-C6F804DCF855}" presName="thickLine" presStyleLbl="alignNode1" presStyleIdx="0" presStyleCnt="2"/>
      <dgm:spPr/>
    </dgm:pt>
    <dgm:pt modelId="{8872371A-CA64-4402-A58E-7064F17061A3}" type="pres">
      <dgm:prSet presAssocID="{CACA2E2D-756C-4E7E-BB5D-C6F804DCF855}" presName="horz1" presStyleCnt="0"/>
      <dgm:spPr/>
    </dgm:pt>
    <dgm:pt modelId="{057763AA-177A-4F56-ACF8-6864D07D59BE}" type="pres">
      <dgm:prSet presAssocID="{CACA2E2D-756C-4E7E-BB5D-C6F804DCF855}" presName="tx1" presStyleLbl="revTx" presStyleIdx="0" presStyleCnt="2"/>
      <dgm:spPr/>
    </dgm:pt>
    <dgm:pt modelId="{265135E9-F5B6-4196-8AF3-8163313D1424}" type="pres">
      <dgm:prSet presAssocID="{CACA2E2D-756C-4E7E-BB5D-C6F804DCF855}" presName="vert1" presStyleCnt="0"/>
      <dgm:spPr/>
    </dgm:pt>
    <dgm:pt modelId="{F911024D-7A62-41F6-96DE-8B1560EDBF80}" type="pres">
      <dgm:prSet presAssocID="{D2E4505A-F3CF-44E2-ADC6-9BC15EEA71AF}" presName="thickLine" presStyleLbl="alignNode1" presStyleIdx="1" presStyleCnt="2"/>
      <dgm:spPr/>
    </dgm:pt>
    <dgm:pt modelId="{F0D3F824-AA6B-4067-8A6A-14A6200C63A5}" type="pres">
      <dgm:prSet presAssocID="{D2E4505A-F3CF-44E2-ADC6-9BC15EEA71AF}" presName="horz1" presStyleCnt="0"/>
      <dgm:spPr/>
    </dgm:pt>
    <dgm:pt modelId="{97E29454-A35C-4959-B5D9-C7B69832B6A8}" type="pres">
      <dgm:prSet presAssocID="{D2E4505A-F3CF-44E2-ADC6-9BC15EEA71AF}" presName="tx1" presStyleLbl="revTx" presStyleIdx="1" presStyleCnt="2"/>
      <dgm:spPr/>
    </dgm:pt>
    <dgm:pt modelId="{6445FA2D-11BF-4AA6-86E0-74BFB9EE8C19}" type="pres">
      <dgm:prSet presAssocID="{D2E4505A-F3CF-44E2-ADC6-9BC15EEA71AF}" presName="vert1" presStyleCnt="0"/>
      <dgm:spPr/>
    </dgm:pt>
  </dgm:ptLst>
  <dgm:cxnLst>
    <dgm:cxn modelId="{BFD7A807-3407-40BD-96E0-239529050DBB}" type="presOf" srcId="{CACA2E2D-756C-4E7E-BB5D-C6F804DCF855}" destId="{057763AA-177A-4F56-ACF8-6864D07D59BE}" srcOrd="0" destOrd="0" presId="urn:microsoft.com/office/officeart/2008/layout/LinedList"/>
    <dgm:cxn modelId="{1F9B6532-C18F-4ADC-A70E-7337D1A8FA80}" srcId="{931F4EF3-D1DF-411B-B4D5-8C5E07105E04}" destId="{CACA2E2D-756C-4E7E-BB5D-C6F804DCF855}" srcOrd="0" destOrd="0" parTransId="{B32111FD-1433-4F06-A66A-20C9D61A1272}" sibTransId="{2EA4EA57-3BF6-4F32-8C55-B4DE9B59C484}"/>
    <dgm:cxn modelId="{6EFAD73A-561E-4F97-970F-3CB274596752}" type="presOf" srcId="{931F4EF3-D1DF-411B-B4D5-8C5E07105E04}" destId="{1BFE1AE5-1B28-42EF-BBB6-65DA95E784E4}" srcOrd="0" destOrd="0" presId="urn:microsoft.com/office/officeart/2008/layout/LinedList"/>
    <dgm:cxn modelId="{B74C8F7B-F55D-4F07-A173-F40C707FEEA4}" srcId="{931F4EF3-D1DF-411B-B4D5-8C5E07105E04}" destId="{D2E4505A-F3CF-44E2-ADC6-9BC15EEA71AF}" srcOrd="1" destOrd="0" parTransId="{6A9747FC-50FB-4A80-819A-FA8E2BC4183C}" sibTransId="{EFE25E1D-2F06-4F1A-8AAF-2103F8BA15F0}"/>
    <dgm:cxn modelId="{E5F9DCA0-8E42-4192-982E-B67E8F1D427E}" type="presOf" srcId="{D2E4505A-F3CF-44E2-ADC6-9BC15EEA71AF}" destId="{97E29454-A35C-4959-B5D9-C7B69832B6A8}" srcOrd="0" destOrd="0" presId="urn:microsoft.com/office/officeart/2008/layout/LinedList"/>
    <dgm:cxn modelId="{56125EAB-10F4-46B3-88B7-B62CF469764C}" type="presParOf" srcId="{1BFE1AE5-1B28-42EF-BBB6-65DA95E784E4}" destId="{045C648C-D054-4231-B3F2-CAC0F818DD57}" srcOrd="0" destOrd="0" presId="urn:microsoft.com/office/officeart/2008/layout/LinedList"/>
    <dgm:cxn modelId="{847BADCE-E563-4832-85F8-71ED1C5A6DEB}" type="presParOf" srcId="{1BFE1AE5-1B28-42EF-BBB6-65DA95E784E4}" destId="{8872371A-CA64-4402-A58E-7064F17061A3}" srcOrd="1" destOrd="0" presId="urn:microsoft.com/office/officeart/2008/layout/LinedList"/>
    <dgm:cxn modelId="{F96489CB-42E7-47E0-93F9-AE7559E1B6B5}" type="presParOf" srcId="{8872371A-CA64-4402-A58E-7064F17061A3}" destId="{057763AA-177A-4F56-ACF8-6864D07D59BE}" srcOrd="0" destOrd="0" presId="urn:microsoft.com/office/officeart/2008/layout/LinedList"/>
    <dgm:cxn modelId="{78336418-D8EF-4C52-9DB0-E97354ECB5EE}" type="presParOf" srcId="{8872371A-CA64-4402-A58E-7064F17061A3}" destId="{265135E9-F5B6-4196-8AF3-8163313D1424}" srcOrd="1" destOrd="0" presId="urn:microsoft.com/office/officeart/2008/layout/LinedList"/>
    <dgm:cxn modelId="{31819B48-7475-4738-B43B-D98E573DECF8}" type="presParOf" srcId="{1BFE1AE5-1B28-42EF-BBB6-65DA95E784E4}" destId="{F911024D-7A62-41F6-96DE-8B1560EDBF80}" srcOrd="2" destOrd="0" presId="urn:microsoft.com/office/officeart/2008/layout/LinedList"/>
    <dgm:cxn modelId="{2BC376DA-F77E-4E5D-8DD4-DF1E9086A454}" type="presParOf" srcId="{1BFE1AE5-1B28-42EF-BBB6-65DA95E784E4}" destId="{F0D3F824-AA6B-4067-8A6A-14A6200C63A5}" srcOrd="3" destOrd="0" presId="urn:microsoft.com/office/officeart/2008/layout/LinedList"/>
    <dgm:cxn modelId="{D4405F75-E33D-47BE-B31E-C0506B0B06D4}" type="presParOf" srcId="{F0D3F824-AA6B-4067-8A6A-14A6200C63A5}" destId="{97E29454-A35C-4959-B5D9-C7B69832B6A8}" srcOrd="0" destOrd="0" presId="urn:microsoft.com/office/officeart/2008/layout/LinedList"/>
    <dgm:cxn modelId="{DF724992-0E7F-4C65-AE1E-E716BEFD400C}" type="presParOf" srcId="{F0D3F824-AA6B-4067-8A6A-14A6200C63A5}" destId="{6445FA2D-11BF-4AA6-86E0-74BFB9EE8C19}"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F54943A-13DD-4CF7-ABB7-6068425589AB}" type="doc">
      <dgm:prSet loTypeId="urn:microsoft.com/office/officeart/2005/8/layout/vProcess5" loCatId="process" qsTypeId="urn:microsoft.com/office/officeart/2005/8/quickstyle/simple1" qsCatId="simple" csTypeId="urn:microsoft.com/office/officeart/2005/8/colors/ColorSchemeForSuggestions" csCatId="other"/>
      <dgm:spPr/>
      <dgm:t>
        <a:bodyPr/>
        <a:lstStyle/>
        <a:p>
          <a:endParaRPr lang="en-US"/>
        </a:p>
      </dgm:t>
    </dgm:pt>
    <dgm:pt modelId="{EC49069B-22C8-41F6-9FFA-50C3812A1F4E}">
      <dgm:prSet custT="1"/>
      <dgm:spPr/>
      <dgm:t>
        <a:bodyPr/>
        <a:lstStyle/>
        <a:p>
          <a:r>
            <a:rPr lang="en-US" sz="1700" dirty="0"/>
            <a:t>P</a:t>
          </a:r>
          <a:r>
            <a:rPr lang="en-US" sz="1800" dirty="0"/>
            <a:t>athological patterns occur because information that happened at the time of the disturbing event was insufficiently processed.  This sets in motion a pattern of affects, behaviors, cognitions, and identity structures that maintain dysfunction.</a:t>
          </a:r>
        </a:p>
      </dgm:t>
    </dgm:pt>
    <dgm:pt modelId="{2043F768-7DF8-4686-B80E-90F753E7B7DE}" type="parTrans" cxnId="{431A19CD-3BA8-470E-86B4-F6C6B0FDA4D6}">
      <dgm:prSet/>
      <dgm:spPr/>
      <dgm:t>
        <a:bodyPr/>
        <a:lstStyle/>
        <a:p>
          <a:endParaRPr lang="en-US"/>
        </a:p>
      </dgm:t>
    </dgm:pt>
    <dgm:pt modelId="{F216019F-C26B-4B47-935C-3F47D5CAEBBB}" type="sibTrans" cxnId="{431A19CD-3BA8-470E-86B4-F6C6B0FDA4D6}">
      <dgm:prSet/>
      <dgm:spPr/>
      <dgm:t>
        <a:bodyPr/>
        <a:lstStyle/>
        <a:p>
          <a:endParaRPr lang="en-US"/>
        </a:p>
      </dgm:t>
    </dgm:pt>
    <dgm:pt modelId="{41DCF1A5-BD0A-4F53-B3F7-556279AAB90D}">
      <dgm:prSet/>
      <dgm:spPr/>
      <dgm:t>
        <a:bodyPr/>
        <a:lstStyle/>
        <a:p>
          <a:r>
            <a:rPr lang="en-US"/>
            <a:t>Processing allows the breaking of old dysfunctional connections and the linking of new adaptive associations and responses.</a:t>
          </a:r>
        </a:p>
      </dgm:t>
    </dgm:pt>
    <dgm:pt modelId="{D700DB02-F2A9-44EC-8B0F-004B1B4E096E}" type="parTrans" cxnId="{CC101234-8D50-4B31-B09C-84ECF905FE92}">
      <dgm:prSet/>
      <dgm:spPr/>
      <dgm:t>
        <a:bodyPr/>
        <a:lstStyle/>
        <a:p>
          <a:endParaRPr lang="en-US"/>
        </a:p>
      </dgm:t>
    </dgm:pt>
    <dgm:pt modelId="{3BD96124-0630-4C29-BF3C-7D3765374F71}" type="sibTrans" cxnId="{CC101234-8D50-4B31-B09C-84ECF905FE92}">
      <dgm:prSet/>
      <dgm:spPr/>
      <dgm:t>
        <a:bodyPr/>
        <a:lstStyle/>
        <a:p>
          <a:endParaRPr lang="en-US"/>
        </a:p>
      </dgm:t>
    </dgm:pt>
    <dgm:pt modelId="{CD8FD533-0078-43E3-B1DE-24C2024ED8E3}" type="pres">
      <dgm:prSet presAssocID="{CF54943A-13DD-4CF7-ABB7-6068425589AB}" presName="outerComposite" presStyleCnt="0">
        <dgm:presLayoutVars>
          <dgm:chMax val="5"/>
          <dgm:dir/>
          <dgm:resizeHandles val="exact"/>
        </dgm:presLayoutVars>
      </dgm:prSet>
      <dgm:spPr/>
    </dgm:pt>
    <dgm:pt modelId="{6874E52E-054B-4B9D-8783-A126CCDAA22C}" type="pres">
      <dgm:prSet presAssocID="{CF54943A-13DD-4CF7-ABB7-6068425589AB}" presName="dummyMaxCanvas" presStyleCnt="0">
        <dgm:presLayoutVars/>
      </dgm:prSet>
      <dgm:spPr/>
    </dgm:pt>
    <dgm:pt modelId="{37F6D342-26DD-4709-B20B-35C7ACA07066}" type="pres">
      <dgm:prSet presAssocID="{CF54943A-13DD-4CF7-ABB7-6068425589AB}" presName="TwoNodes_1" presStyleLbl="node1" presStyleIdx="0" presStyleCnt="2">
        <dgm:presLayoutVars>
          <dgm:bulletEnabled val="1"/>
        </dgm:presLayoutVars>
      </dgm:prSet>
      <dgm:spPr/>
    </dgm:pt>
    <dgm:pt modelId="{1396E7D1-FAC3-4C4F-803D-68D7922924EC}" type="pres">
      <dgm:prSet presAssocID="{CF54943A-13DD-4CF7-ABB7-6068425589AB}" presName="TwoNodes_2" presStyleLbl="node1" presStyleIdx="1" presStyleCnt="2">
        <dgm:presLayoutVars>
          <dgm:bulletEnabled val="1"/>
        </dgm:presLayoutVars>
      </dgm:prSet>
      <dgm:spPr/>
    </dgm:pt>
    <dgm:pt modelId="{8328E8B5-BE09-4A2E-A30D-4C50F020E91F}" type="pres">
      <dgm:prSet presAssocID="{CF54943A-13DD-4CF7-ABB7-6068425589AB}" presName="TwoConn_1-2" presStyleLbl="fgAccFollowNode1" presStyleIdx="0" presStyleCnt="1">
        <dgm:presLayoutVars>
          <dgm:bulletEnabled val="1"/>
        </dgm:presLayoutVars>
      </dgm:prSet>
      <dgm:spPr/>
    </dgm:pt>
    <dgm:pt modelId="{190C39E1-5C39-4D22-95F4-37EECDC0E119}" type="pres">
      <dgm:prSet presAssocID="{CF54943A-13DD-4CF7-ABB7-6068425589AB}" presName="TwoNodes_1_text" presStyleLbl="node1" presStyleIdx="1" presStyleCnt="2">
        <dgm:presLayoutVars>
          <dgm:bulletEnabled val="1"/>
        </dgm:presLayoutVars>
      </dgm:prSet>
      <dgm:spPr/>
    </dgm:pt>
    <dgm:pt modelId="{E771F610-B541-491F-ACE8-5F0184122C5B}" type="pres">
      <dgm:prSet presAssocID="{CF54943A-13DD-4CF7-ABB7-6068425589AB}" presName="TwoNodes_2_text" presStyleLbl="node1" presStyleIdx="1" presStyleCnt="2">
        <dgm:presLayoutVars>
          <dgm:bulletEnabled val="1"/>
        </dgm:presLayoutVars>
      </dgm:prSet>
      <dgm:spPr/>
    </dgm:pt>
  </dgm:ptLst>
  <dgm:cxnLst>
    <dgm:cxn modelId="{C9E30C09-F2AE-46E9-A86D-E05AE753A8A5}" type="presOf" srcId="{41DCF1A5-BD0A-4F53-B3F7-556279AAB90D}" destId="{E771F610-B541-491F-ACE8-5F0184122C5B}" srcOrd="1" destOrd="0" presId="urn:microsoft.com/office/officeart/2005/8/layout/vProcess5"/>
    <dgm:cxn modelId="{CC101234-8D50-4B31-B09C-84ECF905FE92}" srcId="{CF54943A-13DD-4CF7-ABB7-6068425589AB}" destId="{41DCF1A5-BD0A-4F53-B3F7-556279AAB90D}" srcOrd="1" destOrd="0" parTransId="{D700DB02-F2A9-44EC-8B0F-004B1B4E096E}" sibTransId="{3BD96124-0630-4C29-BF3C-7D3765374F71}"/>
    <dgm:cxn modelId="{DAFB2C68-D609-4680-8AE7-D6F1C1671860}" type="presOf" srcId="{EC49069B-22C8-41F6-9FFA-50C3812A1F4E}" destId="{37F6D342-26DD-4709-B20B-35C7ACA07066}" srcOrd="0" destOrd="0" presId="urn:microsoft.com/office/officeart/2005/8/layout/vProcess5"/>
    <dgm:cxn modelId="{9DC2A0AB-159C-4B8A-8D9D-314CBC31033F}" type="presOf" srcId="{EC49069B-22C8-41F6-9FFA-50C3812A1F4E}" destId="{190C39E1-5C39-4D22-95F4-37EECDC0E119}" srcOrd="1" destOrd="0" presId="urn:microsoft.com/office/officeart/2005/8/layout/vProcess5"/>
    <dgm:cxn modelId="{431A19CD-3BA8-470E-86B4-F6C6B0FDA4D6}" srcId="{CF54943A-13DD-4CF7-ABB7-6068425589AB}" destId="{EC49069B-22C8-41F6-9FFA-50C3812A1F4E}" srcOrd="0" destOrd="0" parTransId="{2043F768-7DF8-4686-B80E-90F753E7B7DE}" sibTransId="{F216019F-C26B-4B47-935C-3F47D5CAEBBB}"/>
    <dgm:cxn modelId="{648729DB-13C1-49BA-9DB2-8788EDC0593A}" type="presOf" srcId="{F216019F-C26B-4B47-935C-3F47D5CAEBBB}" destId="{8328E8B5-BE09-4A2E-A30D-4C50F020E91F}" srcOrd="0" destOrd="0" presId="urn:microsoft.com/office/officeart/2005/8/layout/vProcess5"/>
    <dgm:cxn modelId="{480529E9-1169-4DEF-9428-EB23C2B04289}" type="presOf" srcId="{CF54943A-13DD-4CF7-ABB7-6068425589AB}" destId="{CD8FD533-0078-43E3-B1DE-24C2024ED8E3}" srcOrd="0" destOrd="0" presId="urn:microsoft.com/office/officeart/2005/8/layout/vProcess5"/>
    <dgm:cxn modelId="{FCCDE9EF-0606-4B04-98D6-77FE82481406}" type="presOf" srcId="{41DCF1A5-BD0A-4F53-B3F7-556279AAB90D}" destId="{1396E7D1-FAC3-4C4F-803D-68D7922924EC}" srcOrd="0" destOrd="0" presId="urn:microsoft.com/office/officeart/2005/8/layout/vProcess5"/>
    <dgm:cxn modelId="{1CDCA065-B89D-4C6D-86BA-48F8F8D53091}" type="presParOf" srcId="{CD8FD533-0078-43E3-B1DE-24C2024ED8E3}" destId="{6874E52E-054B-4B9D-8783-A126CCDAA22C}" srcOrd="0" destOrd="0" presId="urn:microsoft.com/office/officeart/2005/8/layout/vProcess5"/>
    <dgm:cxn modelId="{CADAAC8E-F914-44F2-ABAB-AD487845A1E8}" type="presParOf" srcId="{CD8FD533-0078-43E3-B1DE-24C2024ED8E3}" destId="{37F6D342-26DD-4709-B20B-35C7ACA07066}" srcOrd="1" destOrd="0" presId="urn:microsoft.com/office/officeart/2005/8/layout/vProcess5"/>
    <dgm:cxn modelId="{D2BF6A88-AE26-4B5E-A654-035A06CBD76D}" type="presParOf" srcId="{CD8FD533-0078-43E3-B1DE-24C2024ED8E3}" destId="{1396E7D1-FAC3-4C4F-803D-68D7922924EC}" srcOrd="2" destOrd="0" presId="urn:microsoft.com/office/officeart/2005/8/layout/vProcess5"/>
    <dgm:cxn modelId="{092291D9-53BC-4E26-801C-A7E577BD0739}" type="presParOf" srcId="{CD8FD533-0078-43E3-B1DE-24C2024ED8E3}" destId="{8328E8B5-BE09-4A2E-A30D-4C50F020E91F}" srcOrd="3" destOrd="0" presId="urn:microsoft.com/office/officeart/2005/8/layout/vProcess5"/>
    <dgm:cxn modelId="{8F609795-8BCD-48FE-A189-8410B74A3C86}" type="presParOf" srcId="{CD8FD533-0078-43E3-B1DE-24C2024ED8E3}" destId="{190C39E1-5C39-4D22-95F4-37EECDC0E119}" srcOrd="4" destOrd="0" presId="urn:microsoft.com/office/officeart/2005/8/layout/vProcess5"/>
    <dgm:cxn modelId="{BD836D8C-FAE8-43FA-916A-B68C62062519}" type="presParOf" srcId="{CD8FD533-0078-43E3-B1DE-24C2024ED8E3}" destId="{E771F610-B541-491F-ACE8-5F0184122C5B}" srcOrd="5"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A96A9EB-88D6-4DA1-9EEA-274C444A7C04}" type="doc">
      <dgm:prSet loTypeId="urn:microsoft.com/office/officeart/2016/7/layout/BasicLinearProcessNumbered" loCatId="process" qsTypeId="urn:microsoft.com/office/officeart/2005/8/quickstyle/simple5" qsCatId="simple" csTypeId="urn:microsoft.com/office/officeart/2005/8/colors/accent1_3" csCatId="accent1" phldr="1"/>
      <dgm:spPr/>
      <dgm:t>
        <a:bodyPr/>
        <a:lstStyle/>
        <a:p>
          <a:endParaRPr lang="en-US"/>
        </a:p>
      </dgm:t>
    </dgm:pt>
    <dgm:pt modelId="{0F072FF2-F598-4245-9E25-D3B08E0AE4D4}">
      <dgm:prSet/>
      <dgm:spPr/>
      <dgm:t>
        <a:bodyPr/>
        <a:lstStyle/>
        <a:p>
          <a:r>
            <a:rPr lang="en-US" b="1" dirty="0"/>
            <a:t>Similar to REM sleep</a:t>
          </a:r>
        </a:p>
        <a:p>
          <a:endParaRPr lang="en-US" dirty="0"/>
        </a:p>
        <a:p>
          <a:r>
            <a:rPr lang="en-US" dirty="0"/>
            <a:t>The brain’s natural time for processing</a:t>
          </a:r>
        </a:p>
      </dgm:t>
    </dgm:pt>
    <dgm:pt modelId="{E3EC7202-84E8-413B-A3FD-0568A2652249}" type="parTrans" cxnId="{8820116F-E636-48F2-8C28-60BD65913D6E}">
      <dgm:prSet/>
      <dgm:spPr/>
      <dgm:t>
        <a:bodyPr/>
        <a:lstStyle/>
        <a:p>
          <a:endParaRPr lang="en-US"/>
        </a:p>
      </dgm:t>
    </dgm:pt>
    <dgm:pt modelId="{AB39CB34-8011-4A01-9676-A630D635CB8F}" type="sibTrans" cxnId="{8820116F-E636-48F2-8C28-60BD65913D6E}">
      <dgm:prSet phldrT="1" phldr="0"/>
      <dgm:spPr/>
      <dgm:t>
        <a:bodyPr/>
        <a:lstStyle/>
        <a:p>
          <a:r>
            <a:rPr lang="en-US"/>
            <a:t>1</a:t>
          </a:r>
        </a:p>
      </dgm:t>
    </dgm:pt>
    <dgm:pt modelId="{9C7C4488-A173-44FE-89E4-561A698B975C}">
      <dgm:prSet/>
      <dgm:spPr/>
      <dgm:t>
        <a:bodyPr/>
        <a:lstStyle/>
        <a:p>
          <a:r>
            <a:rPr lang="en-US" b="1" dirty="0"/>
            <a:t>Hemispheric synchronization</a:t>
          </a:r>
        </a:p>
        <a:p>
          <a:endParaRPr lang="en-US" dirty="0"/>
        </a:p>
        <a:p>
          <a:r>
            <a:rPr lang="en-US" dirty="0"/>
            <a:t>Communication between right and left brain to access adaptive information</a:t>
          </a:r>
        </a:p>
      </dgm:t>
    </dgm:pt>
    <dgm:pt modelId="{D910F597-45D0-41B5-8A6F-000F63438FA9}" type="parTrans" cxnId="{8BE23B58-2D66-4FD4-9D10-CDDB32BD6392}">
      <dgm:prSet/>
      <dgm:spPr/>
      <dgm:t>
        <a:bodyPr/>
        <a:lstStyle/>
        <a:p>
          <a:endParaRPr lang="en-US"/>
        </a:p>
      </dgm:t>
    </dgm:pt>
    <dgm:pt modelId="{FE469ED4-2205-4D7C-90CE-91CAA866BF32}" type="sibTrans" cxnId="{8BE23B58-2D66-4FD4-9D10-CDDB32BD6392}">
      <dgm:prSet phldrT="2" phldr="0"/>
      <dgm:spPr/>
      <dgm:t>
        <a:bodyPr/>
        <a:lstStyle/>
        <a:p>
          <a:r>
            <a:rPr lang="en-US"/>
            <a:t>2</a:t>
          </a:r>
        </a:p>
      </dgm:t>
    </dgm:pt>
    <dgm:pt modelId="{0B3934FB-2884-49A9-B618-46AE3809557B}">
      <dgm:prSet/>
      <dgm:spPr/>
      <dgm:t>
        <a:bodyPr/>
        <a:lstStyle/>
        <a:p>
          <a:r>
            <a:rPr lang="en-US" b="1" dirty="0"/>
            <a:t>Orienting Process</a:t>
          </a:r>
        </a:p>
        <a:p>
          <a:r>
            <a:rPr lang="en-US" dirty="0"/>
            <a:t>Provides a neutral place for focus while engaging traumatic material which therefore allows the parasympathetic system to engage</a:t>
          </a:r>
        </a:p>
      </dgm:t>
    </dgm:pt>
    <dgm:pt modelId="{A6C41FF7-10CA-4528-98A0-D23A25AE9F91}" type="parTrans" cxnId="{8441ECDD-84AD-457E-9337-002DFBAB715B}">
      <dgm:prSet/>
      <dgm:spPr/>
      <dgm:t>
        <a:bodyPr/>
        <a:lstStyle/>
        <a:p>
          <a:endParaRPr lang="en-US"/>
        </a:p>
      </dgm:t>
    </dgm:pt>
    <dgm:pt modelId="{AEA300E2-03AD-4AE3-ADB1-89567FF299F2}" type="sibTrans" cxnId="{8441ECDD-84AD-457E-9337-002DFBAB715B}">
      <dgm:prSet phldrT="3" phldr="0"/>
      <dgm:spPr/>
      <dgm:t>
        <a:bodyPr/>
        <a:lstStyle/>
        <a:p>
          <a:r>
            <a:rPr lang="en-US"/>
            <a:t>3</a:t>
          </a:r>
        </a:p>
      </dgm:t>
    </dgm:pt>
    <dgm:pt modelId="{0D8384C7-1E0F-41E1-9C8F-C009A87BD2CC}" type="pres">
      <dgm:prSet presAssocID="{4A96A9EB-88D6-4DA1-9EEA-274C444A7C04}" presName="Name0" presStyleCnt="0">
        <dgm:presLayoutVars>
          <dgm:animLvl val="lvl"/>
          <dgm:resizeHandles val="exact"/>
        </dgm:presLayoutVars>
      </dgm:prSet>
      <dgm:spPr/>
    </dgm:pt>
    <dgm:pt modelId="{C5E083AB-7E4E-43EC-9AE9-18900502DDC3}" type="pres">
      <dgm:prSet presAssocID="{0F072FF2-F598-4245-9E25-D3B08E0AE4D4}" presName="compositeNode" presStyleCnt="0">
        <dgm:presLayoutVars>
          <dgm:bulletEnabled val="1"/>
        </dgm:presLayoutVars>
      </dgm:prSet>
      <dgm:spPr/>
    </dgm:pt>
    <dgm:pt modelId="{41EDC2EF-8DFE-423D-BFB5-CF13E7306E6C}" type="pres">
      <dgm:prSet presAssocID="{0F072FF2-F598-4245-9E25-D3B08E0AE4D4}" presName="bgRect" presStyleLbl="bgAccFollowNode1" presStyleIdx="0" presStyleCnt="3"/>
      <dgm:spPr/>
    </dgm:pt>
    <dgm:pt modelId="{2FA1FAD1-F05D-4676-B4E8-74C3FC65968A}" type="pres">
      <dgm:prSet presAssocID="{AB39CB34-8011-4A01-9676-A630D635CB8F}" presName="sibTransNodeCircle" presStyleLbl="alignNode1" presStyleIdx="0" presStyleCnt="6">
        <dgm:presLayoutVars>
          <dgm:chMax val="0"/>
          <dgm:bulletEnabled/>
        </dgm:presLayoutVars>
      </dgm:prSet>
      <dgm:spPr/>
    </dgm:pt>
    <dgm:pt modelId="{5DD82CC7-DB9B-4949-9418-BCD0FC10A367}" type="pres">
      <dgm:prSet presAssocID="{0F072FF2-F598-4245-9E25-D3B08E0AE4D4}" presName="bottomLine" presStyleLbl="alignNode1" presStyleIdx="1" presStyleCnt="6">
        <dgm:presLayoutVars/>
      </dgm:prSet>
      <dgm:spPr/>
    </dgm:pt>
    <dgm:pt modelId="{A4A7AA72-3EC9-45F3-8F7F-AF0079B113C5}" type="pres">
      <dgm:prSet presAssocID="{0F072FF2-F598-4245-9E25-D3B08E0AE4D4}" presName="nodeText" presStyleLbl="bgAccFollowNode1" presStyleIdx="0" presStyleCnt="3">
        <dgm:presLayoutVars>
          <dgm:bulletEnabled val="1"/>
        </dgm:presLayoutVars>
      </dgm:prSet>
      <dgm:spPr/>
    </dgm:pt>
    <dgm:pt modelId="{B3310A4A-83AE-4BD2-97D6-E7C850B445DC}" type="pres">
      <dgm:prSet presAssocID="{AB39CB34-8011-4A01-9676-A630D635CB8F}" presName="sibTrans" presStyleCnt="0"/>
      <dgm:spPr/>
    </dgm:pt>
    <dgm:pt modelId="{287CAEF4-2568-4D8D-BDE4-23819CD1C577}" type="pres">
      <dgm:prSet presAssocID="{9C7C4488-A173-44FE-89E4-561A698B975C}" presName="compositeNode" presStyleCnt="0">
        <dgm:presLayoutVars>
          <dgm:bulletEnabled val="1"/>
        </dgm:presLayoutVars>
      </dgm:prSet>
      <dgm:spPr/>
    </dgm:pt>
    <dgm:pt modelId="{C7590C96-39B4-42F3-A15C-D80890E1D868}" type="pres">
      <dgm:prSet presAssocID="{9C7C4488-A173-44FE-89E4-561A698B975C}" presName="bgRect" presStyleLbl="bgAccFollowNode1" presStyleIdx="1" presStyleCnt="3"/>
      <dgm:spPr/>
    </dgm:pt>
    <dgm:pt modelId="{568EF9C2-8E27-4D02-A845-9A4909A8E73E}" type="pres">
      <dgm:prSet presAssocID="{FE469ED4-2205-4D7C-90CE-91CAA866BF32}" presName="sibTransNodeCircle" presStyleLbl="alignNode1" presStyleIdx="2" presStyleCnt="6">
        <dgm:presLayoutVars>
          <dgm:chMax val="0"/>
          <dgm:bulletEnabled/>
        </dgm:presLayoutVars>
      </dgm:prSet>
      <dgm:spPr/>
    </dgm:pt>
    <dgm:pt modelId="{829D1254-71D0-47D9-8E15-1A0B719A5502}" type="pres">
      <dgm:prSet presAssocID="{9C7C4488-A173-44FE-89E4-561A698B975C}" presName="bottomLine" presStyleLbl="alignNode1" presStyleIdx="3" presStyleCnt="6">
        <dgm:presLayoutVars/>
      </dgm:prSet>
      <dgm:spPr/>
    </dgm:pt>
    <dgm:pt modelId="{D5627D11-B522-42D6-B2DA-88E3493220C0}" type="pres">
      <dgm:prSet presAssocID="{9C7C4488-A173-44FE-89E4-561A698B975C}" presName="nodeText" presStyleLbl="bgAccFollowNode1" presStyleIdx="1" presStyleCnt="3">
        <dgm:presLayoutVars>
          <dgm:bulletEnabled val="1"/>
        </dgm:presLayoutVars>
      </dgm:prSet>
      <dgm:spPr/>
    </dgm:pt>
    <dgm:pt modelId="{CCE90806-368F-402A-AF3D-9594AF0DDA21}" type="pres">
      <dgm:prSet presAssocID="{FE469ED4-2205-4D7C-90CE-91CAA866BF32}" presName="sibTrans" presStyleCnt="0"/>
      <dgm:spPr/>
    </dgm:pt>
    <dgm:pt modelId="{C0259528-1C18-4E81-B41A-3037650CFC5B}" type="pres">
      <dgm:prSet presAssocID="{0B3934FB-2884-49A9-B618-46AE3809557B}" presName="compositeNode" presStyleCnt="0">
        <dgm:presLayoutVars>
          <dgm:bulletEnabled val="1"/>
        </dgm:presLayoutVars>
      </dgm:prSet>
      <dgm:spPr/>
    </dgm:pt>
    <dgm:pt modelId="{561CF75A-574F-4D15-81F0-0B4D4DB8779A}" type="pres">
      <dgm:prSet presAssocID="{0B3934FB-2884-49A9-B618-46AE3809557B}" presName="bgRect" presStyleLbl="bgAccFollowNode1" presStyleIdx="2" presStyleCnt="3"/>
      <dgm:spPr/>
    </dgm:pt>
    <dgm:pt modelId="{654789A2-3C32-4C3B-8781-2639A9D254FF}" type="pres">
      <dgm:prSet presAssocID="{AEA300E2-03AD-4AE3-ADB1-89567FF299F2}" presName="sibTransNodeCircle" presStyleLbl="alignNode1" presStyleIdx="4" presStyleCnt="6">
        <dgm:presLayoutVars>
          <dgm:chMax val="0"/>
          <dgm:bulletEnabled/>
        </dgm:presLayoutVars>
      </dgm:prSet>
      <dgm:spPr/>
    </dgm:pt>
    <dgm:pt modelId="{477C9C8E-67FF-40F9-8157-B74EA052D591}" type="pres">
      <dgm:prSet presAssocID="{0B3934FB-2884-49A9-B618-46AE3809557B}" presName="bottomLine" presStyleLbl="alignNode1" presStyleIdx="5" presStyleCnt="6">
        <dgm:presLayoutVars/>
      </dgm:prSet>
      <dgm:spPr/>
    </dgm:pt>
    <dgm:pt modelId="{BDB22460-0057-4450-AD97-3AA1BF404373}" type="pres">
      <dgm:prSet presAssocID="{0B3934FB-2884-49A9-B618-46AE3809557B}" presName="nodeText" presStyleLbl="bgAccFollowNode1" presStyleIdx="2" presStyleCnt="3">
        <dgm:presLayoutVars>
          <dgm:bulletEnabled val="1"/>
        </dgm:presLayoutVars>
      </dgm:prSet>
      <dgm:spPr/>
    </dgm:pt>
  </dgm:ptLst>
  <dgm:cxnLst>
    <dgm:cxn modelId="{EFFDC32E-9568-4D1F-AA2C-EB9AC1C8E8DE}" type="presOf" srcId="{4A96A9EB-88D6-4DA1-9EEA-274C444A7C04}" destId="{0D8384C7-1E0F-41E1-9C8F-C009A87BD2CC}" srcOrd="0" destOrd="0" presId="urn:microsoft.com/office/officeart/2016/7/layout/BasicLinearProcessNumbered"/>
    <dgm:cxn modelId="{24A2C037-9114-448B-96DB-E3DBE5A12C9D}" type="presOf" srcId="{FE469ED4-2205-4D7C-90CE-91CAA866BF32}" destId="{568EF9C2-8E27-4D02-A845-9A4909A8E73E}" srcOrd="0" destOrd="0" presId="urn:microsoft.com/office/officeart/2016/7/layout/BasicLinearProcessNumbered"/>
    <dgm:cxn modelId="{5B29405F-1B72-4D1C-A91F-237688773BCD}" type="presOf" srcId="{0F072FF2-F598-4245-9E25-D3B08E0AE4D4}" destId="{A4A7AA72-3EC9-45F3-8F7F-AF0079B113C5}" srcOrd="1" destOrd="0" presId="urn:microsoft.com/office/officeart/2016/7/layout/BasicLinearProcessNumbered"/>
    <dgm:cxn modelId="{8820116F-E636-48F2-8C28-60BD65913D6E}" srcId="{4A96A9EB-88D6-4DA1-9EEA-274C444A7C04}" destId="{0F072FF2-F598-4245-9E25-D3B08E0AE4D4}" srcOrd="0" destOrd="0" parTransId="{E3EC7202-84E8-413B-A3FD-0568A2652249}" sibTransId="{AB39CB34-8011-4A01-9676-A630D635CB8F}"/>
    <dgm:cxn modelId="{8BE23B58-2D66-4FD4-9D10-CDDB32BD6392}" srcId="{4A96A9EB-88D6-4DA1-9EEA-274C444A7C04}" destId="{9C7C4488-A173-44FE-89E4-561A698B975C}" srcOrd="1" destOrd="0" parTransId="{D910F597-45D0-41B5-8A6F-000F63438FA9}" sibTransId="{FE469ED4-2205-4D7C-90CE-91CAA866BF32}"/>
    <dgm:cxn modelId="{C141D87E-64A1-4536-AF79-B11E4AF1EF38}" type="presOf" srcId="{0B3934FB-2884-49A9-B618-46AE3809557B}" destId="{561CF75A-574F-4D15-81F0-0B4D4DB8779A}" srcOrd="0" destOrd="0" presId="urn:microsoft.com/office/officeart/2016/7/layout/BasicLinearProcessNumbered"/>
    <dgm:cxn modelId="{A0408187-0436-4D8C-A6C2-4212CBFCD620}" type="presOf" srcId="{0B3934FB-2884-49A9-B618-46AE3809557B}" destId="{BDB22460-0057-4450-AD97-3AA1BF404373}" srcOrd="1" destOrd="0" presId="urn:microsoft.com/office/officeart/2016/7/layout/BasicLinearProcessNumbered"/>
    <dgm:cxn modelId="{D54CE89E-AF9E-4D97-B391-A38560E819E5}" type="presOf" srcId="{AB39CB34-8011-4A01-9676-A630D635CB8F}" destId="{2FA1FAD1-F05D-4676-B4E8-74C3FC65968A}" srcOrd="0" destOrd="0" presId="urn:microsoft.com/office/officeart/2016/7/layout/BasicLinearProcessNumbered"/>
    <dgm:cxn modelId="{88898AA3-9052-47F5-97BD-3782FE9F54C1}" type="presOf" srcId="{AEA300E2-03AD-4AE3-ADB1-89567FF299F2}" destId="{654789A2-3C32-4C3B-8781-2639A9D254FF}" srcOrd="0" destOrd="0" presId="urn:microsoft.com/office/officeart/2016/7/layout/BasicLinearProcessNumbered"/>
    <dgm:cxn modelId="{538C12B1-D4D1-4885-9302-8DD1B8029292}" type="presOf" srcId="{9C7C4488-A173-44FE-89E4-561A698B975C}" destId="{C7590C96-39B4-42F3-A15C-D80890E1D868}" srcOrd="0" destOrd="0" presId="urn:microsoft.com/office/officeart/2016/7/layout/BasicLinearProcessNumbered"/>
    <dgm:cxn modelId="{8441ECDD-84AD-457E-9337-002DFBAB715B}" srcId="{4A96A9EB-88D6-4DA1-9EEA-274C444A7C04}" destId="{0B3934FB-2884-49A9-B618-46AE3809557B}" srcOrd="2" destOrd="0" parTransId="{A6C41FF7-10CA-4528-98A0-D23A25AE9F91}" sibTransId="{AEA300E2-03AD-4AE3-ADB1-89567FF299F2}"/>
    <dgm:cxn modelId="{71F191EE-5D8F-44C6-8272-F0B5A066190F}" type="presOf" srcId="{9C7C4488-A173-44FE-89E4-561A698B975C}" destId="{D5627D11-B522-42D6-B2DA-88E3493220C0}" srcOrd="1" destOrd="0" presId="urn:microsoft.com/office/officeart/2016/7/layout/BasicLinearProcessNumbered"/>
    <dgm:cxn modelId="{44314BF7-F5A4-4E33-AC0F-EA992E40CB57}" type="presOf" srcId="{0F072FF2-F598-4245-9E25-D3B08E0AE4D4}" destId="{41EDC2EF-8DFE-423D-BFB5-CF13E7306E6C}" srcOrd="0" destOrd="0" presId="urn:microsoft.com/office/officeart/2016/7/layout/BasicLinearProcessNumbered"/>
    <dgm:cxn modelId="{9F69EEFE-05BE-4942-9E91-849EF794124B}" type="presParOf" srcId="{0D8384C7-1E0F-41E1-9C8F-C009A87BD2CC}" destId="{C5E083AB-7E4E-43EC-9AE9-18900502DDC3}" srcOrd="0" destOrd="0" presId="urn:microsoft.com/office/officeart/2016/7/layout/BasicLinearProcessNumbered"/>
    <dgm:cxn modelId="{5E34B551-4B69-4713-8913-FFB519E4A3D8}" type="presParOf" srcId="{C5E083AB-7E4E-43EC-9AE9-18900502DDC3}" destId="{41EDC2EF-8DFE-423D-BFB5-CF13E7306E6C}" srcOrd="0" destOrd="0" presId="urn:microsoft.com/office/officeart/2016/7/layout/BasicLinearProcessNumbered"/>
    <dgm:cxn modelId="{8A6A8A0D-6057-4137-95F5-6410BAF6EF1C}" type="presParOf" srcId="{C5E083AB-7E4E-43EC-9AE9-18900502DDC3}" destId="{2FA1FAD1-F05D-4676-B4E8-74C3FC65968A}" srcOrd="1" destOrd="0" presId="urn:microsoft.com/office/officeart/2016/7/layout/BasicLinearProcessNumbered"/>
    <dgm:cxn modelId="{BE1C9414-CEB1-4985-95D3-76B3958CEB8C}" type="presParOf" srcId="{C5E083AB-7E4E-43EC-9AE9-18900502DDC3}" destId="{5DD82CC7-DB9B-4949-9418-BCD0FC10A367}" srcOrd="2" destOrd="0" presId="urn:microsoft.com/office/officeart/2016/7/layout/BasicLinearProcessNumbered"/>
    <dgm:cxn modelId="{1443B8D1-8E73-4B60-A640-0DE636E99DB6}" type="presParOf" srcId="{C5E083AB-7E4E-43EC-9AE9-18900502DDC3}" destId="{A4A7AA72-3EC9-45F3-8F7F-AF0079B113C5}" srcOrd="3" destOrd="0" presId="urn:microsoft.com/office/officeart/2016/7/layout/BasicLinearProcessNumbered"/>
    <dgm:cxn modelId="{6414C4D7-7B57-491A-A031-0122C871314A}" type="presParOf" srcId="{0D8384C7-1E0F-41E1-9C8F-C009A87BD2CC}" destId="{B3310A4A-83AE-4BD2-97D6-E7C850B445DC}" srcOrd="1" destOrd="0" presId="urn:microsoft.com/office/officeart/2016/7/layout/BasicLinearProcessNumbered"/>
    <dgm:cxn modelId="{4D8BD129-44DC-4382-B5A3-F4751C21FB92}" type="presParOf" srcId="{0D8384C7-1E0F-41E1-9C8F-C009A87BD2CC}" destId="{287CAEF4-2568-4D8D-BDE4-23819CD1C577}" srcOrd="2" destOrd="0" presId="urn:microsoft.com/office/officeart/2016/7/layout/BasicLinearProcessNumbered"/>
    <dgm:cxn modelId="{EB0E5D11-0BFB-4B91-B09A-BF17C78A659D}" type="presParOf" srcId="{287CAEF4-2568-4D8D-BDE4-23819CD1C577}" destId="{C7590C96-39B4-42F3-A15C-D80890E1D868}" srcOrd="0" destOrd="0" presId="urn:microsoft.com/office/officeart/2016/7/layout/BasicLinearProcessNumbered"/>
    <dgm:cxn modelId="{7F24A333-7C35-49DB-8774-BAAC480EE6AF}" type="presParOf" srcId="{287CAEF4-2568-4D8D-BDE4-23819CD1C577}" destId="{568EF9C2-8E27-4D02-A845-9A4909A8E73E}" srcOrd="1" destOrd="0" presId="urn:microsoft.com/office/officeart/2016/7/layout/BasicLinearProcessNumbered"/>
    <dgm:cxn modelId="{1BA89293-679C-4696-9129-E88FF877BEDB}" type="presParOf" srcId="{287CAEF4-2568-4D8D-BDE4-23819CD1C577}" destId="{829D1254-71D0-47D9-8E15-1A0B719A5502}" srcOrd="2" destOrd="0" presId="urn:microsoft.com/office/officeart/2016/7/layout/BasicLinearProcessNumbered"/>
    <dgm:cxn modelId="{8C5A309F-6D74-49A7-BD79-C7597B0F3C01}" type="presParOf" srcId="{287CAEF4-2568-4D8D-BDE4-23819CD1C577}" destId="{D5627D11-B522-42D6-B2DA-88E3493220C0}" srcOrd="3" destOrd="0" presId="urn:microsoft.com/office/officeart/2016/7/layout/BasicLinearProcessNumbered"/>
    <dgm:cxn modelId="{451D74D7-39F3-4661-B325-F757E4E403A7}" type="presParOf" srcId="{0D8384C7-1E0F-41E1-9C8F-C009A87BD2CC}" destId="{CCE90806-368F-402A-AF3D-9594AF0DDA21}" srcOrd="3" destOrd="0" presId="urn:microsoft.com/office/officeart/2016/7/layout/BasicLinearProcessNumbered"/>
    <dgm:cxn modelId="{227C6B59-9145-46F1-82BC-BE9E014CBC2C}" type="presParOf" srcId="{0D8384C7-1E0F-41E1-9C8F-C009A87BD2CC}" destId="{C0259528-1C18-4E81-B41A-3037650CFC5B}" srcOrd="4" destOrd="0" presId="urn:microsoft.com/office/officeart/2016/7/layout/BasicLinearProcessNumbered"/>
    <dgm:cxn modelId="{802A0E9F-8A5D-46BF-B9D0-9722311E5437}" type="presParOf" srcId="{C0259528-1C18-4E81-B41A-3037650CFC5B}" destId="{561CF75A-574F-4D15-81F0-0B4D4DB8779A}" srcOrd="0" destOrd="0" presId="urn:microsoft.com/office/officeart/2016/7/layout/BasicLinearProcessNumbered"/>
    <dgm:cxn modelId="{635A6C95-80C0-49D2-8B1B-36702CC3F0C9}" type="presParOf" srcId="{C0259528-1C18-4E81-B41A-3037650CFC5B}" destId="{654789A2-3C32-4C3B-8781-2639A9D254FF}" srcOrd="1" destOrd="0" presId="urn:microsoft.com/office/officeart/2016/7/layout/BasicLinearProcessNumbered"/>
    <dgm:cxn modelId="{B6AA4614-478D-489C-BEFD-6E452FBCC6B5}" type="presParOf" srcId="{C0259528-1C18-4E81-B41A-3037650CFC5B}" destId="{477C9C8E-67FF-40F9-8157-B74EA052D591}" srcOrd="2" destOrd="0" presId="urn:microsoft.com/office/officeart/2016/7/layout/BasicLinearProcessNumbered"/>
    <dgm:cxn modelId="{9B43E62C-7329-4E84-B4FA-EF6557BD6035}" type="presParOf" srcId="{C0259528-1C18-4E81-B41A-3037650CFC5B}" destId="{BDB22460-0057-4450-AD97-3AA1BF404373}" srcOrd="3" destOrd="0" presId="urn:microsoft.com/office/officeart/2016/7/layout/BasicLinear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A636ED4-59EE-45BB-A6BC-BFEA37756442}" type="doc">
      <dgm:prSet loTypeId="urn:microsoft.com/office/officeart/2005/8/layout/vList2" loCatId="list" qsTypeId="urn:microsoft.com/office/officeart/2005/8/quickstyle/simple1" qsCatId="simple" csTypeId="urn:microsoft.com/office/officeart/2005/8/colors/ColorSchemeForSuggestions" csCatId="other" phldr="1"/>
      <dgm:spPr/>
      <dgm:t>
        <a:bodyPr/>
        <a:lstStyle/>
        <a:p>
          <a:endParaRPr lang="en-US"/>
        </a:p>
      </dgm:t>
    </dgm:pt>
    <dgm:pt modelId="{893A5966-7FC8-4136-9A40-1074B6A9D8F4}">
      <dgm:prSet custT="1"/>
      <dgm:spPr/>
      <dgm:t>
        <a:bodyPr/>
        <a:lstStyle/>
        <a:p>
          <a:r>
            <a:rPr lang="en-US" sz="2200" dirty="0" err="1"/>
            <a:t>Dysfunctionally</a:t>
          </a:r>
          <a:r>
            <a:rPr lang="en-US" sz="2200" dirty="0"/>
            <a:t> stored    	Functionally stored </a:t>
          </a:r>
        </a:p>
      </dgm:t>
    </dgm:pt>
    <dgm:pt modelId="{3110A8DA-D569-44E5-9FE5-0F937AFDB58C}" type="parTrans" cxnId="{C764EB54-0F2F-4449-83D6-720B01E8482B}">
      <dgm:prSet/>
      <dgm:spPr/>
      <dgm:t>
        <a:bodyPr/>
        <a:lstStyle/>
        <a:p>
          <a:endParaRPr lang="en-US"/>
        </a:p>
      </dgm:t>
    </dgm:pt>
    <dgm:pt modelId="{CFE44187-586E-4CB3-948C-DE230FD327D1}" type="sibTrans" cxnId="{C764EB54-0F2F-4449-83D6-720B01E8482B}">
      <dgm:prSet/>
      <dgm:spPr/>
      <dgm:t>
        <a:bodyPr/>
        <a:lstStyle/>
        <a:p>
          <a:endParaRPr lang="en-US"/>
        </a:p>
      </dgm:t>
    </dgm:pt>
    <dgm:pt modelId="{0AB00AB2-89AF-40BF-B231-6654209F2596}">
      <dgm:prSet custT="1"/>
      <dgm:spPr/>
      <dgm:t>
        <a:bodyPr/>
        <a:lstStyle/>
        <a:p>
          <a:r>
            <a:rPr lang="en-US" sz="2200" dirty="0"/>
            <a:t>Implicit memory           	Explicit memory </a:t>
          </a:r>
        </a:p>
      </dgm:t>
    </dgm:pt>
    <dgm:pt modelId="{5BA26E60-CAAC-49D4-808B-2EC23BA3FCCC}" type="parTrans" cxnId="{E04F0812-F8D0-40D1-8888-9DF225369A6D}">
      <dgm:prSet/>
      <dgm:spPr/>
      <dgm:t>
        <a:bodyPr/>
        <a:lstStyle/>
        <a:p>
          <a:endParaRPr lang="en-US"/>
        </a:p>
      </dgm:t>
    </dgm:pt>
    <dgm:pt modelId="{1D189E92-CC48-4D3E-90CC-BD2543A9A264}" type="sibTrans" cxnId="{E04F0812-F8D0-40D1-8888-9DF225369A6D}">
      <dgm:prSet/>
      <dgm:spPr/>
      <dgm:t>
        <a:bodyPr/>
        <a:lstStyle/>
        <a:p>
          <a:endParaRPr lang="en-US"/>
        </a:p>
      </dgm:t>
    </dgm:pt>
    <dgm:pt modelId="{109B62EC-E1B9-48D8-863D-7F559113388F}">
      <dgm:prSet custT="1"/>
      <dgm:spPr/>
      <dgm:t>
        <a:bodyPr/>
        <a:lstStyle/>
        <a:p>
          <a:r>
            <a:rPr lang="en-US" sz="2200" dirty="0"/>
            <a:t>Episodic recall      	Semantic based recall </a:t>
          </a:r>
        </a:p>
      </dgm:t>
    </dgm:pt>
    <dgm:pt modelId="{99FE994A-3FC8-4056-B7DA-5CDA58A01CEB}" type="parTrans" cxnId="{B4EE7229-944C-4EB2-B33C-C945D42D6805}">
      <dgm:prSet/>
      <dgm:spPr/>
      <dgm:t>
        <a:bodyPr/>
        <a:lstStyle/>
        <a:p>
          <a:endParaRPr lang="en-US"/>
        </a:p>
      </dgm:t>
    </dgm:pt>
    <dgm:pt modelId="{712CA6CF-E6E3-4919-94A3-7FF4BDCEA87C}" type="sibTrans" cxnId="{B4EE7229-944C-4EB2-B33C-C945D42D6805}">
      <dgm:prSet/>
      <dgm:spPr/>
      <dgm:t>
        <a:bodyPr/>
        <a:lstStyle/>
        <a:p>
          <a:endParaRPr lang="en-US"/>
        </a:p>
      </dgm:t>
    </dgm:pt>
    <dgm:pt modelId="{27C43B71-EFE2-4008-BFDC-54AA7319827D}">
      <dgm:prSet custT="1"/>
      <dgm:spPr/>
      <dgm:t>
        <a:bodyPr/>
        <a:lstStyle/>
        <a:p>
          <a:endParaRPr lang="en-US" sz="1500" dirty="0"/>
        </a:p>
        <a:p>
          <a:r>
            <a:rPr lang="en-US" sz="2000" dirty="0"/>
            <a:t>Ineffective perceptions     	More effective perceptions</a:t>
          </a:r>
        </a:p>
        <a:p>
          <a:r>
            <a:rPr lang="en-US" sz="2000" dirty="0"/>
            <a:t> Ineffective behaviors   	More effective behaviors </a:t>
          </a:r>
        </a:p>
      </dgm:t>
    </dgm:pt>
    <dgm:pt modelId="{05A5757B-832C-41DC-97A0-2287E0BFE3D0}" type="parTrans" cxnId="{10970D3B-6218-4136-B0B2-9373F7DE0E25}">
      <dgm:prSet/>
      <dgm:spPr/>
      <dgm:t>
        <a:bodyPr/>
        <a:lstStyle/>
        <a:p>
          <a:endParaRPr lang="en-US"/>
        </a:p>
      </dgm:t>
    </dgm:pt>
    <dgm:pt modelId="{982F741E-86EB-4B9B-A490-D7ED70AD736E}" type="sibTrans" cxnId="{10970D3B-6218-4136-B0B2-9373F7DE0E25}">
      <dgm:prSet/>
      <dgm:spPr/>
      <dgm:t>
        <a:bodyPr/>
        <a:lstStyle/>
        <a:p>
          <a:endParaRPr lang="en-US"/>
        </a:p>
      </dgm:t>
    </dgm:pt>
    <dgm:pt modelId="{ABB5D541-C08C-4800-BF2B-418F1B2E6B7A}">
      <dgm:prSet custT="1"/>
      <dgm:spPr/>
      <dgm:t>
        <a:bodyPr/>
        <a:lstStyle/>
        <a:p>
          <a:r>
            <a:rPr lang="en-US" sz="2200" dirty="0"/>
            <a:t>Trauma time orientation        Present day time </a:t>
          </a:r>
        </a:p>
      </dgm:t>
    </dgm:pt>
    <dgm:pt modelId="{B2079197-CBD5-4423-867E-391D3E750DFE}" type="parTrans" cxnId="{33ACC1D1-1B4F-4A78-8A41-B3F853C6F270}">
      <dgm:prSet/>
      <dgm:spPr/>
      <dgm:t>
        <a:bodyPr/>
        <a:lstStyle/>
        <a:p>
          <a:endParaRPr lang="en-US"/>
        </a:p>
      </dgm:t>
    </dgm:pt>
    <dgm:pt modelId="{741C1DC0-BDEC-408C-AD30-A68F7822AA5E}" type="sibTrans" cxnId="{33ACC1D1-1B4F-4A78-8A41-B3F853C6F270}">
      <dgm:prSet/>
      <dgm:spPr/>
      <dgm:t>
        <a:bodyPr/>
        <a:lstStyle/>
        <a:p>
          <a:endParaRPr lang="en-US"/>
        </a:p>
      </dgm:t>
    </dgm:pt>
    <dgm:pt modelId="{F5D89321-1483-49B2-95AB-75180512BF1E}" type="pres">
      <dgm:prSet presAssocID="{FA636ED4-59EE-45BB-A6BC-BFEA37756442}" presName="linear" presStyleCnt="0">
        <dgm:presLayoutVars>
          <dgm:animLvl val="lvl"/>
          <dgm:resizeHandles val="exact"/>
        </dgm:presLayoutVars>
      </dgm:prSet>
      <dgm:spPr/>
    </dgm:pt>
    <dgm:pt modelId="{BDFA9A3F-072A-4CFA-8002-8C120C125335}" type="pres">
      <dgm:prSet presAssocID="{893A5966-7FC8-4136-9A40-1074B6A9D8F4}" presName="parentText" presStyleLbl="node1" presStyleIdx="0" presStyleCnt="5">
        <dgm:presLayoutVars>
          <dgm:chMax val="0"/>
          <dgm:bulletEnabled val="1"/>
        </dgm:presLayoutVars>
      </dgm:prSet>
      <dgm:spPr/>
    </dgm:pt>
    <dgm:pt modelId="{6BA3FE75-F655-487D-9CEF-58460DC074CB}" type="pres">
      <dgm:prSet presAssocID="{CFE44187-586E-4CB3-948C-DE230FD327D1}" presName="spacer" presStyleCnt="0"/>
      <dgm:spPr/>
    </dgm:pt>
    <dgm:pt modelId="{1ED5BF81-0AAC-40A6-B2EC-49BDAAC293C2}" type="pres">
      <dgm:prSet presAssocID="{0AB00AB2-89AF-40BF-B231-6654209F2596}" presName="parentText" presStyleLbl="node1" presStyleIdx="1" presStyleCnt="5">
        <dgm:presLayoutVars>
          <dgm:chMax val="0"/>
          <dgm:bulletEnabled val="1"/>
        </dgm:presLayoutVars>
      </dgm:prSet>
      <dgm:spPr/>
    </dgm:pt>
    <dgm:pt modelId="{23BA4F76-DB20-46D0-8349-7434B4ED207E}" type="pres">
      <dgm:prSet presAssocID="{1D189E92-CC48-4D3E-90CC-BD2543A9A264}" presName="spacer" presStyleCnt="0"/>
      <dgm:spPr/>
    </dgm:pt>
    <dgm:pt modelId="{207AFB31-EA7B-414B-B0C0-BADCAE8F9C39}" type="pres">
      <dgm:prSet presAssocID="{109B62EC-E1B9-48D8-863D-7F559113388F}" presName="parentText" presStyleLbl="node1" presStyleIdx="2" presStyleCnt="5">
        <dgm:presLayoutVars>
          <dgm:chMax val="0"/>
          <dgm:bulletEnabled val="1"/>
        </dgm:presLayoutVars>
      </dgm:prSet>
      <dgm:spPr/>
    </dgm:pt>
    <dgm:pt modelId="{6213F24F-20D7-4889-B48F-E59A63141150}" type="pres">
      <dgm:prSet presAssocID="{712CA6CF-E6E3-4919-94A3-7FF4BDCEA87C}" presName="spacer" presStyleCnt="0"/>
      <dgm:spPr/>
    </dgm:pt>
    <dgm:pt modelId="{6CD5C26E-991D-4E42-B234-3AD890867C8E}" type="pres">
      <dgm:prSet presAssocID="{27C43B71-EFE2-4008-BFDC-54AA7319827D}" presName="parentText" presStyleLbl="node1" presStyleIdx="3" presStyleCnt="5">
        <dgm:presLayoutVars>
          <dgm:chMax val="0"/>
          <dgm:bulletEnabled val="1"/>
        </dgm:presLayoutVars>
      </dgm:prSet>
      <dgm:spPr/>
    </dgm:pt>
    <dgm:pt modelId="{33D0347C-953D-48C5-BC6F-8B4FCBD31DDC}" type="pres">
      <dgm:prSet presAssocID="{982F741E-86EB-4B9B-A490-D7ED70AD736E}" presName="spacer" presStyleCnt="0"/>
      <dgm:spPr/>
    </dgm:pt>
    <dgm:pt modelId="{E63880EC-6663-42B7-AEB2-8D74CBEBB36D}" type="pres">
      <dgm:prSet presAssocID="{ABB5D541-C08C-4800-BF2B-418F1B2E6B7A}" presName="parentText" presStyleLbl="node1" presStyleIdx="4" presStyleCnt="5">
        <dgm:presLayoutVars>
          <dgm:chMax val="0"/>
          <dgm:bulletEnabled val="1"/>
        </dgm:presLayoutVars>
      </dgm:prSet>
      <dgm:spPr/>
    </dgm:pt>
  </dgm:ptLst>
  <dgm:cxnLst>
    <dgm:cxn modelId="{1EB0C000-F529-427A-897F-C8E6077D30EF}" type="presOf" srcId="{109B62EC-E1B9-48D8-863D-7F559113388F}" destId="{207AFB31-EA7B-414B-B0C0-BADCAE8F9C39}" srcOrd="0" destOrd="0" presId="urn:microsoft.com/office/officeart/2005/8/layout/vList2"/>
    <dgm:cxn modelId="{E04F0812-F8D0-40D1-8888-9DF225369A6D}" srcId="{FA636ED4-59EE-45BB-A6BC-BFEA37756442}" destId="{0AB00AB2-89AF-40BF-B231-6654209F2596}" srcOrd="1" destOrd="0" parTransId="{5BA26E60-CAAC-49D4-808B-2EC23BA3FCCC}" sibTransId="{1D189E92-CC48-4D3E-90CC-BD2543A9A264}"/>
    <dgm:cxn modelId="{B4EE7229-944C-4EB2-B33C-C945D42D6805}" srcId="{FA636ED4-59EE-45BB-A6BC-BFEA37756442}" destId="{109B62EC-E1B9-48D8-863D-7F559113388F}" srcOrd="2" destOrd="0" parTransId="{99FE994A-3FC8-4056-B7DA-5CDA58A01CEB}" sibTransId="{712CA6CF-E6E3-4919-94A3-7FF4BDCEA87C}"/>
    <dgm:cxn modelId="{10970D3B-6218-4136-B0B2-9373F7DE0E25}" srcId="{FA636ED4-59EE-45BB-A6BC-BFEA37756442}" destId="{27C43B71-EFE2-4008-BFDC-54AA7319827D}" srcOrd="3" destOrd="0" parTransId="{05A5757B-832C-41DC-97A0-2287E0BFE3D0}" sibTransId="{982F741E-86EB-4B9B-A490-D7ED70AD736E}"/>
    <dgm:cxn modelId="{9D99CD63-F1BD-42CE-A5D4-651503712655}" type="presOf" srcId="{0AB00AB2-89AF-40BF-B231-6654209F2596}" destId="{1ED5BF81-0AAC-40A6-B2EC-49BDAAC293C2}" srcOrd="0" destOrd="0" presId="urn:microsoft.com/office/officeart/2005/8/layout/vList2"/>
    <dgm:cxn modelId="{C764EB54-0F2F-4449-83D6-720B01E8482B}" srcId="{FA636ED4-59EE-45BB-A6BC-BFEA37756442}" destId="{893A5966-7FC8-4136-9A40-1074B6A9D8F4}" srcOrd="0" destOrd="0" parTransId="{3110A8DA-D569-44E5-9FE5-0F937AFDB58C}" sibTransId="{CFE44187-586E-4CB3-948C-DE230FD327D1}"/>
    <dgm:cxn modelId="{7338E776-A768-4131-AB9B-8EB8E513D02D}" type="presOf" srcId="{27C43B71-EFE2-4008-BFDC-54AA7319827D}" destId="{6CD5C26E-991D-4E42-B234-3AD890867C8E}" srcOrd="0" destOrd="0" presId="urn:microsoft.com/office/officeart/2005/8/layout/vList2"/>
    <dgm:cxn modelId="{8512509D-E5BB-4F68-84F0-2AEDB4FD631A}" type="presOf" srcId="{ABB5D541-C08C-4800-BF2B-418F1B2E6B7A}" destId="{E63880EC-6663-42B7-AEB2-8D74CBEBB36D}" srcOrd="0" destOrd="0" presId="urn:microsoft.com/office/officeart/2005/8/layout/vList2"/>
    <dgm:cxn modelId="{57B211BC-931B-4227-BDDF-1682F367FD69}" type="presOf" srcId="{FA636ED4-59EE-45BB-A6BC-BFEA37756442}" destId="{F5D89321-1483-49B2-95AB-75180512BF1E}" srcOrd="0" destOrd="0" presId="urn:microsoft.com/office/officeart/2005/8/layout/vList2"/>
    <dgm:cxn modelId="{846A4FD1-C36E-42E4-ACD8-58EEF65C6A42}" type="presOf" srcId="{893A5966-7FC8-4136-9A40-1074B6A9D8F4}" destId="{BDFA9A3F-072A-4CFA-8002-8C120C125335}" srcOrd="0" destOrd="0" presId="urn:microsoft.com/office/officeart/2005/8/layout/vList2"/>
    <dgm:cxn modelId="{33ACC1D1-1B4F-4A78-8A41-B3F853C6F270}" srcId="{FA636ED4-59EE-45BB-A6BC-BFEA37756442}" destId="{ABB5D541-C08C-4800-BF2B-418F1B2E6B7A}" srcOrd="4" destOrd="0" parTransId="{B2079197-CBD5-4423-867E-391D3E750DFE}" sibTransId="{741C1DC0-BDEC-408C-AD30-A68F7822AA5E}"/>
    <dgm:cxn modelId="{6ECA6252-7727-4FF6-A2A8-A855EC727443}" type="presParOf" srcId="{F5D89321-1483-49B2-95AB-75180512BF1E}" destId="{BDFA9A3F-072A-4CFA-8002-8C120C125335}" srcOrd="0" destOrd="0" presId="urn:microsoft.com/office/officeart/2005/8/layout/vList2"/>
    <dgm:cxn modelId="{2DF9AB13-C7A7-4945-80B6-72A3FE465576}" type="presParOf" srcId="{F5D89321-1483-49B2-95AB-75180512BF1E}" destId="{6BA3FE75-F655-487D-9CEF-58460DC074CB}" srcOrd="1" destOrd="0" presId="urn:microsoft.com/office/officeart/2005/8/layout/vList2"/>
    <dgm:cxn modelId="{E4E4199A-D272-4BF0-919A-E00D594347BF}" type="presParOf" srcId="{F5D89321-1483-49B2-95AB-75180512BF1E}" destId="{1ED5BF81-0AAC-40A6-B2EC-49BDAAC293C2}" srcOrd="2" destOrd="0" presId="urn:microsoft.com/office/officeart/2005/8/layout/vList2"/>
    <dgm:cxn modelId="{76D079A2-9069-4B9C-81A3-D2E00DA3933A}" type="presParOf" srcId="{F5D89321-1483-49B2-95AB-75180512BF1E}" destId="{23BA4F76-DB20-46D0-8349-7434B4ED207E}" srcOrd="3" destOrd="0" presId="urn:microsoft.com/office/officeart/2005/8/layout/vList2"/>
    <dgm:cxn modelId="{128FF384-CF6B-442D-AAC1-965382715CA8}" type="presParOf" srcId="{F5D89321-1483-49B2-95AB-75180512BF1E}" destId="{207AFB31-EA7B-414B-B0C0-BADCAE8F9C39}" srcOrd="4" destOrd="0" presId="urn:microsoft.com/office/officeart/2005/8/layout/vList2"/>
    <dgm:cxn modelId="{BF86971E-A464-435B-80D5-D52F199F107E}" type="presParOf" srcId="{F5D89321-1483-49B2-95AB-75180512BF1E}" destId="{6213F24F-20D7-4889-B48F-E59A63141150}" srcOrd="5" destOrd="0" presId="urn:microsoft.com/office/officeart/2005/8/layout/vList2"/>
    <dgm:cxn modelId="{BCD9C31E-3FCD-4E0F-A398-BE1046708ED1}" type="presParOf" srcId="{F5D89321-1483-49B2-95AB-75180512BF1E}" destId="{6CD5C26E-991D-4E42-B234-3AD890867C8E}" srcOrd="6" destOrd="0" presId="urn:microsoft.com/office/officeart/2005/8/layout/vList2"/>
    <dgm:cxn modelId="{0F896C18-EBB1-4821-A639-E5415882C13E}" type="presParOf" srcId="{F5D89321-1483-49B2-95AB-75180512BF1E}" destId="{33D0347C-953D-48C5-BC6F-8B4FCBD31DDC}" srcOrd="7" destOrd="0" presId="urn:microsoft.com/office/officeart/2005/8/layout/vList2"/>
    <dgm:cxn modelId="{535CA45C-117A-45D5-8C40-FDFA8AB5AD36}" type="presParOf" srcId="{F5D89321-1483-49B2-95AB-75180512BF1E}" destId="{E63880EC-6663-42B7-AEB2-8D74CBEBB36D}"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8B4FBDB-7C3B-4B09-BB0D-9169E98D12DA}"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5A2BD112-EA62-44B5-B047-E6964C14D820}">
      <dgm:prSet/>
      <dgm:spPr/>
      <dgm:t>
        <a:bodyPr/>
        <a:lstStyle/>
        <a:p>
          <a:r>
            <a:rPr lang="en-US"/>
            <a:t>Resources are the natural and human elements that support the individual’s return to equilibrium, peace, and fulfillment.</a:t>
          </a:r>
        </a:p>
      </dgm:t>
    </dgm:pt>
    <dgm:pt modelId="{23D2A43C-039B-4DF0-90F7-C09556D996C0}" type="parTrans" cxnId="{1CD92FFE-C64B-489B-9F14-7DEA43143910}">
      <dgm:prSet/>
      <dgm:spPr/>
      <dgm:t>
        <a:bodyPr/>
        <a:lstStyle/>
        <a:p>
          <a:endParaRPr lang="en-US"/>
        </a:p>
      </dgm:t>
    </dgm:pt>
    <dgm:pt modelId="{AAF91FAC-CCBA-4A79-88DD-B98B067DEECB}" type="sibTrans" cxnId="{1CD92FFE-C64B-489B-9F14-7DEA43143910}">
      <dgm:prSet/>
      <dgm:spPr/>
      <dgm:t>
        <a:bodyPr/>
        <a:lstStyle/>
        <a:p>
          <a:endParaRPr lang="en-US"/>
        </a:p>
      </dgm:t>
    </dgm:pt>
    <dgm:pt modelId="{91D90BF8-97C7-44E6-A205-AE693DEB8CF7}">
      <dgm:prSet/>
      <dgm:spPr/>
      <dgm:t>
        <a:bodyPr/>
        <a:lstStyle/>
        <a:p>
          <a:r>
            <a:rPr lang="en-US"/>
            <a:t>In working with trauma we use resourcing techniques to manage hyper-arousal and to support the client’s return to optimal functioning. </a:t>
          </a:r>
        </a:p>
      </dgm:t>
    </dgm:pt>
    <dgm:pt modelId="{10F55AD0-16CD-4CC1-8F22-491DE805BC42}" type="parTrans" cxnId="{109AE987-DBF3-444F-BCFF-14453A75DE05}">
      <dgm:prSet/>
      <dgm:spPr/>
      <dgm:t>
        <a:bodyPr/>
        <a:lstStyle/>
        <a:p>
          <a:endParaRPr lang="en-US"/>
        </a:p>
      </dgm:t>
    </dgm:pt>
    <dgm:pt modelId="{2ADE965D-179B-44D1-A35B-474BE4F8A1B4}" type="sibTrans" cxnId="{109AE987-DBF3-444F-BCFF-14453A75DE05}">
      <dgm:prSet/>
      <dgm:spPr/>
      <dgm:t>
        <a:bodyPr/>
        <a:lstStyle/>
        <a:p>
          <a:endParaRPr lang="en-US"/>
        </a:p>
      </dgm:t>
    </dgm:pt>
    <dgm:pt modelId="{A69BE729-6C90-437E-BA8E-D6C4E0A8A516}" type="pres">
      <dgm:prSet presAssocID="{18B4FBDB-7C3B-4B09-BB0D-9169E98D12DA}" presName="vert0" presStyleCnt="0">
        <dgm:presLayoutVars>
          <dgm:dir/>
          <dgm:animOne val="branch"/>
          <dgm:animLvl val="lvl"/>
        </dgm:presLayoutVars>
      </dgm:prSet>
      <dgm:spPr/>
    </dgm:pt>
    <dgm:pt modelId="{F71F2F1F-A49E-4108-9601-D5077CAD075B}" type="pres">
      <dgm:prSet presAssocID="{5A2BD112-EA62-44B5-B047-E6964C14D820}" presName="thickLine" presStyleLbl="alignNode1" presStyleIdx="0" presStyleCnt="2"/>
      <dgm:spPr/>
    </dgm:pt>
    <dgm:pt modelId="{0F73F077-2237-476A-B613-D9CC1A3A9311}" type="pres">
      <dgm:prSet presAssocID="{5A2BD112-EA62-44B5-B047-E6964C14D820}" presName="horz1" presStyleCnt="0"/>
      <dgm:spPr/>
    </dgm:pt>
    <dgm:pt modelId="{4691F5A0-8159-4332-BE6A-CB1505708B7C}" type="pres">
      <dgm:prSet presAssocID="{5A2BD112-EA62-44B5-B047-E6964C14D820}" presName="tx1" presStyleLbl="revTx" presStyleIdx="0" presStyleCnt="2"/>
      <dgm:spPr/>
    </dgm:pt>
    <dgm:pt modelId="{B9F10A97-0820-4D56-BC3C-DA9CEB82185C}" type="pres">
      <dgm:prSet presAssocID="{5A2BD112-EA62-44B5-B047-E6964C14D820}" presName="vert1" presStyleCnt="0"/>
      <dgm:spPr/>
    </dgm:pt>
    <dgm:pt modelId="{02A68FD8-FB9A-4CBD-979E-D410CB54B8C1}" type="pres">
      <dgm:prSet presAssocID="{91D90BF8-97C7-44E6-A205-AE693DEB8CF7}" presName="thickLine" presStyleLbl="alignNode1" presStyleIdx="1" presStyleCnt="2"/>
      <dgm:spPr/>
    </dgm:pt>
    <dgm:pt modelId="{30D9A370-3B26-4A28-A6DA-1624C8620B1C}" type="pres">
      <dgm:prSet presAssocID="{91D90BF8-97C7-44E6-A205-AE693DEB8CF7}" presName="horz1" presStyleCnt="0"/>
      <dgm:spPr/>
    </dgm:pt>
    <dgm:pt modelId="{FCB8C384-1961-4D42-939E-869DC456E980}" type="pres">
      <dgm:prSet presAssocID="{91D90BF8-97C7-44E6-A205-AE693DEB8CF7}" presName="tx1" presStyleLbl="revTx" presStyleIdx="1" presStyleCnt="2"/>
      <dgm:spPr/>
    </dgm:pt>
    <dgm:pt modelId="{137095E8-1148-4028-8B8F-5919780070A1}" type="pres">
      <dgm:prSet presAssocID="{91D90BF8-97C7-44E6-A205-AE693DEB8CF7}" presName="vert1" presStyleCnt="0"/>
      <dgm:spPr/>
    </dgm:pt>
  </dgm:ptLst>
  <dgm:cxnLst>
    <dgm:cxn modelId="{F5A89885-302D-41C5-A414-AF2CCEAFCF90}" type="presOf" srcId="{18B4FBDB-7C3B-4B09-BB0D-9169E98D12DA}" destId="{A69BE729-6C90-437E-BA8E-D6C4E0A8A516}" srcOrd="0" destOrd="0" presId="urn:microsoft.com/office/officeart/2008/layout/LinedList"/>
    <dgm:cxn modelId="{32431187-E7CF-4256-8101-A6D33B987317}" type="presOf" srcId="{91D90BF8-97C7-44E6-A205-AE693DEB8CF7}" destId="{FCB8C384-1961-4D42-939E-869DC456E980}" srcOrd="0" destOrd="0" presId="urn:microsoft.com/office/officeart/2008/layout/LinedList"/>
    <dgm:cxn modelId="{109AE987-DBF3-444F-BCFF-14453A75DE05}" srcId="{18B4FBDB-7C3B-4B09-BB0D-9169E98D12DA}" destId="{91D90BF8-97C7-44E6-A205-AE693DEB8CF7}" srcOrd="1" destOrd="0" parTransId="{10F55AD0-16CD-4CC1-8F22-491DE805BC42}" sibTransId="{2ADE965D-179B-44D1-A35B-474BE4F8A1B4}"/>
    <dgm:cxn modelId="{28BAD9F8-5129-4C6A-BC50-2C83FA65EA0A}" type="presOf" srcId="{5A2BD112-EA62-44B5-B047-E6964C14D820}" destId="{4691F5A0-8159-4332-BE6A-CB1505708B7C}" srcOrd="0" destOrd="0" presId="urn:microsoft.com/office/officeart/2008/layout/LinedList"/>
    <dgm:cxn modelId="{1CD92FFE-C64B-489B-9F14-7DEA43143910}" srcId="{18B4FBDB-7C3B-4B09-BB0D-9169E98D12DA}" destId="{5A2BD112-EA62-44B5-B047-E6964C14D820}" srcOrd="0" destOrd="0" parTransId="{23D2A43C-039B-4DF0-90F7-C09556D996C0}" sibTransId="{AAF91FAC-CCBA-4A79-88DD-B98B067DEECB}"/>
    <dgm:cxn modelId="{F811FBA2-B57A-4B86-B49D-10E2700A5BE5}" type="presParOf" srcId="{A69BE729-6C90-437E-BA8E-D6C4E0A8A516}" destId="{F71F2F1F-A49E-4108-9601-D5077CAD075B}" srcOrd="0" destOrd="0" presId="urn:microsoft.com/office/officeart/2008/layout/LinedList"/>
    <dgm:cxn modelId="{1EEE910A-ED97-43F5-9D29-D7450718E44E}" type="presParOf" srcId="{A69BE729-6C90-437E-BA8E-D6C4E0A8A516}" destId="{0F73F077-2237-476A-B613-D9CC1A3A9311}" srcOrd="1" destOrd="0" presId="urn:microsoft.com/office/officeart/2008/layout/LinedList"/>
    <dgm:cxn modelId="{A8F1DDA7-C2BC-4FB4-B0BE-AE80F7FF0574}" type="presParOf" srcId="{0F73F077-2237-476A-B613-D9CC1A3A9311}" destId="{4691F5A0-8159-4332-BE6A-CB1505708B7C}" srcOrd="0" destOrd="0" presId="urn:microsoft.com/office/officeart/2008/layout/LinedList"/>
    <dgm:cxn modelId="{BFF71470-05AC-4091-9D40-85809E9CEBCD}" type="presParOf" srcId="{0F73F077-2237-476A-B613-D9CC1A3A9311}" destId="{B9F10A97-0820-4D56-BC3C-DA9CEB82185C}" srcOrd="1" destOrd="0" presId="urn:microsoft.com/office/officeart/2008/layout/LinedList"/>
    <dgm:cxn modelId="{DC8DBC01-A170-4E7F-B3AE-9B5336418AA3}" type="presParOf" srcId="{A69BE729-6C90-437E-BA8E-D6C4E0A8A516}" destId="{02A68FD8-FB9A-4CBD-979E-D410CB54B8C1}" srcOrd="2" destOrd="0" presId="urn:microsoft.com/office/officeart/2008/layout/LinedList"/>
    <dgm:cxn modelId="{9767AD69-445A-447F-92AC-E555522EF8B5}" type="presParOf" srcId="{A69BE729-6C90-437E-BA8E-D6C4E0A8A516}" destId="{30D9A370-3B26-4A28-A6DA-1624C8620B1C}" srcOrd="3" destOrd="0" presId="urn:microsoft.com/office/officeart/2008/layout/LinedList"/>
    <dgm:cxn modelId="{23359B86-3CEC-4BA7-99FC-A098F7BB73BF}" type="presParOf" srcId="{30D9A370-3B26-4A28-A6DA-1624C8620B1C}" destId="{FCB8C384-1961-4D42-939E-869DC456E980}" srcOrd="0" destOrd="0" presId="urn:microsoft.com/office/officeart/2008/layout/LinedList"/>
    <dgm:cxn modelId="{D38F7E25-59C3-42DC-95A7-BB51607CD043}" type="presParOf" srcId="{30D9A370-3B26-4A28-A6DA-1624C8620B1C}" destId="{137095E8-1148-4028-8B8F-5919780070A1}"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6433DC5-5CB6-437F-B4DF-32F0E2EC3DFB}" type="doc">
      <dgm:prSet loTypeId="urn:microsoft.com/office/officeart/2008/layout/LinedList" loCatId="list" qsTypeId="urn:microsoft.com/office/officeart/2005/8/quickstyle/simple1" qsCatId="simple" csTypeId="urn:microsoft.com/office/officeart/2005/8/colors/ColorSchemeForSuggestions" csCatId="other" phldr="1"/>
      <dgm:spPr/>
      <dgm:t>
        <a:bodyPr/>
        <a:lstStyle/>
        <a:p>
          <a:endParaRPr lang="en-US"/>
        </a:p>
      </dgm:t>
    </dgm:pt>
    <dgm:pt modelId="{918E3A39-C04D-45E0-9C8B-252BDD2526E1}">
      <dgm:prSet/>
      <dgm:spPr/>
      <dgm:t>
        <a:bodyPr/>
        <a:lstStyle/>
        <a:p>
          <a:r>
            <a:rPr lang="en-US" dirty="0"/>
            <a:t>Bergmann, U. Neurobiological Foundations for EMDR Practice. New York, NY. Springer Publishing. 2012.</a:t>
          </a:r>
        </a:p>
      </dgm:t>
    </dgm:pt>
    <dgm:pt modelId="{FA34E004-CECE-4F04-AD55-C53C2933EB5E}" type="parTrans" cxnId="{0CE6C273-CC1E-489D-9E9B-8E10453981F1}">
      <dgm:prSet/>
      <dgm:spPr/>
      <dgm:t>
        <a:bodyPr/>
        <a:lstStyle/>
        <a:p>
          <a:endParaRPr lang="en-US"/>
        </a:p>
      </dgm:t>
    </dgm:pt>
    <dgm:pt modelId="{2453029D-3850-4772-9DE5-406609CE6D66}" type="sibTrans" cxnId="{0CE6C273-CC1E-489D-9E9B-8E10453981F1}">
      <dgm:prSet/>
      <dgm:spPr/>
      <dgm:t>
        <a:bodyPr/>
        <a:lstStyle/>
        <a:p>
          <a:endParaRPr lang="en-US"/>
        </a:p>
      </dgm:t>
    </dgm:pt>
    <dgm:pt modelId="{4A472306-D983-4717-B438-B263D53D80F1}">
      <dgm:prSet/>
      <dgm:spPr/>
      <dgm:t>
        <a:bodyPr/>
        <a:lstStyle/>
        <a:p>
          <a:r>
            <a:rPr lang="en-US"/>
            <a:t>Van der Kolk, B. The Body keeps the Score: Memory and the Evolving Psychobiology of Post-Traumatic Stress.</a:t>
          </a:r>
          <a:r>
            <a:rPr lang="en-US" b="1"/>
            <a:t> </a:t>
          </a:r>
          <a:r>
            <a:rPr lang="en-US" i="1"/>
            <a:t>Harvard Review of Psychiatry</a:t>
          </a:r>
          <a:r>
            <a:rPr lang="en-US"/>
            <a:t>, 1994, 1(5), 253-265.</a:t>
          </a:r>
        </a:p>
      </dgm:t>
    </dgm:pt>
    <dgm:pt modelId="{D477CD56-4ACA-4C19-8614-AED3AF73F510}" type="parTrans" cxnId="{DB648295-F66B-40C6-AB0B-FC3F38D2F01B}">
      <dgm:prSet/>
      <dgm:spPr/>
      <dgm:t>
        <a:bodyPr/>
        <a:lstStyle/>
        <a:p>
          <a:endParaRPr lang="en-US"/>
        </a:p>
      </dgm:t>
    </dgm:pt>
    <dgm:pt modelId="{65862ADB-1BB4-484B-BEC3-531B5C5F300D}" type="sibTrans" cxnId="{DB648295-F66B-40C6-AB0B-FC3F38D2F01B}">
      <dgm:prSet/>
      <dgm:spPr/>
      <dgm:t>
        <a:bodyPr/>
        <a:lstStyle/>
        <a:p>
          <a:endParaRPr lang="en-US"/>
        </a:p>
      </dgm:t>
    </dgm:pt>
    <dgm:pt modelId="{94D9A29C-582C-41EC-834D-C51C91772C7B}">
      <dgm:prSet/>
      <dgm:spPr/>
      <dgm:t>
        <a:bodyPr/>
        <a:lstStyle/>
        <a:p>
          <a:r>
            <a:rPr lang="en-US" dirty="0"/>
            <a:t>Shapiro, F. Eye Movement Desensitization and Reprocessing: Basic Principles, Protocols and Procedures, 3</a:t>
          </a:r>
          <a:r>
            <a:rPr lang="en-US" baseline="30000" dirty="0"/>
            <a:t>rd</a:t>
          </a:r>
          <a:r>
            <a:rPr lang="en-US" dirty="0"/>
            <a:t> edition. New York, Guilford Press. 2018.</a:t>
          </a:r>
        </a:p>
      </dgm:t>
    </dgm:pt>
    <dgm:pt modelId="{F976CE8C-AA28-4733-A661-67DFF34D2F28}" type="parTrans" cxnId="{354B2CD6-F750-4217-B2CB-EADD6155184B}">
      <dgm:prSet/>
      <dgm:spPr/>
      <dgm:t>
        <a:bodyPr/>
        <a:lstStyle/>
        <a:p>
          <a:endParaRPr lang="en-US"/>
        </a:p>
      </dgm:t>
    </dgm:pt>
    <dgm:pt modelId="{7EEA2222-9A1A-4389-A248-72B2485E2BF8}" type="sibTrans" cxnId="{354B2CD6-F750-4217-B2CB-EADD6155184B}">
      <dgm:prSet/>
      <dgm:spPr/>
      <dgm:t>
        <a:bodyPr/>
        <a:lstStyle/>
        <a:p>
          <a:endParaRPr lang="en-US"/>
        </a:p>
      </dgm:t>
    </dgm:pt>
    <dgm:pt modelId="{65036D93-8D83-4B2A-BBBA-8D1359129A9B}">
      <dgm:prSet/>
      <dgm:spPr/>
      <dgm:t>
        <a:bodyPr/>
        <a:lstStyle/>
        <a:p>
          <a:r>
            <a:rPr lang="en-US" dirty="0"/>
            <a:t>Walker, RJ. Polyvagal Chart. www.rubyjowalker.com</a:t>
          </a:r>
        </a:p>
      </dgm:t>
    </dgm:pt>
    <dgm:pt modelId="{1D544C39-EE24-4A34-94F4-267B306DE86E}" type="parTrans" cxnId="{F5EA7082-1A1A-464A-8619-E1867A427031}">
      <dgm:prSet/>
      <dgm:spPr/>
      <dgm:t>
        <a:bodyPr/>
        <a:lstStyle/>
        <a:p>
          <a:endParaRPr lang="en-US"/>
        </a:p>
      </dgm:t>
    </dgm:pt>
    <dgm:pt modelId="{2F890300-89C6-48FF-A014-F6610DBD5D28}" type="sibTrans" cxnId="{F5EA7082-1A1A-464A-8619-E1867A427031}">
      <dgm:prSet/>
      <dgm:spPr/>
      <dgm:t>
        <a:bodyPr/>
        <a:lstStyle/>
        <a:p>
          <a:endParaRPr lang="en-US"/>
        </a:p>
      </dgm:t>
    </dgm:pt>
    <dgm:pt modelId="{84C75320-5F83-4EB1-9B6E-EFA10D0FC63E}" type="pres">
      <dgm:prSet presAssocID="{46433DC5-5CB6-437F-B4DF-32F0E2EC3DFB}" presName="vert0" presStyleCnt="0">
        <dgm:presLayoutVars>
          <dgm:dir/>
          <dgm:animOne val="branch"/>
          <dgm:animLvl val="lvl"/>
        </dgm:presLayoutVars>
      </dgm:prSet>
      <dgm:spPr/>
    </dgm:pt>
    <dgm:pt modelId="{400204DB-BD56-4435-810B-9CEA004950C6}" type="pres">
      <dgm:prSet presAssocID="{918E3A39-C04D-45E0-9C8B-252BDD2526E1}" presName="thickLine" presStyleLbl="alignNode1" presStyleIdx="0" presStyleCnt="4"/>
      <dgm:spPr/>
    </dgm:pt>
    <dgm:pt modelId="{EBB3E441-08B5-4978-A126-141A4351EEE2}" type="pres">
      <dgm:prSet presAssocID="{918E3A39-C04D-45E0-9C8B-252BDD2526E1}" presName="horz1" presStyleCnt="0"/>
      <dgm:spPr/>
    </dgm:pt>
    <dgm:pt modelId="{3C7EF925-71EE-4C9F-805D-26194A6460FF}" type="pres">
      <dgm:prSet presAssocID="{918E3A39-C04D-45E0-9C8B-252BDD2526E1}" presName="tx1" presStyleLbl="revTx" presStyleIdx="0" presStyleCnt="4"/>
      <dgm:spPr/>
    </dgm:pt>
    <dgm:pt modelId="{AA52B916-2C65-4961-B854-FD72398D9799}" type="pres">
      <dgm:prSet presAssocID="{918E3A39-C04D-45E0-9C8B-252BDD2526E1}" presName="vert1" presStyleCnt="0"/>
      <dgm:spPr/>
    </dgm:pt>
    <dgm:pt modelId="{CE7BA226-BBEB-4FF2-85D2-9FC8340DA66D}" type="pres">
      <dgm:prSet presAssocID="{4A472306-D983-4717-B438-B263D53D80F1}" presName="thickLine" presStyleLbl="alignNode1" presStyleIdx="1" presStyleCnt="4"/>
      <dgm:spPr/>
    </dgm:pt>
    <dgm:pt modelId="{E1D428DE-0EB2-4777-979B-30CE27B7FC33}" type="pres">
      <dgm:prSet presAssocID="{4A472306-D983-4717-B438-B263D53D80F1}" presName="horz1" presStyleCnt="0"/>
      <dgm:spPr/>
    </dgm:pt>
    <dgm:pt modelId="{F2BE71DA-4841-4641-A0A5-F9B868F9A547}" type="pres">
      <dgm:prSet presAssocID="{4A472306-D983-4717-B438-B263D53D80F1}" presName="tx1" presStyleLbl="revTx" presStyleIdx="1" presStyleCnt="4"/>
      <dgm:spPr/>
    </dgm:pt>
    <dgm:pt modelId="{3EA83F3D-A81E-4B37-A276-0C2256EA2E8F}" type="pres">
      <dgm:prSet presAssocID="{4A472306-D983-4717-B438-B263D53D80F1}" presName="vert1" presStyleCnt="0"/>
      <dgm:spPr/>
    </dgm:pt>
    <dgm:pt modelId="{C01A4EA7-1833-413B-9304-18DDEC9E6C2A}" type="pres">
      <dgm:prSet presAssocID="{94D9A29C-582C-41EC-834D-C51C91772C7B}" presName="thickLine" presStyleLbl="alignNode1" presStyleIdx="2" presStyleCnt="4"/>
      <dgm:spPr/>
    </dgm:pt>
    <dgm:pt modelId="{088897A5-E0FA-4B95-A72A-FED60904D08C}" type="pres">
      <dgm:prSet presAssocID="{94D9A29C-582C-41EC-834D-C51C91772C7B}" presName="horz1" presStyleCnt="0"/>
      <dgm:spPr/>
    </dgm:pt>
    <dgm:pt modelId="{BFA43A7B-51D6-49DF-A905-73E01EFE36D0}" type="pres">
      <dgm:prSet presAssocID="{94D9A29C-582C-41EC-834D-C51C91772C7B}" presName="tx1" presStyleLbl="revTx" presStyleIdx="2" presStyleCnt="4"/>
      <dgm:spPr/>
    </dgm:pt>
    <dgm:pt modelId="{C1C8D7F6-9277-4423-B79D-EA5B067AF420}" type="pres">
      <dgm:prSet presAssocID="{94D9A29C-582C-41EC-834D-C51C91772C7B}" presName="vert1" presStyleCnt="0"/>
      <dgm:spPr/>
    </dgm:pt>
    <dgm:pt modelId="{C02A3FF2-CEFE-409F-BBB5-70FD70973CC1}" type="pres">
      <dgm:prSet presAssocID="{65036D93-8D83-4B2A-BBBA-8D1359129A9B}" presName="thickLine" presStyleLbl="alignNode1" presStyleIdx="3" presStyleCnt="4"/>
      <dgm:spPr/>
    </dgm:pt>
    <dgm:pt modelId="{C8FEA871-A1A1-4118-9444-78E6F95EF132}" type="pres">
      <dgm:prSet presAssocID="{65036D93-8D83-4B2A-BBBA-8D1359129A9B}" presName="horz1" presStyleCnt="0"/>
      <dgm:spPr/>
    </dgm:pt>
    <dgm:pt modelId="{CF3216B5-7674-4CC3-9B50-D21E168E45B9}" type="pres">
      <dgm:prSet presAssocID="{65036D93-8D83-4B2A-BBBA-8D1359129A9B}" presName="tx1" presStyleLbl="revTx" presStyleIdx="3" presStyleCnt="4"/>
      <dgm:spPr/>
    </dgm:pt>
    <dgm:pt modelId="{11D16F59-3F72-4E11-B68F-C05A1EB5E69F}" type="pres">
      <dgm:prSet presAssocID="{65036D93-8D83-4B2A-BBBA-8D1359129A9B}" presName="vert1" presStyleCnt="0"/>
      <dgm:spPr/>
    </dgm:pt>
  </dgm:ptLst>
  <dgm:cxnLst>
    <dgm:cxn modelId="{0CE6C273-CC1E-489D-9E9B-8E10453981F1}" srcId="{46433DC5-5CB6-437F-B4DF-32F0E2EC3DFB}" destId="{918E3A39-C04D-45E0-9C8B-252BDD2526E1}" srcOrd="0" destOrd="0" parTransId="{FA34E004-CECE-4F04-AD55-C53C2933EB5E}" sibTransId="{2453029D-3850-4772-9DE5-406609CE6D66}"/>
    <dgm:cxn modelId="{6BC5AF55-2B53-47C3-8B43-2EBC1B6B4749}" type="presOf" srcId="{918E3A39-C04D-45E0-9C8B-252BDD2526E1}" destId="{3C7EF925-71EE-4C9F-805D-26194A6460FF}" srcOrd="0" destOrd="0" presId="urn:microsoft.com/office/officeart/2008/layout/LinedList"/>
    <dgm:cxn modelId="{A079D875-8410-42C0-B427-285B3BD912C6}" type="presOf" srcId="{65036D93-8D83-4B2A-BBBA-8D1359129A9B}" destId="{CF3216B5-7674-4CC3-9B50-D21E168E45B9}" srcOrd="0" destOrd="0" presId="urn:microsoft.com/office/officeart/2008/layout/LinedList"/>
    <dgm:cxn modelId="{F5EA7082-1A1A-464A-8619-E1867A427031}" srcId="{46433DC5-5CB6-437F-B4DF-32F0E2EC3DFB}" destId="{65036D93-8D83-4B2A-BBBA-8D1359129A9B}" srcOrd="3" destOrd="0" parTransId="{1D544C39-EE24-4A34-94F4-267B306DE86E}" sibTransId="{2F890300-89C6-48FF-A014-F6610DBD5D28}"/>
    <dgm:cxn modelId="{DB648295-F66B-40C6-AB0B-FC3F38D2F01B}" srcId="{46433DC5-5CB6-437F-B4DF-32F0E2EC3DFB}" destId="{4A472306-D983-4717-B438-B263D53D80F1}" srcOrd="1" destOrd="0" parTransId="{D477CD56-4ACA-4C19-8614-AED3AF73F510}" sibTransId="{65862ADB-1BB4-484B-BEC3-531B5C5F300D}"/>
    <dgm:cxn modelId="{D6D0BABD-11E5-42CF-A8AF-60C9D9ED645F}" type="presOf" srcId="{94D9A29C-582C-41EC-834D-C51C91772C7B}" destId="{BFA43A7B-51D6-49DF-A905-73E01EFE36D0}" srcOrd="0" destOrd="0" presId="urn:microsoft.com/office/officeart/2008/layout/LinedList"/>
    <dgm:cxn modelId="{0C813FC7-8475-4F69-B58E-F37B13C55DB9}" type="presOf" srcId="{46433DC5-5CB6-437F-B4DF-32F0E2EC3DFB}" destId="{84C75320-5F83-4EB1-9B6E-EFA10D0FC63E}" srcOrd="0" destOrd="0" presId="urn:microsoft.com/office/officeart/2008/layout/LinedList"/>
    <dgm:cxn modelId="{354B2CD6-F750-4217-B2CB-EADD6155184B}" srcId="{46433DC5-5CB6-437F-B4DF-32F0E2EC3DFB}" destId="{94D9A29C-582C-41EC-834D-C51C91772C7B}" srcOrd="2" destOrd="0" parTransId="{F976CE8C-AA28-4733-A661-67DFF34D2F28}" sibTransId="{7EEA2222-9A1A-4389-A248-72B2485E2BF8}"/>
    <dgm:cxn modelId="{643AB1EB-AA31-42A4-85A8-3372FB666F86}" type="presOf" srcId="{4A472306-D983-4717-B438-B263D53D80F1}" destId="{F2BE71DA-4841-4641-A0A5-F9B868F9A547}" srcOrd="0" destOrd="0" presId="urn:microsoft.com/office/officeart/2008/layout/LinedList"/>
    <dgm:cxn modelId="{0251517B-D581-4628-AF3F-2A05B6459294}" type="presParOf" srcId="{84C75320-5F83-4EB1-9B6E-EFA10D0FC63E}" destId="{400204DB-BD56-4435-810B-9CEA004950C6}" srcOrd="0" destOrd="0" presId="urn:microsoft.com/office/officeart/2008/layout/LinedList"/>
    <dgm:cxn modelId="{DA7CDC66-4356-4B9B-8318-60A90FF211A4}" type="presParOf" srcId="{84C75320-5F83-4EB1-9B6E-EFA10D0FC63E}" destId="{EBB3E441-08B5-4978-A126-141A4351EEE2}" srcOrd="1" destOrd="0" presId="urn:microsoft.com/office/officeart/2008/layout/LinedList"/>
    <dgm:cxn modelId="{8C9B8E4E-ACF1-4F1B-86FB-F7094D9C2D3E}" type="presParOf" srcId="{EBB3E441-08B5-4978-A126-141A4351EEE2}" destId="{3C7EF925-71EE-4C9F-805D-26194A6460FF}" srcOrd="0" destOrd="0" presId="urn:microsoft.com/office/officeart/2008/layout/LinedList"/>
    <dgm:cxn modelId="{17420D2E-D2C8-4925-85F8-139273D1A6CB}" type="presParOf" srcId="{EBB3E441-08B5-4978-A126-141A4351EEE2}" destId="{AA52B916-2C65-4961-B854-FD72398D9799}" srcOrd="1" destOrd="0" presId="urn:microsoft.com/office/officeart/2008/layout/LinedList"/>
    <dgm:cxn modelId="{69AA3225-261E-4910-BAEA-C9448C341735}" type="presParOf" srcId="{84C75320-5F83-4EB1-9B6E-EFA10D0FC63E}" destId="{CE7BA226-BBEB-4FF2-85D2-9FC8340DA66D}" srcOrd="2" destOrd="0" presId="urn:microsoft.com/office/officeart/2008/layout/LinedList"/>
    <dgm:cxn modelId="{3B149FB0-F6A0-4F1E-B84B-3928651D0525}" type="presParOf" srcId="{84C75320-5F83-4EB1-9B6E-EFA10D0FC63E}" destId="{E1D428DE-0EB2-4777-979B-30CE27B7FC33}" srcOrd="3" destOrd="0" presId="urn:microsoft.com/office/officeart/2008/layout/LinedList"/>
    <dgm:cxn modelId="{7F0495AB-5724-4590-A391-5F0ACAC60AF8}" type="presParOf" srcId="{E1D428DE-0EB2-4777-979B-30CE27B7FC33}" destId="{F2BE71DA-4841-4641-A0A5-F9B868F9A547}" srcOrd="0" destOrd="0" presId="urn:microsoft.com/office/officeart/2008/layout/LinedList"/>
    <dgm:cxn modelId="{F9E9B058-882C-4B14-BAAC-0556D808A38E}" type="presParOf" srcId="{E1D428DE-0EB2-4777-979B-30CE27B7FC33}" destId="{3EA83F3D-A81E-4B37-A276-0C2256EA2E8F}" srcOrd="1" destOrd="0" presId="urn:microsoft.com/office/officeart/2008/layout/LinedList"/>
    <dgm:cxn modelId="{71CD80E8-B021-4F74-9C87-FE251005D7F7}" type="presParOf" srcId="{84C75320-5F83-4EB1-9B6E-EFA10D0FC63E}" destId="{C01A4EA7-1833-413B-9304-18DDEC9E6C2A}" srcOrd="4" destOrd="0" presId="urn:microsoft.com/office/officeart/2008/layout/LinedList"/>
    <dgm:cxn modelId="{DF542973-EC4D-474B-A3A0-F0C612B5BC5D}" type="presParOf" srcId="{84C75320-5F83-4EB1-9B6E-EFA10D0FC63E}" destId="{088897A5-E0FA-4B95-A72A-FED60904D08C}" srcOrd="5" destOrd="0" presId="urn:microsoft.com/office/officeart/2008/layout/LinedList"/>
    <dgm:cxn modelId="{85239AEB-F600-4757-82BF-97E430D9FCEE}" type="presParOf" srcId="{088897A5-E0FA-4B95-A72A-FED60904D08C}" destId="{BFA43A7B-51D6-49DF-A905-73E01EFE36D0}" srcOrd="0" destOrd="0" presId="urn:microsoft.com/office/officeart/2008/layout/LinedList"/>
    <dgm:cxn modelId="{D59F3C7E-89F1-4D6C-A9DB-FA4F42965750}" type="presParOf" srcId="{088897A5-E0FA-4B95-A72A-FED60904D08C}" destId="{C1C8D7F6-9277-4423-B79D-EA5B067AF420}" srcOrd="1" destOrd="0" presId="urn:microsoft.com/office/officeart/2008/layout/LinedList"/>
    <dgm:cxn modelId="{1169CAE7-D3A5-4B13-9FEA-89339328E198}" type="presParOf" srcId="{84C75320-5F83-4EB1-9B6E-EFA10D0FC63E}" destId="{C02A3FF2-CEFE-409F-BBB5-70FD70973CC1}" srcOrd="6" destOrd="0" presId="urn:microsoft.com/office/officeart/2008/layout/LinedList"/>
    <dgm:cxn modelId="{F151FFC5-C796-4CF3-89C6-61D0C6E1172F}" type="presParOf" srcId="{84C75320-5F83-4EB1-9B6E-EFA10D0FC63E}" destId="{C8FEA871-A1A1-4118-9444-78E6F95EF132}" srcOrd="7" destOrd="0" presId="urn:microsoft.com/office/officeart/2008/layout/LinedList"/>
    <dgm:cxn modelId="{2D81383D-BFF1-43E3-9DAC-E6A8AE804C81}" type="presParOf" srcId="{C8FEA871-A1A1-4118-9444-78E6F95EF132}" destId="{CF3216B5-7674-4CC3-9B50-D21E168E45B9}" srcOrd="0" destOrd="0" presId="urn:microsoft.com/office/officeart/2008/layout/LinedList"/>
    <dgm:cxn modelId="{57FC9D57-7693-4549-826E-FA3852C1E889}" type="presParOf" srcId="{C8FEA871-A1A1-4118-9444-78E6F95EF132}" destId="{11D16F59-3F72-4E11-B68F-C05A1EB5E69F}"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C40C82-E5BC-4494-89A9-F01ADE0E80CD}">
      <dsp:nvSpPr>
        <dsp:cNvPr id="0" name=""/>
        <dsp:cNvSpPr/>
      </dsp:nvSpPr>
      <dsp:spPr>
        <a:xfrm>
          <a:off x="743070" y="25"/>
          <a:ext cx="4782896" cy="145878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kern="1200"/>
            <a:t>Trauma is when a system moves away from maximizing complexity and becomes stuck in chaos or rigidity or both</a:t>
          </a:r>
        </a:p>
      </dsp:txBody>
      <dsp:txXfrm>
        <a:off x="743070" y="25"/>
        <a:ext cx="4782896" cy="1458783"/>
      </dsp:txXfrm>
    </dsp:sp>
    <dsp:sp modelId="{2E3C1C10-BB3D-4A11-8977-DDA1488C1895}">
      <dsp:nvSpPr>
        <dsp:cNvPr id="0" name=""/>
        <dsp:cNvSpPr/>
      </dsp:nvSpPr>
      <dsp:spPr>
        <a:xfrm>
          <a:off x="743070" y="2056670"/>
          <a:ext cx="4782896" cy="145878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kern="1200"/>
            <a:t>Signals occurring in the physiology of the body become a strangely attractive feedback loop that reinforces itself. </a:t>
          </a:r>
        </a:p>
      </dsp:txBody>
      <dsp:txXfrm>
        <a:off x="743070" y="2056670"/>
        <a:ext cx="4782896" cy="1458783"/>
      </dsp:txXfrm>
    </dsp:sp>
    <dsp:sp modelId="{64A712C1-BB7C-4508-9C27-95D4552BF100}">
      <dsp:nvSpPr>
        <dsp:cNvPr id="0" name=""/>
        <dsp:cNvSpPr/>
      </dsp:nvSpPr>
      <dsp:spPr>
        <a:xfrm>
          <a:off x="743070" y="4113316"/>
          <a:ext cx="4782896" cy="145878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kern="1200"/>
            <a:t>Complex systems will reorganize when given the right conditions.  In working with people, we are trying to create the “right conditions”.</a:t>
          </a:r>
        </a:p>
      </dsp:txBody>
      <dsp:txXfrm>
        <a:off x="743070" y="4113316"/>
        <a:ext cx="4782896" cy="14587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EF982E-3AAB-4462-9836-FCD9E52AB4E6}">
      <dsp:nvSpPr>
        <dsp:cNvPr id="0" name=""/>
        <dsp:cNvSpPr/>
      </dsp:nvSpPr>
      <dsp:spPr>
        <a:xfrm>
          <a:off x="470177" y="0"/>
          <a:ext cx="5328682" cy="5572125"/>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73E27A4-4FE4-46D0-9916-9F20844CCBF8}">
      <dsp:nvSpPr>
        <dsp:cNvPr id="0" name=""/>
        <dsp:cNvSpPr/>
      </dsp:nvSpPr>
      <dsp:spPr>
        <a:xfrm>
          <a:off x="354546" y="1671637"/>
          <a:ext cx="2703522" cy="22288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Trauma is about the physiology of how it gets “stuck” in the Autonomic Nervous System and not about coping.</a:t>
          </a:r>
        </a:p>
      </dsp:txBody>
      <dsp:txXfrm>
        <a:off x="463349" y="1780440"/>
        <a:ext cx="2485916" cy="2011244"/>
      </dsp:txXfrm>
    </dsp:sp>
    <dsp:sp modelId="{95F6E595-D1E1-4A6B-A19C-6156E9700B71}">
      <dsp:nvSpPr>
        <dsp:cNvPr id="0" name=""/>
        <dsp:cNvSpPr/>
      </dsp:nvSpPr>
      <dsp:spPr>
        <a:xfrm>
          <a:off x="3210968" y="1671637"/>
          <a:ext cx="2703522" cy="22288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These physiological states limit our behavioral ability.</a:t>
          </a:r>
        </a:p>
      </dsp:txBody>
      <dsp:txXfrm>
        <a:off x="3319771" y="1780440"/>
        <a:ext cx="2485916" cy="201124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D2FD0F-B7C6-45C7-8022-151AB790E39B}">
      <dsp:nvSpPr>
        <dsp:cNvPr id="0" name=""/>
        <dsp:cNvSpPr/>
      </dsp:nvSpPr>
      <dsp:spPr>
        <a:xfrm>
          <a:off x="0" y="2124"/>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F83C4F4-AD9D-49DD-AED3-D873264B6E20}">
      <dsp:nvSpPr>
        <dsp:cNvPr id="0" name=""/>
        <dsp:cNvSpPr/>
      </dsp:nvSpPr>
      <dsp:spPr>
        <a:xfrm>
          <a:off x="0" y="2124"/>
          <a:ext cx="10515600" cy="724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a:t>2 vagal motor systems</a:t>
          </a:r>
        </a:p>
      </dsp:txBody>
      <dsp:txXfrm>
        <a:off x="0" y="2124"/>
        <a:ext cx="10515600" cy="724514"/>
      </dsp:txXfrm>
    </dsp:sp>
    <dsp:sp modelId="{630BD707-2B9D-4E8D-8410-7B5B7ADEABC4}">
      <dsp:nvSpPr>
        <dsp:cNvPr id="0" name=""/>
        <dsp:cNvSpPr/>
      </dsp:nvSpPr>
      <dsp:spPr>
        <a:xfrm>
          <a:off x="0" y="726639"/>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1823B01-EEE4-42A8-8787-FA579798C9FC}">
      <dsp:nvSpPr>
        <dsp:cNvPr id="0" name=""/>
        <dsp:cNvSpPr/>
      </dsp:nvSpPr>
      <dsp:spPr>
        <a:xfrm>
          <a:off x="0" y="726639"/>
          <a:ext cx="10515600" cy="724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a:t>Neuroregulation of the heart is linked to the muscles of social engagement</a:t>
          </a:r>
        </a:p>
      </dsp:txBody>
      <dsp:txXfrm>
        <a:off x="0" y="726639"/>
        <a:ext cx="10515600" cy="724514"/>
      </dsp:txXfrm>
    </dsp:sp>
    <dsp:sp modelId="{6270C384-8B6D-4164-81B5-A79073D7B625}">
      <dsp:nvSpPr>
        <dsp:cNvPr id="0" name=""/>
        <dsp:cNvSpPr/>
      </dsp:nvSpPr>
      <dsp:spPr>
        <a:xfrm>
          <a:off x="0" y="1451154"/>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538DD91-EBA7-4F38-A6B2-26058E4106BE}">
      <dsp:nvSpPr>
        <dsp:cNvPr id="0" name=""/>
        <dsp:cNvSpPr/>
      </dsp:nvSpPr>
      <dsp:spPr>
        <a:xfrm>
          <a:off x="0" y="1451154"/>
          <a:ext cx="10515600" cy="724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a:t>The vagus nerve is bi-directional.</a:t>
          </a:r>
        </a:p>
      </dsp:txBody>
      <dsp:txXfrm>
        <a:off x="0" y="1451154"/>
        <a:ext cx="10515600" cy="724514"/>
      </dsp:txXfrm>
    </dsp:sp>
    <dsp:sp modelId="{E6018EE5-59FC-4024-BA0D-EB220617AEBB}">
      <dsp:nvSpPr>
        <dsp:cNvPr id="0" name=""/>
        <dsp:cNvSpPr/>
      </dsp:nvSpPr>
      <dsp:spPr>
        <a:xfrm>
          <a:off x="0" y="2175669"/>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5C4BDD1-C7D1-464E-AC09-9A6E880D0120}">
      <dsp:nvSpPr>
        <dsp:cNvPr id="0" name=""/>
        <dsp:cNvSpPr/>
      </dsp:nvSpPr>
      <dsp:spPr>
        <a:xfrm>
          <a:off x="0" y="2175669"/>
          <a:ext cx="10515600" cy="724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a:t>If you calm the body, you send signals from the body into the brain.</a:t>
          </a:r>
        </a:p>
      </dsp:txBody>
      <dsp:txXfrm>
        <a:off x="0" y="2175669"/>
        <a:ext cx="10515600" cy="724514"/>
      </dsp:txXfrm>
    </dsp:sp>
    <dsp:sp modelId="{A353C433-D800-4E66-BF2B-6AF141E9E2F4}">
      <dsp:nvSpPr>
        <dsp:cNvPr id="0" name=""/>
        <dsp:cNvSpPr/>
      </dsp:nvSpPr>
      <dsp:spPr>
        <a:xfrm>
          <a:off x="0" y="2900183"/>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8F1DE03-9D8D-439A-BE71-ABF237CF6D15}">
      <dsp:nvSpPr>
        <dsp:cNvPr id="0" name=""/>
        <dsp:cNvSpPr/>
      </dsp:nvSpPr>
      <dsp:spPr>
        <a:xfrm>
          <a:off x="0" y="2900183"/>
          <a:ext cx="10515600" cy="724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a:t>Social engagement can positively change biology.</a:t>
          </a:r>
        </a:p>
      </dsp:txBody>
      <dsp:txXfrm>
        <a:off x="0" y="2900183"/>
        <a:ext cx="10515600" cy="724514"/>
      </dsp:txXfrm>
    </dsp:sp>
    <dsp:sp modelId="{2D78A7CF-AFD8-4D20-B5AD-7E04520A096A}">
      <dsp:nvSpPr>
        <dsp:cNvPr id="0" name=""/>
        <dsp:cNvSpPr/>
      </dsp:nvSpPr>
      <dsp:spPr>
        <a:xfrm>
          <a:off x="0" y="3624698"/>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CE6661A-FB6F-431F-9B8F-76448316E894}">
      <dsp:nvSpPr>
        <dsp:cNvPr id="0" name=""/>
        <dsp:cNvSpPr/>
      </dsp:nvSpPr>
      <dsp:spPr>
        <a:xfrm>
          <a:off x="0" y="3624698"/>
          <a:ext cx="10515600" cy="724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a:t>The vagal nerve is a sensory system that transmits from organs to brain</a:t>
          </a:r>
        </a:p>
      </dsp:txBody>
      <dsp:txXfrm>
        <a:off x="0" y="3624698"/>
        <a:ext cx="10515600" cy="72451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5C648C-D054-4231-B3F2-CAC0F818DD57}">
      <dsp:nvSpPr>
        <dsp:cNvPr id="0" name=""/>
        <dsp:cNvSpPr/>
      </dsp:nvSpPr>
      <dsp:spPr>
        <a:xfrm>
          <a:off x="0" y="0"/>
          <a:ext cx="626903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57763AA-177A-4F56-ACF8-6864D07D59BE}">
      <dsp:nvSpPr>
        <dsp:cNvPr id="0" name=""/>
        <dsp:cNvSpPr/>
      </dsp:nvSpPr>
      <dsp:spPr>
        <a:xfrm>
          <a:off x="0" y="0"/>
          <a:ext cx="6269038" cy="27860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a:t>Declared an effective evidence-based treatment for PTSD by the U.S. Department of Defense, the American Psychological Association, and the American Psychiatric Association. </a:t>
          </a:r>
        </a:p>
      </dsp:txBody>
      <dsp:txXfrm>
        <a:off x="0" y="0"/>
        <a:ext cx="6269038" cy="2786062"/>
      </dsp:txXfrm>
    </dsp:sp>
    <dsp:sp modelId="{F911024D-7A62-41F6-96DE-8B1560EDBF80}">
      <dsp:nvSpPr>
        <dsp:cNvPr id="0" name=""/>
        <dsp:cNvSpPr/>
      </dsp:nvSpPr>
      <dsp:spPr>
        <a:xfrm>
          <a:off x="0" y="2786062"/>
          <a:ext cx="626903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7E29454-A35C-4959-B5D9-C7B69832B6A8}">
      <dsp:nvSpPr>
        <dsp:cNvPr id="0" name=""/>
        <dsp:cNvSpPr/>
      </dsp:nvSpPr>
      <dsp:spPr>
        <a:xfrm>
          <a:off x="0" y="2786062"/>
          <a:ext cx="6269038" cy="27860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a:t>SAMHSA cites EMDR as evidence-based practice for treatment of PTSD, anxiety and depression symptoms and indicates that EMDR leads to an improvement in mental health functioning.</a:t>
          </a:r>
        </a:p>
      </dsp:txBody>
      <dsp:txXfrm>
        <a:off x="0" y="2786062"/>
        <a:ext cx="6269038" cy="278606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F6D342-26DD-4709-B20B-35C7ACA07066}">
      <dsp:nvSpPr>
        <dsp:cNvPr id="0" name=""/>
        <dsp:cNvSpPr/>
      </dsp:nvSpPr>
      <dsp:spPr>
        <a:xfrm>
          <a:off x="0" y="0"/>
          <a:ext cx="5328682" cy="250745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P</a:t>
          </a:r>
          <a:r>
            <a:rPr lang="en-US" sz="1800" kern="1200" dirty="0"/>
            <a:t>athological patterns occur because information that happened at the time of the disturbing event was insufficiently processed.  This sets in motion a pattern of affects, behaviors, cognitions, and identity structures that maintain dysfunction.</a:t>
          </a:r>
        </a:p>
      </dsp:txBody>
      <dsp:txXfrm>
        <a:off x="73441" y="73441"/>
        <a:ext cx="2737030" cy="2360574"/>
      </dsp:txXfrm>
    </dsp:sp>
    <dsp:sp modelId="{1396E7D1-FAC3-4C4F-803D-68D7922924EC}">
      <dsp:nvSpPr>
        <dsp:cNvPr id="0" name=""/>
        <dsp:cNvSpPr/>
      </dsp:nvSpPr>
      <dsp:spPr>
        <a:xfrm>
          <a:off x="940355" y="3064668"/>
          <a:ext cx="5328682" cy="250745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Processing allows the breaking of old dysfunctional connections and the linking of new adaptive associations and responses.</a:t>
          </a:r>
        </a:p>
      </dsp:txBody>
      <dsp:txXfrm>
        <a:off x="1013796" y="3138109"/>
        <a:ext cx="2611598" cy="2360574"/>
      </dsp:txXfrm>
    </dsp:sp>
    <dsp:sp modelId="{8328E8B5-BE09-4A2E-A30D-4C50F020E91F}">
      <dsp:nvSpPr>
        <dsp:cNvPr id="0" name=""/>
        <dsp:cNvSpPr/>
      </dsp:nvSpPr>
      <dsp:spPr>
        <a:xfrm>
          <a:off x="3698835" y="1971139"/>
          <a:ext cx="1629846" cy="1629846"/>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4065550" y="1971139"/>
        <a:ext cx="896416" cy="122645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EDC2EF-8DFE-423D-BFB5-CF13E7306E6C}">
      <dsp:nvSpPr>
        <dsp:cNvPr id="0" name=""/>
        <dsp:cNvSpPr/>
      </dsp:nvSpPr>
      <dsp:spPr>
        <a:xfrm>
          <a:off x="0" y="0"/>
          <a:ext cx="3286125" cy="4351338"/>
        </a:xfrm>
        <a:prstGeom prst="rect">
          <a:avLst/>
        </a:prstGeom>
        <a:solidFill>
          <a:schemeClr val="accent1">
            <a:alpha val="90000"/>
            <a:tint val="40000"/>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56199" tIns="330200" rIns="256199" bIns="330200" numCol="1" spcCol="1270" anchor="t" anchorCtr="0">
          <a:noAutofit/>
        </a:bodyPr>
        <a:lstStyle/>
        <a:p>
          <a:pPr marL="0" lvl="0" indent="0" algn="l" defTabSz="800100">
            <a:lnSpc>
              <a:spcPct val="90000"/>
            </a:lnSpc>
            <a:spcBef>
              <a:spcPct val="0"/>
            </a:spcBef>
            <a:spcAft>
              <a:spcPct val="35000"/>
            </a:spcAft>
            <a:buNone/>
          </a:pPr>
          <a:r>
            <a:rPr lang="en-US" sz="1800" b="1" kern="1200" dirty="0"/>
            <a:t>Similar to REM sleep</a:t>
          </a:r>
        </a:p>
        <a:p>
          <a:pPr marL="0" lvl="0" indent="0" algn="l" defTabSz="800100">
            <a:lnSpc>
              <a:spcPct val="90000"/>
            </a:lnSpc>
            <a:spcBef>
              <a:spcPct val="0"/>
            </a:spcBef>
            <a:spcAft>
              <a:spcPct val="35000"/>
            </a:spcAft>
            <a:buNone/>
          </a:pPr>
          <a:endParaRPr lang="en-US" sz="1800" kern="1200" dirty="0"/>
        </a:p>
        <a:p>
          <a:pPr marL="0" lvl="0" indent="0" algn="l" defTabSz="800100">
            <a:lnSpc>
              <a:spcPct val="90000"/>
            </a:lnSpc>
            <a:spcBef>
              <a:spcPct val="0"/>
            </a:spcBef>
            <a:spcAft>
              <a:spcPct val="35000"/>
            </a:spcAft>
            <a:buNone/>
          </a:pPr>
          <a:r>
            <a:rPr lang="en-US" sz="1800" kern="1200" dirty="0"/>
            <a:t>The brain’s natural time for processing</a:t>
          </a:r>
        </a:p>
      </dsp:txBody>
      <dsp:txXfrm>
        <a:off x="0" y="1653508"/>
        <a:ext cx="3286125" cy="2610802"/>
      </dsp:txXfrm>
    </dsp:sp>
    <dsp:sp modelId="{2FA1FAD1-F05D-4676-B4E8-74C3FC65968A}">
      <dsp:nvSpPr>
        <dsp:cNvPr id="0" name=""/>
        <dsp:cNvSpPr/>
      </dsp:nvSpPr>
      <dsp:spPr>
        <a:xfrm>
          <a:off x="990361" y="435133"/>
          <a:ext cx="1305401" cy="1305401"/>
        </a:xfrm>
        <a:prstGeom prst="ellipse">
          <a:avLst/>
        </a:prstGeom>
        <a:gradFill rotWithShape="0">
          <a:gsLst>
            <a:gs pos="0">
              <a:schemeClr val="accent1">
                <a:shade val="80000"/>
                <a:hueOff val="0"/>
                <a:satOff val="0"/>
                <a:lumOff val="0"/>
                <a:alphaOff val="0"/>
                <a:satMod val="103000"/>
                <a:lumMod val="102000"/>
                <a:tint val="94000"/>
              </a:schemeClr>
            </a:gs>
            <a:gs pos="50000">
              <a:schemeClr val="accent1">
                <a:shade val="80000"/>
                <a:hueOff val="0"/>
                <a:satOff val="0"/>
                <a:lumOff val="0"/>
                <a:alphaOff val="0"/>
                <a:satMod val="110000"/>
                <a:lumMod val="100000"/>
                <a:shade val="100000"/>
              </a:schemeClr>
            </a:gs>
            <a:gs pos="100000">
              <a:schemeClr val="accent1">
                <a:shade val="80000"/>
                <a:hueOff val="0"/>
                <a:satOff val="0"/>
                <a:lumOff val="0"/>
                <a:alphaOff val="0"/>
                <a:lumMod val="99000"/>
                <a:satMod val="120000"/>
                <a:shade val="78000"/>
              </a:schemeClr>
            </a:gs>
          </a:gsLst>
          <a:lin ang="5400000" scaled="0"/>
        </a:gradFill>
        <a:ln w="6350" cap="flat" cmpd="sng" algn="ctr">
          <a:solidFill>
            <a:schemeClr val="accent1">
              <a:shade val="80000"/>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01774" tIns="12700" rIns="101774"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p>
      </dsp:txBody>
      <dsp:txXfrm>
        <a:off x="1181533" y="626305"/>
        <a:ext cx="923057" cy="923057"/>
      </dsp:txXfrm>
    </dsp:sp>
    <dsp:sp modelId="{5DD82CC7-DB9B-4949-9418-BCD0FC10A367}">
      <dsp:nvSpPr>
        <dsp:cNvPr id="0" name=""/>
        <dsp:cNvSpPr/>
      </dsp:nvSpPr>
      <dsp:spPr>
        <a:xfrm>
          <a:off x="0" y="4351266"/>
          <a:ext cx="3286125" cy="72"/>
        </a:xfrm>
        <a:prstGeom prst="rect">
          <a:avLst/>
        </a:prstGeom>
        <a:gradFill rotWithShape="0">
          <a:gsLst>
            <a:gs pos="0">
              <a:schemeClr val="accent1">
                <a:shade val="80000"/>
                <a:hueOff val="69857"/>
                <a:satOff val="-1251"/>
                <a:lumOff val="5317"/>
                <a:alphaOff val="0"/>
                <a:satMod val="103000"/>
                <a:lumMod val="102000"/>
                <a:tint val="94000"/>
              </a:schemeClr>
            </a:gs>
            <a:gs pos="50000">
              <a:schemeClr val="accent1">
                <a:shade val="80000"/>
                <a:hueOff val="69857"/>
                <a:satOff val="-1251"/>
                <a:lumOff val="5317"/>
                <a:alphaOff val="0"/>
                <a:satMod val="110000"/>
                <a:lumMod val="100000"/>
                <a:shade val="100000"/>
              </a:schemeClr>
            </a:gs>
            <a:gs pos="100000">
              <a:schemeClr val="accent1">
                <a:shade val="80000"/>
                <a:hueOff val="69857"/>
                <a:satOff val="-1251"/>
                <a:lumOff val="5317"/>
                <a:alphaOff val="0"/>
                <a:lumMod val="99000"/>
                <a:satMod val="120000"/>
                <a:shade val="78000"/>
              </a:schemeClr>
            </a:gs>
          </a:gsLst>
          <a:lin ang="5400000" scaled="0"/>
        </a:gradFill>
        <a:ln w="6350" cap="flat" cmpd="sng" algn="ctr">
          <a:solidFill>
            <a:schemeClr val="accent1">
              <a:shade val="80000"/>
              <a:hueOff val="69857"/>
              <a:satOff val="-1251"/>
              <a:lumOff val="5317"/>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C7590C96-39B4-42F3-A15C-D80890E1D868}">
      <dsp:nvSpPr>
        <dsp:cNvPr id="0" name=""/>
        <dsp:cNvSpPr/>
      </dsp:nvSpPr>
      <dsp:spPr>
        <a:xfrm>
          <a:off x="3614737" y="0"/>
          <a:ext cx="3286125" cy="4351338"/>
        </a:xfrm>
        <a:prstGeom prst="rect">
          <a:avLst/>
        </a:prstGeom>
        <a:solidFill>
          <a:schemeClr val="accent1">
            <a:alpha val="90000"/>
            <a:tint val="40000"/>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56199" tIns="330200" rIns="256199" bIns="330200" numCol="1" spcCol="1270" anchor="t" anchorCtr="0">
          <a:noAutofit/>
        </a:bodyPr>
        <a:lstStyle/>
        <a:p>
          <a:pPr marL="0" lvl="0" indent="0" algn="l" defTabSz="800100">
            <a:lnSpc>
              <a:spcPct val="90000"/>
            </a:lnSpc>
            <a:spcBef>
              <a:spcPct val="0"/>
            </a:spcBef>
            <a:spcAft>
              <a:spcPct val="35000"/>
            </a:spcAft>
            <a:buNone/>
          </a:pPr>
          <a:r>
            <a:rPr lang="en-US" sz="1800" b="1" kern="1200" dirty="0"/>
            <a:t>Hemispheric synchronization</a:t>
          </a:r>
        </a:p>
        <a:p>
          <a:pPr marL="0" lvl="0" indent="0" algn="l" defTabSz="800100">
            <a:lnSpc>
              <a:spcPct val="90000"/>
            </a:lnSpc>
            <a:spcBef>
              <a:spcPct val="0"/>
            </a:spcBef>
            <a:spcAft>
              <a:spcPct val="35000"/>
            </a:spcAft>
            <a:buNone/>
          </a:pPr>
          <a:endParaRPr lang="en-US" sz="1800" kern="1200" dirty="0"/>
        </a:p>
        <a:p>
          <a:pPr marL="0" lvl="0" indent="0" algn="l" defTabSz="800100">
            <a:lnSpc>
              <a:spcPct val="90000"/>
            </a:lnSpc>
            <a:spcBef>
              <a:spcPct val="0"/>
            </a:spcBef>
            <a:spcAft>
              <a:spcPct val="35000"/>
            </a:spcAft>
            <a:buNone/>
          </a:pPr>
          <a:r>
            <a:rPr lang="en-US" sz="1800" kern="1200" dirty="0"/>
            <a:t>Communication between right and left brain to access adaptive information</a:t>
          </a:r>
        </a:p>
      </dsp:txBody>
      <dsp:txXfrm>
        <a:off x="3614737" y="1653508"/>
        <a:ext cx="3286125" cy="2610802"/>
      </dsp:txXfrm>
    </dsp:sp>
    <dsp:sp modelId="{568EF9C2-8E27-4D02-A845-9A4909A8E73E}">
      <dsp:nvSpPr>
        <dsp:cNvPr id="0" name=""/>
        <dsp:cNvSpPr/>
      </dsp:nvSpPr>
      <dsp:spPr>
        <a:xfrm>
          <a:off x="4605099" y="435133"/>
          <a:ext cx="1305401" cy="1305401"/>
        </a:xfrm>
        <a:prstGeom prst="ellipse">
          <a:avLst/>
        </a:prstGeom>
        <a:gradFill rotWithShape="0">
          <a:gsLst>
            <a:gs pos="0">
              <a:schemeClr val="accent1">
                <a:shade val="80000"/>
                <a:hueOff val="139713"/>
                <a:satOff val="-2502"/>
                <a:lumOff val="10634"/>
                <a:alphaOff val="0"/>
                <a:satMod val="103000"/>
                <a:lumMod val="102000"/>
                <a:tint val="94000"/>
              </a:schemeClr>
            </a:gs>
            <a:gs pos="50000">
              <a:schemeClr val="accent1">
                <a:shade val="80000"/>
                <a:hueOff val="139713"/>
                <a:satOff val="-2502"/>
                <a:lumOff val="10634"/>
                <a:alphaOff val="0"/>
                <a:satMod val="110000"/>
                <a:lumMod val="100000"/>
                <a:shade val="100000"/>
              </a:schemeClr>
            </a:gs>
            <a:gs pos="100000">
              <a:schemeClr val="accent1">
                <a:shade val="80000"/>
                <a:hueOff val="139713"/>
                <a:satOff val="-2502"/>
                <a:lumOff val="10634"/>
                <a:alphaOff val="0"/>
                <a:lumMod val="99000"/>
                <a:satMod val="120000"/>
                <a:shade val="78000"/>
              </a:schemeClr>
            </a:gs>
          </a:gsLst>
          <a:lin ang="5400000" scaled="0"/>
        </a:gradFill>
        <a:ln w="6350" cap="flat" cmpd="sng" algn="ctr">
          <a:solidFill>
            <a:schemeClr val="accent1">
              <a:shade val="80000"/>
              <a:hueOff val="139713"/>
              <a:satOff val="-2502"/>
              <a:lumOff val="10634"/>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01774" tIns="12700" rIns="101774" bIns="12700" numCol="1" spcCol="1270" anchor="ctr" anchorCtr="0">
          <a:noAutofit/>
        </a:bodyPr>
        <a:lstStyle/>
        <a:p>
          <a:pPr marL="0" lvl="0" indent="0" algn="ctr" defTabSz="2133600">
            <a:lnSpc>
              <a:spcPct val="90000"/>
            </a:lnSpc>
            <a:spcBef>
              <a:spcPct val="0"/>
            </a:spcBef>
            <a:spcAft>
              <a:spcPct val="35000"/>
            </a:spcAft>
            <a:buNone/>
          </a:pPr>
          <a:r>
            <a:rPr lang="en-US" sz="4800" kern="1200"/>
            <a:t>2</a:t>
          </a:r>
        </a:p>
      </dsp:txBody>
      <dsp:txXfrm>
        <a:off x="4796271" y="626305"/>
        <a:ext cx="923057" cy="923057"/>
      </dsp:txXfrm>
    </dsp:sp>
    <dsp:sp modelId="{829D1254-71D0-47D9-8E15-1A0B719A5502}">
      <dsp:nvSpPr>
        <dsp:cNvPr id="0" name=""/>
        <dsp:cNvSpPr/>
      </dsp:nvSpPr>
      <dsp:spPr>
        <a:xfrm>
          <a:off x="3614737" y="4351266"/>
          <a:ext cx="3286125" cy="72"/>
        </a:xfrm>
        <a:prstGeom prst="rect">
          <a:avLst/>
        </a:prstGeom>
        <a:gradFill rotWithShape="0">
          <a:gsLst>
            <a:gs pos="0">
              <a:schemeClr val="accent1">
                <a:shade val="80000"/>
                <a:hueOff val="209570"/>
                <a:satOff val="-3754"/>
                <a:lumOff val="15951"/>
                <a:alphaOff val="0"/>
                <a:satMod val="103000"/>
                <a:lumMod val="102000"/>
                <a:tint val="94000"/>
              </a:schemeClr>
            </a:gs>
            <a:gs pos="50000">
              <a:schemeClr val="accent1">
                <a:shade val="80000"/>
                <a:hueOff val="209570"/>
                <a:satOff val="-3754"/>
                <a:lumOff val="15951"/>
                <a:alphaOff val="0"/>
                <a:satMod val="110000"/>
                <a:lumMod val="100000"/>
                <a:shade val="100000"/>
              </a:schemeClr>
            </a:gs>
            <a:gs pos="100000">
              <a:schemeClr val="accent1">
                <a:shade val="80000"/>
                <a:hueOff val="209570"/>
                <a:satOff val="-3754"/>
                <a:lumOff val="15951"/>
                <a:alphaOff val="0"/>
                <a:lumMod val="99000"/>
                <a:satMod val="120000"/>
                <a:shade val="78000"/>
              </a:schemeClr>
            </a:gs>
          </a:gsLst>
          <a:lin ang="5400000" scaled="0"/>
        </a:gradFill>
        <a:ln w="6350" cap="flat" cmpd="sng" algn="ctr">
          <a:solidFill>
            <a:schemeClr val="accent1">
              <a:shade val="80000"/>
              <a:hueOff val="209570"/>
              <a:satOff val="-3754"/>
              <a:lumOff val="15951"/>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561CF75A-574F-4D15-81F0-0B4D4DB8779A}">
      <dsp:nvSpPr>
        <dsp:cNvPr id="0" name=""/>
        <dsp:cNvSpPr/>
      </dsp:nvSpPr>
      <dsp:spPr>
        <a:xfrm>
          <a:off x="7229475" y="0"/>
          <a:ext cx="3286125" cy="4351338"/>
        </a:xfrm>
        <a:prstGeom prst="rect">
          <a:avLst/>
        </a:prstGeom>
        <a:solidFill>
          <a:schemeClr val="accent1">
            <a:alpha val="90000"/>
            <a:tint val="40000"/>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56199" tIns="330200" rIns="256199" bIns="330200" numCol="1" spcCol="1270" anchor="t" anchorCtr="0">
          <a:noAutofit/>
        </a:bodyPr>
        <a:lstStyle/>
        <a:p>
          <a:pPr marL="0" lvl="0" indent="0" algn="l" defTabSz="800100">
            <a:lnSpc>
              <a:spcPct val="90000"/>
            </a:lnSpc>
            <a:spcBef>
              <a:spcPct val="0"/>
            </a:spcBef>
            <a:spcAft>
              <a:spcPct val="35000"/>
            </a:spcAft>
            <a:buNone/>
          </a:pPr>
          <a:r>
            <a:rPr lang="en-US" sz="1800" b="1" kern="1200" dirty="0"/>
            <a:t>Orienting Process</a:t>
          </a:r>
        </a:p>
        <a:p>
          <a:pPr marL="0" lvl="0" indent="0" algn="l" defTabSz="800100">
            <a:lnSpc>
              <a:spcPct val="90000"/>
            </a:lnSpc>
            <a:spcBef>
              <a:spcPct val="0"/>
            </a:spcBef>
            <a:spcAft>
              <a:spcPct val="35000"/>
            </a:spcAft>
            <a:buNone/>
          </a:pPr>
          <a:r>
            <a:rPr lang="en-US" sz="1800" kern="1200" dirty="0"/>
            <a:t>Provides a neutral place for focus while engaging traumatic material which therefore allows the parasympathetic system to engage</a:t>
          </a:r>
        </a:p>
      </dsp:txBody>
      <dsp:txXfrm>
        <a:off x="7229475" y="1653508"/>
        <a:ext cx="3286125" cy="2610802"/>
      </dsp:txXfrm>
    </dsp:sp>
    <dsp:sp modelId="{654789A2-3C32-4C3B-8781-2639A9D254FF}">
      <dsp:nvSpPr>
        <dsp:cNvPr id="0" name=""/>
        <dsp:cNvSpPr/>
      </dsp:nvSpPr>
      <dsp:spPr>
        <a:xfrm>
          <a:off x="8219836" y="435133"/>
          <a:ext cx="1305401" cy="1305401"/>
        </a:xfrm>
        <a:prstGeom prst="ellipse">
          <a:avLst/>
        </a:prstGeom>
        <a:gradFill rotWithShape="0">
          <a:gsLst>
            <a:gs pos="0">
              <a:schemeClr val="accent1">
                <a:shade val="80000"/>
                <a:hueOff val="279426"/>
                <a:satOff val="-5005"/>
                <a:lumOff val="21268"/>
                <a:alphaOff val="0"/>
                <a:satMod val="103000"/>
                <a:lumMod val="102000"/>
                <a:tint val="94000"/>
              </a:schemeClr>
            </a:gs>
            <a:gs pos="50000">
              <a:schemeClr val="accent1">
                <a:shade val="80000"/>
                <a:hueOff val="279426"/>
                <a:satOff val="-5005"/>
                <a:lumOff val="21268"/>
                <a:alphaOff val="0"/>
                <a:satMod val="110000"/>
                <a:lumMod val="100000"/>
                <a:shade val="100000"/>
              </a:schemeClr>
            </a:gs>
            <a:gs pos="100000">
              <a:schemeClr val="accent1">
                <a:shade val="80000"/>
                <a:hueOff val="279426"/>
                <a:satOff val="-5005"/>
                <a:lumOff val="21268"/>
                <a:alphaOff val="0"/>
                <a:lumMod val="99000"/>
                <a:satMod val="120000"/>
                <a:shade val="78000"/>
              </a:schemeClr>
            </a:gs>
          </a:gsLst>
          <a:lin ang="5400000" scaled="0"/>
        </a:gradFill>
        <a:ln w="6350" cap="flat" cmpd="sng" algn="ctr">
          <a:solidFill>
            <a:schemeClr val="accent1">
              <a:shade val="80000"/>
              <a:hueOff val="279426"/>
              <a:satOff val="-5005"/>
              <a:lumOff val="21268"/>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01774" tIns="12700" rIns="101774" bIns="12700" numCol="1" spcCol="1270" anchor="ctr" anchorCtr="0">
          <a:noAutofit/>
        </a:bodyPr>
        <a:lstStyle/>
        <a:p>
          <a:pPr marL="0" lvl="0" indent="0" algn="ctr" defTabSz="2133600">
            <a:lnSpc>
              <a:spcPct val="90000"/>
            </a:lnSpc>
            <a:spcBef>
              <a:spcPct val="0"/>
            </a:spcBef>
            <a:spcAft>
              <a:spcPct val="35000"/>
            </a:spcAft>
            <a:buNone/>
          </a:pPr>
          <a:r>
            <a:rPr lang="en-US" sz="4800" kern="1200"/>
            <a:t>3</a:t>
          </a:r>
        </a:p>
      </dsp:txBody>
      <dsp:txXfrm>
        <a:off x="8411008" y="626305"/>
        <a:ext cx="923057" cy="923057"/>
      </dsp:txXfrm>
    </dsp:sp>
    <dsp:sp modelId="{477C9C8E-67FF-40F9-8157-B74EA052D591}">
      <dsp:nvSpPr>
        <dsp:cNvPr id="0" name=""/>
        <dsp:cNvSpPr/>
      </dsp:nvSpPr>
      <dsp:spPr>
        <a:xfrm>
          <a:off x="7229475" y="4351266"/>
          <a:ext cx="3286125" cy="72"/>
        </a:xfrm>
        <a:prstGeom prst="rect">
          <a:avLst/>
        </a:prstGeom>
        <a:gradFill rotWithShape="0">
          <a:gsLst>
            <a:gs pos="0">
              <a:schemeClr val="accent1">
                <a:shade val="80000"/>
                <a:hueOff val="349283"/>
                <a:satOff val="-6256"/>
                <a:lumOff val="26585"/>
                <a:alphaOff val="0"/>
                <a:satMod val="103000"/>
                <a:lumMod val="102000"/>
                <a:tint val="94000"/>
              </a:schemeClr>
            </a:gs>
            <a:gs pos="50000">
              <a:schemeClr val="accent1">
                <a:shade val="80000"/>
                <a:hueOff val="349283"/>
                <a:satOff val="-6256"/>
                <a:lumOff val="26585"/>
                <a:alphaOff val="0"/>
                <a:satMod val="110000"/>
                <a:lumMod val="100000"/>
                <a:shade val="100000"/>
              </a:schemeClr>
            </a:gs>
            <a:gs pos="100000">
              <a:schemeClr val="accent1">
                <a:shade val="80000"/>
                <a:hueOff val="349283"/>
                <a:satOff val="-6256"/>
                <a:lumOff val="26585"/>
                <a:alphaOff val="0"/>
                <a:lumMod val="99000"/>
                <a:satMod val="120000"/>
                <a:shade val="78000"/>
              </a:schemeClr>
            </a:gs>
          </a:gsLst>
          <a:lin ang="5400000" scaled="0"/>
        </a:gradFill>
        <a:ln w="6350" cap="flat" cmpd="sng" algn="ctr">
          <a:solidFill>
            <a:schemeClr val="accent1">
              <a:shade val="80000"/>
              <a:hueOff val="349283"/>
              <a:satOff val="-6256"/>
              <a:lumOff val="26585"/>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FA9A3F-072A-4CFA-8002-8C120C125335}">
      <dsp:nvSpPr>
        <dsp:cNvPr id="0" name=""/>
        <dsp:cNvSpPr/>
      </dsp:nvSpPr>
      <dsp:spPr>
        <a:xfrm>
          <a:off x="0" y="1493"/>
          <a:ext cx="6269038" cy="110338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err="1"/>
            <a:t>Dysfunctionally</a:t>
          </a:r>
          <a:r>
            <a:rPr lang="en-US" sz="2200" kern="1200" dirty="0"/>
            <a:t> stored    	Functionally stored </a:t>
          </a:r>
        </a:p>
      </dsp:txBody>
      <dsp:txXfrm>
        <a:off x="53863" y="55356"/>
        <a:ext cx="6161312" cy="995661"/>
      </dsp:txXfrm>
    </dsp:sp>
    <dsp:sp modelId="{1ED5BF81-0AAC-40A6-B2EC-49BDAAC293C2}">
      <dsp:nvSpPr>
        <dsp:cNvPr id="0" name=""/>
        <dsp:cNvSpPr/>
      </dsp:nvSpPr>
      <dsp:spPr>
        <a:xfrm>
          <a:off x="0" y="1117930"/>
          <a:ext cx="6269038" cy="110338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Implicit memory           	Explicit memory </a:t>
          </a:r>
        </a:p>
      </dsp:txBody>
      <dsp:txXfrm>
        <a:off x="53863" y="1171793"/>
        <a:ext cx="6161312" cy="995661"/>
      </dsp:txXfrm>
    </dsp:sp>
    <dsp:sp modelId="{207AFB31-EA7B-414B-B0C0-BADCAE8F9C39}">
      <dsp:nvSpPr>
        <dsp:cNvPr id="0" name=""/>
        <dsp:cNvSpPr/>
      </dsp:nvSpPr>
      <dsp:spPr>
        <a:xfrm>
          <a:off x="0" y="2234368"/>
          <a:ext cx="6269038" cy="110338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Episodic recall      	Semantic based recall </a:t>
          </a:r>
        </a:p>
      </dsp:txBody>
      <dsp:txXfrm>
        <a:off x="53863" y="2288231"/>
        <a:ext cx="6161312" cy="995661"/>
      </dsp:txXfrm>
    </dsp:sp>
    <dsp:sp modelId="{6CD5C26E-991D-4E42-B234-3AD890867C8E}">
      <dsp:nvSpPr>
        <dsp:cNvPr id="0" name=""/>
        <dsp:cNvSpPr/>
      </dsp:nvSpPr>
      <dsp:spPr>
        <a:xfrm>
          <a:off x="0" y="3350806"/>
          <a:ext cx="6269038" cy="110338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endParaRPr lang="en-US" sz="1500" kern="1200" dirty="0"/>
        </a:p>
        <a:p>
          <a:pPr marL="0" lvl="0" indent="0" algn="l" defTabSz="666750">
            <a:lnSpc>
              <a:spcPct val="90000"/>
            </a:lnSpc>
            <a:spcBef>
              <a:spcPct val="0"/>
            </a:spcBef>
            <a:spcAft>
              <a:spcPct val="35000"/>
            </a:spcAft>
            <a:buNone/>
          </a:pPr>
          <a:r>
            <a:rPr lang="en-US" sz="2000" kern="1200" dirty="0"/>
            <a:t>Ineffective perceptions     	More effective perceptions</a:t>
          </a:r>
        </a:p>
        <a:p>
          <a:pPr marL="0" lvl="0" indent="0" algn="l" defTabSz="666750">
            <a:lnSpc>
              <a:spcPct val="90000"/>
            </a:lnSpc>
            <a:spcBef>
              <a:spcPct val="0"/>
            </a:spcBef>
            <a:spcAft>
              <a:spcPct val="35000"/>
            </a:spcAft>
            <a:buNone/>
          </a:pPr>
          <a:r>
            <a:rPr lang="en-US" sz="2000" kern="1200" dirty="0"/>
            <a:t> Ineffective behaviors   	More effective behaviors </a:t>
          </a:r>
        </a:p>
      </dsp:txBody>
      <dsp:txXfrm>
        <a:off x="53863" y="3404669"/>
        <a:ext cx="6161312" cy="995661"/>
      </dsp:txXfrm>
    </dsp:sp>
    <dsp:sp modelId="{E63880EC-6663-42B7-AEB2-8D74CBEBB36D}">
      <dsp:nvSpPr>
        <dsp:cNvPr id="0" name=""/>
        <dsp:cNvSpPr/>
      </dsp:nvSpPr>
      <dsp:spPr>
        <a:xfrm>
          <a:off x="0" y="4467244"/>
          <a:ext cx="6269038" cy="110338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Trauma time orientation        Present day time </a:t>
          </a:r>
        </a:p>
      </dsp:txBody>
      <dsp:txXfrm>
        <a:off x="53863" y="4521107"/>
        <a:ext cx="6161312" cy="99566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1F2F1F-A49E-4108-9601-D5077CAD075B}">
      <dsp:nvSpPr>
        <dsp:cNvPr id="0" name=""/>
        <dsp:cNvSpPr/>
      </dsp:nvSpPr>
      <dsp:spPr>
        <a:xfrm>
          <a:off x="0" y="0"/>
          <a:ext cx="608965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691F5A0-8159-4332-BE6A-CB1505708B7C}">
      <dsp:nvSpPr>
        <dsp:cNvPr id="0" name=""/>
        <dsp:cNvSpPr/>
      </dsp:nvSpPr>
      <dsp:spPr>
        <a:xfrm>
          <a:off x="0" y="0"/>
          <a:ext cx="6089650" cy="27860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kern="1200"/>
            <a:t>Resources are the natural and human elements that support the individual’s return to equilibrium, peace, and fulfillment.</a:t>
          </a:r>
        </a:p>
      </dsp:txBody>
      <dsp:txXfrm>
        <a:off x="0" y="0"/>
        <a:ext cx="6089650" cy="2786062"/>
      </dsp:txXfrm>
    </dsp:sp>
    <dsp:sp modelId="{02A68FD8-FB9A-4CBD-979E-D410CB54B8C1}">
      <dsp:nvSpPr>
        <dsp:cNvPr id="0" name=""/>
        <dsp:cNvSpPr/>
      </dsp:nvSpPr>
      <dsp:spPr>
        <a:xfrm>
          <a:off x="0" y="2786062"/>
          <a:ext cx="6089650"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CB8C384-1961-4D42-939E-869DC456E980}">
      <dsp:nvSpPr>
        <dsp:cNvPr id="0" name=""/>
        <dsp:cNvSpPr/>
      </dsp:nvSpPr>
      <dsp:spPr>
        <a:xfrm>
          <a:off x="0" y="2786062"/>
          <a:ext cx="6089650" cy="27860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kern="1200"/>
            <a:t>In working with trauma we use resourcing techniques to manage hyper-arousal and to support the client’s return to optimal functioning. </a:t>
          </a:r>
        </a:p>
      </dsp:txBody>
      <dsp:txXfrm>
        <a:off x="0" y="2786062"/>
        <a:ext cx="6089650" cy="278606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0204DB-BD56-4435-810B-9CEA004950C6}">
      <dsp:nvSpPr>
        <dsp:cNvPr id="0" name=""/>
        <dsp:cNvSpPr/>
      </dsp:nvSpPr>
      <dsp:spPr>
        <a:xfrm>
          <a:off x="0" y="0"/>
          <a:ext cx="626903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C7EF925-71EE-4C9F-805D-26194A6460FF}">
      <dsp:nvSpPr>
        <dsp:cNvPr id="0" name=""/>
        <dsp:cNvSpPr/>
      </dsp:nvSpPr>
      <dsp:spPr>
        <a:xfrm>
          <a:off x="0" y="0"/>
          <a:ext cx="6269038" cy="14731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dirty="0"/>
            <a:t>Bergmann, U. Neurobiological Foundations for EMDR Practice. New York, NY. Springer Publishing. 2012.</a:t>
          </a:r>
        </a:p>
      </dsp:txBody>
      <dsp:txXfrm>
        <a:off x="0" y="0"/>
        <a:ext cx="6269038" cy="1473154"/>
      </dsp:txXfrm>
    </dsp:sp>
    <dsp:sp modelId="{CE7BA226-BBEB-4FF2-85D2-9FC8340DA66D}">
      <dsp:nvSpPr>
        <dsp:cNvPr id="0" name=""/>
        <dsp:cNvSpPr/>
      </dsp:nvSpPr>
      <dsp:spPr>
        <a:xfrm>
          <a:off x="0" y="1473154"/>
          <a:ext cx="626903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2BE71DA-4841-4641-A0A5-F9B868F9A547}">
      <dsp:nvSpPr>
        <dsp:cNvPr id="0" name=""/>
        <dsp:cNvSpPr/>
      </dsp:nvSpPr>
      <dsp:spPr>
        <a:xfrm>
          <a:off x="0" y="1473154"/>
          <a:ext cx="6269038" cy="14731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Van der Kolk, B. The Body keeps the Score: Memory and the Evolving Psychobiology of Post-Traumatic Stress.</a:t>
          </a:r>
          <a:r>
            <a:rPr lang="en-US" sz="2300" b="1" kern="1200"/>
            <a:t> </a:t>
          </a:r>
          <a:r>
            <a:rPr lang="en-US" sz="2300" i="1" kern="1200"/>
            <a:t>Harvard Review of Psychiatry</a:t>
          </a:r>
          <a:r>
            <a:rPr lang="en-US" sz="2300" kern="1200"/>
            <a:t>, 1994, 1(5), 253-265.</a:t>
          </a:r>
        </a:p>
      </dsp:txBody>
      <dsp:txXfrm>
        <a:off x="0" y="1473154"/>
        <a:ext cx="6269038" cy="1473154"/>
      </dsp:txXfrm>
    </dsp:sp>
    <dsp:sp modelId="{C01A4EA7-1833-413B-9304-18DDEC9E6C2A}">
      <dsp:nvSpPr>
        <dsp:cNvPr id="0" name=""/>
        <dsp:cNvSpPr/>
      </dsp:nvSpPr>
      <dsp:spPr>
        <a:xfrm>
          <a:off x="0" y="2946308"/>
          <a:ext cx="626903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FA43A7B-51D6-49DF-A905-73E01EFE36D0}">
      <dsp:nvSpPr>
        <dsp:cNvPr id="0" name=""/>
        <dsp:cNvSpPr/>
      </dsp:nvSpPr>
      <dsp:spPr>
        <a:xfrm>
          <a:off x="0" y="2946308"/>
          <a:ext cx="6269038" cy="14731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dirty="0"/>
            <a:t>Shapiro, F. Eye Movement Desensitization and Reprocessing: Basic Principles, Protocols and Procedures, 3</a:t>
          </a:r>
          <a:r>
            <a:rPr lang="en-US" sz="2300" kern="1200" baseline="30000" dirty="0"/>
            <a:t>rd</a:t>
          </a:r>
          <a:r>
            <a:rPr lang="en-US" sz="2300" kern="1200" dirty="0"/>
            <a:t> edition. New York, Guilford Press. 2018.</a:t>
          </a:r>
        </a:p>
      </dsp:txBody>
      <dsp:txXfrm>
        <a:off x="0" y="2946308"/>
        <a:ext cx="6269038" cy="1473154"/>
      </dsp:txXfrm>
    </dsp:sp>
    <dsp:sp modelId="{C02A3FF2-CEFE-409F-BBB5-70FD70973CC1}">
      <dsp:nvSpPr>
        <dsp:cNvPr id="0" name=""/>
        <dsp:cNvSpPr/>
      </dsp:nvSpPr>
      <dsp:spPr>
        <a:xfrm>
          <a:off x="0" y="4419462"/>
          <a:ext cx="626903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3216B5-7674-4CC3-9B50-D21E168E45B9}">
      <dsp:nvSpPr>
        <dsp:cNvPr id="0" name=""/>
        <dsp:cNvSpPr/>
      </dsp:nvSpPr>
      <dsp:spPr>
        <a:xfrm>
          <a:off x="0" y="4419462"/>
          <a:ext cx="6269038" cy="14731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dirty="0"/>
            <a:t>Walker, RJ. Polyvagal Chart. www.rubyjowalker.com</a:t>
          </a:r>
        </a:p>
      </dsp:txBody>
      <dsp:txXfrm>
        <a:off x="0" y="4419462"/>
        <a:ext cx="6269038" cy="1473154"/>
      </dsp:txXfrm>
    </dsp:sp>
  </dsp:spTree>
</dsp:drawing>
</file>

<file path=ppt/diagrams/layout1.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6.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C2DAC-D61E-46A8-9F4F-B6A28E0E872F}" type="datetimeFigureOut">
              <a:rPr lang="en-US" smtClean="0"/>
              <a:t>3/21/2018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5B2900-E5A4-4DE6-89D1-9ECE3AB5D56D}" type="slidenum">
              <a:rPr lang="en-US" smtClean="0"/>
              <a:t>‹#›</a:t>
            </a:fld>
            <a:endParaRPr lang="en-US"/>
          </a:p>
        </p:txBody>
      </p:sp>
    </p:spTree>
    <p:extLst>
      <p:ext uri="{BB962C8B-B14F-4D97-AF65-F5344CB8AC3E}">
        <p14:creationId xmlns:p14="http://schemas.microsoft.com/office/powerpoint/2010/main" val="2903770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Socialization teaches us to inhibit impulses.  Trauma often inhibits impulse that is designed to help us survive!</a:t>
            </a:r>
          </a:p>
        </p:txBody>
      </p:sp>
      <p:sp>
        <p:nvSpPr>
          <p:cNvPr id="4" name="Slide Number Placeholder 3"/>
          <p:cNvSpPr>
            <a:spLocks noGrp="1"/>
          </p:cNvSpPr>
          <p:nvPr>
            <p:ph type="sldNum" sz="quarter" idx="10"/>
          </p:nvPr>
        </p:nvSpPr>
        <p:spPr/>
        <p:txBody>
          <a:bodyPr/>
          <a:lstStyle/>
          <a:p>
            <a:fld id="{7D9FF742-BFE5-4E29-ABF2-0A40686D4B8E}" type="slidenum">
              <a:rPr lang="en-US" smtClean="0"/>
              <a:t>2</a:t>
            </a:fld>
            <a:endParaRPr lang="en-US"/>
          </a:p>
        </p:txBody>
      </p:sp>
    </p:spTree>
    <p:extLst>
      <p:ext uri="{BB962C8B-B14F-4D97-AF65-F5344CB8AC3E}">
        <p14:creationId xmlns:p14="http://schemas.microsoft.com/office/powerpoint/2010/main" val="6019027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opposite of a traumatized state.</a:t>
            </a:r>
          </a:p>
        </p:txBody>
      </p:sp>
      <p:sp>
        <p:nvSpPr>
          <p:cNvPr id="4" name="Slide Number Placeholder 3"/>
          <p:cNvSpPr>
            <a:spLocks noGrp="1"/>
          </p:cNvSpPr>
          <p:nvPr>
            <p:ph type="sldNum" sz="quarter" idx="10"/>
          </p:nvPr>
        </p:nvSpPr>
        <p:spPr/>
        <p:txBody>
          <a:bodyPr/>
          <a:lstStyle/>
          <a:p>
            <a:fld id="{7D9FF742-BFE5-4E29-ABF2-0A40686D4B8E}" type="slidenum">
              <a:rPr lang="en-US" smtClean="0"/>
              <a:t>3</a:t>
            </a:fld>
            <a:endParaRPr lang="en-US"/>
          </a:p>
        </p:txBody>
      </p:sp>
    </p:spTree>
    <p:extLst>
      <p:ext uri="{BB962C8B-B14F-4D97-AF65-F5344CB8AC3E}">
        <p14:creationId xmlns:p14="http://schemas.microsoft.com/office/powerpoint/2010/main" val="11672239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about the event or about how we coped</a:t>
            </a:r>
          </a:p>
        </p:txBody>
      </p:sp>
      <p:sp>
        <p:nvSpPr>
          <p:cNvPr id="4" name="Slide Number Placeholder 3"/>
          <p:cNvSpPr>
            <a:spLocks noGrp="1"/>
          </p:cNvSpPr>
          <p:nvPr>
            <p:ph type="sldNum" sz="quarter" idx="10"/>
          </p:nvPr>
        </p:nvSpPr>
        <p:spPr/>
        <p:txBody>
          <a:bodyPr/>
          <a:lstStyle/>
          <a:p>
            <a:fld id="{7D9FF742-BFE5-4E29-ABF2-0A40686D4B8E}" type="slidenum">
              <a:rPr lang="en-US" smtClean="0"/>
              <a:t>4</a:t>
            </a:fld>
            <a:endParaRPr lang="en-US"/>
          </a:p>
        </p:txBody>
      </p:sp>
    </p:spTree>
    <p:extLst>
      <p:ext uri="{BB962C8B-B14F-4D97-AF65-F5344CB8AC3E}">
        <p14:creationId xmlns:p14="http://schemas.microsoft.com/office/powerpoint/2010/main" val="37199345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9FF742-BFE5-4E29-ABF2-0A40686D4B8E}" type="slidenum">
              <a:rPr lang="en-US" smtClean="0"/>
              <a:t>5</a:t>
            </a:fld>
            <a:endParaRPr lang="en-US"/>
          </a:p>
        </p:txBody>
      </p:sp>
    </p:spTree>
    <p:extLst>
      <p:ext uri="{BB962C8B-B14F-4D97-AF65-F5344CB8AC3E}">
        <p14:creationId xmlns:p14="http://schemas.microsoft.com/office/powerpoint/2010/main" val="26102707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Look at someone in room or touch on shoulder.  When we move into social engagement we calm the heart.  Eye gaze, vocal intonation (monotone voice registers as danger)</a:t>
            </a:r>
          </a:p>
          <a:p>
            <a:r>
              <a:rPr lang="en-US" dirty="0"/>
              <a:t>VV is a </a:t>
            </a:r>
            <a:r>
              <a:rPr lang="en-US" dirty="0" err="1"/>
              <a:t>mylenated</a:t>
            </a:r>
            <a:r>
              <a:rPr lang="en-US" dirty="0"/>
              <a:t> system – moves quicker and turns on fast.  </a:t>
            </a:r>
          </a:p>
        </p:txBody>
      </p:sp>
      <p:sp>
        <p:nvSpPr>
          <p:cNvPr id="4" name="Slide Number Placeholder 3"/>
          <p:cNvSpPr>
            <a:spLocks noGrp="1"/>
          </p:cNvSpPr>
          <p:nvPr>
            <p:ph type="sldNum" sz="quarter" idx="10"/>
          </p:nvPr>
        </p:nvSpPr>
        <p:spPr/>
        <p:txBody>
          <a:bodyPr/>
          <a:lstStyle/>
          <a:p>
            <a:fld id="{7D9FF742-BFE5-4E29-ABF2-0A40686D4B8E}" type="slidenum">
              <a:rPr lang="en-US" smtClean="0"/>
              <a:t>8</a:t>
            </a:fld>
            <a:endParaRPr lang="en-US"/>
          </a:p>
        </p:txBody>
      </p:sp>
    </p:spTree>
    <p:extLst>
      <p:ext uri="{BB962C8B-B14F-4D97-AF65-F5344CB8AC3E}">
        <p14:creationId xmlns:p14="http://schemas.microsoft.com/office/powerpoint/2010/main" val="35748545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 about primitive tiger </a:t>
            </a:r>
          </a:p>
          <a:p>
            <a:r>
              <a:rPr lang="en-US" dirty="0"/>
              <a:t>Person whose social engagement system is suppressed has trouble reading positive emotions from other people’s faces and postures…..greatly diminishes the person’s capacity to receive and incorporate empathy and support.</a:t>
            </a:r>
          </a:p>
          <a:p>
            <a:r>
              <a:rPr lang="en-US" dirty="0"/>
              <a:t>We move through trauma in this order – 1. social (head) 2. mobilize (limbs) 3. immobile (viscera)</a:t>
            </a:r>
          </a:p>
        </p:txBody>
      </p:sp>
      <p:sp>
        <p:nvSpPr>
          <p:cNvPr id="4" name="Slide Number Placeholder 3"/>
          <p:cNvSpPr>
            <a:spLocks noGrp="1"/>
          </p:cNvSpPr>
          <p:nvPr>
            <p:ph type="sldNum" sz="quarter" idx="10"/>
          </p:nvPr>
        </p:nvSpPr>
        <p:spPr/>
        <p:txBody>
          <a:bodyPr/>
          <a:lstStyle/>
          <a:p>
            <a:fld id="{7D9FF742-BFE5-4E29-ABF2-0A40686D4B8E}" type="slidenum">
              <a:rPr lang="en-US" smtClean="0"/>
              <a:t>9</a:t>
            </a:fld>
            <a:endParaRPr lang="en-US"/>
          </a:p>
        </p:txBody>
      </p:sp>
    </p:spTree>
    <p:extLst>
      <p:ext uri="{BB962C8B-B14F-4D97-AF65-F5344CB8AC3E}">
        <p14:creationId xmlns:p14="http://schemas.microsoft.com/office/powerpoint/2010/main" val="37898289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have upset in the gut because of trauma you are sending the message to the brain that says “danger”</a:t>
            </a:r>
          </a:p>
          <a:p>
            <a:r>
              <a:rPr lang="en-US" dirty="0"/>
              <a:t>Disease like IBS, Chronic fatigue, </a:t>
            </a:r>
            <a:r>
              <a:rPr lang="en-US" dirty="0" err="1"/>
              <a:t>etc</a:t>
            </a:r>
            <a:r>
              <a:rPr lang="en-US" dirty="0"/>
              <a:t> = signaling process that is off</a:t>
            </a:r>
          </a:p>
          <a:p>
            <a:endParaRPr lang="en-US" dirty="0"/>
          </a:p>
        </p:txBody>
      </p:sp>
      <p:sp>
        <p:nvSpPr>
          <p:cNvPr id="4" name="Slide Number Placeholder 3"/>
          <p:cNvSpPr>
            <a:spLocks noGrp="1"/>
          </p:cNvSpPr>
          <p:nvPr>
            <p:ph type="sldNum" sz="quarter" idx="10"/>
          </p:nvPr>
        </p:nvSpPr>
        <p:spPr/>
        <p:txBody>
          <a:bodyPr/>
          <a:lstStyle/>
          <a:p>
            <a:fld id="{7D9FF742-BFE5-4E29-ABF2-0A40686D4B8E}" type="slidenum">
              <a:rPr lang="en-US" smtClean="0"/>
              <a:t>10</a:t>
            </a:fld>
            <a:endParaRPr lang="en-US"/>
          </a:p>
        </p:txBody>
      </p:sp>
    </p:spTree>
    <p:extLst>
      <p:ext uri="{BB962C8B-B14F-4D97-AF65-F5344CB8AC3E}">
        <p14:creationId xmlns:p14="http://schemas.microsoft.com/office/powerpoint/2010/main" val="7988606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r>
              <a:rPr lang="en-US" dirty="0"/>
              <a:t>Give Shapiro history of EMDR</a:t>
            </a:r>
          </a:p>
          <a:p>
            <a:r>
              <a:rPr lang="en-US" dirty="0"/>
              <a:t>EMDR has helped more than 2 million people in their recovery from trauma and psychological stress.</a:t>
            </a:r>
            <a:br>
              <a:rPr lang="en-US" dirty="0"/>
            </a:br>
            <a:r>
              <a:rPr lang="en-US" dirty="0"/>
              <a:t>EMDR incorporates elements from many different treatment approaches. It is used to help reduce emotional distress related to traumatic experiences from the past that continue to impact one’s present day life. </a:t>
            </a:r>
          </a:p>
          <a:p>
            <a:r>
              <a:rPr lang="en-US" dirty="0"/>
              <a:t>EMDR facilitates the processing of traumatic experience to the point of adaptive resolution. In other words, EMDR can help desensitize the trauma, so that its association with physical and emotional distress is reduced. </a:t>
            </a:r>
          </a:p>
          <a:p>
            <a:r>
              <a:rPr lang="en-US" dirty="0"/>
              <a:t>EMDR can help people recognize and work on feelings and thoughts that come up with the trauma. It can help people think differently about themselves and the world in relation to the trauma. </a:t>
            </a:r>
          </a:p>
          <a:p>
            <a:r>
              <a:rPr lang="en-US" dirty="0"/>
              <a:t>EMDR appears to stimulate a natural healing mechanism allowing for spontaneous movement toward health.</a:t>
            </a:r>
          </a:p>
          <a:p>
            <a:endParaRPr lang="en-US" dirty="0"/>
          </a:p>
        </p:txBody>
      </p:sp>
      <p:sp>
        <p:nvSpPr>
          <p:cNvPr id="4" name="Slide Number Placeholder 3"/>
          <p:cNvSpPr>
            <a:spLocks noGrp="1"/>
          </p:cNvSpPr>
          <p:nvPr>
            <p:ph type="sldNum" sz="quarter" idx="10"/>
          </p:nvPr>
        </p:nvSpPr>
        <p:spPr/>
        <p:txBody>
          <a:bodyPr/>
          <a:lstStyle/>
          <a:p>
            <a:fld id="{861597DD-8DA0-4B5B-8E03-DD6655A5445F}" type="slidenum">
              <a:rPr lang="en-US" smtClean="0"/>
              <a:pPr/>
              <a:t>13</a:t>
            </a:fld>
            <a:endParaRPr lang="en-US"/>
          </a:p>
        </p:txBody>
      </p:sp>
    </p:spTree>
    <p:extLst>
      <p:ext uri="{BB962C8B-B14F-4D97-AF65-F5344CB8AC3E}">
        <p14:creationId xmlns:p14="http://schemas.microsoft.com/office/powerpoint/2010/main" val="12849543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51ED3-2AC1-46F0-B3C5-100A81D4FF6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A11CC3C-14CB-4C9C-B088-078CD9D2AD8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9E89444-9775-4445-B6A9-4859D9A90F05}"/>
              </a:ext>
            </a:extLst>
          </p:cNvPr>
          <p:cNvSpPr>
            <a:spLocks noGrp="1"/>
          </p:cNvSpPr>
          <p:nvPr>
            <p:ph type="dt" sz="half" idx="10"/>
          </p:nvPr>
        </p:nvSpPr>
        <p:spPr/>
        <p:txBody>
          <a:bodyPr/>
          <a:lstStyle/>
          <a:p>
            <a:fld id="{6646AFB3-3292-4F6E-AB47-48B96A7B8C4F}" type="datetimeFigureOut">
              <a:rPr lang="en-US" smtClean="0"/>
              <a:t>3/21/2018</a:t>
            </a:fld>
            <a:endParaRPr lang="en-US"/>
          </a:p>
        </p:txBody>
      </p:sp>
      <p:sp>
        <p:nvSpPr>
          <p:cNvPr id="5" name="Footer Placeholder 4">
            <a:extLst>
              <a:ext uri="{FF2B5EF4-FFF2-40B4-BE49-F238E27FC236}">
                <a16:creationId xmlns:a16="http://schemas.microsoft.com/office/drawing/2014/main" id="{9D7B30E1-CE3F-4D47-9EA1-3B9741DEBC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D43EA0-7CB1-4A55-ACEB-1D3E3F6ADD9F}"/>
              </a:ext>
            </a:extLst>
          </p:cNvPr>
          <p:cNvSpPr>
            <a:spLocks noGrp="1"/>
          </p:cNvSpPr>
          <p:nvPr>
            <p:ph type="sldNum" sz="quarter" idx="12"/>
          </p:nvPr>
        </p:nvSpPr>
        <p:spPr/>
        <p:txBody>
          <a:bodyPr/>
          <a:lstStyle/>
          <a:p>
            <a:fld id="{97460E8B-57D9-4F0E-AC61-B7D12D35FA81}" type="slidenum">
              <a:rPr lang="en-US" smtClean="0"/>
              <a:t>‹#›</a:t>
            </a:fld>
            <a:endParaRPr lang="en-US"/>
          </a:p>
        </p:txBody>
      </p:sp>
    </p:spTree>
    <p:extLst>
      <p:ext uri="{BB962C8B-B14F-4D97-AF65-F5344CB8AC3E}">
        <p14:creationId xmlns:p14="http://schemas.microsoft.com/office/powerpoint/2010/main" val="29415743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A655E8-4CE4-45E8-98A7-AB8A1B11DB1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7E9E760-019E-48AA-9446-FCC9BE6DF5A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79E64B-CF40-4EFE-B46A-04BC9E1231A9}"/>
              </a:ext>
            </a:extLst>
          </p:cNvPr>
          <p:cNvSpPr>
            <a:spLocks noGrp="1"/>
          </p:cNvSpPr>
          <p:nvPr>
            <p:ph type="dt" sz="half" idx="10"/>
          </p:nvPr>
        </p:nvSpPr>
        <p:spPr/>
        <p:txBody>
          <a:bodyPr/>
          <a:lstStyle/>
          <a:p>
            <a:fld id="{6646AFB3-3292-4F6E-AB47-48B96A7B8C4F}" type="datetimeFigureOut">
              <a:rPr lang="en-US" smtClean="0"/>
              <a:t>3/21/2018</a:t>
            </a:fld>
            <a:endParaRPr lang="en-US"/>
          </a:p>
        </p:txBody>
      </p:sp>
      <p:sp>
        <p:nvSpPr>
          <p:cNvPr id="5" name="Footer Placeholder 4">
            <a:extLst>
              <a:ext uri="{FF2B5EF4-FFF2-40B4-BE49-F238E27FC236}">
                <a16:creationId xmlns:a16="http://schemas.microsoft.com/office/drawing/2014/main" id="{C304A574-0295-470E-8A1F-62129D8A01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C8EB34-E5D6-4480-9F00-3DC73A866CC0}"/>
              </a:ext>
            </a:extLst>
          </p:cNvPr>
          <p:cNvSpPr>
            <a:spLocks noGrp="1"/>
          </p:cNvSpPr>
          <p:nvPr>
            <p:ph type="sldNum" sz="quarter" idx="12"/>
          </p:nvPr>
        </p:nvSpPr>
        <p:spPr/>
        <p:txBody>
          <a:bodyPr/>
          <a:lstStyle/>
          <a:p>
            <a:fld id="{97460E8B-57D9-4F0E-AC61-B7D12D35FA81}" type="slidenum">
              <a:rPr lang="en-US" smtClean="0"/>
              <a:t>‹#›</a:t>
            </a:fld>
            <a:endParaRPr lang="en-US"/>
          </a:p>
        </p:txBody>
      </p:sp>
    </p:spTree>
    <p:extLst>
      <p:ext uri="{BB962C8B-B14F-4D97-AF65-F5344CB8AC3E}">
        <p14:creationId xmlns:p14="http://schemas.microsoft.com/office/powerpoint/2010/main" val="31061252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51D1289-22B6-42E8-AECF-DD9DA714662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06EF257-DB4C-477C-9B44-B9464D1A9F4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564E9F-090B-41B8-A68C-7712FE01912E}"/>
              </a:ext>
            </a:extLst>
          </p:cNvPr>
          <p:cNvSpPr>
            <a:spLocks noGrp="1"/>
          </p:cNvSpPr>
          <p:nvPr>
            <p:ph type="dt" sz="half" idx="10"/>
          </p:nvPr>
        </p:nvSpPr>
        <p:spPr/>
        <p:txBody>
          <a:bodyPr/>
          <a:lstStyle/>
          <a:p>
            <a:fld id="{6646AFB3-3292-4F6E-AB47-48B96A7B8C4F}" type="datetimeFigureOut">
              <a:rPr lang="en-US" smtClean="0"/>
              <a:t>3/21/2018</a:t>
            </a:fld>
            <a:endParaRPr lang="en-US"/>
          </a:p>
        </p:txBody>
      </p:sp>
      <p:sp>
        <p:nvSpPr>
          <p:cNvPr id="5" name="Footer Placeholder 4">
            <a:extLst>
              <a:ext uri="{FF2B5EF4-FFF2-40B4-BE49-F238E27FC236}">
                <a16:creationId xmlns:a16="http://schemas.microsoft.com/office/drawing/2014/main" id="{D60C6B7A-03C3-4449-951C-3AAB7A68F4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D7E4E7-F9AD-4E8C-86E4-DFF107BA10A3}"/>
              </a:ext>
            </a:extLst>
          </p:cNvPr>
          <p:cNvSpPr>
            <a:spLocks noGrp="1"/>
          </p:cNvSpPr>
          <p:nvPr>
            <p:ph type="sldNum" sz="quarter" idx="12"/>
          </p:nvPr>
        </p:nvSpPr>
        <p:spPr/>
        <p:txBody>
          <a:bodyPr/>
          <a:lstStyle/>
          <a:p>
            <a:fld id="{97460E8B-57D9-4F0E-AC61-B7D12D35FA81}" type="slidenum">
              <a:rPr lang="en-US" smtClean="0"/>
              <a:t>‹#›</a:t>
            </a:fld>
            <a:endParaRPr lang="en-US"/>
          </a:p>
        </p:txBody>
      </p:sp>
    </p:spTree>
    <p:extLst>
      <p:ext uri="{BB962C8B-B14F-4D97-AF65-F5344CB8AC3E}">
        <p14:creationId xmlns:p14="http://schemas.microsoft.com/office/powerpoint/2010/main" val="22800384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2BE37A-B1AD-4E98-8956-F91BFE9425D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54F66E8-0DE3-4EA8-A317-8E892CE6FB8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369318-9D9E-4E5F-A1EE-56718352DD46}"/>
              </a:ext>
            </a:extLst>
          </p:cNvPr>
          <p:cNvSpPr>
            <a:spLocks noGrp="1"/>
          </p:cNvSpPr>
          <p:nvPr>
            <p:ph type="dt" sz="half" idx="10"/>
          </p:nvPr>
        </p:nvSpPr>
        <p:spPr/>
        <p:txBody>
          <a:bodyPr/>
          <a:lstStyle/>
          <a:p>
            <a:fld id="{6646AFB3-3292-4F6E-AB47-48B96A7B8C4F}" type="datetimeFigureOut">
              <a:rPr lang="en-US" smtClean="0"/>
              <a:t>3/21/2018</a:t>
            </a:fld>
            <a:endParaRPr lang="en-US"/>
          </a:p>
        </p:txBody>
      </p:sp>
      <p:sp>
        <p:nvSpPr>
          <p:cNvPr id="5" name="Footer Placeholder 4">
            <a:extLst>
              <a:ext uri="{FF2B5EF4-FFF2-40B4-BE49-F238E27FC236}">
                <a16:creationId xmlns:a16="http://schemas.microsoft.com/office/drawing/2014/main" id="{39F41D6A-99F5-4462-9590-096E91BD1E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E78512-C0D2-4F01-A506-C08D7C2ED3C8}"/>
              </a:ext>
            </a:extLst>
          </p:cNvPr>
          <p:cNvSpPr>
            <a:spLocks noGrp="1"/>
          </p:cNvSpPr>
          <p:nvPr>
            <p:ph type="sldNum" sz="quarter" idx="12"/>
          </p:nvPr>
        </p:nvSpPr>
        <p:spPr/>
        <p:txBody>
          <a:bodyPr/>
          <a:lstStyle/>
          <a:p>
            <a:fld id="{97460E8B-57D9-4F0E-AC61-B7D12D35FA81}" type="slidenum">
              <a:rPr lang="en-US" smtClean="0"/>
              <a:t>‹#›</a:t>
            </a:fld>
            <a:endParaRPr lang="en-US"/>
          </a:p>
        </p:txBody>
      </p:sp>
    </p:spTree>
    <p:extLst>
      <p:ext uri="{BB962C8B-B14F-4D97-AF65-F5344CB8AC3E}">
        <p14:creationId xmlns:p14="http://schemas.microsoft.com/office/powerpoint/2010/main" val="14395185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B90BC-597E-4F90-8402-D5D6CCF2E42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FCBCD6A-BAED-4925-926E-FC190DD782A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5AF8B02-F3C5-49BF-902C-7BE85F1591EF}"/>
              </a:ext>
            </a:extLst>
          </p:cNvPr>
          <p:cNvSpPr>
            <a:spLocks noGrp="1"/>
          </p:cNvSpPr>
          <p:nvPr>
            <p:ph type="dt" sz="half" idx="10"/>
          </p:nvPr>
        </p:nvSpPr>
        <p:spPr/>
        <p:txBody>
          <a:bodyPr/>
          <a:lstStyle/>
          <a:p>
            <a:fld id="{6646AFB3-3292-4F6E-AB47-48B96A7B8C4F}" type="datetimeFigureOut">
              <a:rPr lang="en-US" smtClean="0"/>
              <a:t>3/21/2018</a:t>
            </a:fld>
            <a:endParaRPr lang="en-US"/>
          </a:p>
        </p:txBody>
      </p:sp>
      <p:sp>
        <p:nvSpPr>
          <p:cNvPr id="5" name="Footer Placeholder 4">
            <a:extLst>
              <a:ext uri="{FF2B5EF4-FFF2-40B4-BE49-F238E27FC236}">
                <a16:creationId xmlns:a16="http://schemas.microsoft.com/office/drawing/2014/main" id="{8C754D1E-5402-4D33-937E-B1B519D70B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23BE60-3A52-4D15-BC8D-2D1C6C9F2D80}"/>
              </a:ext>
            </a:extLst>
          </p:cNvPr>
          <p:cNvSpPr>
            <a:spLocks noGrp="1"/>
          </p:cNvSpPr>
          <p:nvPr>
            <p:ph type="sldNum" sz="quarter" idx="12"/>
          </p:nvPr>
        </p:nvSpPr>
        <p:spPr/>
        <p:txBody>
          <a:bodyPr/>
          <a:lstStyle/>
          <a:p>
            <a:fld id="{97460E8B-57D9-4F0E-AC61-B7D12D35FA81}" type="slidenum">
              <a:rPr lang="en-US" smtClean="0"/>
              <a:t>‹#›</a:t>
            </a:fld>
            <a:endParaRPr lang="en-US"/>
          </a:p>
        </p:txBody>
      </p:sp>
    </p:spTree>
    <p:extLst>
      <p:ext uri="{BB962C8B-B14F-4D97-AF65-F5344CB8AC3E}">
        <p14:creationId xmlns:p14="http://schemas.microsoft.com/office/powerpoint/2010/main" val="41337553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48563-FAF2-439B-B003-A3C5B241984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BF3F921-A3E8-4380-B011-5DCE6E34AD5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FC2A7D5-A120-4E15-8620-54EA32162CE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EC3DBE1-1043-45CE-B5DF-43C67F27166B}"/>
              </a:ext>
            </a:extLst>
          </p:cNvPr>
          <p:cNvSpPr>
            <a:spLocks noGrp="1"/>
          </p:cNvSpPr>
          <p:nvPr>
            <p:ph type="dt" sz="half" idx="10"/>
          </p:nvPr>
        </p:nvSpPr>
        <p:spPr/>
        <p:txBody>
          <a:bodyPr/>
          <a:lstStyle/>
          <a:p>
            <a:fld id="{6646AFB3-3292-4F6E-AB47-48B96A7B8C4F}" type="datetimeFigureOut">
              <a:rPr lang="en-US" smtClean="0"/>
              <a:t>3/21/2018</a:t>
            </a:fld>
            <a:endParaRPr lang="en-US"/>
          </a:p>
        </p:txBody>
      </p:sp>
      <p:sp>
        <p:nvSpPr>
          <p:cNvPr id="6" name="Footer Placeholder 5">
            <a:extLst>
              <a:ext uri="{FF2B5EF4-FFF2-40B4-BE49-F238E27FC236}">
                <a16:creationId xmlns:a16="http://schemas.microsoft.com/office/drawing/2014/main" id="{4800B83C-5888-4D65-ADAB-0180EAA8BB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DF33E5-8C31-4DB8-BC5E-C530812F7624}"/>
              </a:ext>
            </a:extLst>
          </p:cNvPr>
          <p:cNvSpPr>
            <a:spLocks noGrp="1"/>
          </p:cNvSpPr>
          <p:nvPr>
            <p:ph type="sldNum" sz="quarter" idx="12"/>
          </p:nvPr>
        </p:nvSpPr>
        <p:spPr/>
        <p:txBody>
          <a:bodyPr/>
          <a:lstStyle/>
          <a:p>
            <a:fld id="{97460E8B-57D9-4F0E-AC61-B7D12D35FA81}" type="slidenum">
              <a:rPr lang="en-US" smtClean="0"/>
              <a:t>‹#›</a:t>
            </a:fld>
            <a:endParaRPr lang="en-US"/>
          </a:p>
        </p:txBody>
      </p:sp>
    </p:spTree>
    <p:extLst>
      <p:ext uri="{BB962C8B-B14F-4D97-AF65-F5344CB8AC3E}">
        <p14:creationId xmlns:p14="http://schemas.microsoft.com/office/powerpoint/2010/main" val="42540622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DC17A-2FB0-43F9-B1E4-71215E1B68F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6351F67-2BD6-46FF-BC38-637D88FBE1D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6D366FC-1CE8-4943-BBFE-78F188A0FD8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0918D6A-4195-40ED-A355-8F2143C654E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FB1D210-51CD-4FEB-97CC-588241D6936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2FFBA88-4395-456D-844D-6C35AAE15712}"/>
              </a:ext>
            </a:extLst>
          </p:cNvPr>
          <p:cNvSpPr>
            <a:spLocks noGrp="1"/>
          </p:cNvSpPr>
          <p:nvPr>
            <p:ph type="dt" sz="half" idx="10"/>
          </p:nvPr>
        </p:nvSpPr>
        <p:spPr/>
        <p:txBody>
          <a:bodyPr/>
          <a:lstStyle/>
          <a:p>
            <a:fld id="{6646AFB3-3292-4F6E-AB47-48B96A7B8C4F}" type="datetimeFigureOut">
              <a:rPr lang="en-US" smtClean="0"/>
              <a:t>3/21/2018</a:t>
            </a:fld>
            <a:endParaRPr lang="en-US"/>
          </a:p>
        </p:txBody>
      </p:sp>
      <p:sp>
        <p:nvSpPr>
          <p:cNvPr id="8" name="Footer Placeholder 7">
            <a:extLst>
              <a:ext uri="{FF2B5EF4-FFF2-40B4-BE49-F238E27FC236}">
                <a16:creationId xmlns:a16="http://schemas.microsoft.com/office/drawing/2014/main" id="{5B87530B-2E66-49FB-BBCD-577B1AD5578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2FD18F0-8475-496F-BD9A-823B5254482B}"/>
              </a:ext>
            </a:extLst>
          </p:cNvPr>
          <p:cNvSpPr>
            <a:spLocks noGrp="1"/>
          </p:cNvSpPr>
          <p:nvPr>
            <p:ph type="sldNum" sz="quarter" idx="12"/>
          </p:nvPr>
        </p:nvSpPr>
        <p:spPr/>
        <p:txBody>
          <a:bodyPr/>
          <a:lstStyle/>
          <a:p>
            <a:fld id="{97460E8B-57D9-4F0E-AC61-B7D12D35FA81}" type="slidenum">
              <a:rPr lang="en-US" smtClean="0"/>
              <a:t>‹#›</a:t>
            </a:fld>
            <a:endParaRPr lang="en-US"/>
          </a:p>
        </p:txBody>
      </p:sp>
    </p:spTree>
    <p:extLst>
      <p:ext uri="{BB962C8B-B14F-4D97-AF65-F5344CB8AC3E}">
        <p14:creationId xmlns:p14="http://schemas.microsoft.com/office/powerpoint/2010/main" val="11403230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45A17-81B2-4E85-866E-B7A3541C5B8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631C6A2-E681-42A0-BEC4-DC9DDDCFF7A1}"/>
              </a:ext>
            </a:extLst>
          </p:cNvPr>
          <p:cNvSpPr>
            <a:spLocks noGrp="1"/>
          </p:cNvSpPr>
          <p:nvPr>
            <p:ph type="dt" sz="half" idx="10"/>
          </p:nvPr>
        </p:nvSpPr>
        <p:spPr/>
        <p:txBody>
          <a:bodyPr/>
          <a:lstStyle/>
          <a:p>
            <a:fld id="{6646AFB3-3292-4F6E-AB47-48B96A7B8C4F}" type="datetimeFigureOut">
              <a:rPr lang="en-US" smtClean="0"/>
              <a:t>3/21/2018</a:t>
            </a:fld>
            <a:endParaRPr lang="en-US"/>
          </a:p>
        </p:txBody>
      </p:sp>
      <p:sp>
        <p:nvSpPr>
          <p:cNvPr id="4" name="Footer Placeholder 3">
            <a:extLst>
              <a:ext uri="{FF2B5EF4-FFF2-40B4-BE49-F238E27FC236}">
                <a16:creationId xmlns:a16="http://schemas.microsoft.com/office/drawing/2014/main" id="{AF592FF9-510A-417C-9C66-F84B7F49A22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0958AEC-B960-4011-992D-2592A12FD6C5}"/>
              </a:ext>
            </a:extLst>
          </p:cNvPr>
          <p:cNvSpPr>
            <a:spLocks noGrp="1"/>
          </p:cNvSpPr>
          <p:nvPr>
            <p:ph type="sldNum" sz="quarter" idx="12"/>
          </p:nvPr>
        </p:nvSpPr>
        <p:spPr/>
        <p:txBody>
          <a:bodyPr/>
          <a:lstStyle/>
          <a:p>
            <a:fld id="{97460E8B-57D9-4F0E-AC61-B7D12D35FA81}" type="slidenum">
              <a:rPr lang="en-US" smtClean="0"/>
              <a:t>‹#›</a:t>
            </a:fld>
            <a:endParaRPr lang="en-US"/>
          </a:p>
        </p:txBody>
      </p:sp>
    </p:spTree>
    <p:extLst>
      <p:ext uri="{BB962C8B-B14F-4D97-AF65-F5344CB8AC3E}">
        <p14:creationId xmlns:p14="http://schemas.microsoft.com/office/powerpoint/2010/main" val="28129491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A93AA7-A69E-48EE-91B1-4F8C1AD6912E}"/>
              </a:ext>
            </a:extLst>
          </p:cNvPr>
          <p:cNvSpPr>
            <a:spLocks noGrp="1"/>
          </p:cNvSpPr>
          <p:nvPr>
            <p:ph type="dt" sz="half" idx="10"/>
          </p:nvPr>
        </p:nvSpPr>
        <p:spPr/>
        <p:txBody>
          <a:bodyPr/>
          <a:lstStyle/>
          <a:p>
            <a:fld id="{6646AFB3-3292-4F6E-AB47-48B96A7B8C4F}" type="datetimeFigureOut">
              <a:rPr lang="en-US" smtClean="0"/>
              <a:t>3/21/2018</a:t>
            </a:fld>
            <a:endParaRPr lang="en-US"/>
          </a:p>
        </p:txBody>
      </p:sp>
      <p:sp>
        <p:nvSpPr>
          <p:cNvPr id="3" name="Footer Placeholder 2">
            <a:extLst>
              <a:ext uri="{FF2B5EF4-FFF2-40B4-BE49-F238E27FC236}">
                <a16:creationId xmlns:a16="http://schemas.microsoft.com/office/drawing/2014/main" id="{C19C4668-13D5-49AB-8D53-445CFACC616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FD0CE9A-CB7F-4CD2-8FB7-3F93F2FB12B4}"/>
              </a:ext>
            </a:extLst>
          </p:cNvPr>
          <p:cNvSpPr>
            <a:spLocks noGrp="1"/>
          </p:cNvSpPr>
          <p:nvPr>
            <p:ph type="sldNum" sz="quarter" idx="12"/>
          </p:nvPr>
        </p:nvSpPr>
        <p:spPr/>
        <p:txBody>
          <a:bodyPr/>
          <a:lstStyle/>
          <a:p>
            <a:fld id="{97460E8B-57D9-4F0E-AC61-B7D12D35FA81}" type="slidenum">
              <a:rPr lang="en-US" smtClean="0"/>
              <a:t>‹#›</a:t>
            </a:fld>
            <a:endParaRPr lang="en-US"/>
          </a:p>
        </p:txBody>
      </p:sp>
    </p:spTree>
    <p:extLst>
      <p:ext uri="{BB962C8B-B14F-4D97-AF65-F5344CB8AC3E}">
        <p14:creationId xmlns:p14="http://schemas.microsoft.com/office/powerpoint/2010/main" val="2596149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49F50-4790-47ED-8B74-A165C9B3DD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4604A26-8260-4B08-AC43-B2DE1E33A0D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A1DB299-0264-4ED2-8A22-E6A50F971E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CE2A468-21FF-4E58-A7EB-0875E8882DDD}"/>
              </a:ext>
            </a:extLst>
          </p:cNvPr>
          <p:cNvSpPr>
            <a:spLocks noGrp="1"/>
          </p:cNvSpPr>
          <p:nvPr>
            <p:ph type="dt" sz="half" idx="10"/>
          </p:nvPr>
        </p:nvSpPr>
        <p:spPr/>
        <p:txBody>
          <a:bodyPr/>
          <a:lstStyle/>
          <a:p>
            <a:fld id="{6646AFB3-3292-4F6E-AB47-48B96A7B8C4F}" type="datetimeFigureOut">
              <a:rPr lang="en-US" smtClean="0"/>
              <a:t>3/21/2018</a:t>
            </a:fld>
            <a:endParaRPr lang="en-US"/>
          </a:p>
        </p:txBody>
      </p:sp>
      <p:sp>
        <p:nvSpPr>
          <p:cNvPr id="6" name="Footer Placeholder 5">
            <a:extLst>
              <a:ext uri="{FF2B5EF4-FFF2-40B4-BE49-F238E27FC236}">
                <a16:creationId xmlns:a16="http://schemas.microsoft.com/office/drawing/2014/main" id="{968B146B-302C-458F-B0BE-2A3C03B6018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709E142-5AFA-4B3E-9028-3A328004EEB7}"/>
              </a:ext>
            </a:extLst>
          </p:cNvPr>
          <p:cNvSpPr>
            <a:spLocks noGrp="1"/>
          </p:cNvSpPr>
          <p:nvPr>
            <p:ph type="sldNum" sz="quarter" idx="12"/>
          </p:nvPr>
        </p:nvSpPr>
        <p:spPr/>
        <p:txBody>
          <a:bodyPr/>
          <a:lstStyle/>
          <a:p>
            <a:fld id="{97460E8B-57D9-4F0E-AC61-B7D12D35FA81}" type="slidenum">
              <a:rPr lang="en-US" smtClean="0"/>
              <a:t>‹#›</a:t>
            </a:fld>
            <a:endParaRPr lang="en-US"/>
          </a:p>
        </p:txBody>
      </p:sp>
    </p:spTree>
    <p:extLst>
      <p:ext uri="{BB962C8B-B14F-4D97-AF65-F5344CB8AC3E}">
        <p14:creationId xmlns:p14="http://schemas.microsoft.com/office/powerpoint/2010/main" val="38805278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6F2DBE-BE02-4F98-BC7F-F56FB5F8BC6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A61AA8C-86F1-47D7-BB9E-3FA14D38486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42F1529-C695-4E90-96DC-DA806ADF88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144AA75-CDC4-4B12-8C57-B259B8576651}"/>
              </a:ext>
            </a:extLst>
          </p:cNvPr>
          <p:cNvSpPr>
            <a:spLocks noGrp="1"/>
          </p:cNvSpPr>
          <p:nvPr>
            <p:ph type="dt" sz="half" idx="10"/>
          </p:nvPr>
        </p:nvSpPr>
        <p:spPr/>
        <p:txBody>
          <a:bodyPr/>
          <a:lstStyle/>
          <a:p>
            <a:fld id="{6646AFB3-3292-4F6E-AB47-48B96A7B8C4F}" type="datetimeFigureOut">
              <a:rPr lang="en-US" smtClean="0"/>
              <a:t>3/21/2018</a:t>
            </a:fld>
            <a:endParaRPr lang="en-US"/>
          </a:p>
        </p:txBody>
      </p:sp>
      <p:sp>
        <p:nvSpPr>
          <p:cNvPr id="6" name="Footer Placeholder 5">
            <a:extLst>
              <a:ext uri="{FF2B5EF4-FFF2-40B4-BE49-F238E27FC236}">
                <a16:creationId xmlns:a16="http://schemas.microsoft.com/office/drawing/2014/main" id="{E6E6660E-2DE3-4F1E-944A-F4C8CB8AF1E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6265752-2C28-4484-B279-FF0CC6A5981F}"/>
              </a:ext>
            </a:extLst>
          </p:cNvPr>
          <p:cNvSpPr>
            <a:spLocks noGrp="1"/>
          </p:cNvSpPr>
          <p:nvPr>
            <p:ph type="sldNum" sz="quarter" idx="12"/>
          </p:nvPr>
        </p:nvSpPr>
        <p:spPr/>
        <p:txBody>
          <a:bodyPr/>
          <a:lstStyle/>
          <a:p>
            <a:fld id="{97460E8B-57D9-4F0E-AC61-B7D12D35FA81}" type="slidenum">
              <a:rPr lang="en-US" smtClean="0"/>
              <a:t>‹#›</a:t>
            </a:fld>
            <a:endParaRPr lang="en-US"/>
          </a:p>
        </p:txBody>
      </p:sp>
    </p:spTree>
    <p:extLst>
      <p:ext uri="{BB962C8B-B14F-4D97-AF65-F5344CB8AC3E}">
        <p14:creationId xmlns:p14="http://schemas.microsoft.com/office/powerpoint/2010/main" val="15512139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2C1A8CD-6DF9-48EA-8C57-3D4F327A315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4A06C94-F41E-4686-A5D2-C9FDFC93CAE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784AF3-1DB7-4CAE-AD42-F2D1914DD9D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46AFB3-3292-4F6E-AB47-48B96A7B8C4F}" type="datetimeFigureOut">
              <a:rPr lang="en-US" smtClean="0"/>
              <a:t>3/21/2018</a:t>
            </a:fld>
            <a:endParaRPr lang="en-US"/>
          </a:p>
        </p:txBody>
      </p:sp>
      <p:sp>
        <p:nvSpPr>
          <p:cNvPr id="5" name="Footer Placeholder 4">
            <a:extLst>
              <a:ext uri="{FF2B5EF4-FFF2-40B4-BE49-F238E27FC236}">
                <a16:creationId xmlns:a16="http://schemas.microsoft.com/office/drawing/2014/main" id="{266980E4-6288-4635-B2DE-66E8F9D4A7B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2909E0B-350E-4B83-B787-D568051140B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460E8B-57D9-4F0E-AC61-B7D12D35FA81}" type="slidenum">
              <a:rPr lang="en-US" smtClean="0"/>
              <a:t>‹#›</a:t>
            </a:fld>
            <a:endParaRPr lang="en-US"/>
          </a:p>
        </p:txBody>
      </p:sp>
    </p:spTree>
    <p:extLst>
      <p:ext uri="{BB962C8B-B14F-4D97-AF65-F5344CB8AC3E}">
        <p14:creationId xmlns:p14="http://schemas.microsoft.com/office/powerpoint/2010/main" val="3536681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comments" Target="../comments/comment8.xml"/><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2" Type="http://schemas.openxmlformats.org/officeDocument/2006/relationships/comments" Target="../comments/comment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comments" Target="../comments/comment10.xml"/><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3" Type="http://schemas.openxmlformats.org/officeDocument/2006/relationships/comments" Target="../comments/comment11.xml"/><Relationship Id="rId2" Type="http://schemas.openxmlformats.org/officeDocument/2006/relationships/image" Target="../media/image4.jp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6.xml.rels><?xml version="1.0" encoding="UTF-8" standalone="yes"?>
<Relationships xmlns="http://schemas.openxmlformats.org/package/2006/relationships"><Relationship Id="rId3" Type="http://schemas.openxmlformats.org/officeDocument/2006/relationships/comments" Target="../comments/comment12.xml"/><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comments" Target="../comments/commen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comments" Target="../comments/comment1.xm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comments" Target="../comments/comment14.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2.xml.rels><?xml version="1.0" encoding="UTF-8" standalone="yes"?>
<Relationships xmlns="http://schemas.openxmlformats.org/package/2006/relationships"><Relationship Id="rId2" Type="http://schemas.openxmlformats.org/officeDocument/2006/relationships/comments" Target="../comments/comment15.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comments" Target="../comments/comment16.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riversedgeinstitute.com/" TargetMode="External"/><Relationship Id="rId2" Type="http://schemas.openxmlformats.org/officeDocument/2006/relationships/hyperlink" Target="http://www.emdria.org/" TargetMode="External"/><Relationship Id="rId1" Type="http://schemas.openxmlformats.org/officeDocument/2006/relationships/slideLayout" Target="../slideLayouts/slideLayout2.xml"/><Relationship Id="rId4" Type="http://schemas.openxmlformats.org/officeDocument/2006/relationships/hyperlink" Target="http://www.rubyjowalker.com/" TargetMode="External"/></Relationships>
</file>

<file path=ppt/slides/_rels/slide3.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comments" Target="../comments/comment3.xml"/><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comments" Target="../comments/comment4.xm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comments" Target="../comments/comment5.xm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omments" Target="../comments/comment6.xm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comments" Target="../comments/commen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grpSp>
        <p:nvGrpSpPr>
          <p:cNvPr id="8" name="Group 7" title="intersecting circles">
            <a:extLst>
              <a:ext uri="{FF2B5EF4-FFF2-40B4-BE49-F238E27FC236}">
                <a16:creationId xmlns:a16="http://schemas.microsoft.com/office/drawing/2014/main" id="{D2C4BFA1-2075-4901-9E24-E41D1FDD51FD}"/>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55481" y="498348"/>
            <a:ext cx="9902663" cy="5861304"/>
            <a:chOff x="1155481" y="498348"/>
            <a:chExt cx="9902663" cy="5861304"/>
          </a:xfrm>
        </p:grpSpPr>
        <p:sp>
          <p:nvSpPr>
            <p:cNvPr id="9" name="Oval 5">
              <a:extLst>
                <a:ext uri="{FF2B5EF4-FFF2-40B4-BE49-F238E27FC236}">
                  <a16:creationId xmlns:a16="http://schemas.microsoft.com/office/drawing/2014/main" id="{985A7375-E3AF-4F5C-85AE-17E8832952CA}"/>
                </a:ext>
              </a:extLst>
            </p:cNvPr>
            <p:cNvSpPr>
              <a:spLocks noChangeArrowheads="1"/>
            </p:cNvSpPr>
            <p:nvPr>
              <p:extLst>
                <p:ext uri="{386F3935-93C4-4BCD-93E2-E3B085C9AB24}">
                  <p16:designElem xmlns:p16="http://schemas.microsoft.com/office/powerpoint/2015/main" val="1"/>
                </p:ext>
              </p:extLst>
            </p:nvPr>
          </p:nvSpPr>
          <p:spPr bwMode="auto">
            <a:xfrm>
              <a:off x="1155481" y="498348"/>
              <a:ext cx="5861304" cy="5861304"/>
            </a:xfrm>
            <a:prstGeom prst="ellipse">
              <a:avLst/>
            </a:prstGeom>
            <a:solidFill>
              <a:schemeClr val="accent1">
                <a:alpha val="55000"/>
              </a:schemeClr>
            </a:solidFill>
            <a:ln>
              <a:noFill/>
            </a:ln>
          </p:spPr>
        </p:sp>
        <p:sp>
          <p:nvSpPr>
            <p:cNvPr id="10" name="Oval 9">
              <a:extLst>
                <a:ext uri="{FF2B5EF4-FFF2-40B4-BE49-F238E27FC236}">
                  <a16:creationId xmlns:a16="http://schemas.microsoft.com/office/drawing/2014/main" id="{F0307F65-8304-4FA8-A841-D4D7625411BE}"/>
                </a:ext>
              </a:extLst>
            </p:cNvPr>
            <p:cNvSpPr>
              <a:spLocks noChangeArrowheads="1"/>
            </p:cNvSpPr>
            <p:nvPr>
              <p:extLst>
                <p:ext uri="{386F3935-93C4-4BCD-93E2-E3B085C9AB24}">
                  <p16:designElem xmlns:p16="http://schemas.microsoft.com/office/powerpoint/2015/main" val="1"/>
                </p:ext>
              </p:extLst>
            </p:nvPr>
          </p:nvSpPr>
          <p:spPr bwMode="auto">
            <a:xfrm>
              <a:off x="5196840" y="498348"/>
              <a:ext cx="5861304" cy="5861304"/>
            </a:xfrm>
            <a:prstGeom prst="ellipse">
              <a:avLst/>
            </a:prstGeom>
            <a:solidFill>
              <a:schemeClr val="accent1">
                <a:alpha val="55000"/>
              </a:schemeClr>
            </a:solidFill>
            <a:ln>
              <a:noFill/>
            </a:ln>
          </p:spPr>
        </p:sp>
        <p:sp>
          <p:nvSpPr>
            <p:cNvPr id="11" name="Oval 5">
              <a:extLst>
                <a:ext uri="{FF2B5EF4-FFF2-40B4-BE49-F238E27FC236}">
                  <a16:creationId xmlns:a16="http://schemas.microsoft.com/office/drawing/2014/main" id="{C8B8394C-136F-4E05-A002-D93A5E79CD50}"/>
                </a:ext>
              </a:extLst>
            </p:cNvPr>
            <p:cNvSpPr>
              <a:spLocks noChangeArrowheads="1"/>
            </p:cNvSpPr>
            <p:nvPr>
              <p:extLst>
                <p:ext uri="{386F3935-93C4-4BCD-93E2-E3B085C9AB24}">
                  <p16:designElem xmlns:p16="http://schemas.microsoft.com/office/powerpoint/2015/main" val="1"/>
                </p:ext>
              </p:extLst>
            </p:nvPr>
          </p:nvSpPr>
          <p:spPr bwMode="auto">
            <a:xfrm>
              <a:off x="3165348" y="498348"/>
              <a:ext cx="5861304" cy="5861304"/>
            </a:xfrm>
            <a:prstGeom prst="ellipse">
              <a:avLst/>
            </a:prstGeom>
            <a:solidFill>
              <a:schemeClr val="accent1">
                <a:alpha val="70000"/>
              </a:schemeClr>
            </a:solidFill>
            <a:ln>
              <a:noFill/>
            </a:ln>
          </p:spPr>
        </p:sp>
      </p:grpSp>
      <p:sp>
        <p:nvSpPr>
          <p:cNvPr id="13" name="Rectangle 12" title="ribbon">
            <a:extLst>
              <a:ext uri="{FF2B5EF4-FFF2-40B4-BE49-F238E27FC236}">
                <a16:creationId xmlns:a16="http://schemas.microsoft.com/office/drawing/2014/main" id="{053FB2EE-284F-4C87-AB3D-BBF87A9FAB9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14600"/>
            <a:ext cx="12192000"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44FC9E15-04B2-4329-8456-37931F5CC9C3}"/>
              </a:ext>
            </a:extLst>
          </p:cNvPr>
          <p:cNvSpPr>
            <a:spLocks noGrp="1"/>
          </p:cNvSpPr>
          <p:nvPr>
            <p:ph type="ctrTitle"/>
          </p:nvPr>
        </p:nvSpPr>
        <p:spPr>
          <a:xfrm>
            <a:off x="1524000" y="2776538"/>
            <a:ext cx="9144000" cy="1381188"/>
          </a:xfrm>
        </p:spPr>
        <p:txBody>
          <a:bodyPr anchor="ctr">
            <a:normAutofit/>
          </a:bodyPr>
          <a:lstStyle/>
          <a:p>
            <a:r>
              <a:rPr lang="en-US" sz="3100" b="1">
                <a:solidFill>
                  <a:schemeClr val="bg2"/>
                </a:solidFill>
              </a:rPr>
              <a:t>The Brain and Body Connection: Using EMDR to Treat Trauma</a:t>
            </a:r>
            <a:br>
              <a:rPr lang="en-US" sz="3100">
                <a:solidFill>
                  <a:schemeClr val="bg2"/>
                </a:solidFill>
              </a:rPr>
            </a:br>
            <a:endParaRPr lang="en-US" sz="3100">
              <a:solidFill>
                <a:schemeClr val="bg2"/>
              </a:solidFill>
            </a:endParaRPr>
          </a:p>
        </p:txBody>
      </p:sp>
      <p:sp>
        <p:nvSpPr>
          <p:cNvPr id="3" name="Subtitle 2">
            <a:extLst>
              <a:ext uri="{FF2B5EF4-FFF2-40B4-BE49-F238E27FC236}">
                <a16:creationId xmlns:a16="http://schemas.microsoft.com/office/drawing/2014/main" id="{E1319421-2EB1-4341-A11F-2F0B9980A2E1}"/>
              </a:ext>
            </a:extLst>
          </p:cNvPr>
          <p:cNvSpPr>
            <a:spLocks noGrp="1"/>
          </p:cNvSpPr>
          <p:nvPr>
            <p:ph type="subTitle" idx="1"/>
          </p:nvPr>
        </p:nvSpPr>
        <p:spPr>
          <a:xfrm>
            <a:off x="1524000" y="4495799"/>
            <a:ext cx="9144000" cy="1337109"/>
          </a:xfrm>
        </p:spPr>
        <p:txBody>
          <a:bodyPr>
            <a:noAutofit/>
          </a:bodyPr>
          <a:lstStyle/>
          <a:p>
            <a:r>
              <a:rPr lang="en-US" sz="3600" dirty="0"/>
              <a:t>Lillian Ramey, LCSW</a:t>
            </a:r>
          </a:p>
          <a:p>
            <a:r>
              <a:rPr lang="en-US" sz="3000" dirty="0"/>
              <a:t>EMDRIA-Approved Trainer and Consultant</a:t>
            </a:r>
          </a:p>
          <a:p>
            <a:endParaRPr lang="en-US" sz="3600" dirty="0"/>
          </a:p>
          <a:p>
            <a:r>
              <a:rPr lang="en-US" sz="3600" dirty="0"/>
              <a:t>Rivers Edge Institute</a:t>
            </a:r>
          </a:p>
        </p:txBody>
      </p:sp>
    </p:spTree>
    <p:extLst>
      <p:ext uri="{BB962C8B-B14F-4D97-AF65-F5344CB8AC3E}">
        <p14:creationId xmlns:p14="http://schemas.microsoft.com/office/powerpoint/2010/main" val="3937856129"/>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a:xfrm>
            <a:off x="838200" y="365125"/>
            <a:ext cx="10515600" cy="1325563"/>
          </a:xfrm>
        </p:spPr>
        <p:txBody>
          <a:bodyPr>
            <a:normAutofit/>
          </a:bodyPr>
          <a:lstStyle/>
          <a:p>
            <a:r>
              <a:rPr lang="en-US" b="1" dirty="0"/>
              <a:t>Polyvagal System Overview</a:t>
            </a:r>
            <a:endParaRPr lang="en-US" b="1"/>
          </a:p>
        </p:txBody>
      </p:sp>
      <p:graphicFrame>
        <p:nvGraphicFramePr>
          <p:cNvPr id="10" name="Content Placeholder 7">
            <a:extLst>
              <a:ext uri="{FF2B5EF4-FFF2-40B4-BE49-F238E27FC236}">
                <a16:creationId xmlns:a16="http://schemas.microsoft.com/office/drawing/2014/main" id="{61593DC5-7843-476A-B2BF-1CF5228E19E3}"/>
              </a:ext>
            </a:extLst>
          </p:cNvPr>
          <p:cNvGraphicFramePr>
            <a:graphicFrameLocks noGrp="1"/>
          </p:cNvGraphicFramePr>
          <p:nvPr>
            <p:ph idx="1"/>
            <p:extLst>
              <p:ext uri="{D42A27DB-BD31-4B8C-83A1-F6EECF244321}">
                <p14:modId xmlns:p14="http://schemas.microsoft.com/office/powerpoint/2010/main" val="194803902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95928714"/>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3043763C-D637-432A-A9FE-8785EF865139}"/>
              </a:ext>
            </a:extLst>
          </p:cNvPr>
          <p:cNvGraphicFramePr>
            <a:graphicFrameLocks noGrp="1"/>
          </p:cNvGraphicFramePr>
          <p:nvPr>
            <p:ph idx="1"/>
            <p:extLst>
              <p:ext uri="{D42A27DB-BD31-4B8C-83A1-F6EECF244321}">
                <p14:modId xmlns:p14="http://schemas.microsoft.com/office/powerpoint/2010/main" val="3256301408"/>
              </p:ext>
            </p:extLst>
          </p:nvPr>
        </p:nvGraphicFramePr>
        <p:xfrm>
          <a:off x="838200" y="644525"/>
          <a:ext cx="10515600" cy="5999480"/>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val="1904204809"/>
                    </a:ext>
                  </a:extLst>
                </a:gridCol>
                <a:gridCol w="2628900">
                  <a:extLst>
                    <a:ext uri="{9D8B030D-6E8A-4147-A177-3AD203B41FA5}">
                      <a16:colId xmlns:a16="http://schemas.microsoft.com/office/drawing/2014/main" val="3852883834"/>
                    </a:ext>
                  </a:extLst>
                </a:gridCol>
                <a:gridCol w="2628900">
                  <a:extLst>
                    <a:ext uri="{9D8B030D-6E8A-4147-A177-3AD203B41FA5}">
                      <a16:colId xmlns:a16="http://schemas.microsoft.com/office/drawing/2014/main" val="3076118757"/>
                    </a:ext>
                  </a:extLst>
                </a:gridCol>
                <a:gridCol w="2628900">
                  <a:extLst>
                    <a:ext uri="{9D8B030D-6E8A-4147-A177-3AD203B41FA5}">
                      <a16:colId xmlns:a16="http://schemas.microsoft.com/office/drawing/2014/main" val="1965075420"/>
                    </a:ext>
                  </a:extLst>
                </a:gridCol>
              </a:tblGrid>
              <a:tr h="370840">
                <a:tc>
                  <a:txBody>
                    <a:bodyPr/>
                    <a:lstStyle/>
                    <a:p>
                      <a:r>
                        <a:rPr lang="en-US" u="none" dirty="0"/>
                        <a:t>Phase 1 </a:t>
                      </a:r>
                    </a:p>
                    <a:p>
                      <a:r>
                        <a:rPr lang="en-US" dirty="0"/>
                        <a:t>CHAOS OR RIGIDITY</a:t>
                      </a:r>
                    </a:p>
                  </a:txBody>
                  <a:tcPr/>
                </a:tc>
                <a:tc>
                  <a:txBody>
                    <a:bodyPr/>
                    <a:lstStyle/>
                    <a:p>
                      <a:r>
                        <a:rPr lang="en-US" i="0" u="none" dirty="0"/>
                        <a:t>Phase 2</a:t>
                      </a:r>
                    </a:p>
                    <a:p>
                      <a:r>
                        <a:rPr lang="en-US" dirty="0"/>
                        <a:t>DOING</a:t>
                      </a:r>
                    </a:p>
                  </a:txBody>
                  <a:tcPr/>
                </a:tc>
                <a:tc>
                  <a:txBody>
                    <a:bodyPr/>
                    <a:lstStyle/>
                    <a:p>
                      <a:r>
                        <a:rPr lang="en-US" dirty="0"/>
                        <a:t>Phase 3</a:t>
                      </a:r>
                    </a:p>
                    <a:p>
                      <a:r>
                        <a:rPr lang="en-US" dirty="0"/>
                        <a:t>BEING</a:t>
                      </a:r>
                    </a:p>
                  </a:txBody>
                  <a:tcPr/>
                </a:tc>
                <a:tc>
                  <a:txBody>
                    <a:bodyPr/>
                    <a:lstStyle/>
                    <a:p>
                      <a:r>
                        <a:rPr lang="en-US" dirty="0"/>
                        <a:t>Phase 4</a:t>
                      </a:r>
                    </a:p>
                    <a:p>
                      <a:r>
                        <a:rPr lang="en-US" dirty="0"/>
                        <a:t>RECONNECTING</a:t>
                      </a:r>
                    </a:p>
                  </a:txBody>
                  <a:tcPr/>
                </a:tc>
                <a:extLst>
                  <a:ext uri="{0D108BD9-81ED-4DB2-BD59-A6C34878D82A}">
                    <a16:rowId xmlns:a16="http://schemas.microsoft.com/office/drawing/2014/main" val="3119335828"/>
                  </a:ext>
                </a:extLst>
              </a:tr>
              <a:tr h="370840">
                <a:tc>
                  <a:txBody>
                    <a:bodyPr/>
                    <a:lstStyle/>
                    <a:p>
                      <a:r>
                        <a:rPr lang="en-US" dirty="0"/>
                        <a:t>Finding Safety</a:t>
                      </a:r>
                    </a:p>
                  </a:txBody>
                  <a:tcPr/>
                </a:tc>
                <a:tc>
                  <a:txBody>
                    <a:bodyPr/>
                    <a:lstStyle/>
                    <a:p>
                      <a:r>
                        <a:rPr lang="en-US" dirty="0"/>
                        <a:t>Inhibition increases function</a:t>
                      </a:r>
                    </a:p>
                  </a:txBody>
                  <a:tcPr/>
                </a:tc>
                <a:tc>
                  <a:txBody>
                    <a:bodyPr/>
                    <a:lstStyle/>
                    <a:p>
                      <a:r>
                        <a:rPr lang="en-US" dirty="0"/>
                        <a:t>Self-organizing</a:t>
                      </a:r>
                    </a:p>
                  </a:txBody>
                  <a:tcPr/>
                </a:tc>
                <a:tc>
                  <a:txBody>
                    <a:bodyPr/>
                    <a:lstStyle/>
                    <a:p>
                      <a:r>
                        <a:rPr lang="en-US" dirty="0"/>
                        <a:t>Establishing meaning</a:t>
                      </a:r>
                    </a:p>
                  </a:txBody>
                  <a:tcPr/>
                </a:tc>
                <a:extLst>
                  <a:ext uri="{0D108BD9-81ED-4DB2-BD59-A6C34878D82A}">
                    <a16:rowId xmlns:a16="http://schemas.microsoft.com/office/drawing/2014/main" val="2900280366"/>
                  </a:ext>
                </a:extLst>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689099932"/>
                  </a:ext>
                </a:extLst>
              </a:tr>
              <a:tr h="370840">
                <a:tc>
                  <a:txBody>
                    <a:bodyPr/>
                    <a:lstStyle/>
                    <a:p>
                      <a:r>
                        <a:rPr lang="en-US" dirty="0"/>
                        <a:t>Stabilization</a:t>
                      </a:r>
                    </a:p>
                  </a:txBody>
                  <a:tcPr/>
                </a:tc>
                <a:tc>
                  <a:txBody>
                    <a:bodyPr/>
                    <a:lstStyle/>
                    <a:p>
                      <a:r>
                        <a:rPr lang="en-US" dirty="0"/>
                        <a:t>How to think about things</a:t>
                      </a:r>
                    </a:p>
                  </a:txBody>
                  <a:tcPr/>
                </a:tc>
                <a:tc>
                  <a:txBody>
                    <a:bodyPr/>
                    <a:lstStyle/>
                    <a:p>
                      <a:r>
                        <a:rPr lang="en-US" dirty="0"/>
                        <a:t>Physiologically regulating</a:t>
                      </a:r>
                    </a:p>
                  </a:txBody>
                  <a:tcPr/>
                </a:tc>
                <a:tc>
                  <a:txBody>
                    <a:bodyPr/>
                    <a:lstStyle/>
                    <a:p>
                      <a:r>
                        <a:rPr lang="en-US" dirty="0"/>
                        <a:t>Recreating relationships</a:t>
                      </a:r>
                    </a:p>
                  </a:txBody>
                  <a:tcPr/>
                </a:tc>
                <a:extLst>
                  <a:ext uri="{0D108BD9-81ED-4DB2-BD59-A6C34878D82A}">
                    <a16:rowId xmlns:a16="http://schemas.microsoft.com/office/drawing/2014/main" val="1936776177"/>
                  </a:ext>
                </a:extLst>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920898225"/>
                  </a:ext>
                </a:extLst>
              </a:tr>
              <a:tr h="370840">
                <a:tc>
                  <a:txBody>
                    <a:bodyPr/>
                    <a:lstStyle/>
                    <a:p>
                      <a:endParaRPr lang="en-US"/>
                    </a:p>
                  </a:txBody>
                  <a:tcPr/>
                </a:tc>
                <a:tc>
                  <a:txBody>
                    <a:bodyPr/>
                    <a:lstStyle/>
                    <a:p>
                      <a:r>
                        <a:rPr lang="en-US" dirty="0"/>
                        <a:t>Controlling the chaos</a:t>
                      </a:r>
                    </a:p>
                  </a:txBody>
                  <a:tcPr/>
                </a:tc>
                <a:tc>
                  <a:txBody>
                    <a:bodyPr/>
                    <a:lstStyle/>
                    <a:p>
                      <a:r>
                        <a:rPr lang="en-US" dirty="0"/>
                        <a:t>Letting go of trauma </a:t>
                      </a:r>
                    </a:p>
                  </a:txBody>
                  <a:tcPr/>
                </a:tc>
                <a:tc>
                  <a:txBody>
                    <a:bodyPr/>
                    <a:lstStyle/>
                    <a:p>
                      <a:r>
                        <a:rPr lang="en-US" dirty="0"/>
                        <a:t>Building purpose</a:t>
                      </a:r>
                    </a:p>
                  </a:txBody>
                  <a:tcPr/>
                </a:tc>
                <a:extLst>
                  <a:ext uri="{0D108BD9-81ED-4DB2-BD59-A6C34878D82A}">
                    <a16:rowId xmlns:a16="http://schemas.microsoft.com/office/drawing/2014/main" val="2462513402"/>
                  </a:ext>
                </a:extLst>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935728167"/>
                  </a:ext>
                </a:extLst>
              </a:tr>
              <a:tr h="370840">
                <a:tc>
                  <a:txBody>
                    <a:bodyPr/>
                    <a:lstStyle/>
                    <a:p>
                      <a:endParaRPr lang="en-US"/>
                    </a:p>
                  </a:txBody>
                  <a:tcPr/>
                </a:tc>
                <a:tc>
                  <a:txBody>
                    <a:bodyPr/>
                    <a:lstStyle/>
                    <a:p>
                      <a:r>
                        <a:rPr lang="en-US" dirty="0"/>
                        <a:t>Self-regulation</a:t>
                      </a:r>
                    </a:p>
                  </a:txBody>
                  <a:tcPr/>
                </a:tc>
                <a:tc>
                  <a:txBody>
                    <a:bodyPr/>
                    <a:lstStyle/>
                    <a:p>
                      <a:r>
                        <a:rPr lang="en-US" dirty="0"/>
                        <a:t>Enjoying pleasure naturally</a:t>
                      </a:r>
                    </a:p>
                  </a:txBody>
                  <a:tcPr/>
                </a:tc>
                <a:tc>
                  <a:txBody>
                    <a:bodyPr/>
                    <a:lstStyle/>
                    <a:p>
                      <a:r>
                        <a:rPr lang="en-US" dirty="0"/>
                        <a:t>Renewing skills</a:t>
                      </a:r>
                    </a:p>
                  </a:txBody>
                  <a:tcPr/>
                </a:tc>
                <a:extLst>
                  <a:ext uri="{0D108BD9-81ED-4DB2-BD59-A6C34878D82A}">
                    <a16:rowId xmlns:a16="http://schemas.microsoft.com/office/drawing/2014/main" val="2998184078"/>
                  </a:ext>
                </a:extLst>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176468718"/>
                  </a:ext>
                </a:extLst>
              </a:tr>
              <a:tr h="370840">
                <a:tc>
                  <a:txBody>
                    <a:bodyPr/>
                    <a:lstStyle/>
                    <a:p>
                      <a:endParaRPr lang="en-US"/>
                    </a:p>
                  </a:txBody>
                  <a:tcPr/>
                </a:tc>
                <a:tc>
                  <a:txBody>
                    <a:bodyPr/>
                    <a:lstStyle/>
                    <a:p>
                      <a:r>
                        <a:rPr lang="en-US" dirty="0"/>
                        <a:t>Top-down</a:t>
                      </a:r>
                    </a:p>
                  </a:txBody>
                  <a:tcPr/>
                </a:tc>
                <a:tc>
                  <a:txBody>
                    <a:bodyPr/>
                    <a:lstStyle/>
                    <a:p>
                      <a:r>
                        <a:rPr lang="en-US" dirty="0"/>
                        <a:t>Bottom up</a:t>
                      </a:r>
                    </a:p>
                  </a:txBody>
                  <a:tcPr/>
                </a:tc>
                <a:tc>
                  <a:txBody>
                    <a:bodyPr/>
                    <a:lstStyle/>
                    <a:p>
                      <a:r>
                        <a:rPr lang="en-US" dirty="0"/>
                        <a:t>Organic</a:t>
                      </a:r>
                    </a:p>
                  </a:txBody>
                  <a:tcPr/>
                </a:tc>
                <a:extLst>
                  <a:ext uri="{0D108BD9-81ED-4DB2-BD59-A6C34878D82A}">
                    <a16:rowId xmlns:a16="http://schemas.microsoft.com/office/drawing/2014/main" val="1021395170"/>
                  </a:ext>
                </a:extLst>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870559084"/>
                  </a:ext>
                </a:extLst>
              </a:tr>
              <a:tr h="370840">
                <a:tc>
                  <a:txBody>
                    <a:bodyPr/>
                    <a:lstStyle/>
                    <a:p>
                      <a:endParaRPr lang="en-US"/>
                    </a:p>
                  </a:txBody>
                  <a:tcPr/>
                </a:tc>
                <a:tc>
                  <a:txBody>
                    <a:bodyPr/>
                    <a:lstStyle/>
                    <a:p>
                      <a:r>
                        <a:rPr lang="en-US" dirty="0"/>
                        <a:t>CBT, DBT, Grounding</a:t>
                      </a:r>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4112611551"/>
                  </a:ext>
                </a:extLst>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641465585"/>
                  </a:ext>
                </a:extLst>
              </a:tr>
              <a:tr h="370840">
                <a:tc>
                  <a:txBody>
                    <a:bodyPr/>
                    <a:lstStyle/>
                    <a:p>
                      <a:endParaRPr lang="en-US"/>
                    </a:p>
                  </a:txBody>
                  <a:tcPr/>
                </a:tc>
                <a:tc>
                  <a:txBody>
                    <a:bodyPr/>
                    <a:lstStyle/>
                    <a:p>
                      <a:r>
                        <a:rPr lang="en-US" b="1" dirty="0"/>
                        <a:t>PREPARATION </a:t>
                      </a:r>
                    </a:p>
                  </a:txBody>
                  <a:tcPr/>
                </a:tc>
                <a:tc>
                  <a:txBody>
                    <a:bodyPr/>
                    <a:lstStyle/>
                    <a:p>
                      <a:r>
                        <a:rPr lang="en-US" b="1" dirty="0"/>
                        <a:t>DESENSITIZATION</a:t>
                      </a:r>
                    </a:p>
                  </a:txBody>
                  <a:tcPr/>
                </a:tc>
                <a:tc>
                  <a:txBody>
                    <a:bodyPr/>
                    <a:lstStyle/>
                    <a:p>
                      <a:endParaRPr lang="en-US" dirty="0"/>
                    </a:p>
                  </a:txBody>
                  <a:tcPr/>
                </a:tc>
                <a:extLst>
                  <a:ext uri="{0D108BD9-81ED-4DB2-BD59-A6C34878D82A}">
                    <a16:rowId xmlns:a16="http://schemas.microsoft.com/office/drawing/2014/main" val="726050653"/>
                  </a:ext>
                </a:extLst>
              </a:tr>
            </a:tbl>
          </a:graphicData>
        </a:graphic>
      </p:graphicFrame>
    </p:spTree>
    <p:extLst>
      <p:ext uri="{BB962C8B-B14F-4D97-AF65-F5344CB8AC3E}">
        <p14:creationId xmlns:p14="http://schemas.microsoft.com/office/powerpoint/2010/main" val="33616071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D70B121-56F4-4848-B38B-182089D909F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2D72A2C9-F3CA-4216-8BAD-FA4C970C3C4E}"/>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5" name="Title 4"/>
          <p:cNvSpPr>
            <a:spLocks noGrp="1"/>
          </p:cNvSpPr>
          <p:nvPr>
            <p:ph type="title"/>
          </p:nvPr>
        </p:nvSpPr>
        <p:spPr>
          <a:xfrm>
            <a:off x="838200" y="963877"/>
            <a:ext cx="3494362" cy="4930246"/>
          </a:xfrm>
        </p:spPr>
        <p:txBody>
          <a:bodyPr>
            <a:normAutofit/>
          </a:bodyPr>
          <a:lstStyle/>
          <a:p>
            <a:pPr algn="r"/>
            <a:r>
              <a:rPr lang="en-US" dirty="0">
                <a:solidFill>
                  <a:schemeClr val="accent1"/>
                </a:solidFill>
              </a:rPr>
              <a:t>WINDOW OF TOLERANCE   Peter Levine</a:t>
            </a:r>
          </a:p>
        </p:txBody>
      </p:sp>
      <p:sp>
        <p:nvSpPr>
          <p:cNvPr id="6" name="Content Placeholder 5"/>
          <p:cNvSpPr>
            <a:spLocks noGrp="1"/>
          </p:cNvSpPr>
          <p:nvPr>
            <p:ph idx="1"/>
          </p:nvPr>
        </p:nvSpPr>
        <p:spPr>
          <a:xfrm>
            <a:off x="4976031" y="963877"/>
            <a:ext cx="6377769" cy="4930246"/>
          </a:xfrm>
        </p:spPr>
        <p:txBody>
          <a:bodyPr anchor="ctr">
            <a:normAutofit/>
          </a:bodyPr>
          <a:lstStyle/>
          <a:p>
            <a:endParaRPr lang="en-US" sz="2400" dirty="0"/>
          </a:p>
          <a:p>
            <a:pPr marL="0" indent="0">
              <a:buNone/>
            </a:pPr>
            <a:r>
              <a:rPr lang="en-US" sz="2400" dirty="0"/>
              <a:t>Hyper-</a:t>
            </a:r>
            <a:r>
              <a:rPr lang="en-US" sz="2400" dirty="0" err="1"/>
              <a:t>arsousal</a:t>
            </a:r>
            <a:r>
              <a:rPr lang="en-US" sz="2400" dirty="0"/>
              <a:t>: panic, anxiety, freezing</a:t>
            </a:r>
          </a:p>
          <a:p>
            <a:pPr marL="0" indent="0">
              <a:buNone/>
            </a:pPr>
            <a:r>
              <a:rPr lang="en-US" sz="2400" dirty="0"/>
              <a:t>________________________________________</a:t>
            </a:r>
          </a:p>
          <a:p>
            <a:pPr marL="0" indent="0">
              <a:buNone/>
            </a:pPr>
            <a:endParaRPr lang="en-US" sz="2400" dirty="0"/>
          </a:p>
          <a:p>
            <a:pPr marL="0" indent="0">
              <a:buNone/>
            </a:pPr>
            <a:r>
              <a:rPr lang="en-US" sz="2400" dirty="0"/>
              <a:t>			</a:t>
            </a:r>
            <a:r>
              <a:rPr lang="en-US" sz="2400" b="1" dirty="0"/>
              <a:t>Optimal Functioning</a:t>
            </a:r>
          </a:p>
          <a:p>
            <a:pPr marL="0" indent="0">
              <a:buNone/>
            </a:pPr>
            <a:r>
              <a:rPr lang="en-US" sz="2400" dirty="0"/>
              <a:t>________________________________________</a:t>
            </a:r>
          </a:p>
          <a:p>
            <a:pPr marL="0" indent="0">
              <a:buNone/>
            </a:pPr>
            <a:endParaRPr lang="en-US" sz="2400" dirty="0"/>
          </a:p>
          <a:p>
            <a:pPr marL="0" indent="0">
              <a:buNone/>
            </a:pPr>
            <a:r>
              <a:rPr lang="en-US" sz="2400" dirty="0"/>
              <a:t>Hypo-arousal: Flat, numb, dissociated</a:t>
            </a:r>
          </a:p>
        </p:txBody>
      </p:sp>
    </p:spTree>
    <p:extLst>
      <p:ext uri="{BB962C8B-B14F-4D97-AF65-F5344CB8AC3E}">
        <p14:creationId xmlns:p14="http://schemas.microsoft.com/office/powerpoint/2010/main" val="1671433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8E89D5E-1885-4160-AC77-CC471DD1D0D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550D2BD1-98F9-412D-905B-3A843EF4078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2971800"/>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943277" y="712269"/>
            <a:ext cx="3370998" cy="5502264"/>
          </a:xfrm>
        </p:spPr>
        <p:txBody>
          <a:bodyPr>
            <a:normAutofit/>
          </a:bodyPr>
          <a:lstStyle/>
          <a:p>
            <a:r>
              <a:rPr lang="en-US" sz="4000" dirty="0">
                <a:solidFill>
                  <a:srgbClr val="FFFFFF"/>
                </a:solidFill>
              </a:rPr>
              <a:t>Eye Movement Desensitization</a:t>
            </a:r>
            <a:br>
              <a:rPr lang="en-US" sz="4000" dirty="0">
                <a:solidFill>
                  <a:srgbClr val="FFFFFF"/>
                </a:solidFill>
              </a:rPr>
            </a:br>
            <a:r>
              <a:rPr lang="en-US" sz="4000" dirty="0">
                <a:solidFill>
                  <a:srgbClr val="FFFFFF"/>
                </a:solidFill>
              </a:rPr>
              <a:t>Reprocessing</a:t>
            </a:r>
            <a:br>
              <a:rPr lang="en-US" sz="4000" dirty="0">
                <a:solidFill>
                  <a:srgbClr val="FFFFFF"/>
                </a:solidFill>
              </a:rPr>
            </a:br>
            <a:r>
              <a:rPr lang="en-US" sz="4000" dirty="0">
                <a:solidFill>
                  <a:srgbClr val="FFFFFF"/>
                </a:solidFill>
              </a:rPr>
              <a:t>(EMDR)</a:t>
            </a:r>
          </a:p>
        </p:txBody>
      </p:sp>
      <p:graphicFrame>
        <p:nvGraphicFramePr>
          <p:cNvPr id="5" name="Content Placeholder 2">
            <a:extLst>
              <a:ext uri="{FF2B5EF4-FFF2-40B4-BE49-F238E27FC236}">
                <a16:creationId xmlns:a16="http://schemas.microsoft.com/office/drawing/2014/main" id="{4E13B02E-4907-4615-912E-A6437C11F033}"/>
              </a:ext>
            </a:extLst>
          </p:cNvPr>
          <p:cNvGraphicFramePr>
            <a:graphicFrameLocks noGrp="1"/>
          </p:cNvGraphicFramePr>
          <p:nvPr>
            <p:ph sz="quarter" idx="1"/>
            <p:extLst>
              <p:ext uri="{D42A27DB-BD31-4B8C-83A1-F6EECF244321}">
                <p14:modId xmlns:p14="http://schemas.microsoft.com/office/powerpoint/2010/main" val="676718477"/>
              </p:ext>
            </p:extLst>
          </p:nvPr>
        </p:nvGraphicFramePr>
        <p:xfrm>
          <a:off x="5280025" y="642938"/>
          <a:ext cx="6269038" cy="55721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334291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72F75-3439-4A12-A10D-DC0C6734CB8D}"/>
              </a:ext>
            </a:extLst>
          </p:cNvPr>
          <p:cNvSpPr>
            <a:spLocks noGrp="1"/>
          </p:cNvSpPr>
          <p:nvPr>
            <p:ph type="title"/>
          </p:nvPr>
        </p:nvSpPr>
        <p:spPr>
          <a:xfrm>
            <a:off x="1123690" y="659717"/>
            <a:ext cx="3718455" cy="867040"/>
          </a:xfrm>
        </p:spPr>
        <p:txBody>
          <a:bodyPr/>
          <a:lstStyle/>
          <a:p>
            <a:r>
              <a:rPr lang="en-US" b="1" dirty="0"/>
              <a:t>Brain Structure</a:t>
            </a:r>
          </a:p>
        </p:txBody>
      </p:sp>
      <p:pic>
        <p:nvPicPr>
          <p:cNvPr id="6" name="Content Placeholder 5">
            <a:extLst>
              <a:ext uri="{FF2B5EF4-FFF2-40B4-BE49-F238E27FC236}">
                <a16:creationId xmlns:a16="http://schemas.microsoft.com/office/drawing/2014/main" id="{FC98720C-C16D-4054-AE89-BC0296C6FF1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50967" y="659717"/>
            <a:ext cx="8026907" cy="5538566"/>
          </a:xfrm>
        </p:spPr>
      </p:pic>
      <p:sp>
        <p:nvSpPr>
          <p:cNvPr id="4" name="Text Placeholder 3">
            <a:extLst>
              <a:ext uri="{FF2B5EF4-FFF2-40B4-BE49-F238E27FC236}">
                <a16:creationId xmlns:a16="http://schemas.microsoft.com/office/drawing/2014/main" id="{8E954A0F-398F-493A-8369-C1FB341984E0}"/>
              </a:ext>
            </a:extLst>
          </p:cNvPr>
          <p:cNvSpPr>
            <a:spLocks noGrp="1"/>
          </p:cNvSpPr>
          <p:nvPr>
            <p:ph type="body" sz="half" idx="2"/>
          </p:nvPr>
        </p:nvSpPr>
        <p:spPr/>
        <p:txBody>
          <a:bodyPr>
            <a:normAutofit/>
          </a:bodyPr>
          <a:lstStyle/>
          <a:p>
            <a:pPr algn="l"/>
            <a:r>
              <a:rPr lang="en-US" sz="1800" dirty="0">
                <a:latin typeface="Arial" panose="020B0604020202020204" pitchFamily="34" charset="0"/>
                <a:cs typeface="Arial" panose="020B0604020202020204" pitchFamily="34" charset="0"/>
              </a:rPr>
              <a:t>AMYGDALA </a:t>
            </a:r>
          </a:p>
          <a:p>
            <a:pPr algn="l"/>
            <a:endParaRPr lang="en-US" sz="1800" dirty="0">
              <a:latin typeface="Arial" panose="020B0604020202020204" pitchFamily="34" charset="0"/>
              <a:cs typeface="Arial" panose="020B0604020202020204" pitchFamily="34" charset="0"/>
            </a:endParaRPr>
          </a:p>
          <a:p>
            <a:pPr algn="l"/>
            <a:endParaRPr lang="en-US" sz="1800" dirty="0">
              <a:latin typeface="Arial" panose="020B0604020202020204" pitchFamily="34" charset="0"/>
              <a:cs typeface="Arial" panose="020B0604020202020204" pitchFamily="34" charset="0"/>
            </a:endParaRPr>
          </a:p>
          <a:p>
            <a:pPr algn="l"/>
            <a:r>
              <a:rPr lang="en-US" sz="1800" dirty="0">
                <a:latin typeface="Arial" panose="020B0604020202020204" pitchFamily="34" charset="0"/>
                <a:cs typeface="Arial" panose="020B0604020202020204" pitchFamily="34" charset="0"/>
              </a:rPr>
              <a:t>HIPPOCAMPUS</a:t>
            </a:r>
          </a:p>
          <a:p>
            <a:pPr algn="l"/>
            <a:endParaRPr lang="en-US" sz="1800" dirty="0">
              <a:latin typeface="Arial" panose="020B0604020202020204" pitchFamily="34" charset="0"/>
              <a:cs typeface="Arial" panose="020B0604020202020204" pitchFamily="34" charset="0"/>
            </a:endParaRPr>
          </a:p>
          <a:p>
            <a:pPr algn="l"/>
            <a:endParaRPr lang="en-US" sz="1800" dirty="0">
              <a:latin typeface="Arial" panose="020B0604020202020204" pitchFamily="34" charset="0"/>
              <a:cs typeface="Arial" panose="020B0604020202020204" pitchFamily="34" charset="0"/>
            </a:endParaRPr>
          </a:p>
          <a:p>
            <a:pPr algn="l"/>
            <a:r>
              <a:rPr lang="en-US" sz="1800" dirty="0">
                <a:latin typeface="Arial" panose="020B0604020202020204" pitchFamily="34" charset="0"/>
                <a:cs typeface="Arial" panose="020B0604020202020204" pitchFamily="34" charset="0"/>
              </a:rPr>
              <a:t>PRE-FRONTAL CORTEX</a:t>
            </a:r>
          </a:p>
        </p:txBody>
      </p:sp>
    </p:spTree>
    <p:extLst>
      <p:ext uri="{BB962C8B-B14F-4D97-AF65-F5344CB8AC3E}">
        <p14:creationId xmlns:p14="http://schemas.microsoft.com/office/powerpoint/2010/main" val="9267468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08E89D5E-1885-4160-AC77-CC471DD1D0D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550D2BD1-98F9-412D-905B-3A843EF4078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2971800"/>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13" name="Title 12">
            <a:extLst>
              <a:ext uri="{FF2B5EF4-FFF2-40B4-BE49-F238E27FC236}">
                <a16:creationId xmlns:a16="http://schemas.microsoft.com/office/drawing/2014/main" id="{92EEFC26-3779-464A-84BE-15673EF27F49}"/>
              </a:ext>
            </a:extLst>
          </p:cNvPr>
          <p:cNvSpPr>
            <a:spLocks noGrp="1"/>
          </p:cNvSpPr>
          <p:nvPr>
            <p:ph type="title"/>
          </p:nvPr>
        </p:nvSpPr>
        <p:spPr>
          <a:xfrm>
            <a:off x="943277" y="712269"/>
            <a:ext cx="3370998" cy="5502264"/>
          </a:xfrm>
        </p:spPr>
        <p:txBody>
          <a:bodyPr>
            <a:normAutofit/>
          </a:bodyPr>
          <a:lstStyle/>
          <a:p>
            <a:r>
              <a:rPr lang="en-US">
                <a:solidFill>
                  <a:srgbClr val="FFFFFF"/>
                </a:solidFill>
              </a:rPr>
              <a:t>Basic Principles of EMDR</a:t>
            </a:r>
          </a:p>
        </p:txBody>
      </p:sp>
      <p:graphicFrame>
        <p:nvGraphicFramePr>
          <p:cNvPr id="15" name="Content Placeholder 11">
            <a:extLst>
              <a:ext uri="{FF2B5EF4-FFF2-40B4-BE49-F238E27FC236}">
                <a16:creationId xmlns:a16="http://schemas.microsoft.com/office/drawing/2014/main" id="{778E0CFB-B923-4EE7-A8B4-C2DA710C1B01}"/>
              </a:ext>
            </a:extLst>
          </p:cNvPr>
          <p:cNvGraphicFramePr>
            <a:graphicFrameLocks noGrp="1"/>
          </p:cNvGraphicFramePr>
          <p:nvPr>
            <p:ph idx="1"/>
            <p:extLst>
              <p:ext uri="{D42A27DB-BD31-4B8C-83A1-F6EECF244321}">
                <p14:modId xmlns:p14="http://schemas.microsoft.com/office/powerpoint/2010/main" val="908196852"/>
              </p:ext>
            </p:extLst>
          </p:nvPr>
        </p:nvGraphicFramePr>
        <p:xfrm>
          <a:off x="5280025" y="642938"/>
          <a:ext cx="6269038" cy="5572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213062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Content Placeholder 5" descr="A picture containing clothing&#10;&#10;Description generated with high confidence">
            <a:extLst>
              <a:ext uri="{FF2B5EF4-FFF2-40B4-BE49-F238E27FC236}">
                <a16:creationId xmlns:a16="http://schemas.microsoft.com/office/drawing/2014/main" id="{8BC2CEAC-9CA4-41C2-9111-2B1E4B0296E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6975" y="2638044"/>
            <a:ext cx="9483202" cy="4098098"/>
          </a:xfrm>
          <a:prstGeom prst="rect">
            <a:avLst/>
          </a:prstGeom>
        </p:spPr>
      </p:pic>
      <p:sp>
        <p:nvSpPr>
          <p:cNvPr id="2" name="Title 1">
            <a:extLst>
              <a:ext uri="{FF2B5EF4-FFF2-40B4-BE49-F238E27FC236}">
                <a16:creationId xmlns:a16="http://schemas.microsoft.com/office/drawing/2014/main" id="{A0AED583-7149-4103-9A50-1AFA3B139BF8}"/>
              </a:ext>
            </a:extLst>
          </p:cNvPr>
          <p:cNvSpPr>
            <a:spLocks noGrp="1"/>
          </p:cNvSpPr>
          <p:nvPr>
            <p:ph type="title"/>
          </p:nvPr>
        </p:nvSpPr>
        <p:spPr>
          <a:xfrm>
            <a:off x="2220468" y="964692"/>
            <a:ext cx="7751064" cy="1325563"/>
          </a:xfrm>
          <a:solidFill>
            <a:schemeClr val="bg1"/>
          </a:solidFill>
          <a:ln w="31750">
            <a:solidFill>
              <a:schemeClr val="tx1">
                <a:lumMod val="75000"/>
                <a:lumOff val="25000"/>
              </a:schemeClr>
            </a:solidFill>
          </a:ln>
        </p:spPr>
        <p:txBody>
          <a:bodyPr vert="horz" lIns="91440" tIns="45720" rIns="91440" bIns="45720" rtlCol="0" anchor="ctr">
            <a:normAutofit/>
          </a:bodyPr>
          <a:lstStyle/>
          <a:p>
            <a:pPr algn="ctr"/>
            <a:r>
              <a:rPr lang="en-US" sz="3200" b="1" kern="1200" dirty="0">
                <a:solidFill>
                  <a:schemeClr val="tx1"/>
                </a:solidFill>
                <a:latin typeface="+mj-lt"/>
                <a:ea typeface="+mj-ea"/>
                <a:cs typeface="+mj-cs"/>
              </a:rPr>
              <a:t>Changes in the Brain</a:t>
            </a:r>
            <a:br>
              <a:rPr lang="en-US" sz="3200" b="1" kern="1200" dirty="0">
                <a:solidFill>
                  <a:schemeClr val="tx1"/>
                </a:solidFill>
                <a:latin typeface="+mj-lt"/>
                <a:ea typeface="+mj-ea"/>
                <a:cs typeface="+mj-cs"/>
              </a:rPr>
            </a:br>
            <a:r>
              <a:rPr lang="en-US" sz="3200" b="1" kern="1200" dirty="0">
                <a:solidFill>
                  <a:schemeClr val="tx1"/>
                </a:solidFill>
                <a:latin typeface="+mj-lt"/>
                <a:ea typeface="+mj-ea"/>
                <a:cs typeface="+mj-cs"/>
              </a:rPr>
              <a:t>Dr. Daniel Amen</a:t>
            </a:r>
          </a:p>
        </p:txBody>
      </p:sp>
    </p:spTree>
    <p:extLst>
      <p:ext uri="{BB962C8B-B14F-4D97-AF65-F5344CB8AC3E}">
        <p14:creationId xmlns:p14="http://schemas.microsoft.com/office/powerpoint/2010/main" val="41307293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9">
            <a:extLst>
              <a:ext uri="{FF2B5EF4-FFF2-40B4-BE49-F238E27FC236}">
                <a16:creationId xmlns:a16="http://schemas.microsoft.com/office/drawing/2014/main" id="{1C091803-41C2-48E0-9228-5148460C747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11418" y="450221"/>
            <a:ext cx="4421661" cy="594885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1">
            <a:extLst>
              <a:ext uri="{FF2B5EF4-FFF2-40B4-BE49-F238E27FC236}">
                <a16:creationId xmlns:a16="http://schemas.microsoft.com/office/drawing/2014/main" id="{6166C6D1-23AC-49C4-BA07-238E4E9F8CE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058" y="450221"/>
            <a:ext cx="4402377" cy="3918123"/>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0" name="Rectangle 13">
            <a:extLst>
              <a:ext uri="{FF2B5EF4-FFF2-40B4-BE49-F238E27FC236}">
                <a16:creationId xmlns:a16="http://schemas.microsoft.com/office/drawing/2014/main" id="{B775CD93-9DF2-48CB-9F57-1BCA9A46C7F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1" y="4521269"/>
            <a:ext cx="6697525" cy="1877811"/>
          </a:xfrm>
          <a:prstGeom prst="rect">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21" name="Graphic 6">
            <a:extLst>
              <a:ext uri="{FF2B5EF4-FFF2-40B4-BE49-F238E27FC236}">
                <a16:creationId xmlns:a16="http://schemas.microsoft.com/office/drawing/2014/main" id="{5921356A-6CD7-4DD9-A076-D6350292B1C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243078" y="2576514"/>
            <a:ext cx="1705848" cy="1705848"/>
          </a:xfrm>
          <a:prstGeom prst="rect">
            <a:avLst/>
          </a:prstGeom>
        </p:spPr>
      </p:pic>
      <p:sp>
        <p:nvSpPr>
          <p:cNvPr id="22" name="Rectangle 15">
            <a:extLst>
              <a:ext uri="{FF2B5EF4-FFF2-40B4-BE49-F238E27FC236}">
                <a16:creationId xmlns:a16="http://schemas.microsoft.com/office/drawing/2014/main" id="{E186B68C-84BC-4A6E-99D1-EE87483C134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48949" y="450221"/>
            <a:ext cx="2115455" cy="1898903"/>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Content Placeholder 1">
            <a:extLst>
              <a:ext uri="{FF2B5EF4-FFF2-40B4-BE49-F238E27FC236}">
                <a16:creationId xmlns:a16="http://schemas.microsoft.com/office/drawing/2014/main" id="{8766D515-317A-4830-B2C5-AE03957097D8}"/>
              </a:ext>
            </a:extLst>
          </p:cNvPr>
          <p:cNvSpPr>
            <a:spLocks noGrp="1"/>
          </p:cNvSpPr>
          <p:nvPr>
            <p:ph idx="1"/>
          </p:nvPr>
        </p:nvSpPr>
        <p:spPr>
          <a:xfrm>
            <a:off x="7658103" y="795548"/>
            <a:ext cx="3759198" cy="5275603"/>
          </a:xfrm>
        </p:spPr>
        <p:txBody>
          <a:bodyPr anchor="ctr">
            <a:normAutofit/>
          </a:bodyPr>
          <a:lstStyle/>
          <a:p>
            <a:r>
              <a:rPr lang="en-US" sz="2400" dirty="0"/>
              <a:t>Adaptive Information Processing</a:t>
            </a:r>
          </a:p>
          <a:p>
            <a:r>
              <a:rPr lang="en-US" sz="2400" dirty="0"/>
              <a:t>Hemispheric synchronization</a:t>
            </a:r>
          </a:p>
          <a:p>
            <a:r>
              <a:rPr lang="en-US" sz="2400" dirty="0"/>
              <a:t>Orienting Process</a:t>
            </a:r>
          </a:p>
          <a:p>
            <a:r>
              <a:rPr lang="en-US" sz="2400" dirty="0"/>
              <a:t>Neurobiological process similar to REM sleep</a:t>
            </a:r>
          </a:p>
          <a:p>
            <a:endParaRPr lang="en-US" sz="2400" dirty="0"/>
          </a:p>
          <a:p>
            <a:r>
              <a:rPr lang="en-US" sz="2400" dirty="0"/>
              <a:t>Dual Awareness</a:t>
            </a:r>
          </a:p>
          <a:p>
            <a:r>
              <a:rPr lang="en-US" sz="2400" dirty="0"/>
              <a:t>Desensitization</a:t>
            </a:r>
          </a:p>
          <a:p>
            <a:r>
              <a:rPr lang="en-US" sz="2400" dirty="0"/>
              <a:t>Cognitive Restructuring</a:t>
            </a:r>
          </a:p>
        </p:txBody>
      </p:sp>
      <p:sp>
        <p:nvSpPr>
          <p:cNvPr id="3" name="Title 2">
            <a:extLst>
              <a:ext uri="{FF2B5EF4-FFF2-40B4-BE49-F238E27FC236}">
                <a16:creationId xmlns:a16="http://schemas.microsoft.com/office/drawing/2014/main" id="{71B90D5D-4446-40E0-9B2D-1D54E58EAD1B}"/>
              </a:ext>
            </a:extLst>
          </p:cNvPr>
          <p:cNvSpPr>
            <a:spLocks noGrp="1"/>
          </p:cNvSpPr>
          <p:nvPr>
            <p:ph type="title"/>
          </p:nvPr>
        </p:nvSpPr>
        <p:spPr>
          <a:xfrm>
            <a:off x="774700" y="762000"/>
            <a:ext cx="3759200" cy="3340100"/>
          </a:xfrm>
        </p:spPr>
        <p:txBody>
          <a:bodyPr>
            <a:normAutofit/>
          </a:bodyPr>
          <a:lstStyle/>
          <a:p>
            <a:r>
              <a:rPr lang="en-US">
                <a:solidFill>
                  <a:srgbClr val="FFFFFF"/>
                </a:solidFill>
              </a:rPr>
              <a:t>How it Works</a:t>
            </a:r>
          </a:p>
        </p:txBody>
      </p:sp>
    </p:spTree>
    <p:extLst>
      <p:ext uri="{BB962C8B-B14F-4D97-AF65-F5344CB8AC3E}">
        <p14:creationId xmlns:p14="http://schemas.microsoft.com/office/powerpoint/2010/main" val="19267163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48A740BC-A0AA-45E0-B899-2AE9C6FE11C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13121" y="-2"/>
            <a:ext cx="6278879" cy="6858002"/>
          </a:xfrm>
          <a:custGeom>
            <a:avLst/>
            <a:gdLst>
              <a:gd name="connsiteX0" fmla="*/ 45572 w 6278879"/>
              <a:gd name="connsiteY0" fmla="*/ 0 h 6858002"/>
              <a:gd name="connsiteX1" fmla="*/ 6278879 w 6278879"/>
              <a:gd name="connsiteY1" fmla="*/ 0 h 6858002"/>
              <a:gd name="connsiteX2" fmla="*/ 6278879 w 6278879"/>
              <a:gd name="connsiteY2" fmla="*/ 6858002 h 6858002"/>
              <a:gd name="connsiteX3" fmla="*/ 3292308 w 6278879"/>
              <a:gd name="connsiteY3" fmla="*/ 6858002 h 6858002"/>
              <a:gd name="connsiteX4" fmla="*/ 3181526 w 6278879"/>
              <a:gd name="connsiteY4" fmla="*/ 6786982 h 6858002"/>
              <a:gd name="connsiteX5" fmla="*/ 0 w 6278879"/>
              <a:gd name="connsiteY5" fmla="*/ 803254 h 6858002"/>
              <a:gd name="connsiteX6" fmla="*/ 37255 w 6278879"/>
              <a:gd name="connsiteY6" fmla="*/ 65447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78879" h="6858002">
                <a:moveTo>
                  <a:pt x="45572" y="0"/>
                </a:moveTo>
                <a:lnTo>
                  <a:pt x="6278879" y="0"/>
                </a:lnTo>
                <a:lnTo>
                  <a:pt x="6278879" y="6858002"/>
                </a:lnTo>
                <a:lnTo>
                  <a:pt x="3292308" y="6858002"/>
                </a:lnTo>
                <a:lnTo>
                  <a:pt x="3181526" y="6786982"/>
                </a:lnTo>
                <a:cubicBezTo>
                  <a:pt x="1262021" y="5490191"/>
                  <a:pt x="0" y="3294103"/>
                  <a:pt x="0" y="803254"/>
                </a:cubicBezTo>
                <a:cubicBezTo>
                  <a:pt x="0" y="554169"/>
                  <a:pt x="12620" y="308032"/>
                  <a:pt x="37255" y="65447"/>
                </a:cubicBez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9" name="Straight Arrow Connector 18">
            <a:extLst>
              <a:ext uri="{FF2B5EF4-FFF2-40B4-BE49-F238E27FC236}">
                <a16:creationId xmlns:a16="http://schemas.microsoft.com/office/drawing/2014/main" id="{B874EF51-C858-4BB9-97C3-D17755787127}"/>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63661" y="2316480"/>
            <a:ext cx="82296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8470FF82-07FA-4C69-97BE-C46B193B7D75}"/>
              </a:ext>
            </a:extLst>
          </p:cNvPr>
          <p:cNvSpPr>
            <a:spLocks noGrp="1"/>
          </p:cNvSpPr>
          <p:nvPr>
            <p:ph type="title"/>
          </p:nvPr>
        </p:nvSpPr>
        <p:spPr>
          <a:xfrm>
            <a:off x="655320" y="365125"/>
            <a:ext cx="9013052" cy="1623312"/>
          </a:xfrm>
        </p:spPr>
        <p:txBody>
          <a:bodyPr anchor="b">
            <a:normAutofit/>
          </a:bodyPr>
          <a:lstStyle/>
          <a:p>
            <a:r>
              <a:rPr lang="en-US" sz="4000"/>
              <a:t>Adaptive Information Processing</a:t>
            </a:r>
          </a:p>
        </p:txBody>
      </p:sp>
      <p:sp>
        <p:nvSpPr>
          <p:cNvPr id="3" name="Content Placeholder 2">
            <a:extLst>
              <a:ext uri="{FF2B5EF4-FFF2-40B4-BE49-F238E27FC236}">
                <a16:creationId xmlns:a16="http://schemas.microsoft.com/office/drawing/2014/main" id="{8228668D-2E07-475F-8775-3A8DDB942F1E}"/>
              </a:ext>
            </a:extLst>
          </p:cNvPr>
          <p:cNvSpPr>
            <a:spLocks noGrp="1"/>
          </p:cNvSpPr>
          <p:nvPr>
            <p:ph idx="1"/>
          </p:nvPr>
        </p:nvSpPr>
        <p:spPr>
          <a:xfrm>
            <a:off x="655320" y="2353564"/>
            <a:ext cx="9013052" cy="4139308"/>
          </a:xfrm>
        </p:spPr>
        <p:txBody>
          <a:bodyPr>
            <a:noAutofit/>
          </a:bodyPr>
          <a:lstStyle/>
          <a:p>
            <a:r>
              <a:rPr lang="en-US" sz="2400" dirty="0"/>
              <a:t>System is geared to integrate internal and external experiences</a:t>
            </a:r>
          </a:p>
          <a:p>
            <a:r>
              <a:rPr lang="en-US" sz="2400" dirty="0"/>
              <a:t>Memories stored in </a:t>
            </a:r>
            <a:r>
              <a:rPr lang="en-US" sz="2400" dirty="0" err="1"/>
              <a:t>neuronetworks</a:t>
            </a:r>
            <a:r>
              <a:rPr lang="en-US" sz="2400" dirty="0"/>
              <a:t> form the basis of perception, attitudes, behaviors which contribute to health or pathology</a:t>
            </a:r>
          </a:p>
          <a:p>
            <a:r>
              <a:rPr lang="en-US" sz="2400" dirty="0"/>
              <a:t>Trauma disrupts normal adaptive processing which results in </a:t>
            </a:r>
            <a:r>
              <a:rPr lang="en-US" sz="2400" dirty="0" err="1"/>
              <a:t>dysfunctionally</a:t>
            </a:r>
            <a:r>
              <a:rPr lang="en-US" sz="2400" dirty="0"/>
              <a:t> held memory networks</a:t>
            </a:r>
          </a:p>
          <a:p>
            <a:r>
              <a:rPr lang="en-US" sz="2400" dirty="0"/>
              <a:t>New experiences link into memory networks which further strengthen the dysfunctional patterns of belief and behavior</a:t>
            </a:r>
          </a:p>
          <a:p>
            <a:r>
              <a:rPr lang="en-US" sz="2400" dirty="0"/>
              <a:t>High disturbance stored in implicit memory which does not allow for connecting with more adaptive information  </a:t>
            </a:r>
          </a:p>
        </p:txBody>
      </p:sp>
    </p:spTree>
    <p:extLst>
      <p:ext uri="{BB962C8B-B14F-4D97-AF65-F5344CB8AC3E}">
        <p14:creationId xmlns:p14="http://schemas.microsoft.com/office/powerpoint/2010/main" val="3106561930"/>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A67B5B4-3A24-436E-B663-1B2EBFF8A0C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
            <a:extLst>
              <a:ext uri="{FF2B5EF4-FFF2-40B4-BE49-F238E27FC236}">
                <a16:creationId xmlns:a16="http://schemas.microsoft.com/office/drawing/2014/main" id="{987FDF89-C993-41F4-A1B8-DBAFF16008A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a:extLst>
              <a:ext uri="{FF2B5EF4-FFF2-40B4-BE49-F238E27FC236}">
                <a16:creationId xmlns:a16="http://schemas.microsoft.com/office/drawing/2014/main" id="{64E585EA-75FD-4025-8270-F66A58A15CD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45BA840A-E6FD-486C-9CED-581BF806AB00}"/>
              </a:ext>
            </a:extLst>
          </p:cNvPr>
          <p:cNvSpPr>
            <a:spLocks noGrp="1"/>
          </p:cNvSpPr>
          <p:nvPr>
            <p:ph type="title"/>
          </p:nvPr>
        </p:nvSpPr>
        <p:spPr>
          <a:xfrm>
            <a:off x="833002" y="365125"/>
            <a:ext cx="10520702" cy="1325563"/>
          </a:xfrm>
        </p:spPr>
        <p:txBody>
          <a:bodyPr>
            <a:normAutofit/>
          </a:bodyPr>
          <a:lstStyle/>
          <a:p>
            <a:r>
              <a:rPr lang="en-US" dirty="0"/>
              <a:t>AIP continued…the up side</a:t>
            </a:r>
          </a:p>
        </p:txBody>
      </p:sp>
      <p:sp>
        <p:nvSpPr>
          <p:cNvPr id="3" name="Content Placeholder 2">
            <a:extLst>
              <a:ext uri="{FF2B5EF4-FFF2-40B4-BE49-F238E27FC236}">
                <a16:creationId xmlns:a16="http://schemas.microsoft.com/office/drawing/2014/main" id="{265B8FD6-68A2-4C7B-83E1-5E840FFA52C9}"/>
              </a:ext>
            </a:extLst>
          </p:cNvPr>
          <p:cNvSpPr>
            <a:spLocks noGrp="1"/>
          </p:cNvSpPr>
          <p:nvPr>
            <p:ph idx="1"/>
          </p:nvPr>
        </p:nvSpPr>
        <p:spPr>
          <a:xfrm>
            <a:off x="838201" y="2022601"/>
            <a:ext cx="10515598" cy="4154361"/>
          </a:xfrm>
        </p:spPr>
        <p:txBody>
          <a:bodyPr>
            <a:normAutofit/>
          </a:bodyPr>
          <a:lstStyle/>
          <a:p>
            <a:r>
              <a:rPr lang="en-US" dirty="0"/>
              <a:t>Adaptive information is also stored in memory networks</a:t>
            </a:r>
          </a:p>
          <a:p>
            <a:r>
              <a:rPr lang="en-US" dirty="0"/>
              <a:t>Processing of </a:t>
            </a:r>
            <a:r>
              <a:rPr lang="en-US" dirty="0" err="1"/>
              <a:t>dysfunctionally</a:t>
            </a:r>
            <a:r>
              <a:rPr lang="en-US" dirty="0"/>
              <a:t> held memories facilitates linkage to adaptive networks</a:t>
            </a:r>
          </a:p>
          <a:p>
            <a:r>
              <a:rPr lang="en-US" dirty="0" err="1"/>
              <a:t>Nonadaptive</a:t>
            </a:r>
            <a:r>
              <a:rPr lang="en-US" dirty="0"/>
              <a:t> perceptions, attitudes, </a:t>
            </a:r>
            <a:r>
              <a:rPr lang="en-US" dirty="0" err="1"/>
              <a:t>etc</a:t>
            </a:r>
            <a:r>
              <a:rPr lang="en-US" dirty="0"/>
              <a:t> are discarded and replaced with more effective beliefs, emotions, sensations which allow for the system to reorganize and resume building complexity</a:t>
            </a:r>
          </a:p>
        </p:txBody>
      </p:sp>
    </p:spTree>
    <p:extLst>
      <p:ext uri="{BB962C8B-B14F-4D97-AF65-F5344CB8AC3E}">
        <p14:creationId xmlns:p14="http://schemas.microsoft.com/office/powerpoint/2010/main" val="378153091"/>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8E89D5E-1885-4160-AC77-CC471DD1D0D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550D2BD1-98F9-412D-905B-3A843EF4078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2971800"/>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943277" y="712269"/>
            <a:ext cx="3370998" cy="5502264"/>
          </a:xfrm>
        </p:spPr>
        <p:txBody>
          <a:bodyPr>
            <a:normAutofit/>
          </a:bodyPr>
          <a:lstStyle/>
          <a:p>
            <a:r>
              <a:rPr lang="en-US" dirty="0">
                <a:solidFill>
                  <a:srgbClr val="FFFFFF"/>
                </a:solidFill>
              </a:rPr>
              <a:t>	Chaos Theory		  	</a:t>
            </a:r>
            <a:r>
              <a:rPr lang="en-US" b="1" dirty="0">
                <a:solidFill>
                  <a:srgbClr val="FFFFFF"/>
                </a:solidFill>
              </a:rPr>
              <a:t>From Dan Siegel, MD</a:t>
            </a:r>
          </a:p>
        </p:txBody>
      </p:sp>
      <p:graphicFrame>
        <p:nvGraphicFramePr>
          <p:cNvPr id="5" name="Content Placeholder 2">
            <a:extLst>
              <a:ext uri="{FF2B5EF4-FFF2-40B4-BE49-F238E27FC236}">
                <a16:creationId xmlns:a16="http://schemas.microsoft.com/office/drawing/2014/main" id="{B31F64AF-7843-404C-98A2-90D5AB33F381}"/>
              </a:ext>
            </a:extLst>
          </p:cNvPr>
          <p:cNvGraphicFramePr>
            <a:graphicFrameLocks noGrp="1"/>
          </p:cNvGraphicFramePr>
          <p:nvPr>
            <p:ph idx="1"/>
            <p:extLst>
              <p:ext uri="{D42A27DB-BD31-4B8C-83A1-F6EECF244321}">
                <p14:modId xmlns:p14="http://schemas.microsoft.com/office/powerpoint/2010/main" val="3618355975"/>
              </p:ext>
            </p:extLst>
          </p:nvPr>
        </p:nvGraphicFramePr>
        <p:xfrm>
          <a:off x="5280025" y="642938"/>
          <a:ext cx="6269038" cy="55721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683380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803EF-B56F-4631-A3F9-6DE85F432EB4}"/>
              </a:ext>
            </a:extLst>
          </p:cNvPr>
          <p:cNvSpPr>
            <a:spLocks noGrp="1"/>
          </p:cNvSpPr>
          <p:nvPr>
            <p:ph type="title"/>
          </p:nvPr>
        </p:nvSpPr>
        <p:spPr>
          <a:xfrm>
            <a:off x="838200" y="365125"/>
            <a:ext cx="10515600" cy="1325563"/>
          </a:xfrm>
        </p:spPr>
        <p:txBody>
          <a:bodyPr>
            <a:normAutofit/>
          </a:bodyPr>
          <a:lstStyle/>
          <a:p>
            <a:r>
              <a:rPr lang="en-US"/>
              <a:t>What’s the purpose of bilateral stimulation?</a:t>
            </a:r>
            <a:endParaRPr lang="en-US" dirty="0"/>
          </a:p>
        </p:txBody>
      </p:sp>
      <p:graphicFrame>
        <p:nvGraphicFramePr>
          <p:cNvPr id="5" name="Content Placeholder 2">
            <a:extLst>
              <a:ext uri="{FF2B5EF4-FFF2-40B4-BE49-F238E27FC236}">
                <a16:creationId xmlns:a16="http://schemas.microsoft.com/office/drawing/2014/main" id="{DF63C717-7E36-4263-BA35-EBDA08E36321}"/>
              </a:ext>
            </a:extLst>
          </p:cNvPr>
          <p:cNvGraphicFramePr>
            <a:graphicFrameLocks noGrp="1"/>
          </p:cNvGraphicFramePr>
          <p:nvPr>
            <p:ph idx="1"/>
            <p:extLst>
              <p:ext uri="{D42A27DB-BD31-4B8C-83A1-F6EECF244321}">
                <p14:modId xmlns:p14="http://schemas.microsoft.com/office/powerpoint/2010/main" val="369347792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28773972"/>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08E89D5E-1885-4160-AC77-CC471DD1D0D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a:extLst>
              <a:ext uri="{FF2B5EF4-FFF2-40B4-BE49-F238E27FC236}">
                <a16:creationId xmlns:a16="http://schemas.microsoft.com/office/drawing/2014/main" id="{550D2BD1-98F9-412D-905B-3A843EF4078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2971800"/>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graphicFrame>
        <p:nvGraphicFramePr>
          <p:cNvPr id="11" name="Content Placeholder 1">
            <a:extLst>
              <a:ext uri="{FF2B5EF4-FFF2-40B4-BE49-F238E27FC236}">
                <a16:creationId xmlns:a16="http://schemas.microsoft.com/office/drawing/2014/main" id="{383C8D0B-6550-4FA3-B8FC-498BA49A9A2B}"/>
              </a:ext>
            </a:extLst>
          </p:cNvPr>
          <p:cNvGraphicFramePr>
            <a:graphicFrameLocks noGrp="1"/>
          </p:cNvGraphicFramePr>
          <p:nvPr>
            <p:ph idx="1"/>
            <p:extLst>
              <p:ext uri="{D42A27DB-BD31-4B8C-83A1-F6EECF244321}">
                <p14:modId xmlns:p14="http://schemas.microsoft.com/office/powerpoint/2010/main" val="3962135218"/>
              </p:ext>
            </p:extLst>
          </p:nvPr>
        </p:nvGraphicFramePr>
        <p:xfrm>
          <a:off x="5280025" y="642938"/>
          <a:ext cx="6269038" cy="5572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id="{24E05615-3A83-4B77-8629-124CDE2734D7}"/>
              </a:ext>
            </a:extLst>
          </p:cNvPr>
          <p:cNvSpPr>
            <a:spLocks noGrp="1"/>
          </p:cNvSpPr>
          <p:nvPr>
            <p:ph type="title"/>
          </p:nvPr>
        </p:nvSpPr>
        <p:spPr>
          <a:xfrm>
            <a:off x="943277" y="712269"/>
            <a:ext cx="3370998" cy="5502264"/>
          </a:xfrm>
        </p:spPr>
        <p:txBody>
          <a:bodyPr>
            <a:normAutofit/>
          </a:bodyPr>
          <a:lstStyle/>
          <a:p>
            <a:br>
              <a:rPr lang="en-US" sz="3100">
                <a:solidFill>
                  <a:srgbClr val="FFFFFF"/>
                </a:solidFill>
              </a:rPr>
            </a:br>
            <a:br>
              <a:rPr lang="en-US" sz="3100">
                <a:solidFill>
                  <a:srgbClr val="FFFFFF"/>
                </a:solidFill>
              </a:rPr>
            </a:br>
            <a:br>
              <a:rPr lang="en-US" sz="3100">
                <a:solidFill>
                  <a:srgbClr val="FFFFFF"/>
                </a:solidFill>
              </a:rPr>
            </a:br>
            <a:br>
              <a:rPr lang="en-US" sz="3100">
                <a:solidFill>
                  <a:srgbClr val="FFFFFF"/>
                </a:solidFill>
              </a:rPr>
            </a:br>
            <a:br>
              <a:rPr lang="en-US" sz="3100">
                <a:solidFill>
                  <a:srgbClr val="FFFFFF"/>
                </a:solidFill>
              </a:rPr>
            </a:br>
            <a:br>
              <a:rPr lang="en-US" sz="3100">
                <a:solidFill>
                  <a:srgbClr val="FFFFFF"/>
                </a:solidFill>
              </a:rPr>
            </a:br>
            <a:r>
              <a:rPr lang="en-US" sz="3100">
                <a:solidFill>
                  <a:srgbClr val="FFFFFF"/>
                </a:solidFill>
              </a:rPr>
              <a:t>As dysfunctional information is reprocessed, the organism will move towards health</a:t>
            </a:r>
          </a:p>
        </p:txBody>
      </p:sp>
    </p:spTree>
    <p:extLst>
      <p:ext uri="{BB962C8B-B14F-4D97-AF65-F5344CB8AC3E}">
        <p14:creationId xmlns:p14="http://schemas.microsoft.com/office/powerpoint/2010/main" val="2510622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8CA06CD6-90CA-4C45-856C-6771339E1E2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5021601D-2758-4B15-A31C-FDA184C51B3A}"/>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7" name="Title 6">
            <a:extLst>
              <a:ext uri="{FF2B5EF4-FFF2-40B4-BE49-F238E27FC236}">
                <a16:creationId xmlns:a16="http://schemas.microsoft.com/office/drawing/2014/main" id="{C6478E4F-6ED8-42A8-8F07-23A83259A514}"/>
              </a:ext>
            </a:extLst>
          </p:cNvPr>
          <p:cNvSpPr>
            <a:spLocks noGrp="1"/>
          </p:cNvSpPr>
          <p:nvPr>
            <p:ph type="title"/>
          </p:nvPr>
        </p:nvSpPr>
        <p:spPr>
          <a:xfrm>
            <a:off x="838200" y="963507"/>
            <a:ext cx="3494362" cy="4930986"/>
          </a:xfrm>
        </p:spPr>
        <p:txBody>
          <a:bodyPr>
            <a:normAutofit/>
          </a:bodyPr>
          <a:lstStyle/>
          <a:p>
            <a:pPr algn="r"/>
            <a:r>
              <a:rPr lang="en-US">
                <a:solidFill>
                  <a:schemeClr val="accent1"/>
                </a:solidFill>
              </a:rPr>
              <a:t>8 Phases of EMDR</a:t>
            </a:r>
          </a:p>
        </p:txBody>
      </p:sp>
      <p:sp>
        <p:nvSpPr>
          <p:cNvPr id="8" name="Content Placeholder 7">
            <a:extLst>
              <a:ext uri="{FF2B5EF4-FFF2-40B4-BE49-F238E27FC236}">
                <a16:creationId xmlns:a16="http://schemas.microsoft.com/office/drawing/2014/main" id="{0CA12460-2F0F-4470-B9CF-92648A5C3326}"/>
              </a:ext>
            </a:extLst>
          </p:cNvPr>
          <p:cNvSpPr>
            <a:spLocks noGrp="1"/>
          </p:cNvSpPr>
          <p:nvPr>
            <p:ph sz="half" idx="1"/>
          </p:nvPr>
        </p:nvSpPr>
        <p:spPr>
          <a:xfrm>
            <a:off x="4976030" y="524935"/>
            <a:ext cx="6250940" cy="2743199"/>
          </a:xfrm>
        </p:spPr>
        <p:txBody>
          <a:bodyPr anchor="b">
            <a:noAutofit/>
          </a:bodyPr>
          <a:lstStyle/>
          <a:p>
            <a:pPr marL="0" indent="0">
              <a:buNone/>
            </a:pPr>
            <a:r>
              <a:rPr lang="en-US" sz="1900" dirty="0"/>
              <a:t>Phase 1: Client History</a:t>
            </a:r>
          </a:p>
          <a:p>
            <a:endParaRPr lang="en-US" sz="1900" dirty="0"/>
          </a:p>
          <a:p>
            <a:pPr marL="0" indent="0">
              <a:buNone/>
            </a:pPr>
            <a:r>
              <a:rPr lang="en-US" sz="1900" dirty="0"/>
              <a:t>Phase 2: Preparation</a:t>
            </a:r>
          </a:p>
          <a:p>
            <a:endParaRPr lang="en-US" sz="1900" dirty="0"/>
          </a:p>
          <a:p>
            <a:pPr marL="0" indent="0">
              <a:buNone/>
            </a:pPr>
            <a:r>
              <a:rPr lang="en-US" sz="1900" dirty="0"/>
              <a:t>Phase 3: Assessment</a:t>
            </a:r>
          </a:p>
          <a:p>
            <a:endParaRPr lang="en-US" sz="1900" dirty="0"/>
          </a:p>
          <a:p>
            <a:pPr marL="0" indent="0">
              <a:buNone/>
            </a:pPr>
            <a:r>
              <a:rPr lang="en-US" sz="1900" dirty="0"/>
              <a:t>Phase 4: Desensitization</a:t>
            </a:r>
          </a:p>
        </p:txBody>
      </p:sp>
      <p:sp>
        <p:nvSpPr>
          <p:cNvPr id="9" name="Content Placeholder 8">
            <a:extLst>
              <a:ext uri="{FF2B5EF4-FFF2-40B4-BE49-F238E27FC236}">
                <a16:creationId xmlns:a16="http://schemas.microsoft.com/office/drawing/2014/main" id="{90965792-584D-4BDE-A043-356813F5A617}"/>
              </a:ext>
            </a:extLst>
          </p:cNvPr>
          <p:cNvSpPr>
            <a:spLocks noGrp="1"/>
          </p:cNvSpPr>
          <p:nvPr>
            <p:ph sz="half" idx="2"/>
          </p:nvPr>
        </p:nvSpPr>
        <p:spPr>
          <a:xfrm>
            <a:off x="4976030" y="3589866"/>
            <a:ext cx="6250940" cy="2304628"/>
          </a:xfrm>
        </p:spPr>
        <p:txBody>
          <a:bodyPr>
            <a:noAutofit/>
          </a:bodyPr>
          <a:lstStyle/>
          <a:p>
            <a:pPr marL="0" indent="0">
              <a:buNone/>
            </a:pPr>
            <a:r>
              <a:rPr lang="en-US" sz="2000" dirty="0"/>
              <a:t>Phase 5: Installation</a:t>
            </a:r>
          </a:p>
          <a:p>
            <a:endParaRPr lang="en-US" sz="2000" dirty="0"/>
          </a:p>
          <a:p>
            <a:pPr marL="0" indent="0">
              <a:buNone/>
            </a:pPr>
            <a:r>
              <a:rPr lang="en-US" sz="2000" dirty="0"/>
              <a:t>Phase 6: Body Scan</a:t>
            </a:r>
          </a:p>
          <a:p>
            <a:endParaRPr lang="en-US" sz="2000" dirty="0"/>
          </a:p>
          <a:p>
            <a:pPr marL="0" indent="0">
              <a:buNone/>
            </a:pPr>
            <a:r>
              <a:rPr lang="en-US" sz="2000" dirty="0"/>
              <a:t>Phase 7: Closure</a:t>
            </a:r>
          </a:p>
          <a:p>
            <a:endParaRPr lang="en-US" sz="2000" dirty="0"/>
          </a:p>
          <a:p>
            <a:pPr marL="0" indent="0">
              <a:buNone/>
            </a:pPr>
            <a:r>
              <a:rPr lang="en-US" sz="2000" dirty="0"/>
              <a:t>Phase 8: Reevaluation</a:t>
            </a:r>
          </a:p>
        </p:txBody>
      </p:sp>
    </p:spTree>
    <p:extLst>
      <p:ext uri="{BB962C8B-B14F-4D97-AF65-F5344CB8AC3E}">
        <p14:creationId xmlns:p14="http://schemas.microsoft.com/office/powerpoint/2010/main" val="17277464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E214AA7-F028-4A0D-8698-61AEC754D1B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1598340"/>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1" name="Straight Connector 10">
            <a:extLst>
              <a:ext uri="{FF2B5EF4-FFF2-40B4-BE49-F238E27FC236}">
                <a16:creationId xmlns:a16="http://schemas.microsoft.com/office/drawing/2014/main" id="{D6206FDC-2777-4D7F-AF9C-73413DA664C9}"/>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2888250"/>
            <a:ext cx="0" cy="2769135"/>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AD556582-74E4-4779-8B3A-D0D89AEB5B56}"/>
              </a:ext>
            </a:extLst>
          </p:cNvPr>
          <p:cNvSpPr>
            <a:spLocks noGrp="1"/>
          </p:cNvSpPr>
          <p:nvPr>
            <p:ph type="title"/>
          </p:nvPr>
        </p:nvSpPr>
        <p:spPr>
          <a:xfrm>
            <a:off x="1159933" y="995318"/>
            <a:ext cx="9872134" cy="1193968"/>
          </a:xfrm>
          <a:solidFill>
            <a:srgbClr val="FFFFFF"/>
          </a:solidFill>
          <a:ln w="38100">
            <a:solidFill>
              <a:srgbClr val="595959"/>
            </a:solidFill>
            <a:miter lim="800000"/>
          </a:ln>
        </p:spPr>
        <p:txBody>
          <a:bodyPr>
            <a:normAutofit/>
          </a:bodyPr>
          <a:lstStyle/>
          <a:p>
            <a:pPr algn="ctr"/>
            <a:r>
              <a:rPr lang="en-US" sz="3600">
                <a:solidFill>
                  <a:srgbClr val="3F3F3F"/>
                </a:solidFill>
              </a:rPr>
              <a:t>Benefits of EMDR</a:t>
            </a:r>
          </a:p>
        </p:txBody>
      </p:sp>
      <p:sp>
        <p:nvSpPr>
          <p:cNvPr id="3" name="Content Placeholder 2">
            <a:extLst>
              <a:ext uri="{FF2B5EF4-FFF2-40B4-BE49-F238E27FC236}">
                <a16:creationId xmlns:a16="http://schemas.microsoft.com/office/drawing/2014/main" id="{4BF8B7DD-2F64-468E-9A93-5367C92CB4F7}"/>
              </a:ext>
            </a:extLst>
          </p:cNvPr>
          <p:cNvSpPr>
            <a:spLocks noGrp="1"/>
          </p:cNvSpPr>
          <p:nvPr>
            <p:ph sz="half" idx="1"/>
          </p:nvPr>
        </p:nvSpPr>
        <p:spPr>
          <a:xfrm>
            <a:off x="1476915" y="2423604"/>
            <a:ext cx="4297351" cy="3424423"/>
          </a:xfrm>
        </p:spPr>
        <p:txBody>
          <a:bodyPr anchor="t">
            <a:noAutofit/>
          </a:bodyPr>
          <a:lstStyle/>
          <a:p>
            <a:pPr marL="0" indent="0">
              <a:buNone/>
            </a:pPr>
            <a:r>
              <a:rPr lang="en-US" dirty="0"/>
              <a:t>Directly accesses the memory</a:t>
            </a:r>
          </a:p>
          <a:p>
            <a:pPr marL="0" indent="0">
              <a:buNone/>
            </a:pPr>
            <a:endParaRPr lang="en-US" dirty="0"/>
          </a:p>
          <a:p>
            <a:pPr marL="0" indent="0">
              <a:buNone/>
            </a:pPr>
            <a:r>
              <a:rPr lang="en-US" dirty="0"/>
              <a:t>Processes on all levels at once</a:t>
            </a:r>
          </a:p>
          <a:p>
            <a:pPr marL="0" indent="0">
              <a:buNone/>
            </a:pPr>
            <a:endParaRPr lang="en-US" dirty="0"/>
          </a:p>
          <a:p>
            <a:pPr marL="0" indent="0">
              <a:buNone/>
            </a:pPr>
            <a:r>
              <a:rPr lang="en-US" dirty="0"/>
              <a:t>Shorter duration</a:t>
            </a:r>
          </a:p>
        </p:txBody>
      </p:sp>
      <p:sp>
        <p:nvSpPr>
          <p:cNvPr id="4" name="Content Placeholder 3">
            <a:extLst>
              <a:ext uri="{FF2B5EF4-FFF2-40B4-BE49-F238E27FC236}">
                <a16:creationId xmlns:a16="http://schemas.microsoft.com/office/drawing/2014/main" id="{44852041-C64C-4D7D-A8F4-8D12AFFF6DDA}"/>
              </a:ext>
            </a:extLst>
          </p:cNvPr>
          <p:cNvSpPr>
            <a:spLocks noGrp="1"/>
          </p:cNvSpPr>
          <p:nvPr>
            <p:ph sz="half" idx="2"/>
          </p:nvPr>
        </p:nvSpPr>
        <p:spPr>
          <a:xfrm>
            <a:off x="6417731" y="2521258"/>
            <a:ext cx="4292594" cy="3551068"/>
          </a:xfrm>
        </p:spPr>
        <p:txBody>
          <a:bodyPr anchor="t">
            <a:noAutofit/>
          </a:bodyPr>
          <a:lstStyle/>
          <a:p>
            <a:pPr marL="0" indent="0">
              <a:buNone/>
            </a:pPr>
            <a:r>
              <a:rPr lang="en-US" dirty="0"/>
              <a:t>No need to share the story</a:t>
            </a:r>
          </a:p>
          <a:p>
            <a:pPr marL="0" indent="0">
              <a:buNone/>
            </a:pPr>
            <a:endParaRPr lang="en-US" dirty="0"/>
          </a:p>
          <a:p>
            <a:pPr marL="0" indent="0">
              <a:buNone/>
            </a:pPr>
            <a:r>
              <a:rPr lang="en-US" dirty="0"/>
              <a:t>Can be adapted to most populations, used globally</a:t>
            </a:r>
          </a:p>
          <a:p>
            <a:pPr marL="0" indent="0">
              <a:buNone/>
            </a:pPr>
            <a:endParaRPr lang="en-US" dirty="0"/>
          </a:p>
          <a:p>
            <a:pPr marL="0" indent="0">
              <a:buNone/>
            </a:pPr>
            <a:r>
              <a:rPr lang="en-US" dirty="0"/>
              <a:t>The client has everything they need to do the work!</a:t>
            </a:r>
          </a:p>
        </p:txBody>
      </p:sp>
    </p:spTree>
    <p:extLst>
      <p:ext uri="{BB962C8B-B14F-4D97-AF65-F5344CB8AC3E}">
        <p14:creationId xmlns:p14="http://schemas.microsoft.com/office/powerpoint/2010/main" val="660888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E95D989-81FA-4BAD-9AD5-E46CEDA91B3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3"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156189E5-8A3E-4CFD-B71B-CCD0F8495E5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3" y="0"/>
            <a:ext cx="142074" cy="685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04EFC1D-2B5A-4070-A8B8-7903941ED35C}"/>
              </a:ext>
            </a:extLst>
          </p:cNvPr>
          <p:cNvSpPr>
            <a:spLocks noGrp="1"/>
          </p:cNvSpPr>
          <p:nvPr>
            <p:ph type="title"/>
          </p:nvPr>
        </p:nvSpPr>
        <p:spPr>
          <a:xfrm>
            <a:off x="838200" y="811161"/>
            <a:ext cx="3335594" cy="5403370"/>
          </a:xfrm>
        </p:spPr>
        <p:txBody>
          <a:bodyPr>
            <a:normAutofit/>
          </a:bodyPr>
          <a:lstStyle/>
          <a:p>
            <a:r>
              <a:rPr lang="en-US" dirty="0">
                <a:solidFill>
                  <a:schemeClr val="bg1"/>
                </a:solidFill>
              </a:rPr>
              <a:t>Strengths development</a:t>
            </a:r>
          </a:p>
        </p:txBody>
      </p:sp>
      <p:graphicFrame>
        <p:nvGraphicFramePr>
          <p:cNvPr id="5" name="Content Placeholder 2">
            <a:extLst>
              <a:ext uri="{FF2B5EF4-FFF2-40B4-BE49-F238E27FC236}">
                <a16:creationId xmlns:a16="http://schemas.microsoft.com/office/drawing/2014/main" id="{45B6CB12-8BA9-47A1-B87D-DE8A354700D2}"/>
              </a:ext>
            </a:extLst>
          </p:cNvPr>
          <p:cNvGraphicFramePr>
            <a:graphicFrameLocks noGrp="1"/>
          </p:cNvGraphicFramePr>
          <p:nvPr>
            <p:ph idx="1"/>
            <p:extLst>
              <p:ext uri="{D42A27DB-BD31-4B8C-83A1-F6EECF244321}">
                <p14:modId xmlns:p14="http://schemas.microsoft.com/office/powerpoint/2010/main" val="3495508047"/>
              </p:ext>
            </p:extLst>
          </p:nvPr>
        </p:nvGraphicFramePr>
        <p:xfrm>
          <a:off x="5459413" y="642938"/>
          <a:ext cx="6089650" cy="5572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955108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8E89D5E-1885-4160-AC77-CC471DD1D0D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550D2BD1-98F9-412D-905B-3A843EF4078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2971800"/>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727F5B1-7B53-4A68-A240-D6C23188279F}"/>
              </a:ext>
            </a:extLst>
          </p:cNvPr>
          <p:cNvSpPr>
            <a:spLocks noGrp="1"/>
          </p:cNvSpPr>
          <p:nvPr>
            <p:ph type="title"/>
          </p:nvPr>
        </p:nvSpPr>
        <p:spPr>
          <a:xfrm>
            <a:off x="943277" y="712269"/>
            <a:ext cx="3370998" cy="5502264"/>
          </a:xfrm>
        </p:spPr>
        <p:txBody>
          <a:bodyPr>
            <a:normAutofit/>
          </a:bodyPr>
          <a:lstStyle/>
          <a:p>
            <a:r>
              <a:rPr lang="en-US">
                <a:solidFill>
                  <a:srgbClr val="FFFFFF"/>
                </a:solidFill>
              </a:rPr>
              <a:t>Key References</a:t>
            </a:r>
          </a:p>
        </p:txBody>
      </p:sp>
      <p:graphicFrame>
        <p:nvGraphicFramePr>
          <p:cNvPr id="5" name="Content Placeholder 2">
            <a:extLst>
              <a:ext uri="{FF2B5EF4-FFF2-40B4-BE49-F238E27FC236}">
                <a16:creationId xmlns:a16="http://schemas.microsoft.com/office/drawing/2014/main" id="{E8D31B2F-2DF2-4A2D-87D2-E03C567687B9}"/>
              </a:ext>
            </a:extLst>
          </p:cNvPr>
          <p:cNvGraphicFramePr>
            <a:graphicFrameLocks noGrp="1"/>
          </p:cNvGraphicFramePr>
          <p:nvPr>
            <p:ph idx="1"/>
            <p:extLst>
              <p:ext uri="{D42A27DB-BD31-4B8C-83A1-F6EECF244321}">
                <p14:modId xmlns:p14="http://schemas.microsoft.com/office/powerpoint/2010/main" val="1726995580"/>
              </p:ext>
            </p:extLst>
          </p:nvPr>
        </p:nvGraphicFramePr>
        <p:xfrm>
          <a:off x="5280025" y="642938"/>
          <a:ext cx="6269038" cy="58926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541029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945E29B-B971-41C6-A57B-B29BBB108A3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 name="Group 9" title="intersecting circles">
            <a:extLst>
              <a:ext uri="{FF2B5EF4-FFF2-40B4-BE49-F238E27FC236}">
                <a16:creationId xmlns:a16="http://schemas.microsoft.com/office/drawing/2014/main" id="{4C76015D-CFEA-4204-9A50-352560FFC252}"/>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55481" y="498348"/>
            <a:ext cx="9902663" cy="5861304"/>
            <a:chOff x="1155481" y="498348"/>
            <a:chExt cx="9902663" cy="5861304"/>
          </a:xfrm>
        </p:grpSpPr>
        <p:sp>
          <p:nvSpPr>
            <p:cNvPr id="11" name="Oval 5">
              <a:extLst>
                <a:ext uri="{FF2B5EF4-FFF2-40B4-BE49-F238E27FC236}">
                  <a16:creationId xmlns:a16="http://schemas.microsoft.com/office/drawing/2014/main" id="{7325C43C-72B5-4DC9-B386-90859B58BF0D}"/>
                </a:ext>
              </a:extLst>
            </p:cNvPr>
            <p:cNvSpPr>
              <a:spLocks noChangeArrowheads="1"/>
            </p:cNvSpPr>
            <p:nvPr>
              <p:extLst>
                <p:ext uri="{386F3935-93C4-4BCD-93E2-E3B085C9AB24}">
                  <p16:designElem xmlns:p16="http://schemas.microsoft.com/office/powerpoint/2015/main" val="1"/>
                </p:ext>
              </p:extLst>
            </p:nvPr>
          </p:nvSpPr>
          <p:spPr bwMode="auto">
            <a:xfrm>
              <a:off x="1155481" y="498348"/>
              <a:ext cx="5861304" cy="5861304"/>
            </a:xfrm>
            <a:prstGeom prst="ellipse">
              <a:avLst/>
            </a:prstGeom>
            <a:solidFill>
              <a:schemeClr val="accent1">
                <a:alpha val="55000"/>
              </a:schemeClr>
            </a:solidFill>
            <a:ln>
              <a:noFill/>
            </a:ln>
          </p:spPr>
        </p:sp>
        <p:sp>
          <p:nvSpPr>
            <p:cNvPr id="12" name="Oval 11">
              <a:extLst>
                <a:ext uri="{FF2B5EF4-FFF2-40B4-BE49-F238E27FC236}">
                  <a16:creationId xmlns:a16="http://schemas.microsoft.com/office/drawing/2014/main" id="{C95AD9A4-5AF5-48C4-BC2A-635316433A45}"/>
                </a:ext>
              </a:extLst>
            </p:cNvPr>
            <p:cNvSpPr>
              <a:spLocks noChangeArrowheads="1"/>
            </p:cNvSpPr>
            <p:nvPr>
              <p:extLst>
                <p:ext uri="{386F3935-93C4-4BCD-93E2-E3B085C9AB24}">
                  <p16:designElem xmlns:p16="http://schemas.microsoft.com/office/powerpoint/2015/main" val="1"/>
                </p:ext>
              </p:extLst>
            </p:nvPr>
          </p:nvSpPr>
          <p:spPr bwMode="auto">
            <a:xfrm>
              <a:off x="5196840" y="498348"/>
              <a:ext cx="5861304" cy="5861304"/>
            </a:xfrm>
            <a:prstGeom prst="ellipse">
              <a:avLst/>
            </a:prstGeom>
            <a:solidFill>
              <a:schemeClr val="accent1">
                <a:alpha val="55000"/>
              </a:schemeClr>
            </a:solidFill>
            <a:ln>
              <a:noFill/>
            </a:ln>
          </p:spPr>
        </p:sp>
        <p:sp>
          <p:nvSpPr>
            <p:cNvPr id="13" name="Oval 5">
              <a:extLst>
                <a:ext uri="{FF2B5EF4-FFF2-40B4-BE49-F238E27FC236}">
                  <a16:creationId xmlns:a16="http://schemas.microsoft.com/office/drawing/2014/main" id="{AF4A3D62-D56C-4A32-8C75-100D383EC615}"/>
                </a:ext>
              </a:extLst>
            </p:cNvPr>
            <p:cNvSpPr>
              <a:spLocks noChangeArrowheads="1"/>
            </p:cNvSpPr>
            <p:nvPr>
              <p:extLst>
                <p:ext uri="{386F3935-93C4-4BCD-93E2-E3B085C9AB24}">
                  <p16:designElem xmlns:p16="http://schemas.microsoft.com/office/powerpoint/2015/main" val="1"/>
                </p:ext>
              </p:extLst>
            </p:nvPr>
          </p:nvSpPr>
          <p:spPr bwMode="auto">
            <a:xfrm>
              <a:off x="3165348" y="498348"/>
              <a:ext cx="5861304" cy="5861304"/>
            </a:xfrm>
            <a:prstGeom prst="ellipse">
              <a:avLst/>
            </a:prstGeom>
            <a:solidFill>
              <a:schemeClr val="accent1">
                <a:alpha val="70000"/>
              </a:schemeClr>
            </a:solidFill>
            <a:ln>
              <a:noFill/>
            </a:ln>
          </p:spPr>
        </p:sp>
      </p:grpSp>
      <p:sp useBgFill="1">
        <p:nvSpPr>
          <p:cNvPr id="15" name="Rectangle 14" title="ribbon">
            <a:extLst>
              <a:ext uri="{FF2B5EF4-FFF2-40B4-BE49-F238E27FC236}">
                <a16:creationId xmlns:a16="http://schemas.microsoft.com/office/drawing/2014/main" id="{3E1F47E4-066D-4C27-98C8-B2B2C7BABFE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438772"/>
            <a:ext cx="12192000" cy="398045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056D1AC3-C89E-4E4B-B44B-E43B15B75EEE}"/>
              </a:ext>
            </a:extLst>
          </p:cNvPr>
          <p:cNvSpPr>
            <a:spLocks noGrp="1"/>
          </p:cNvSpPr>
          <p:nvPr>
            <p:ph type="title"/>
          </p:nvPr>
        </p:nvSpPr>
        <p:spPr>
          <a:xfrm>
            <a:off x="838200" y="1760505"/>
            <a:ext cx="10515600" cy="935025"/>
          </a:xfrm>
        </p:spPr>
        <p:txBody>
          <a:bodyPr>
            <a:normAutofit/>
          </a:bodyPr>
          <a:lstStyle/>
          <a:p>
            <a:pPr algn="ctr"/>
            <a:r>
              <a:rPr lang="en-US" sz="3200">
                <a:solidFill>
                  <a:schemeClr val="tx2"/>
                </a:solidFill>
              </a:rPr>
              <a:t>Dr. Bessel Van der KolK</a:t>
            </a:r>
          </a:p>
        </p:txBody>
      </p:sp>
      <p:sp>
        <p:nvSpPr>
          <p:cNvPr id="3" name="Content Placeholder 2">
            <a:extLst>
              <a:ext uri="{FF2B5EF4-FFF2-40B4-BE49-F238E27FC236}">
                <a16:creationId xmlns:a16="http://schemas.microsoft.com/office/drawing/2014/main" id="{9E3EBD62-D4BB-407B-86E4-1D1B7F8C918B}"/>
              </a:ext>
            </a:extLst>
          </p:cNvPr>
          <p:cNvSpPr>
            <a:spLocks noGrp="1"/>
          </p:cNvSpPr>
          <p:nvPr>
            <p:ph idx="1"/>
          </p:nvPr>
        </p:nvSpPr>
        <p:spPr>
          <a:xfrm>
            <a:off x="2384952" y="3012928"/>
            <a:ext cx="7422096" cy="2109445"/>
          </a:xfrm>
        </p:spPr>
        <p:txBody>
          <a:bodyPr>
            <a:normAutofit/>
          </a:bodyPr>
          <a:lstStyle/>
          <a:p>
            <a:pPr marL="0" indent="0">
              <a:buNone/>
            </a:pPr>
            <a:r>
              <a:rPr lang="en-US" sz="3000" dirty="0">
                <a:solidFill>
                  <a:schemeClr val="tx2"/>
                </a:solidFill>
              </a:rPr>
              <a:t>“Trauma is now our most urgent public health issue, and we have the knowledge necessary to respond effectively. </a:t>
            </a:r>
          </a:p>
          <a:p>
            <a:pPr marL="0" indent="0">
              <a:buNone/>
            </a:pPr>
            <a:r>
              <a:rPr lang="en-US" sz="3000" dirty="0">
                <a:solidFill>
                  <a:schemeClr val="tx2"/>
                </a:solidFill>
              </a:rPr>
              <a:t>The choice is ours to act on what we know.”</a:t>
            </a:r>
          </a:p>
        </p:txBody>
      </p:sp>
    </p:spTree>
    <p:extLst>
      <p:ext uri="{BB962C8B-B14F-4D97-AF65-F5344CB8AC3E}">
        <p14:creationId xmlns:p14="http://schemas.microsoft.com/office/powerpoint/2010/main" val="3945122539"/>
      </p:ext>
    </p:extLst>
  </p:cSld>
  <p:clrMapOvr>
    <a:overrideClrMapping bg1="dk1" tx1="lt1" bg2="dk2" tx2="lt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468B8-2BC5-4E50-894D-8F5C80B0B427}"/>
              </a:ext>
            </a:extLst>
          </p:cNvPr>
          <p:cNvSpPr>
            <a:spLocks noGrp="1"/>
          </p:cNvSpPr>
          <p:nvPr>
            <p:ph type="title"/>
          </p:nvPr>
        </p:nvSpPr>
        <p:spPr/>
        <p:txBody>
          <a:bodyPr/>
          <a:lstStyle/>
          <a:p>
            <a:r>
              <a:rPr lang="en-US" dirty="0"/>
              <a:t>Resources for more….</a:t>
            </a:r>
          </a:p>
        </p:txBody>
      </p:sp>
      <p:sp>
        <p:nvSpPr>
          <p:cNvPr id="3" name="Content Placeholder 2">
            <a:extLst>
              <a:ext uri="{FF2B5EF4-FFF2-40B4-BE49-F238E27FC236}">
                <a16:creationId xmlns:a16="http://schemas.microsoft.com/office/drawing/2014/main" id="{C075D5E8-7EBB-4E1B-9E34-C319EE12994C}"/>
              </a:ext>
            </a:extLst>
          </p:cNvPr>
          <p:cNvSpPr>
            <a:spLocks noGrp="1"/>
          </p:cNvSpPr>
          <p:nvPr>
            <p:ph idx="1"/>
          </p:nvPr>
        </p:nvSpPr>
        <p:spPr/>
        <p:txBody>
          <a:bodyPr/>
          <a:lstStyle/>
          <a:p>
            <a:pPr marL="0" indent="0">
              <a:buNone/>
            </a:pPr>
            <a:r>
              <a:rPr lang="en-US" u="sng" dirty="0">
                <a:hlinkClick r:id="rId2"/>
              </a:rPr>
              <a:t> </a:t>
            </a:r>
            <a:r>
              <a:rPr lang="en-US" dirty="0">
                <a:hlinkClick r:id="rId2"/>
              </a:rPr>
              <a:t>www.emdria.org</a:t>
            </a:r>
            <a:r>
              <a:rPr lang="en-US" dirty="0"/>
              <a:t> – research and information on EMDR and trainings</a:t>
            </a:r>
          </a:p>
          <a:p>
            <a:pPr marL="0" indent="0">
              <a:buNone/>
            </a:pPr>
            <a:r>
              <a:rPr lang="en-US" dirty="0"/>
              <a:t> </a:t>
            </a:r>
          </a:p>
          <a:p>
            <a:pPr marL="0" indent="0">
              <a:buNone/>
            </a:pPr>
            <a:r>
              <a:rPr lang="en-US" dirty="0">
                <a:hlinkClick r:id="rId3"/>
              </a:rPr>
              <a:t>www.riversedgeinstitute.com</a:t>
            </a:r>
            <a:r>
              <a:rPr lang="en-US" dirty="0"/>
              <a:t> – EMDR and other trainings</a:t>
            </a:r>
          </a:p>
          <a:p>
            <a:pPr marL="0" indent="0">
              <a:buNone/>
            </a:pPr>
            <a:endParaRPr lang="en-US" dirty="0"/>
          </a:p>
          <a:p>
            <a:pPr marL="0" indent="0">
              <a:buNone/>
            </a:pPr>
            <a:r>
              <a:rPr lang="en-US" dirty="0">
                <a:hlinkClick r:id="rId4"/>
              </a:rPr>
              <a:t>www.rubyjowalker.com</a:t>
            </a:r>
            <a:r>
              <a:rPr lang="en-US" dirty="0"/>
              <a:t> – Somatic Experience and Nervous System 					    workshops</a:t>
            </a:r>
          </a:p>
          <a:p>
            <a:endParaRPr lang="en-US" dirty="0"/>
          </a:p>
          <a:p>
            <a:pPr marL="0" indent="0">
              <a:buNone/>
            </a:pPr>
            <a:r>
              <a:rPr lang="en-US" dirty="0"/>
              <a:t>Lillian Ramey, LCSW	Lillian@riversagecounseling.com</a:t>
            </a:r>
          </a:p>
        </p:txBody>
      </p:sp>
    </p:spTree>
    <p:extLst>
      <p:ext uri="{BB962C8B-B14F-4D97-AF65-F5344CB8AC3E}">
        <p14:creationId xmlns:p14="http://schemas.microsoft.com/office/powerpoint/2010/main" val="34204080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E945E29B-B971-41C6-A57B-B29BBB108A3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1" name="Group 20" title="intersecting circles">
            <a:extLst>
              <a:ext uri="{FF2B5EF4-FFF2-40B4-BE49-F238E27FC236}">
                <a16:creationId xmlns:a16="http://schemas.microsoft.com/office/drawing/2014/main" id="{4C76015D-CFEA-4204-9A50-352560FFC252}"/>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55481" y="498348"/>
            <a:ext cx="9902663" cy="5861304"/>
            <a:chOff x="1155481" y="498348"/>
            <a:chExt cx="9902663" cy="5861304"/>
          </a:xfrm>
        </p:grpSpPr>
        <p:sp>
          <p:nvSpPr>
            <p:cNvPr id="22" name="Oval 5">
              <a:extLst>
                <a:ext uri="{FF2B5EF4-FFF2-40B4-BE49-F238E27FC236}">
                  <a16:creationId xmlns:a16="http://schemas.microsoft.com/office/drawing/2014/main" id="{7325C43C-72B5-4DC9-B386-90859B58BF0D}"/>
                </a:ext>
              </a:extLst>
            </p:cNvPr>
            <p:cNvSpPr>
              <a:spLocks noChangeArrowheads="1"/>
            </p:cNvSpPr>
            <p:nvPr>
              <p:extLst>
                <p:ext uri="{386F3935-93C4-4BCD-93E2-E3B085C9AB24}">
                  <p16:designElem xmlns:p16="http://schemas.microsoft.com/office/powerpoint/2015/main" val="1"/>
                </p:ext>
              </p:extLst>
            </p:nvPr>
          </p:nvSpPr>
          <p:spPr bwMode="auto">
            <a:xfrm>
              <a:off x="1155481" y="498348"/>
              <a:ext cx="5861304" cy="5861304"/>
            </a:xfrm>
            <a:prstGeom prst="ellipse">
              <a:avLst/>
            </a:prstGeom>
            <a:solidFill>
              <a:schemeClr val="accent1">
                <a:alpha val="55000"/>
              </a:schemeClr>
            </a:solidFill>
            <a:ln>
              <a:noFill/>
            </a:ln>
          </p:spPr>
        </p:sp>
        <p:sp>
          <p:nvSpPr>
            <p:cNvPr id="23" name="Oval 22">
              <a:extLst>
                <a:ext uri="{FF2B5EF4-FFF2-40B4-BE49-F238E27FC236}">
                  <a16:creationId xmlns:a16="http://schemas.microsoft.com/office/drawing/2014/main" id="{C95AD9A4-5AF5-48C4-BC2A-635316433A45}"/>
                </a:ext>
              </a:extLst>
            </p:cNvPr>
            <p:cNvSpPr>
              <a:spLocks noChangeArrowheads="1"/>
            </p:cNvSpPr>
            <p:nvPr>
              <p:extLst>
                <p:ext uri="{386F3935-93C4-4BCD-93E2-E3B085C9AB24}">
                  <p16:designElem xmlns:p16="http://schemas.microsoft.com/office/powerpoint/2015/main" val="1"/>
                </p:ext>
              </p:extLst>
            </p:nvPr>
          </p:nvSpPr>
          <p:spPr bwMode="auto">
            <a:xfrm>
              <a:off x="5196840" y="498348"/>
              <a:ext cx="5861304" cy="5861304"/>
            </a:xfrm>
            <a:prstGeom prst="ellipse">
              <a:avLst/>
            </a:prstGeom>
            <a:solidFill>
              <a:schemeClr val="accent1">
                <a:alpha val="55000"/>
              </a:schemeClr>
            </a:solidFill>
            <a:ln>
              <a:noFill/>
            </a:ln>
          </p:spPr>
        </p:sp>
        <p:sp>
          <p:nvSpPr>
            <p:cNvPr id="24" name="Oval 5">
              <a:extLst>
                <a:ext uri="{FF2B5EF4-FFF2-40B4-BE49-F238E27FC236}">
                  <a16:creationId xmlns:a16="http://schemas.microsoft.com/office/drawing/2014/main" id="{AF4A3D62-D56C-4A32-8C75-100D383EC615}"/>
                </a:ext>
              </a:extLst>
            </p:cNvPr>
            <p:cNvSpPr>
              <a:spLocks noChangeArrowheads="1"/>
            </p:cNvSpPr>
            <p:nvPr>
              <p:extLst>
                <p:ext uri="{386F3935-93C4-4BCD-93E2-E3B085C9AB24}">
                  <p16:designElem xmlns:p16="http://schemas.microsoft.com/office/powerpoint/2015/main" val="1"/>
                </p:ext>
              </p:extLst>
            </p:nvPr>
          </p:nvSpPr>
          <p:spPr bwMode="auto">
            <a:xfrm>
              <a:off x="3165348" y="498348"/>
              <a:ext cx="5861304" cy="5861304"/>
            </a:xfrm>
            <a:prstGeom prst="ellipse">
              <a:avLst/>
            </a:prstGeom>
            <a:solidFill>
              <a:schemeClr val="accent1">
                <a:alpha val="70000"/>
              </a:schemeClr>
            </a:solidFill>
            <a:ln>
              <a:noFill/>
            </a:ln>
          </p:spPr>
        </p:sp>
      </p:grpSp>
      <p:sp useBgFill="1">
        <p:nvSpPr>
          <p:cNvPr id="26" name="Rectangle 25" title="ribbon">
            <a:extLst>
              <a:ext uri="{FF2B5EF4-FFF2-40B4-BE49-F238E27FC236}">
                <a16:creationId xmlns:a16="http://schemas.microsoft.com/office/drawing/2014/main" id="{3E1F47E4-066D-4C27-98C8-B2B2C7BABFE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438772"/>
            <a:ext cx="12192000" cy="398045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p:cNvSpPr>
            <a:spLocks noGrp="1"/>
          </p:cNvSpPr>
          <p:nvPr>
            <p:ph idx="1"/>
          </p:nvPr>
        </p:nvSpPr>
        <p:spPr>
          <a:xfrm>
            <a:off x="2384952" y="2079058"/>
            <a:ext cx="7422096" cy="3043316"/>
          </a:xfrm>
        </p:spPr>
        <p:txBody>
          <a:bodyPr>
            <a:normAutofit lnSpcReduction="10000"/>
          </a:bodyPr>
          <a:lstStyle/>
          <a:p>
            <a:endParaRPr lang="en-US" sz="1800" dirty="0">
              <a:solidFill>
                <a:schemeClr val="tx2"/>
              </a:solidFill>
            </a:endParaRPr>
          </a:p>
          <a:p>
            <a:pPr marL="0" indent="0">
              <a:buNone/>
            </a:pPr>
            <a:r>
              <a:rPr lang="en-US" sz="3000" dirty="0">
                <a:solidFill>
                  <a:schemeClr val="tx2"/>
                </a:solidFill>
              </a:rPr>
              <a:t>“There is an innate drive for complex systems to move towards integration….Integration is the linkage of differentiated parts.  When a system becomes integrated it is more flexible, adaptive, coherent, energized, and stable.”		</a:t>
            </a:r>
          </a:p>
          <a:p>
            <a:pPr lvl="8"/>
            <a:r>
              <a:rPr lang="en-US" dirty="0">
                <a:solidFill>
                  <a:schemeClr val="tx2"/>
                </a:solidFill>
              </a:rPr>
              <a:t> Dan Siegel, MD</a:t>
            </a:r>
          </a:p>
        </p:txBody>
      </p:sp>
    </p:spTree>
    <p:extLst>
      <p:ext uri="{BB962C8B-B14F-4D97-AF65-F5344CB8AC3E}">
        <p14:creationId xmlns:p14="http://schemas.microsoft.com/office/powerpoint/2010/main" val="1324736945"/>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8E89D5E-1885-4160-AC77-CC471DD1D0D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550D2BD1-98F9-412D-905B-3A843EF4078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2971800"/>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943277" y="712269"/>
            <a:ext cx="3370998" cy="5502264"/>
          </a:xfrm>
        </p:spPr>
        <p:txBody>
          <a:bodyPr>
            <a:normAutofit/>
          </a:bodyPr>
          <a:lstStyle/>
          <a:p>
            <a:r>
              <a:rPr lang="en-US">
                <a:solidFill>
                  <a:srgbClr val="FFFFFF"/>
                </a:solidFill>
              </a:rPr>
              <a:t>			Polyvagal Theory	       </a:t>
            </a:r>
            <a:r>
              <a:rPr lang="en-US" b="1">
                <a:solidFill>
                  <a:srgbClr val="FFFFFF"/>
                </a:solidFill>
              </a:rPr>
              <a:t>From Steven Porges</a:t>
            </a:r>
          </a:p>
        </p:txBody>
      </p:sp>
      <p:graphicFrame>
        <p:nvGraphicFramePr>
          <p:cNvPr id="5" name="Content Placeholder 2">
            <a:extLst>
              <a:ext uri="{FF2B5EF4-FFF2-40B4-BE49-F238E27FC236}">
                <a16:creationId xmlns:a16="http://schemas.microsoft.com/office/drawing/2014/main" id="{2036AB61-50AF-4BA1-A09C-88B26137D6F8}"/>
              </a:ext>
            </a:extLst>
          </p:cNvPr>
          <p:cNvGraphicFramePr>
            <a:graphicFrameLocks noGrp="1"/>
          </p:cNvGraphicFramePr>
          <p:nvPr>
            <p:ph idx="1"/>
            <p:extLst>
              <p:ext uri="{D42A27DB-BD31-4B8C-83A1-F6EECF244321}">
                <p14:modId xmlns:p14="http://schemas.microsoft.com/office/powerpoint/2010/main" val="2250807893"/>
              </p:ext>
            </p:extLst>
          </p:nvPr>
        </p:nvGraphicFramePr>
        <p:xfrm>
          <a:off x="5280025" y="642938"/>
          <a:ext cx="6269038" cy="55721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661429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ln>
        </p:spPr>
        <p:style>
          <a:lnRef idx="2">
            <a:schemeClr val="dk1"/>
          </a:lnRef>
          <a:fillRef idx="1">
            <a:schemeClr val="lt1"/>
          </a:fillRef>
          <a:effectRef idx="0">
            <a:schemeClr val="dk1"/>
          </a:effectRef>
          <a:fontRef idx="minor">
            <a:schemeClr val="dk1"/>
          </a:fontRef>
        </p:style>
        <p:txBody>
          <a:bodyPr>
            <a:normAutofit lnSpcReduction="10000"/>
          </a:bodyPr>
          <a:lstStyle/>
          <a:p>
            <a:pPr marL="0" indent="0" algn="ctr">
              <a:buNone/>
            </a:pPr>
            <a:r>
              <a:rPr lang="en-US" b="1" u="sng" dirty="0"/>
              <a:t>OLD</a:t>
            </a:r>
          </a:p>
          <a:p>
            <a:endParaRPr lang="en-US" dirty="0"/>
          </a:p>
          <a:p>
            <a:r>
              <a:rPr lang="en-US" sz="3200" dirty="0"/>
              <a:t>Sympathetic</a:t>
            </a:r>
          </a:p>
          <a:p>
            <a:pPr lvl="1"/>
            <a:r>
              <a:rPr lang="en-US" sz="3200" dirty="0"/>
              <a:t>Fight / Flight</a:t>
            </a:r>
          </a:p>
          <a:p>
            <a:endParaRPr lang="en-US" sz="3200" dirty="0"/>
          </a:p>
          <a:p>
            <a:r>
              <a:rPr lang="en-US" sz="3200" dirty="0"/>
              <a:t>Parasympathetic</a:t>
            </a:r>
          </a:p>
          <a:p>
            <a:pPr lvl="1"/>
            <a:r>
              <a:rPr lang="en-US" sz="3200" dirty="0"/>
              <a:t>Rest/Digest</a:t>
            </a:r>
          </a:p>
          <a:p>
            <a:pPr marL="457200" lvl="1" indent="0">
              <a:buNone/>
            </a:pPr>
            <a:endParaRPr lang="en-US" dirty="0"/>
          </a:p>
        </p:txBody>
      </p:sp>
      <p:sp>
        <p:nvSpPr>
          <p:cNvPr id="6" name="Content Placeholder 5"/>
          <p:cNvSpPr>
            <a:spLocks noGrp="1"/>
          </p:cNvSpPr>
          <p:nvPr>
            <p:ph sz="half" idx="2"/>
          </p:nvPr>
        </p:nvSpPr>
        <p:sp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p:spPr>
        <p:style>
          <a:lnRef idx="2">
            <a:schemeClr val="dk1"/>
          </a:lnRef>
          <a:fillRef idx="1">
            <a:schemeClr val="lt1"/>
          </a:fillRef>
          <a:effectRef idx="0">
            <a:schemeClr val="dk1"/>
          </a:effectRef>
          <a:fontRef idx="minor">
            <a:schemeClr val="dk1"/>
          </a:fontRef>
        </p:style>
        <p:txBody>
          <a:bodyPr>
            <a:normAutofit lnSpcReduction="10000"/>
          </a:bodyPr>
          <a:lstStyle/>
          <a:p>
            <a:pPr marL="0" indent="0" algn="ctr">
              <a:buNone/>
            </a:pPr>
            <a:r>
              <a:rPr lang="en-US" b="1" u="sng" dirty="0"/>
              <a:t>NEW</a:t>
            </a:r>
          </a:p>
          <a:p>
            <a:r>
              <a:rPr lang="en-US" sz="3200" dirty="0"/>
              <a:t>Sympathetic – FF</a:t>
            </a:r>
          </a:p>
          <a:p>
            <a:endParaRPr lang="en-US" sz="3200" dirty="0"/>
          </a:p>
          <a:p>
            <a:r>
              <a:rPr lang="en-US" sz="3200" dirty="0"/>
              <a:t>Parasympathetic</a:t>
            </a:r>
          </a:p>
          <a:p>
            <a:endParaRPr lang="en-US" sz="3200" dirty="0"/>
          </a:p>
          <a:p>
            <a:endParaRPr lang="en-US" sz="3200" dirty="0"/>
          </a:p>
          <a:p>
            <a:pPr marL="0" indent="0">
              <a:buNone/>
            </a:pPr>
            <a:r>
              <a:rPr lang="en-US" sz="3200" dirty="0"/>
              <a:t>     Dorsal	Ventral</a:t>
            </a:r>
          </a:p>
          <a:p>
            <a:pPr marL="0" indent="0">
              <a:buNone/>
            </a:pPr>
            <a:r>
              <a:rPr lang="en-US" sz="3200" dirty="0"/>
              <a:t>     Vagal	Vagal</a:t>
            </a:r>
          </a:p>
        </p:txBody>
      </p:sp>
      <p:cxnSp>
        <p:nvCxnSpPr>
          <p:cNvPr id="8" name="Straight Arrow Connector 7"/>
          <p:cNvCxnSpPr/>
          <p:nvPr/>
        </p:nvCxnSpPr>
        <p:spPr>
          <a:xfrm flipH="1">
            <a:off x="6979159" y="4064793"/>
            <a:ext cx="557212" cy="84296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p:cNvCxnSpPr/>
          <p:nvPr/>
        </p:nvCxnSpPr>
        <p:spPr>
          <a:xfrm>
            <a:off x="7700963" y="4064793"/>
            <a:ext cx="950118" cy="80724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 name="Rectangle 2">
            <a:extLst>
              <a:ext uri="{FF2B5EF4-FFF2-40B4-BE49-F238E27FC236}">
                <a16:creationId xmlns:a16="http://schemas.microsoft.com/office/drawing/2014/main" id="{74DF11CC-08F3-432C-B217-DE64F0539C4F}"/>
              </a:ext>
            </a:extLst>
          </p:cNvPr>
          <p:cNvSpPr/>
          <p:nvPr/>
        </p:nvSpPr>
        <p:spPr>
          <a:xfrm>
            <a:off x="1656517" y="566241"/>
            <a:ext cx="7938455" cy="923330"/>
          </a:xfrm>
          <a:prstGeom prst="rect">
            <a:avLst/>
          </a:prstGeom>
          <a:noFill/>
          <a:ln w="0">
            <a:gradFill>
              <a:gsLst>
                <a:gs pos="1300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none" lIns="91440" tIns="45720" rIns="91440" bIns="45720">
            <a:spAutoFit/>
          </a:bodyPr>
          <a:lstStyle/>
          <a:p>
            <a:pPr algn="ctr"/>
            <a:r>
              <a:rPr lang="en-US" sz="5400" b="0" cap="none" spc="0" dirty="0">
                <a:ln w="0"/>
                <a:gradFill>
                  <a:gsLst>
                    <a:gs pos="21000">
                      <a:srgbClr val="53575C"/>
                    </a:gs>
                    <a:gs pos="88000">
                      <a:srgbClr val="C5C7CA"/>
                    </a:gs>
                  </a:gsLst>
                  <a:lin ang="5400000"/>
                </a:gradFill>
                <a:effectLst/>
              </a:rPr>
              <a:t>Autonomic Nervous System</a:t>
            </a:r>
          </a:p>
        </p:txBody>
      </p:sp>
    </p:spTree>
    <p:extLst>
      <p:ext uri="{BB962C8B-B14F-4D97-AF65-F5344CB8AC3E}">
        <p14:creationId xmlns:p14="http://schemas.microsoft.com/office/powerpoint/2010/main" val="24952063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33236FA6-E03D-4FBF-BDB2-D526FA722D3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72343" y="357402"/>
            <a:ext cx="7576457" cy="6196193"/>
          </a:xfrm>
        </p:spPr>
      </p:pic>
    </p:spTree>
    <p:extLst>
      <p:ext uri="{BB962C8B-B14F-4D97-AF65-F5344CB8AC3E}">
        <p14:creationId xmlns:p14="http://schemas.microsoft.com/office/powerpoint/2010/main" val="20639626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81D75-148C-435C-9913-BA27BB1C6410}"/>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028E4869-3B7B-482E-8EB1-3F1825879AE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9461" y="365125"/>
            <a:ext cx="11234209" cy="6127750"/>
          </a:xfrm>
        </p:spPr>
      </p:pic>
    </p:spTree>
    <p:extLst>
      <p:ext uri="{BB962C8B-B14F-4D97-AF65-F5344CB8AC3E}">
        <p14:creationId xmlns:p14="http://schemas.microsoft.com/office/powerpoint/2010/main" val="6643935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9" name="Content Placeholder 8"/>
          <p:cNvSpPr>
            <a:spLocks noGrp="1"/>
          </p:cNvSpPr>
          <p:nvPr>
            <p:ph sz="half" idx="2"/>
          </p:nvPr>
        </p:nvSpPr>
        <p:spPr>
          <a:xfrm>
            <a:off x="927100" y="2164556"/>
            <a:ext cx="5157787" cy="4025107"/>
          </a:xfrm>
        </p:spPr>
        <p:txBody>
          <a:bodyPr>
            <a:normAutofit/>
          </a:bodyPr>
          <a:lstStyle/>
          <a:p>
            <a:endParaRPr lang="en-US" dirty="0"/>
          </a:p>
          <a:p>
            <a:pPr lvl="1"/>
            <a:r>
              <a:rPr lang="en-US" sz="2800" dirty="0"/>
              <a:t>Face and neck</a:t>
            </a:r>
          </a:p>
          <a:p>
            <a:pPr lvl="1"/>
            <a:r>
              <a:rPr lang="en-US" sz="2800" dirty="0"/>
              <a:t>Above the heart</a:t>
            </a:r>
          </a:p>
          <a:p>
            <a:pPr lvl="1"/>
            <a:r>
              <a:rPr lang="en-US" sz="2800" dirty="0"/>
              <a:t>Striated muscles in neck</a:t>
            </a:r>
          </a:p>
          <a:p>
            <a:pPr lvl="1"/>
            <a:r>
              <a:rPr lang="en-US" sz="2800" dirty="0"/>
              <a:t>Middle ear, nose, mouth</a:t>
            </a:r>
          </a:p>
          <a:p>
            <a:pPr lvl="1"/>
            <a:r>
              <a:rPr lang="en-US" sz="2800" dirty="0"/>
              <a:t>Larynx/</a:t>
            </a:r>
            <a:r>
              <a:rPr lang="en-US" sz="2800" dirty="0" err="1"/>
              <a:t>pharyx</a:t>
            </a:r>
            <a:endParaRPr lang="en-US" sz="2800" dirty="0"/>
          </a:p>
          <a:p>
            <a:pPr marL="457200" lvl="1" indent="0">
              <a:buNone/>
            </a:pPr>
            <a:endParaRPr lang="en-US" sz="2800" dirty="0"/>
          </a:p>
          <a:p>
            <a:pPr marL="457200" lvl="1" indent="0">
              <a:buNone/>
            </a:pPr>
            <a:r>
              <a:rPr lang="en-US" sz="2800" i="1" dirty="0"/>
              <a:t>If you stimulate any part you stimulate the whole system</a:t>
            </a:r>
          </a:p>
        </p:txBody>
      </p:sp>
      <p:sp>
        <p:nvSpPr>
          <p:cNvPr id="11" name="Content Placeholder 10"/>
          <p:cNvSpPr>
            <a:spLocks noGrp="1"/>
          </p:cNvSpPr>
          <p:nvPr>
            <p:ph sz="quarter" idx="4"/>
          </p:nvPr>
        </p:nvSpPr>
        <p:spPr>
          <a:xfrm>
            <a:off x="5599611" y="2164556"/>
            <a:ext cx="5755777" cy="4025107"/>
          </a:xfrm>
        </p:spPr>
        <p:txBody>
          <a:bodyPr>
            <a:noAutofit/>
          </a:bodyPr>
          <a:lstStyle/>
          <a:p>
            <a:endParaRPr lang="en-US" dirty="0"/>
          </a:p>
          <a:p>
            <a:pPr lvl="1"/>
            <a:r>
              <a:rPr lang="en-US" sz="2800" dirty="0"/>
              <a:t>Below the heart and into the gut</a:t>
            </a:r>
          </a:p>
          <a:p>
            <a:pPr lvl="1"/>
            <a:r>
              <a:rPr lang="en-US" sz="2800" dirty="0"/>
              <a:t>Sub diaphragmatic organs</a:t>
            </a:r>
          </a:p>
          <a:p>
            <a:pPr lvl="1"/>
            <a:r>
              <a:rPr lang="en-US" sz="2800" dirty="0"/>
              <a:t>Stomach</a:t>
            </a:r>
          </a:p>
          <a:p>
            <a:pPr lvl="1"/>
            <a:r>
              <a:rPr lang="en-US" sz="2800" dirty="0"/>
              <a:t>Bladder</a:t>
            </a:r>
          </a:p>
          <a:p>
            <a:pPr marL="457200" lvl="1" indent="0">
              <a:buNone/>
            </a:pPr>
            <a:endParaRPr lang="en-US" sz="2800" i="1" dirty="0"/>
          </a:p>
          <a:p>
            <a:pPr marL="457200" lvl="1" indent="0">
              <a:buNone/>
            </a:pPr>
            <a:endParaRPr lang="en-US" sz="2800" i="1" dirty="0"/>
          </a:p>
          <a:p>
            <a:pPr marL="457200" lvl="1" indent="0">
              <a:buNone/>
            </a:pPr>
            <a:r>
              <a:rPr lang="en-US" sz="2800" i="1" dirty="0"/>
              <a:t>A conservation state</a:t>
            </a:r>
          </a:p>
        </p:txBody>
      </p:sp>
      <p:sp>
        <p:nvSpPr>
          <p:cNvPr id="2" name="Rectangle 1">
            <a:extLst>
              <a:ext uri="{FF2B5EF4-FFF2-40B4-BE49-F238E27FC236}">
                <a16:creationId xmlns:a16="http://schemas.microsoft.com/office/drawing/2014/main" id="{8D1ED00F-94E3-4DFC-98FD-1D5441E89155}"/>
              </a:ext>
            </a:extLst>
          </p:cNvPr>
          <p:cNvSpPr/>
          <p:nvPr/>
        </p:nvSpPr>
        <p:spPr>
          <a:xfrm>
            <a:off x="576819" y="408714"/>
            <a:ext cx="5499711" cy="830997"/>
          </a:xfrm>
          <a:prstGeom prst="rect">
            <a:avLst/>
          </a:prstGeom>
          <a:noFill/>
        </p:spPr>
        <p:txBody>
          <a:bodyPr wrap="none" lIns="91440" tIns="45720" rIns="91440" bIns="45720">
            <a:spAutoFit/>
          </a:bodyPr>
          <a:lstStyle/>
          <a:p>
            <a:pPr algn="ctr"/>
            <a:r>
              <a:rPr lang="en-US" sz="48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Ventral Vagal System</a:t>
            </a:r>
          </a:p>
        </p:txBody>
      </p:sp>
      <p:sp>
        <p:nvSpPr>
          <p:cNvPr id="3" name="Rectangle 2">
            <a:extLst>
              <a:ext uri="{FF2B5EF4-FFF2-40B4-BE49-F238E27FC236}">
                <a16:creationId xmlns:a16="http://schemas.microsoft.com/office/drawing/2014/main" id="{34B0E59D-2DB0-49E0-A774-F011E36DEE4D}"/>
              </a:ext>
            </a:extLst>
          </p:cNvPr>
          <p:cNvSpPr/>
          <p:nvPr/>
        </p:nvSpPr>
        <p:spPr>
          <a:xfrm>
            <a:off x="5782491" y="423843"/>
            <a:ext cx="6731725" cy="830997"/>
          </a:xfrm>
          <a:prstGeom prst="rect">
            <a:avLst/>
          </a:prstGeom>
          <a:noFill/>
        </p:spPr>
        <p:txBody>
          <a:bodyPr wrap="square" lIns="91440" tIns="45720" rIns="91440" bIns="45720">
            <a:spAutoFit/>
          </a:bodyPr>
          <a:lstStyle/>
          <a:p>
            <a:pPr algn="ctr"/>
            <a:r>
              <a:rPr lang="en-US" sz="48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Dorsal Vagal System</a:t>
            </a:r>
          </a:p>
        </p:txBody>
      </p:sp>
    </p:spTree>
    <p:extLst>
      <p:ext uri="{BB962C8B-B14F-4D97-AF65-F5344CB8AC3E}">
        <p14:creationId xmlns:p14="http://schemas.microsoft.com/office/powerpoint/2010/main" val="20659505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825625"/>
            <a:ext cx="10515600" cy="4351338"/>
          </a:xfrm>
        </p:spPr>
        <p:txBody>
          <a:bodyPr/>
          <a:lstStyle/>
          <a:p>
            <a:pPr marL="0" indent="0">
              <a:buNone/>
            </a:pPr>
            <a:endParaRPr lang="en-US" dirty="0"/>
          </a:p>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1970" y="0"/>
            <a:ext cx="11768060" cy="6858000"/>
          </a:xfrm>
          <a:prstGeom prst="rect">
            <a:avLst/>
          </a:prstGeom>
        </p:spPr>
      </p:pic>
    </p:spTree>
    <p:extLst>
      <p:ext uri="{BB962C8B-B14F-4D97-AF65-F5344CB8AC3E}">
        <p14:creationId xmlns:p14="http://schemas.microsoft.com/office/powerpoint/2010/main" val="42017470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255</TotalTime>
  <Words>1206</Words>
  <Application>Microsoft Office PowerPoint</Application>
  <PresentationFormat>Widescreen</PresentationFormat>
  <Paragraphs>215</Paragraphs>
  <Slides>27</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Calibri</vt:lpstr>
      <vt:lpstr>Calibri Light</vt:lpstr>
      <vt:lpstr>Office Theme</vt:lpstr>
      <vt:lpstr>The Brain and Body Connection: Using EMDR to Treat Trauma </vt:lpstr>
      <vt:lpstr> Chaos Theory     From Dan Siegel, MD</vt:lpstr>
      <vt:lpstr>PowerPoint Presentation</vt:lpstr>
      <vt:lpstr>   Polyvagal Theory        From Steven Porges</vt:lpstr>
      <vt:lpstr>PowerPoint Presentation</vt:lpstr>
      <vt:lpstr>PowerPoint Presentation</vt:lpstr>
      <vt:lpstr>PowerPoint Presentation</vt:lpstr>
      <vt:lpstr>PowerPoint Presentation</vt:lpstr>
      <vt:lpstr>PowerPoint Presentation</vt:lpstr>
      <vt:lpstr>Polyvagal System Overview</vt:lpstr>
      <vt:lpstr>PowerPoint Presentation</vt:lpstr>
      <vt:lpstr>WINDOW OF TOLERANCE   Peter Levine</vt:lpstr>
      <vt:lpstr>Eye Movement Desensitization Reprocessing (EMDR)</vt:lpstr>
      <vt:lpstr>Brain Structure</vt:lpstr>
      <vt:lpstr>Basic Principles of EMDR</vt:lpstr>
      <vt:lpstr>Changes in the Brain Dr. Daniel Amen</vt:lpstr>
      <vt:lpstr>How it Works</vt:lpstr>
      <vt:lpstr>Adaptive Information Processing</vt:lpstr>
      <vt:lpstr>AIP continued…the up side</vt:lpstr>
      <vt:lpstr>What’s the purpose of bilateral stimulation?</vt:lpstr>
      <vt:lpstr>      As dysfunctional information is reprocessed, the organism will move towards health</vt:lpstr>
      <vt:lpstr>8 Phases of EMDR</vt:lpstr>
      <vt:lpstr>Benefits of EMDR</vt:lpstr>
      <vt:lpstr>Strengths development</vt:lpstr>
      <vt:lpstr>Key References</vt:lpstr>
      <vt:lpstr>Dr. Bessel Van der KolK</vt:lpstr>
      <vt:lpstr>Resources for more….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Lillian Ramey</dc:creator>
  <cp:lastModifiedBy>Lillian Ramey</cp:lastModifiedBy>
  <cp:revision>31</cp:revision>
  <dcterms:created xsi:type="dcterms:W3CDTF">2018-03-04T23:04:42Z</dcterms:created>
  <dcterms:modified xsi:type="dcterms:W3CDTF">2018-03-22T01:27:56Z</dcterms:modified>
</cp:coreProperties>
</file>