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9"/>
  </p:handoutMasterIdLst>
  <p:sldIdLst>
    <p:sldId id="256" r:id="rId2"/>
    <p:sldId id="270" r:id="rId3"/>
    <p:sldId id="269" r:id="rId4"/>
    <p:sldId id="271" r:id="rId5"/>
    <p:sldId id="272" r:id="rId6"/>
    <p:sldId id="273" r:id="rId7"/>
    <p:sldId id="279" r:id="rId8"/>
    <p:sldId id="280" r:id="rId9"/>
    <p:sldId id="260" r:id="rId10"/>
    <p:sldId id="257" r:id="rId11"/>
    <p:sldId id="258" r:id="rId12"/>
    <p:sldId id="259" r:id="rId13"/>
    <p:sldId id="275" r:id="rId14"/>
    <p:sldId id="262" r:id="rId15"/>
    <p:sldId id="278" r:id="rId16"/>
    <p:sldId id="276" r:id="rId17"/>
    <p:sldId id="277" r:id="rId18"/>
  </p:sldIdLst>
  <p:sldSz cx="9144000" cy="6858000" type="screen4x3"/>
  <p:notesSz cx="6878638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39" autoAdjust="0"/>
    <p:restoredTop sz="94660"/>
  </p:normalViewPr>
  <p:slideViewPr>
    <p:cSldViewPr>
      <p:cViewPr varScale="1">
        <p:scale>
          <a:sx n="64" d="100"/>
          <a:sy n="64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743" cy="466355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6303" y="0"/>
            <a:ext cx="2980743" cy="466355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D7E00297-C2F3-424F-ACFA-3D79B9F692F4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8460"/>
            <a:ext cx="2980743" cy="466354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6303" y="8828460"/>
            <a:ext cx="2980743" cy="466354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FC5CA312-054F-47A6-9382-05599A194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58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A2FE5DE-147E-483B-B530-C7340617D37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4E8DE06-4847-42A1-A43F-EB686E374A8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5DE-147E-483B-B530-C7340617D37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DE06-4847-42A1-A43F-EB686E374A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5DE-147E-483B-B530-C7340617D37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DE06-4847-42A1-A43F-EB686E374A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5DE-147E-483B-B530-C7340617D37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DE06-4847-42A1-A43F-EB686E374A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5DE-147E-483B-B530-C7340617D37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DE06-4847-42A1-A43F-EB686E374A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5DE-147E-483B-B530-C7340617D37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DE06-4847-42A1-A43F-EB686E374A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5DE-147E-483B-B530-C7340617D37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DE06-4847-42A1-A43F-EB686E374A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5DE-147E-483B-B530-C7340617D37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DE06-4847-42A1-A43F-EB686E374A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5DE-147E-483B-B530-C7340617D37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DE06-4847-42A1-A43F-EB686E374A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5DE-147E-483B-B530-C7340617D37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DE06-4847-42A1-A43F-EB686E374A8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E5DE-147E-483B-B530-C7340617D37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DE06-4847-42A1-A43F-EB686E374A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A2FE5DE-147E-483B-B530-C7340617D37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4E8DE06-4847-42A1-A43F-EB686E374A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Trauma,</a:t>
            </a:r>
            <a:br>
              <a:rPr lang="en-US" dirty="0" smtClean="0"/>
            </a:br>
            <a:r>
              <a:rPr lang="en-US" dirty="0" smtClean="0"/>
              <a:t>Attachment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And </a:t>
            </a:r>
            <a:endParaRPr lang="en-US" sz="3200" dirty="0"/>
          </a:p>
          <a:p>
            <a:r>
              <a:rPr lang="en-US" sz="3200" dirty="0" smtClean="0"/>
              <a:t>Sensory Integration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640591" cy="501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9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Combine Sensory Integration and 	   Attachment Therapy?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model can support the other to work more effectively.</a:t>
            </a:r>
          </a:p>
          <a:p>
            <a:r>
              <a:rPr lang="en-US" dirty="0" smtClean="0"/>
              <a:t>Gives more options and interventions for clinicians and parents to draw from.</a:t>
            </a:r>
          </a:p>
          <a:p>
            <a:r>
              <a:rPr lang="en-US" dirty="0" smtClean="0"/>
              <a:t>Sensory integration issues can create challenges to attachment.</a:t>
            </a:r>
          </a:p>
          <a:p>
            <a:r>
              <a:rPr lang="en-US" dirty="0" smtClean="0"/>
              <a:t>Behaviors can be triggered by </a:t>
            </a:r>
          </a:p>
          <a:p>
            <a:pPr marL="68580" indent="0">
              <a:buNone/>
            </a:pPr>
            <a:r>
              <a:rPr lang="en-US" dirty="0" smtClean="0"/>
              <a:t>    sensory issues as well as           	trauma/attachment issues.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335213" cy="2846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7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Combine Sensory Integration and 	Attachment Therapy?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Sensory based interaction is rhythmic.  The rhythm creates a movement toward connection, then a movement away from connection, then a return and a move away, and so on.</a:t>
            </a:r>
          </a:p>
          <a:p>
            <a:r>
              <a:rPr lang="en-US" dirty="0" smtClean="0"/>
              <a:t>This pace enables the child to sustain interaction better than direct continued interaction.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24744" cy="1143000"/>
          </a:xfrm>
        </p:spPr>
        <p:txBody>
          <a:bodyPr/>
          <a:lstStyle/>
          <a:p>
            <a:r>
              <a:rPr lang="en-US" dirty="0" smtClean="0"/>
              <a:t>  “Felt Safety”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78634"/>
            <a:ext cx="6777317" cy="350897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With sensory based attachment therapy there is an increase in “felt safety” vs. being told you are safe.  </a:t>
            </a:r>
          </a:p>
          <a:p>
            <a:r>
              <a:rPr lang="en-US" dirty="0" smtClean="0"/>
              <a:t>Children can be in safe loving homes for years and can continue to be in an alarm state.</a:t>
            </a:r>
          </a:p>
          <a:p>
            <a:r>
              <a:rPr lang="en-US" dirty="0" smtClean="0"/>
              <a:t>“Felt safety” can only register in the child’s physiology and neurochemistry through an attachment-rich, sensory-rich environment. </a:t>
            </a:r>
            <a:endParaRPr lang="en-US" dirty="0"/>
          </a:p>
        </p:txBody>
      </p:sp>
      <p:pic>
        <p:nvPicPr>
          <p:cNvPr id="4" name="Picture 3" descr="http://ts3.mm.bing.net/th?id=H.477317856775559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207104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4400" y="914400"/>
            <a:ext cx="3311008" cy="480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“Felt Safety”</a:t>
            </a:r>
            <a:br>
              <a:rPr lang="en-US" sz="4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When a child receives safe nurturing touch, pressure receptors are stimulated under the skin.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This in turn sends a message to the </a:t>
            </a:r>
            <a:r>
              <a:rPr lang="en-US" sz="2000" dirty="0" err="1" smtClean="0"/>
              <a:t>vagus</a:t>
            </a:r>
            <a:r>
              <a:rPr lang="en-US" sz="2000" dirty="0" smtClean="0"/>
              <a:t> nerve in the brain.  The </a:t>
            </a:r>
            <a:r>
              <a:rPr lang="en-US" sz="2000" dirty="0" err="1" smtClean="0"/>
              <a:t>vagus</a:t>
            </a:r>
            <a:r>
              <a:rPr lang="en-US" sz="2000" dirty="0" smtClean="0"/>
              <a:t> nerve slows down heart rate and blood pressure.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child is in a relaxed state. Relational safety.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flipH="1">
            <a:off x="8077200" y="4343400"/>
            <a:ext cx="685800" cy="13092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6" r="301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3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    “Felt-Safety”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sensory attachment interactions calming brain chemicals are produced. The master regulator of the brain is serotonin.</a:t>
            </a:r>
          </a:p>
          <a:p>
            <a:r>
              <a:rPr lang="en-US" dirty="0" smtClean="0"/>
              <a:t>This balance in the body and the brain of a child who receives attachment rich and sensory rich care is the foundation for emotion regulation and behavior regulation.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  What </a:t>
            </a:r>
            <a:r>
              <a:rPr lang="en-US" b="1" dirty="0" smtClean="0">
                <a:solidFill>
                  <a:schemeClr val="tx1"/>
                </a:solidFill>
              </a:rPr>
              <a:t>else do we need?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	Quality Repetition</a:t>
            </a:r>
            <a:endParaRPr lang="en-US" sz="4000" b="1" dirty="0" smtClean="0"/>
          </a:p>
          <a:p>
            <a:pPr marL="68580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/>
              <a:t>This weaves together the neurobiology of </a:t>
            </a:r>
          </a:p>
          <a:p>
            <a:pPr marL="68580" indent="0">
              <a:buNone/>
            </a:pPr>
            <a:r>
              <a:rPr lang="en-US" b="1" dirty="0" smtClean="0"/>
              <a:t>	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Relationship,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Reward,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		    and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</a:t>
            </a:r>
            <a:r>
              <a:rPr lang="en-US" sz="3600" b="1" dirty="0" smtClean="0"/>
              <a:t> </a:t>
            </a:r>
          </a:p>
          <a:p>
            <a:pPr marL="68580" indent="0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34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The Bottom Line: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2819400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b="1" dirty="0" smtClean="0"/>
              <a:t>Traditional parenting </a:t>
            </a:r>
            <a:r>
              <a:rPr lang="en-US" sz="3200" dirty="0" smtClean="0"/>
              <a:t>alone,</a:t>
            </a:r>
          </a:p>
          <a:p>
            <a:pPr marL="68580" indent="0">
              <a:buNone/>
            </a:pPr>
            <a:r>
              <a:rPr lang="en-US" sz="3200" dirty="0"/>
              <a:t>a</a:t>
            </a:r>
            <a:r>
              <a:rPr lang="en-US" sz="3200" dirty="0" smtClean="0"/>
              <a:t>nd </a:t>
            </a:r>
            <a:r>
              <a:rPr lang="en-US" sz="3200" b="1" dirty="0" smtClean="0"/>
              <a:t>traditional therapy </a:t>
            </a:r>
            <a:r>
              <a:rPr lang="en-US" sz="3200" dirty="0" smtClean="0"/>
              <a:t>alone,</a:t>
            </a:r>
          </a:p>
          <a:p>
            <a:pPr marL="68580" indent="0">
              <a:buNone/>
            </a:pPr>
            <a:r>
              <a:rPr lang="en-US" sz="3200" dirty="0"/>
              <a:t>i</a:t>
            </a:r>
            <a:r>
              <a:rPr lang="en-US" sz="3200" dirty="0" smtClean="0"/>
              <a:t>s </a:t>
            </a:r>
            <a:r>
              <a:rPr lang="en-US" sz="3200" dirty="0" smtClean="0">
                <a:solidFill>
                  <a:schemeClr val="tx1"/>
                </a:solidFill>
              </a:rPr>
              <a:t>not effective </a:t>
            </a:r>
            <a:r>
              <a:rPr lang="en-US" sz="3200" dirty="0" smtClean="0"/>
              <a:t>for children with</a:t>
            </a:r>
          </a:p>
          <a:p>
            <a:pPr marL="68580" indent="0">
              <a:buNone/>
            </a:pPr>
            <a:r>
              <a:rPr lang="en-US" sz="3200" dirty="0" smtClean="0"/>
              <a:t>		    </a:t>
            </a:r>
            <a:r>
              <a:rPr lang="en-US" sz="3200" b="1" dirty="0" smtClean="0"/>
              <a:t>complex </a:t>
            </a:r>
          </a:p>
          <a:p>
            <a:pPr marL="6858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developmental 				      trauma.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304800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1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	OUR COMMITMENT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To create a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rich </a:t>
            </a:r>
            <a:r>
              <a:rPr lang="en-US" dirty="0" smtClean="0"/>
              <a:t> environment,</a:t>
            </a:r>
          </a:p>
          <a:p>
            <a:pPr marL="68580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tx1"/>
                </a:solidFill>
              </a:rPr>
              <a:t>(the Alert program tools)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To create an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 rich </a:t>
            </a:r>
            <a:r>
              <a:rPr lang="en-US" dirty="0" smtClean="0"/>
              <a:t> environment,</a:t>
            </a:r>
          </a:p>
          <a:p>
            <a:pPr marL="68580" indent="0">
              <a:buNone/>
            </a:pPr>
            <a:r>
              <a:rPr lang="en-US" dirty="0"/>
              <a:t>	 </a:t>
            </a:r>
            <a:r>
              <a:rPr lang="en-US" dirty="0" smtClean="0"/>
              <a:t>   	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Theraplay</a:t>
            </a:r>
            <a:r>
              <a:rPr lang="en-US" dirty="0" smtClean="0">
                <a:solidFill>
                  <a:schemeClr val="tx1"/>
                </a:solidFill>
              </a:rPr>
              <a:t> tools)</a:t>
            </a:r>
          </a:p>
          <a:p>
            <a:pPr marL="6858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US" dirty="0" smtClean="0"/>
              <a:t>So our children can experience </a:t>
            </a:r>
          </a:p>
          <a:p>
            <a:pPr marL="68580" indent="0">
              <a:buNone/>
            </a:pPr>
            <a:r>
              <a:rPr lang="en-US" dirty="0" smtClean="0"/>
              <a:t>				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relational safety.  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5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77634" cy="1332464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COMPLEX </a:t>
            </a:r>
            <a:r>
              <a:rPr lang="en-US" b="1" dirty="0" smtClean="0"/>
              <a:t>TRAUMA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6777317" cy="3508977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Multiple traumatic events such as: witnessing violence, hunger/prolonged malnutrition, childhood accidents with no medical care, moving from home to home, loss of possessions, sexual and physical abuse, parents drinking/using drugs, missing school, parent raging, </a:t>
            </a:r>
            <a:r>
              <a:rPr lang="en-US" smtClean="0"/>
              <a:t>parent absent…. 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It is </a:t>
            </a:r>
            <a:r>
              <a:rPr lang="en-US" dirty="0" err="1" smtClean="0"/>
              <a:t>disentegrative</a:t>
            </a:r>
            <a:r>
              <a:rPr lang="en-US" dirty="0" smtClean="0"/>
              <a:t> of development.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85" y="4419600"/>
            <a:ext cx="1939852" cy="1944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8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01434" cy="1105936"/>
          </a:xfrm>
        </p:spPr>
        <p:txBody>
          <a:bodyPr/>
          <a:lstStyle/>
          <a:p>
            <a:r>
              <a:rPr lang="en-US" dirty="0" smtClean="0"/>
              <a:t>Trauma is:  </a:t>
            </a:r>
            <a:r>
              <a:rPr lang="en-US" sz="2800" dirty="0" smtClean="0">
                <a:solidFill>
                  <a:schemeClr val="tx1"/>
                </a:solidFill>
              </a:rPr>
              <a:t>A Neurological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01937"/>
            <a:ext cx="6777317" cy="350897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Complex trauma is by definition a series of events that shatters a person’s threshold of tolerance.</a:t>
            </a:r>
          </a:p>
          <a:p>
            <a:endParaRPr lang="en-US" dirty="0"/>
          </a:p>
          <a:p>
            <a:r>
              <a:rPr lang="en-US" dirty="0" smtClean="0"/>
              <a:t>It is sensory shattering. Our eyes, ears, skin, nose are conveying information that we cannot stand to process.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9" y="500743"/>
            <a:ext cx="2925082" cy="1937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5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4400" y="990600"/>
            <a:ext cx="3311008" cy="3581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“Leaving the baby in chronic high-arousal states (increased heart rate, respiratory rate) negatively impacts the infant’s socio-emotional learning during critical periods of right brain development.”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	</a:t>
            </a:r>
          </a:p>
          <a:p>
            <a:endParaRPr lang="en-US" dirty="0"/>
          </a:p>
          <a:p>
            <a:r>
              <a:rPr lang="en-US" dirty="0" smtClean="0"/>
              <a:t>		Allan </a:t>
            </a:r>
            <a:r>
              <a:rPr lang="en-US" dirty="0" err="1" smtClean="0"/>
              <a:t>Schore</a:t>
            </a:r>
            <a:endParaRPr lang="en-US" dirty="0"/>
          </a:p>
        </p:txBody>
      </p:sp>
      <p:pic>
        <p:nvPicPr>
          <p:cNvPr id="7" name="Picture Placeholder 6" descr="crying_bab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0614" r="30614"/>
          <a:stretch>
            <a:fillRect/>
          </a:stretch>
        </p:blipFill>
        <p:spPr bwMode="auto">
          <a:xfrm>
            <a:off x="1447800" y="1371600"/>
            <a:ext cx="2667001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6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990600"/>
            <a:ext cx="3419856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acute stress increased cortisol levels allow nerve cells to respond more intensely, but a prolonged stress response with chronically </a:t>
            </a:r>
            <a:r>
              <a:rPr lang="en-US" sz="2000" dirty="0"/>
              <a:t>i</a:t>
            </a:r>
            <a:r>
              <a:rPr lang="en-US" sz="2000" dirty="0" smtClean="0"/>
              <a:t>ncreased cortisol levels may cause cell death and fewer connections between the cells that remain.</a:t>
            </a:r>
          </a:p>
          <a:p>
            <a:r>
              <a:rPr lang="en-US" sz="2000" dirty="0" smtClean="0"/>
              <a:t>CORTISOL CAN BE NEUROTOXIC. 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360701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6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1697"/>
            <a:ext cx="7077634" cy="140866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		        A Trauma Based </a:t>
            </a:r>
            <a:br>
              <a:rPr lang="en-US" sz="3200" dirty="0" smtClean="0"/>
            </a:br>
            <a:r>
              <a:rPr lang="en-US" sz="3200" dirty="0" smtClean="0"/>
              <a:t>                    Sensory Integrative Focus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“Our children experience complex trauma. As a result they exhibit hyper-arousal and numbing on a deeply somatic level. It manifests as a vast system of internal disorganization.”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		    </a:t>
            </a:r>
            <a:r>
              <a:rPr lang="en-US" sz="2000" dirty="0" smtClean="0"/>
              <a:t>-Bessel van der </a:t>
            </a:r>
            <a:r>
              <a:rPr lang="en-US" sz="2000" dirty="0" err="1" smtClean="0"/>
              <a:t>Kolk</a:t>
            </a:r>
            <a:r>
              <a:rPr lang="en-US" sz="2000" dirty="0" smtClean="0"/>
              <a:t>, MD.</a:t>
            </a:r>
          </a:p>
          <a:p>
            <a:pPr marL="6858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Hyper-arousal – Can’t relax, irritable, controlling</a:t>
            </a:r>
          </a:p>
          <a:p>
            <a:pPr marL="6858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Numb-Frozen – Avoidant, oppositional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2209799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320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smtClean="0"/>
              <a:t>	ATTACHMENT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67000"/>
            <a:ext cx="6777317" cy="3508977"/>
          </a:xfrm>
        </p:spPr>
        <p:txBody>
          <a:bodyPr/>
          <a:lstStyle/>
          <a:p>
            <a:r>
              <a:rPr lang="en-US" dirty="0" smtClean="0"/>
              <a:t>A deep enduring reciprocal bond.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“Attachment is where the child uses the primary caregiver as a secure base from which to explore and when necessary as a haven of safety and source of comfort”(Benoit, 2004)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8" t="59622"/>
          <a:stretch/>
        </p:blipFill>
        <p:spPr bwMode="auto">
          <a:xfrm>
            <a:off x="595489" y="457200"/>
            <a:ext cx="2774950" cy="184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2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matter!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Relational safety….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Is formed through interaction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Is laid down as neural pathways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Affects implicit view of self and others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Stable but can be changed by new experiences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0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/>
              <a:t>*</a:t>
            </a:r>
            <a:r>
              <a:rPr lang="en-US" dirty="0" smtClean="0"/>
              <a:t>Sensory – Attachment 		Therapy?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sensory rich activity paired with warm playful human interaction.</a:t>
            </a:r>
          </a:p>
          <a:p>
            <a:r>
              <a:rPr lang="en-US" dirty="0" smtClean="0"/>
              <a:t>The parent provides a relational and sensorial mirror to the activity</a:t>
            </a:r>
          </a:p>
          <a:p>
            <a:r>
              <a:rPr lang="en-US" dirty="0" smtClean="0"/>
              <a:t>The parent and child engage in a sensory activity within a nurturing environment to reactivate attachment.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			*</a:t>
            </a:r>
            <a:r>
              <a:rPr lang="en-US" sz="1800" dirty="0" smtClean="0"/>
              <a:t>Jane </a:t>
            </a:r>
            <a:r>
              <a:rPr lang="en-US" sz="1800" dirty="0" err="1" smtClean="0"/>
              <a:t>Koomar</a:t>
            </a:r>
            <a:r>
              <a:rPr lang="en-US" sz="1800" dirty="0" smtClean="0"/>
              <a:t>, OT, PhD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344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19284</TotalTime>
  <Words>578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Century Gothic</vt:lpstr>
      <vt:lpstr>Courier New</vt:lpstr>
      <vt:lpstr>Wingdings</vt:lpstr>
      <vt:lpstr>Wingdings 2</vt:lpstr>
      <vt:lpstr>Austin</vt:lpstr>
      <vt:lpstr>Trauma, Attachment</vt:lpstr>
      <vt:lpstr>COMPLEX TRAUMA  </vt:lpstr>
      <vt:lpstr>Trauma is:  A Neurological Event</vt:lpstr>
      <vt:lpstr>“Leaving the baby in chronic high-arousal states (increased heart rate, respiratory rate) negatively impacts the infant’s socio-emotional learning during critical periods of right brain development.”</vt:lpstr>
      <vt:lpstr>PowerPoint Presentation</vt:lpstr>
      <vt:lpstr>          A Trauma Based                      Sensory Integrative Focus </vt:lpstr>
      <vt:lpstr>   ATTACHMENT</vt:lpstr>
      <vt:lpstr>Relationships matter!</vt:lpstr>
      <vt:lpstr>What is *Sensory – Attachment   Therapy?</vt:lpstr>
      <vt:lpstr>Why Combine Sensory Integration and     Attachment Therapy?</vt:lpstr>
      <vt:lpstr>Why Combine Sensory Integration and  Attachment Therapy?</vt:lpstr>
      <vt:lpstr>  “Felt Safety” </vt:lpstr>
      <vt:lpstr>“Felt Safety”  When a child receives safe nurturing touch, pressure receptors are stimulated under the skin.   This in turn sends a message to the vagus nerve in the brain.  The vagus nerve slows down heart rate and blood pressure.  The child is in a relaxed state. Relational safety. </vt:lpstr>
      <vt:lpstr>     “Felt-Safety”</vt:lpstr>
      <vt:lpstr>  What else do we need?</vt:lpstr>
      <vt:lpstr>The Bottom Line:</vt:lpstr>
      <vt:lpstr> OUR COMMITMENT</vt:lpstr>
    </vt:vector>
  </TitlesOfParts>
  <Company>La Familia - Namaste Incorporated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Integration</dc:title>
  <dc:creator>NewGeneric</dc:creator>
  <cp:lastModifiedBy>Leah J. Brouwers</cp:lastModifiedBy>
  <cp:revision>94</cp:revision>
  <cp:lastPrinted>2017-09-15T19:25:08Z</cp:lastPrinted>
  <dcterms:created xsi:type="dcterms:W3CDTF">2014-04-21T22:38:26Z</dcterms:created>
  <dcterms:modified xsi:type="dcterms:W3CDTF">2018-03-02T19:03:58Z</dcterms:modified>
</cp:coreProperties>
</file>