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2" d="100"/>
          <a:sy n="82" d="100"/>
        </p:scale>
        <p:origin x="-1620" y="-9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36C-73EA-4344-90F3-5B3F91783FB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4460-68BA-46ED-B166-63B70B29F8B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081363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36C-73EA-4344-90F3-5B3F91783FB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4460-68BA-46ED-B166-63B70B29F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239695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36C-73EA-4344-90F3-5B3F91783FB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4460-68BA-46ED-B166-63B70B29F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1431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36C-73EA-4344-90F3-5B3F91783FB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4460-68BA-46ED-B166-63B70B29F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5033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36C-73EA-4344-90F3-5B3F91783FB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4460-68BA-46ED-B166-63B70B29F8B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20483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36C-73EA-4344-90F3-5B3F91783FB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4460-68BA-46ED-B166-63B70B29F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8584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36C-73EA-4344-90F3-5B3F91783FB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4460-68BA-46ED-B166-63B70B29F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23376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36C-73EA-4344-90F3-5B3F91783FB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4460-68BA-46ED-B166-63B70B29F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20218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36C-73EA-4344-90F3-5B3F91783FB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4460-68BA-46ED-B166-63B70B29F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8019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AE0736C-73EA-4344-90F3-5B3F91783FB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234460-68BA-46ED-B166-63B70B29F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8085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736C-73EA-4344-90F3-5B3F91783FB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4460-68BA-46ED-B166-63B70B29F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9445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AE0736C-73EA-4344-90F3-5B3F91783FB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D234460-68BA-46ED-B166-63B70B29F8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17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ransition spd="slow">
    <p:wipe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Leroy </a:t>
            </a:r>
            <a:r>
              <a:rPr lang="en-US" dirty="0" err="1" smtClean="0"/>
              <a:t>aragon</a:t>
            </a:r>
            <a:r>
              <a:rPr lang="en-US" dirty="0" smtClean="0"/>
              <a:t>, </a:t>
            </a:r>
            <a:r>
              <a:rPr lang="en-US" dirty="0" err="1" smtClean="0"/>
              <a:t>msw</a:t>
            </a:r>
            <a:endParaRPr lang="en-US" dirty="0" smtClean="0"/>
          </a:p>
          <a:p>
            <a:r>
              <a:rPr lang="en-US" dirty="0" smtClean="0"/>
              <a:t>Alliance home health and hospice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0124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5240215" y="3075490"/>
            <a:ext cx="4654062" cy="699341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5005754" y="1770185"/>
            <a:ext cx="6025662" cy="949569"/>
          </a:xfrm>
        </p:spPr>
        <p:txBody>
          <a:bodyPr>
            <a:noAutofit/>
          </a:bodyPr>
          <a:lstStyle/>
          <a:p>
            <a:endParaRPr lang="en-US" sz="32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GREATER Utilization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32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17920" y="2661137"/>
            <a:ext cx="4872111" cy="3609033"/>
          </a:xfrm>
        </p:spPr>
        <p:txBody>
          <a:bodyPr>
            <a:normAutofit fontScale="92500"/>
          </a:bodyPr>
          <a:lstStyle/>
          <a:p>
            <a:r>
              <a:rPr lang="en-US" sz="2400" b="1" dirty="0" smtClean="0"/>
              <a:t>OUTREACH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Build Trust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Community Liaison – (bilingual/bicultural)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Get Feedback (Input from Community)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Set Clear Goals – Guide for Outreach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Create Advisory Committee - Stakeholders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498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97280" y="1715613"/>
            <a:ext cx="4937760" cy="7362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17920" y="2134465"/>
            <a:ext cx="4937760" cy="41357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STAY CONNECTED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Ask Advice about the use of Spanish Terms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FOCUS ON RELATIONSHIPS, NOT PROJECTS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830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97280" y="1715613"/>
            <a:ext cx="4937760" cy="7362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217920" y="1715613"/>
            <a:ext cx="4937760" cy="475405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Strategies - Outreach</a:t>
            </a: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17920" y="2134465"/>
            <a:ext cx="4937760" cy="41357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FOTONOVELAS – For people who have limited literacy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ESL CLASSES – Many students will get jobs in Healthcare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Migrant Workers – Social Service Programs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Spanish-Language Publications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Spanish – Language Radio/TV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Pharmacies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Health Clinics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Funeral Directors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505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97280" y="1715613"/>
            <a:ext cx="4937760" cy="7362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17920" y="1724628"/>
            <a:ext cx="4937760" cy="44374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>
                <a:latin typeface="Aharoni" panose="02010803020104030203" pitchFamily="2" charset="-79"/>
                <a:cs typeface="Aharoni" panose="02010803020104030203" pitchFamily="2" charset="-79"/>
              </a:rPr>
              <a:t>Strategies </a:t>
            </a:r>
            <a:r>
              <a:rPr lang="en-US" sz="3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– Outreach - continued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Community Education – Seminars, Workshops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Individual Assistance – Hospice Staff, Social Worker, Volunteers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Immigration Groups – Enlace </a:t>
            </a:r>
            <a:r>
              <a:rPr lang="en-US" dirty="0" err="1" smtClean="0"/>
              <a:t>Comunitario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Churches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Bulletin Boards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Catholic Charities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NCLR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LULAC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966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97280" y="1715613"/>
            <a:ext cx="4937760" cy="7362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217920" y="1715613"/>
            <a:ext cx="4937760" cy="475405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REMEMBER</a:t>
            </a:r>
            <a:endParaRPr lang="en-US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17920" y="2134465"/>
            <a:ext cx="4937760" cy="4135706"/>
          </a:xfrm>
        </p:spPr>
        <p:txBody>
          <a:bodyPr/>
          <a:lstStyle/>
          <a:p>
            <a:r>
              <a:rPr lang="en-US" dirty="0" smtClean="0"/>
              <a:t>ALL THIS REQUIRES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Cultural Sensitivity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Diplomacy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Bi-lingual Staff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Bi-Cultural Staff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Resources !!!!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8700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97280" y="1715613"/>
            <a:ext cx="4937760" cy="7362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17920" y="2134465"/>
            <a:ext cx="4937760" cy="4135706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smtClean="0">
                <a:latin typeface="Aharoni" panose="02010803020104030203" pitchFamily="2" charset="-79"/>
                <a:cs typeface="Aharoni" panose="02010803020104030203" pitchFamily="2" charset="-79"/>
              </a:rPr>
              <a:t>QUESTIONS ??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057962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97280" y="1715613"/>
            <a:ext cx="4937760" cy="7362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217920" y="1715613"/>
            <a:ext cx="4937760" cy="475405"/>
          </a:xfrm>
        </p:spPr>
        <p:txBody>
          <a:bodyPr/>
          <a:lstStyle/>
          <a:p>
            <a:r>
              <a:rPr lang="en-US" dirty="0" smtClean="0"/>
              <a:t>WHO ARE HISPANICS/LATINOS?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17920" y="2134465"/>
            <a:ext cx="4937760" cy="4135706"/>
          </a:xfrm>
        </p:spPr>
        <p:txBody>
          <a:bodyPr/>
          <a:lstStyle/>
          <a:p>
            <a:pPr algn="ctr"/>
            <a:endParaRPr lang="en-US" sz="2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DEPENDS</a:t>
            </a:r>
          </a:p>
          <a:p>
            <a:r>
              <a:rPr lang="en-US" sz="1800" dirty="0" smtClean="0">
                <a:cs typeface="Aharoni" panose="02010803020104030203" pitchFamily="2" charset="-79"/>
              </a:rPr>
              <a:t>WHERE YOU ARE FROM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NEW MEXICO – HISPANIC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LATIN AMERICA – LATINO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GOVERNMENT/CENSUS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DIVERSE POPULATION (Not Monolithic)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585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97280" y="1715613"/>
            <a:ext cx="4937760" cy="7362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217920" y="1715613"/>
            <a:ext cx="4937760" cy="475405"/>
          </a:xfrm>
        </p:spPr>
        <p:txBody>
          <a:bodyPr/>
          <a:lstStyle/>
          <a:p>
            <a:r>
              <a:rPr lang="en-US" dirty="0" smtClean="0"/>
              <a:t>Number of </a:t>
            </a:r>
            <a:r>
              <a:rPr lang="en-US" dirty="0" err="1" smtClean="0"/>
              <a:t>hispanics</a:t>
            </a:r>
            <a:r>
              <a:rPr lang="en-US" dirty="0" smtClean="0"/>
              <a:t> in US – 50 million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17920" y="1747603"/>
            <a:ext cx="4937760" cy="4135706"/>
          </a:xfrm>
        </p:spPr>
        <p:txBody>
          <a:bodyPr/>
          <a:lstStyle/>
          <a:p>
            <a:endParaRPr lang="en-US" dirty="0" smtClean="0"/>
          </a:p>
          <a:p>
            <a:pPr marL="201168" lvl="1" indent="0">
              <a:buNone/>
            </a:pPr>
            <a:r>
              <a:rPr lang="en-US" dirty="0" smtClean="0"/>
              <a:t>			(2013 US Census)</a:t>
            </a:r>
          </a:p>
          <a:p>
            <a:pPr lvl="1"/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15% - 20% of US Population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15% Increase by 2050 (30% of US Population)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Fastest growing ethnic group in 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43% Increase 2000-2010</a:t>
            </a:r>
          </a:p>
          <a:p>
            <a:pPr marL="201168" lvl="1" indent="0">
              <a:buNone/>
            </a:pPr>
            <a:endParaRPr lang="en-US" dirty="0" smtClean="0"/>
          </a:p>
          <a:p>
            <a:pPr marL="201168" lvl="1" indent="0">
              <a:buNone/>
            </a:pPr>
            <a:r>
              <a:rPr lang="en-US" dirty="0" smtClean="0"/>
              <a:t>LOGICAL QUESTION</a:t>
            </a:r>
          </a:p>
          <a:p>
            <a:pPr marL="201168" lvl="1" indent="0">
              <a:buNone/>
            </a:pPr>
            <a:r>
              <a:rPr lang="en-US" dirty="0" smtClean="0"/>
              <a:t>Why the Under-utilization of Hospice/EOL services among Hispanics?  (only about 7% of Hispanics use Hospice)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617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97280" y="1715613"/>
            <a:ext cx="4937760" cy="7362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217920" y="1715613"/>
            <a:ext cx="4937760" cy="475405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Culture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17920" y="2134465"/>
            <a:ext cx="4937760" cy="41357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 err="1" smtClean="0"/>
              <a:t>Familismo</a:t>
            </a:r>
            <a:r>
              <a:rPr lang="en-US" sz="2400" dirty="0" smtClean="0"/>
              <a:t> – Decisions, interdependence, </a:t>
            </a:r>
            <a:r>
              <a:rPr lang="en-US" sz="2400" dirty="0" err="1" smtClean="0"/>
              <a:t>affiliation,cooperation</a:t>
            </a:r>
            <a:r>
              <a:rPr lang="en-US" sz="2400" dirty="0" smtClean="0"/>
              <a:t>; shielding of patient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 smtClean="0"/>
              <a:t>Filial Piety</a:t>
            </a:r>
            <a:r>
              <a:rPr lang="en-US" sz="2400" dirty="0" smtClean="0"/>
              <a:t> – Moral Obligation to Care for and Respect Elders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 err="1" smtClean="0"/>
              <a:t>Respeto</a:t>
            </a:r>
            <a:r>
              <a:rPr lang="en-US" sz="2400" b="1" dirty="0" smtClean="0"/>
              <a:t> </a:t>
            </a:r>
            <a:r>
              <a:rPr lang="en-US" sz="2400" dirty="0" smtClean="0"/>
              <a:t>– On basis of Authority, Age , Gender and Socioeconomic Status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 err="1" smtClean="0"/>
              <a:t>Personalismo</a:t>
            </a:r>
            <a:r>
              <a:rPr lang="en-US" sz="2400" b="1" dirty="0" smtClean="0"/>
              <a:t> </a:t>
            </a:r>
            <a:r>
              <a:rPr lang="en-US" sz="2400" dirty="0" smtClean="0"/>
              <a:t>– Warm personal relationship with Provider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10230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97280" y="1715613"/>
            <a:ext cx="4937760" cy="7362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109832" y="1742786"/>
            <a:ext cx="4937760" cy="454089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FATALISMO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Belief in Fate – We have no Control</a:t>
            </a:r>
          </a:p>
          <a:p>
            <a:pPr marL="0" indent="0">
              <a:buNone/>
            </a:pP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RELIGIOSITY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Prayer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Faith In God</a:t>
            </a:r>
          </a:p>
          <a:p>
            <a:pPr marL="0" indent="0">
              <a:buNone/>
            </a:pP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SPIRITUALITY</a:t>
            </a:r>
            <a:endParaRPr lang="en-US" dirty="0" smtClean="0">
              <a:cs typeface="Aharoni" panose="02010803020104030203" pitchFamily="2" charset="-79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Connection with Spiritual World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Sometimes Santeria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cs typeface="Aharoni" panose="02010803020104030203" pitchFamily="2" charset="-79"/>
              </a:rPr>
              <a:t>Curandera</a:t>
            </a:r>
            <a:endParaRPr lang="en-US" dirty="0" smtClean="0">
              <a:cs typeface="Aharoni" panose="02010803020104030203" pitchFamily="2" charset="-79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cs typeface="Aharoni" panose="02010803020104030203" pitchFamily="2" charset="-79"/>
              </a:rPr>
              <a:t>Sobador</a:t>
            </a:r>
            <a:endParaRPr lang="en-US" dirty="0" smtClean="0"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en-US" dirty="0" smtClean="0">
              <a:cs typeface="Aharoni" panose="02010803020104030203" pitchFamily="2" charset="-79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Aharoni" panose="02010803020104030203" pitchFamily="2" charset="-79"/>
            </a:endParaRPr>
          </a:p>
          <a:p>
            <a:endParaRPr lang="en-US" dirty="0" smtClean="0">
              <a:cs typeface="Aharoni" panose="02010803020104030203" pitchFamily="2" charset="-79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3046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97280" y="1715613"/>
            <a:ext cx="4937760" cy="7362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17920" y="1769806"/>
            <a:ext cx="4937760" cy="45003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EXTREME RESPECT FOR DOCTOR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Tendency to Believe ALL Doctor says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Often do not seek Second Opinion</a:t>
            </a:r>
          </a:p>
          <a:p>
            <a:pPr marL="0" indent="0">
              <a:buNone/>
            </a:pP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MACHISMO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Can be Positive – Protector, Provider, Support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Can be Negative – Misogyny</a:t>
            </a:r>
          </a:p>
          <a:p>
            <a:pPr marL="0" indent="0">
              <a:buNone/>
            </a:pP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MARIANISMO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Caregiver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Health Decisions, care for Family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 Moral Strength</a:t>
            </a:r>
            <a:endParaRPr lang="en-US" dirty="0"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621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97280" y="1715613"/>
            <a:ext cx="4937760" cy="7362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17920" y="1796826"/>
            <a:ext cx="4937760" cy="4473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LANGUAGE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Providers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Interpreters – Professional Not Family Members!!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EDUCATION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Poor Communication with Doctor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Medical Literacy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Often Hispanics lack education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Fear – Maybe not treated with dignity before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Discrimination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0051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97280" y="1715613"/>
            <a:ext cx="4937760" cy="7362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17920" y="1688747"/>
            <a:ext cx="4937760" cy="458142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IMMIGRATION ISSUES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Fear of Deportation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Fear of being reported to Authorities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Assimiliation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Discrimination</a:t>
            </a:r>
          </a:p>
          <a:p>
            <a:pPr marL="0" indent="0">
              <a:buNone/>
            </a:pP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Medicare?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Medicaid?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Private Insurance?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Aharoni" panose="02010803020104030203" pitchFamily="2" charset="-79"/>
              </a:rPr>
              <a:t>Private Pay?</a:t>
            </a:r>
            <a:endParaRPr lang="en-US" dirty="0">
              <a:cs typeface="Aharoni" panose="02010803020104030203" pitchFamily="2" charset="-79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9970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05840" y="185203"/>
            <a:ext cx="10058400" cy="1102878"/>
          </a:xfrm>
        </p:spPr>
        <p:txBody>
          <a:bodyPr/>
          <a:lstStyle/>
          <a:p>
            <a:r>
              <a:rPr lang="en-US" dirty="0" smtClean="0"/>
              <a:t>Hispanics and Hospice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xfrm>
            <a:off x="1097280" y="1715613"/>
            <a:ext cx="4937760" cy="73628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938" y="1846052"/>
            <a:ext cx="3624327" cy="2907270"/>
          </a:xfr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217920" y="1715613"/>
            <a:ext cx="4937760" cy="475405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ELIGIBILITY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217920" y="2134465"/>
            <a:ext cx="4937760" cy="41357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Length of US Residency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Legal Residency Status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May Not Realize Severity of Condition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9229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741</TotalTime>
  <Words>394</Words>
  <Application>Microsoft Office PowerPoint</Application>
  <PresentationFormat>Custom</PresentationFormat>
  <Paragraphs>135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Retrospect</vt:lpstr>
      <vt:lpstr>Hispanics and Hospice</vt:lpstr>
      <vt:lpstr>Hispanics and Hospice</vt:lpstr>
      <vt:lpstr>Hispanics and Hospice</vt:lpstr>
      <vt:lpstr>Hispanics and Hospice</vt:lpstr>
      <vt:lpstr>Hispanics and Hospice</vt:lpstr>
      <vt:lpstr>Hispanics and Hospice</vt:lpstr>
      <vt:lpstr>Hispanics and Hospice</vt:lpstr>
      <vt:lpstr>Hispanics and Hospice</vt:lpstr>
      <vt:lpstr>Hispanics and Hospice</vt:lpstr>
      <vt:lpstr>Hispanics and Hospice</vt:lpstr>
      <vt:lpstr>Hispanics and Hospice</vt:lpstr>
      <vt:lpstr>Hispanics and Hospice</vt:lpstr>
      <vt:lpstr>Hispanics and Hospice</vt:lpstr>
      <vt:lpstr>Hispanics and Hospice</vt:lpstr>
      <vt:lpstr>Hispanics and Hospice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Cassandra Edwards</dc:creator>
  <cp:lastModifiedBy>Henry Sorto</cp:lastModifiedBy>
  <cp:revision>39</cp:revision>
  <dcterms:created xsi:type="dcterms:W3CDTF">2018-03-08T15:16:14Z</dcterms:created>
  <dcterms:modified xsi:type="dcterms:W3CDTF">2018-03-21T20:23:06Z</dcterms:modified>
</cp:coreProperties>
</file>