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0" r:id="rId5"/>
    <p:sldId id="273" r:id="rId6"/>
    <p:sldId id="275" r:id="rId7"/>
    <p:sldId id="269" r:id="rId8"/>
    <p:sldId id="271" r:id="rId9"/>
    <p:sldId id="272" r:id="rId10"/>
    <p:sldId id="268" r:id="rId11"/>
    <p:sldId id="259" r:id="rId12"/>
    <p:sldId id="260" r:id="rId13"/>
    <p:sldId id="261" r:id="rId14"/>
    <p:sldId id="264" r:id="rId15"/>
    <p:sldId id="265" r:id="rId16"/>
    <p:sldId id="276" r:id="rId17"/>
    <p:sldId id="266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7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1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2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9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1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3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7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4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7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3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684A-1FE3-4E4F-827A-26BA024FC24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B638-7F62-46E0-A5C8-D7CD4928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0149" y="756603"/>
            <a:ext cx="399288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Veterans </a:t>
            </a:r>
            <a:br>
              <a:rPr lang="en-US" dirty="0" smtClean="0"/>
            </a:br>
            <a:r>
              <a:rPr lang="en-US" dirty="0" smtClean="0"/>
              <a:t>and Student Veterans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612" y="3745729"/>
            <a:ext cx="5351417" cy="1453288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Challenges and Opportunities in Social and Professional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81" y="1278081"/>
            <a:ext cx="11887200" cy="4634346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latin typeface="+mj-lt"/>
              </a:rPr>
              <a:t>The military becomes the new family.</a:t>
            </a:r>
          </a:p>
          <a:p>
            <a:endParaRPr lang="en-US" sz="4400" b="1" dirty="0" smtClean="0">
              <a:latin typeface="+mj-lt"/>
            </a:endParaRPr>
          </a:p>
          <a:p>
            <a:endParaRPr lang="en-US" sz="4400" b="1" dirty="0" smtClean="0">
              <a:latin typeface="+mj-lt"/>
            </a:endParaRPr>
          </a:p>
          <a:p>
            <a:r>
              <a:rPr lang="en-US" sz="4400" b="1" i="1" dirty="0" smtClean="0">
                <a:latin typeface="+mj-lt"/>
              </a:rPr>
              <a:t>What of the previous family?</a:t>
            </a:r>
          </a:p>
          <a:p>
            <a:endParaRPr lang="en-US" sz="4400" b="1" i="1" dirty="0" smtClean="0">
              <a:latin typeface="+mj-lt"/>
            </a:endParaRPr>
          </a:p>
          <a:p>
            <a:endParaRPr lang="en-US" sz="4400" b="1" i="1" dirty="0" smtClean="0">
              <a:latin typeface="+mj-lt"/>
            </a:endParaRPr>
          </a:p>
          <a:p>
            <a:r>
              <a:rPr lang="en-US" sz="4400" b="1" i="1" dirty="0" smtClean="0">
                <a:latin typeface="+mj-lt"/>
              </a:rPr>
              <a:t>What is the family after the military?</a:t>
            </a:r>
          </a:p>
          <a:p>
            <a:endParaRPr lang="en-US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240" y="234088"/>
            <a:ext cx="9113520" cy="2387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Challenges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08370" y="2968991"/>
            <a:ext cx="9144000" cy="352559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j-lt"/>
              </a:rPr>
              <a:t>Reintegration after four years versus 20-plus years</a:t>
            </a:r>
          </a:p>
          <a:p>
            <a:r>
              <a:rPr lang="en-US" sz="3200" b="1" dirty="0" smtClean="0">
                <a:latin typeface="+mj-lt"/>
              </a:rPr>
              <a:t>Determining what role to play</a:t>
            </a:r>
          </a:p>
          <a:p>
            <a:r>
              <a:rPr lang="en-US" sz="3200" b="1" dirty="0" smtClean="0">
                <a:latin typeface="+mj-lt"/>
              </a:rPr>
              <a:t>Identifying their social group</a:t>
            </a:r>
          </a:p>
          <a:p>
            <a:r>
              <a:rPr lang="en-US" sz="3200" b="1" dirty="0" smtClean="0">
                <a:latin typeface="+mj-lt"/>
              </a:rPr>
              <a:t>Existing biases and prejudices</a:t>
            </a:r>
          </a:p>
          <a:p>
            <a:r>
              <a:rPr lang="en-US" sz="3200" b="1" dirty="0">
                <a:latin typeface="+mj-lt"/>
              </a:rPr>
              <a:t>S</a:t>
            </a:r>
            <a:r>
              <a:rPr lang="en-US" sz="3200" b="1" dirty="0" smtClean="0">
                <a:latin typeface="+mj-lt"/>
              </a:rPr>
              <a:t>ingle or raising a family</a:t>
            </a:r>
          </a:p>
          <a:p>
            <a:r>
              <a:rPr lang="en-US" sz="3200" b="1" dirty="0" smtClean="0">
                <a:latin typeface="+mj-lt"/>
              </a:rPr>
              <a:t>Possessing a skillset for gainful employment</a:t>
            </a:r>
          </a:p>
          <a:p>
            <a:endParaRPr lang="en-US" sz="3200" dirty="0" smtClean="0">
              <a:latin typeface="+mj-lt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10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240" y="234088"/>
            <a:ext cx="9113520" cy="2387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Opportunities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+mj-lt"/>
              </a:rPr>
              <a:t>Healthy, amicable divorce</a:t>
            </a:r>
          </a:p>
          <a:p>
            <a:r>
              <a:rPr lang="en-US" sz="3200" b="1" dirty="0" smtClean="0">
                <a:latin typeface="+mj-lt"/>
              </a:rPr>
              <a:t>Create a new identity and establish a voice</a:t>
            </a:r>
          </a:p>
          <a:p>
            <a:r>
              <a:rPr lang="en-US" sz="3200" b="1" dirty="0" smtClean="0">
                <a:latin typeface="+mj-lt"/>
              </a:rPr>
              <a:t>Cross-over military/civilian opportunities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3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897" y="312465"/>
            <a:ext cx="9113520" cy="2387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Unique Needs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16184" y="2976807"/>
            <a:ext cx="9144000" cy="275187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j-lt"/>
              </a:rPr>
              <a:t>Sense of community</a:t>
            </a:r>
          </a:p>
          <a:p>
            <a:r>
              <a:rPr lang="en-US" sz="3200" b="1" dirty="0" smtClean="0">
                <a:latin typeface="+mj-lt"/>
              </a:rPr>
              <a:t>Pride</a:t>
            </a:r>
          </a:p>
          <a:p>
            <a:r>
              <a:rPr lang="en-US" sz="3200" b="1" dirty="0" smtClean="0">
                <a:latin typeface="+mj-lt"/>
              </a:rPr>
              <a:t>Independence</a:t>
            </a:r>
          </a:p>
          <a:p>
            <a:r>
              <a:rPr lang="en-US" sz="3200" b="1" dirty="0" smtClean="0">
                <a:latin typeface="+mj-lt"/>
              </a:rPr>
              <a:t>Conformity</a:t>
            </a:r>
          </a:p>
          <a:p>
            <a:r>
              <a:rPr lang="en-US" sz="3200" b="1" dirty="0" smtClean="0">
                <a:latin typeface="+mj-lt"/>
              </a:rPr>
              <a:t>Nonconformist</a:t>
            </a:r>
          </a:p>
          <a:p>
            <a:r>
              <a:rPr lang="en-US" sz="3200" b="1" dirty="0" smtClean="0">
                <a:latin typeface="+mj-lt"/>
              </a:rPr>
              <a:t>Expectations of others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9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897" y="312465"/>
            <a:ext cx="9113520" cy="2387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Engage in Opportunities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+mj-lt"/>
              </a:rPr>
              <a:t>Avoid the stigma of therapy</a:t>
            </a:r>
          </a:p>
          <a:p>
            <a:r>
              <a:rPr lang="en-US" sz="3200" b="1" dirty="0" smtClean="0">
                <a:latin typeface="+mj-lt"/>
              </a:rPr>
              <a:t>Student mentoring</a:t>
            </a:r>
          </a:p>
          <a:p>
            <a:r>
              <a:rPr lang="en-US" sz="3200" b="1" dirty="0" smtClean="0">
                <a:latin typeface="+mj-lt"/>
              </a:rPr>
              <a:t>Enhance soft skills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0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897" y="312465"/>
            <a:ext cx="9113520" cy="2387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Identify Resources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1385" y="3602038"/>
            <a:ext cx="9456615" cy="2517408"/>
          </a:xfrm>
        </p:spPr>
        <p:txBody>
          <a:bodyPr>
            <a:normAutofit fontScale="92500"/>
          </a:bodyPr>
          <a:lstStyle/>
          <a:p>
            <a:r>
              <a:rPr lang="en-US" sz="3500" b="1" dirty="0" smtClean="0">
                <a:latin typeface="+mj-lt"/>
              </a:rPr>
              <a:t>PTSD may not be a diagnosis, but lurking in the shadows</a:t>
            </a:r>
          </a:p>
          <a:p>
            <a:r>
              <a:rPr lang="en-US" sz="3500" b="1" dirty="0" smtClean="0">
                <a:latin typeface="+mj-lt"/>
              </a:rPr>
              <a:t>Student veteran organizations</a:t>
            </a:r>
          </a:p>
          <a:p>
            <a:r>
              <a:rPr lang="en-US" sz="3500" b="1" dirty="0" smtClean="0">
                <a:latin typeface="+mj-lt"/>
              </a:rPr>
              <a:t>Volunteer with animal-assisted activities</a:t>
            </a:r>
          </a:p>
          <a:p>
            <a:r>
              <a:rPr lang="en-US" sz="3500" b="1" dirty="0" smtClean="0">
                <a:latin typeface="+mj-lt"/>
              </a:rPr>
              <a:t>Explicit or tacit involvement with veteran organizations</a:t>
            </a: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99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897" y="312465"/>
            <a:ext cx="9113520" cy="2387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Current Needs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1385" y="3602038"/>
            <a:ext cx="9456615" cy="2517408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+mj-lt"/>
              </a:rPr>
              <a:t>What is needed?</a:t>
            </a:r>
          </a:p>
          <a:p>
            <a:r>
              <a:rPr lang="en-US" sz="3500" b="1" dirty="0" smtClean="0">
                <a:latin typeface="+mj-lt"/>
              </a:rPr>
              <a:t>Proactive versus reactive?</a:t>
            </a: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95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91" y="1557746"/>
            <a:ext cx="6096000" cy="342900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7" name="Rectangle 6"/>
          <p:cNvSpPr/>
          <p:nvPr/>
        </p:nvSpPr>
        <p:spPr>
          <a:xfrm>
            <a:off x="3589524" y="3751106"/>
            <a:ext cx="49955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t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o our Veterans and Student Veterans</a:t>
            </a:r>
            <a:endParaRPr 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36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8919" y="703385"/>
            <a:ext cx="3992880" cy="99497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246" y="2292066"/>
            <a:ext cx="10363200" cy="268633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+mj-lt"/>
              </a:rPr>
              <a:t>Marcus, J. (2017). Community Colleges Rarely Graduate the Veterans They Recruit. </a:t>
            </a:r>
            <a:r>
              <a:rPr lang="en-US" b="1" i="1" dirty="0">
                <a:latin typeface="+mj-lt"/>
              </a:rPr>
              <a:t>The Atlantic</a:t>
            </a:r>
            <a:r>
              <a:rPr lang="en-US" b="1" dirty="0">
                <a:latin typeface="+mj-lt"/>
              </a:rPr>
              <a:t>. Retrieved from https://www.theatlantic.com/education/archive/2017/04/why-is-the-student-veteran-graduation-rate-so-low/523779/</a:t>
            </a:r>
          </a:p>
          <a:p>
            <a:r>
              <a:rPr lang="en-US" b="1" dirty="0">
                <a:latin typeface="+mj-lt"/>
              </a:rPr>
              <a:t> </a:t>
            </a:r>
          </a:p>
          <a:p>
            <a:r>
              <a:rPr lang="en-US" b="1" dirty="0">
                <a:latin typeface="+mj-lt"/>
              </a:rPr>
              <a:t>U.S Department of Veterans Affairs (2016). Retrieved from https://www.va.gov/vetdata/</a:t>
            </a:r>
          </a:p>
          <a:p>
            <a:r>
              <a:rPr lang="en-US" b="1" dirty="0">
                <a:latin typeface="+mj-lt"/>
              </a:rPr>
              <a:t> </a:t>
            </a:r>
          </a:p>
          <a:p>
            <a:r>
              <a:rPr lang="en-US" b="1" dirty="0">
                <a:latin typeface="+mj-lt"/>
              </a:rPr>
              <a:t>U.S Department of Veterans Affairs (2014). Retrieved from https://www.va.gov/vetdata/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78" y="0"/>
            <a:ext cx="6413155" cy="4748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6064" y="5251285"/>
            <a:ext cx="691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+mj-lt"/>
              </a:rPr>
              <a:t>Thank you for attending!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7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9509" y="756603"/>
            <a:ext cx="9113520" cy="2387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Steve Peterson</a:t>
            </a:r>
            <a:br>
              <a:rPr lang="en-US" dirty="0" smtClean="0"/>
            </a:br>
            <a:r>
              <a:rPr lang="en-US" sz="3600" dirty="0" smtClean="0"/>
              <a:t>M.Ed., MAIS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8754" y="2730138"/>
            <a:ext cx="6984275" cy="4127862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10000"/>
              </a:lnSpc>
            </a:pPr>
            <a:r>
              <a:rPr lang="en-US" dirty="0" smtClean="0"/>
              <a:t>Faculty Manager, 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College of Nursing and Healthcare Professions 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Grand Canyon University</a:t>
            </a:r>
          </a:p>
          <a:p>
            <a:pPr algn="r">
              <a:lnSpc>
                <a:spcPct val="110000"/>
              </a:lnSpc>
            </a:pPr>
            <a:endParaRPr lang="en-US" dirty="0" smtClean="0"/>
          </a:p>
          <a:p>
            <a:pPr algn="r"/>
            <a:r>
              <a:rPr lang="en-US" dirty="0" smtClean="0"/>
              <a:t>Honors Faculty Associate,</a:t>
            </a:r>
          </a:p>
          <a:p>
            <a:pPr algn="r"/>
            <a:r>
              <a:rPr lang="en-US" dirty="0" smtClean="0"/>
              <a:t>Integrative Health Initiative</a:t>
            </a:r>
          </a:p>
          <a:p>
            <a:pPr algn="r"/>
            <a:r>
              <a:rPr lang="en-US" dirty="0" smtClean="0"/>
              <a:t>Arizona State University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Commander,</a:t>
            </a:r>
          </a:p>
          <a:p>
            <a:pPr algn="r"/>
            <a:r>
              <a:rPr lang="en-US" dirty="0" smtClean="0"/>
              <a:t>American Legion Post 43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12-Year Veteran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ank You For Your Service (A Moment of Truth)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172.068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014" y="111856"/>
            <a:ext cx="11715261" cy="65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81" y="1278081"/>
            <a:ext cx="11887200" cy="46343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400" b="1" dirty="0" smtClean="0">
                <a:latin typeface="+mj-lt"/>
              </a:rPr>
              <a:t>There is no objective approach.</a:t>
            </a:r>
          </a:p>
          <a:p>
            <a:pPr>
              <a:lnSpc>
                <a:spcPct val="110000"/>
              </a:lnSpc>
            </a:pPr>
            <a:endParaRPr lang="en-US" sz="4400" b="1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4400" b="1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4400" b="1" dirty="0" smtClean="0">
                <a:latin typeface="+mj-lt"/>
              </a:rPr>
              <a:t>Every person, every situation, every experience…</a:t>
            </a:r>
          </a:p>
          <a:p>
            <a:pPr>
              <a:lnSpc>
                <a:spcPct val="110000"/>
              </a:lnSpc>
            </a:pPr>
            <a:r>
              <a:rPr lang="en-US" sz="4400" b="1" dirty="0" smtClean="0">
                <a:latin typeface="+mj-lt"/>
              </a:rPr>
              <a:t>is subjective.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60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81" y="1278081"/>
            <a:ext cx="11887200" cy="46343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latin typeface="+mj-lt"/>
              </a:rPr>
              <a:t>Veterans often need to divorce themselves from some of the lifestyle, leadership, and disciplinary experiences and expectations they have become accustomed to.  </a:t>
            </a:r>
          </a:p>
          <a:p>
            <a:pPr>
              <a:lnSpc>
                <a:spcPct val="110000"/>
              </a:lnSpc>
            </a:pPr>
            <a:endParaRPr lang="en-US" sz="2800" b="1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latin typeface="+mj-lt"/>
              </a:rPr>
              <a:t>This separation between the former and current lifestyles should be a healthy and amicable experience.  </a:t>
            </a:r>
          </a:p>
          <a:p>
            <a:pPr>
              <a:lnSpc>
                <a:spcPct val="110000"/>
              </a:lnSpc>
            </a:pPr>
            <a:endParaRPr lang="en-US" sz="2800" b="1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latin typeface="+mj-lt"/>
              </a:rPr>
              <a:t>For many, however, it is not.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07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81" y="1278081"/>
            <a:ext cx="11887200" cy="463434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The non-student veteran is held to the expectation of engaging in a non-uniform-wearing professional and social construct.  </a:t>
            </a:r>
            <a:endParaRPr lang="en-US" sz="2800" b="1" dirty="0" smtClean="0">
              <a:latin typeface="+mj-lt"/>
            </a:endParaRPr>
          </a:p>
          <a:p>
            <a:endParaRPr lang="en-US" sz="2800" b="1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transition into this construct is often met with anxiety, a lack of coping strategies, and an ill-equipped means of fitting into a comparatively less-structured environment.  </a:t>
            </a:r>
            <a:endParaRPr lang="en-US" sz="2800" b="1" dirty="0" smtClean="0">
              <a:latin typeface="+mj-lt"/>
            </a:endParaRP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Substance </a:t>
            </a:r>
            <a:r>
              <a:rPr lang="en-US" sz="2800" b="1" dirty="0">
                <a:latin typeface="+mj-lt"/>
              </a:rPr>
              <a:t>abuse and dysfunctional family relationships are often the outcome when this ability to “fit in” is not accomplished.</a:t>
            </a:r>
          </a:p>
        </p:txBody>
      </p:sp>
    </p:spTree>
    <p:extLst>
      <p:ext uri="{BB962C8B-B14F-4D97-AF65-F5344CB8AC3E}">
        <p14:creationId xmlns:p14="http://schemas.microsoft.com/office/powerpoint/2010/main" val="38764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451" y="1438032"/>
            <a:ext cx="11887200" cy="370449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S</a:t>
            </a:r>
            <a:r>
              <a:rPr lang="en-US" sz="2800" b="1" dirty="0" smtClean="0">
                <a:latin typeface="+mj-lt"/>
              </a:rPr>
              <a:t>tudent </a:t>
            </a:r>
            <a:r>
              <a:rPr lang="en-US" sz="2800" b="1" dirty="0">
                <a:latin typeface="+mj-lt"/>
              </a:rPr>
              <a:t>veteran </a:t>
            </a:r>
            <a:r>
              <a:rPr lang="en-US" sz="2800" b="1" dirty="0" smtClean="0">
                <a:latin typeface="+mj-lt"/>
              </a:rPr>
              <a:t>limitations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Reliance upon VA funding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Academic completion rates</a:t>
            </a:r>
            <a:endParaRPr lang="en-US" sz="2800" b="1" dirty="0">
              <a:latin typeface="+mj-lt"/>
            </a:endParaRPr>
          </a:p>
          <a:p>
            <a:endParaRPr lang="en-US" sz="2800" b="1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GI Bill recipients</a:t>
            </a:r>
            <a:r>
              <a:rPr lang="en-US" sz="2800" b="1" dirty="0">
                <a:latin typeface="+mj-lt"/>
              </a:rPr>
              <a:t> </a:t>
            </a:r>
            <a:endParaRPr lang="en-US" sz="2800" b="1" dirty="0" smtClean="0">
              <a:latin typeface="+mj-lt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43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97" y="1430216"/>
            <a:ext cx="11887200" cy="516996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2016:  Nearly </a:t>
            </a:r>
            <a:r>
              <a:rPr lang="en-US" sz="2800" b="1" dirty="0">
                <a:latin typeface="+mj-lt"/>
              </a:rPr>
              <a:t>20 million veterans in the </a:t>
            </a:r>
            <a:r>
              <a:rPr lang="en-US" sz="2800" b="1" dirty="0" smtClean="0">
                <a:latin typeface="+mj-lt"/>
              </a:rPr>
              <a:t>U.S. </a:t>
            </a:r>
            <a:r>
              <a:rPr lang="en-US" sz="2800" b="1" dirty="0">
                <a:latin typeface="+mj-lt"/>
              </a:rPr>
              <a:t>(15 million </a:t>
            </a:r>
            <a:r>
              <a:rPr lang="en-US" sz="2800" b="1" dirty="0" smtClean="0">
                <a:latin typeface="+mj-lt"/>
              </a:rPr>
              <a:t>wartime veterans)</a:t>
            </a:r>
          </a:p>
          <a:p>
            <a:r>
              <a:rPr lang="en-US" sz="2800" b="1" dirty="0">
                <a:latin typeface="+mj-lt"/>
              </a:rPr>
              <a:t> 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 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2014:  Veterans between 17 and 34 years of age</a:t>
            </a:r>
          </a:p>
          <a:p>
            <a:r>
              <a:rPr lang="en-US" sz="2800" b="1" dirty="0" smtClean="0">
                <a:latin typeface="+mj-lt"/>
              </a:rPr>
              <a:t>Veterans between 55 and 64 years of age</a:t>
            </a:r>
          </a:p>
          <a:p>
            <a:endParaRPr lang="en-US" sz="2800" b="1" dirty="0" smtClean="0">
              <a:latin typeface="+mj-lt"/>
            </a:endParaRPr>
          </a:p>
          <a:p>
            <a:endParaRPr lang="en-US" sz="2800" b="1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New </a:t>
            </a:r>
            <a:r>
              <a:rPr lang="en-US" sz="2800" b="1" dirty="0">
                <a:latin typeface="+mj-lt"/>
              </a:rPr>
              <a:t>Mexico ranked the tenth highest in </a:t>
            </a:r>
            <a:r>
              <a:rPr lang="en-US" sz="2800" b="1" dirty="0" smtClean="0">
                <a:latin typeface="+mj-lt"/>
              </a:rPr>
              <a:t>veteran </a:t>
            </a:r>
            <a:r>
              <a:rPr lang="en-US" sz="2800" b="1" dirty="0">
                <a:latin typeface="+mj-lt"/>
              </a:rPr>
              <a:t>p</a:t>
            </a:r>
            <a:r>
              <a:rPr lang="en-US" sz="2800" b="1" dirty="0" smtClean="0">
                <a:latin typeface="+mj-lt"/>
              </a:rPr>
              <a:t>overty </a:t>
            </a:r>
            <a:r>
              <a:rPr lang="en-US" sz="2800" b="1" dirty="0">
                <a:latin typeface="+mj-lt"/>
              </a:rPr>
              <a:t>in 2014 at 8.2%.  </a:t>
            </a:r>
            <a:endParaRPr lang="en-US" sz="2800" b="1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District of Columbia ranked number two at 11.6%.</a:t>
            </a:r>
          </a:p>
        </p:txBody>
      </p:sp>
    </p:spTree>
    <p:extLst>
      <p:ext uri="{BB962C8B-B14F-4D97-AF65-F5344CB8AC3E}">
        <p14:creationId xmlns:p14="http://schemas.microsoft.com/office/powerpoint/2010/main" val="13769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325</Words>
  <Application>Microsoft Office PowerPoint</Application>
  <PresentationFormat>Widescreen</PresentationFormat>
  <Paragraphs>93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Veterans  and Student Veterans </vt:lpstr>
      <vt:lpstr>PowerPoint Presentation</vt:lpstr>
      <vt:lpstr>Steve Peterson M.Ed., MAIS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</vt:lpstr>
      <vt:lpstr>Opportunities </vt:lpstr>
      <vt:lpstr>Unique Needs </vt:lpstr>
      <vt:lpstr>Engage in Opportunities </vt:lpstr>
      <vt:lpstr>Identify Resources </vt:lpstr>
      <vt:lpstr>Current Needs </vt:lpstr>
      <vt:lpstr>PowerPoint Presentation</vt:lpstr>
      <vt:lpstr>References</vt:lpstr>
    </vt:vector>
  </TitlesOfParts>
  <Company>Grand Canyon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Peterson</dc:creator>
  <cp:lastModifiedBy>Steve Peterson</cp:lastModifiedBy>
  <cp:revision>64</cp:revision>
  <dcterms:created xsi:type="dcterms:W3CDTF">2018-03-14T17:50:24Z</dcterms:created>
  <dcterms:modified xsi:type="dcterms:W3CDTF">2018-03-28T18:39:01Z</dcterms:modified>
</cp:coreProperties>
</file>