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97" r:id="rId6"/>
    <p:sldMasterId id="2147483684" r:id="rId7"/>
    <p:sldMasterId id="2147483673" r:id="rId8"/>
  </p:sldMasterIdLst>
  <p:notesMasterIdLst>
    <p:notesMasterId r:id="rId18"/>
  </p:notesMasterIdLst>
  <p:sldIdLst>
    <p:sldId id="257" r:id="rId9"/>
    <p:sldId id="1045" r:id="rId10"/>
    <p:sldId id="1056" r:id="rId11"/>
    <p:sldId id="540" r:id="rId12"/>
    <p:sldId id="1047" r:id="rId13"/>
    <p:sldId id="1058" r:id="rId14"/>
    <p:sldId id="1043" r:id="rId15"/>
    <p:sldId id="1054" r:id="rId16"/>
    <p:sldId id="4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e Mofford" initials="SM" lastIdx="1" clrIdx="0">
    <p:extLst>
      <p:ext uri="{19B8F6BF-5375-455C-9EA6-DF929625EA0E}">
        <p15:presenceInfo xmlns:p15="http://schemas.microsoft.com/office/powerpoint/2012/main" userId="S::shane.mofford@optumas.com::0ad83404-b982-4ac8-8fb4-3dc95f057fba" providerId="AD"/>
      </p:ext>
    </p:extLst>
  </p:cmAuthor>
  <p:cmAuthor id="2" name="Microsoft Office User" initials="MOU" lastIdx="3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Arnis, Michael (HCA)" initials="AM(" lastIdx="3" clrIdx="2">
    <p:extLst>
      <p:ext uri="{19B8F6BF-5375-455C-9EA6-DF929625EA0E}">
        <p15:presenceInfo xmlns:p15="http://schemas.microsoft.com/office/powerpoint/2012/main" userId="S::Michael.Arnis@HCA.WA.GOV::830c3e90-39d6-4c10-8400-15914d0791a0" providerId="AD"/>
      </p:ext>
    </p:extLst>
  </p:cmAuthor>
  <p:cmAuthor id="4" name="Wennerstrom, Bonnie  (HCA)" initials="WB(" lastIdx="5" clrIdx="3">
    <p:extLst>
      <p:ext uri="{19B8F6BF-5375-455C-9EA6-DF929625EA0E}">
        <p15:presenceInfo xmlns:p15="http://schemas.microsoft.com/office/powerpoint/2012/main" userId="S::bonnie.wennerstrom@hca.wa.gov::c2b0126b-a073-4c13-bba1-c168af481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3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1120" y="56"/>
      </p:cViewPr>
      <p:guideLst>
        <p:guide/>
        <p:guide orient="horz" pos="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C61B-21B2-4DA6-B8B3-F76571739C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92E0B-5BAA-43B7-8F48-3C44F32B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8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05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38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2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1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HCA is working with CMS and national policy experts to determine when, whether, and how to request new waiver authorities</a:t>
            </a:r>
          </a:p>
          <a:p>
            <a:pPr lvl="1"/>
            <a:r>
              <a:rPr lang="en-US" dirty="0"/>
              <a:t>For example: Could be packaged with the renewal, an amendment to the current 1115, or a future amendment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29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0873-8115-45A9-AE31-D0610E007E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9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7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8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0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7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5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606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3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987425"/>
            <a:ext cx="556377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5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943598" y="987425"/>
            <a:ext cx="5570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86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06638" y="703384"/>
            <a:ext cx="4872727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8" y="703384"/>
            <a:ext cx="5563774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599" y="2321168"/>
            <a:ext cx="5563774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8" y="2113672"/>
            <a:ext cx="557784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3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9612" y="675249"/>
            <a:ext cx="5036234" cy="28347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9612" y="3602038"/>
            <a:ext cx="50362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00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586" y="633046"/>
            <a:ext cx="4425697" cy="10576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586" y="2067951"/>
            <a:ext cx="4425697" cy="401194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587" y="1877615"/>
            <a:ext cx="442569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11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1" y="365125"/>
            <a:ext cx="442569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4571" y="1681163"/>
            <a:ext cx="442569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4571" y="2505075"/>
            <a:ext cx="4425696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587" y="1736936"/>
            <a:ext cx="442569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57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27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1" y="625152"/>
            <a:ext cx="4422712" cy="8304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84570" y="1667918"/>
            <a:ext cx="4422713" cy="3818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4570" y="5486400"/>
            <a:ext cx="4422713" cy="5225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587" y="1539984"/>
            <a:ext cx="442569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98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9612" y="675249"/>
            <a:ext cx="5036234" cy="283471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9612" y="3699803"/>
            <a:ext cx="5036234" cy="19694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75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612" y="633046"/>
            <a:ext cx="5036234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612" y="2065307"/>
            <a:ext cx="5036234" cy="4014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9612" y="1856234"/>
            <a:ext cx="50749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9612" y="1913209"/>
            <a:ext cx="5036234" cy="7044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9612" y="2645755"/>
            <a:ext cx="5036234" cy="33892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69612" y="633046"/>
            <a:ext cx="5036234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9612" y="1856234"/>
            <a:ext cx="50749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3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5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21304" y="987425"/>
            <a:ext cx="44340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37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987425"/>
            <a:ext cx="556377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943598" y="987425"/>
            <a:ext cx="5570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06638" y="703384"/>
            <a:ext cx="4872727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8" y="703384"/>
            <a:ext cx="5563774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599" y="2321168"/>
            <a:ext cx="5563774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8" y="2113672"/>
            <a:ext cx="557784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w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1.w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0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2.jp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3.jpe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11" Type="http://schemas.openxmlformats.org/officeDocument/2006/relationships/image" Target="../media/image9.w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8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978" y="1825625"/>
            <a:ext cx="1088839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6" y="6380970"/>
            <a:ext cx="54864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423"/>
            <a:ext cx="2461249" cy="4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3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95" r:id="rId8"/>
    <p:sldLayoutId id="214748369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3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4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5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6"/>
        </a:buBlip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978" y="1825625"/>
            <a:ext cx="1088839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-11113" y="6381750"/>
            <a:ext cx="5486401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1113" y="6381750"/>
            <a:ext cx="1958975" cy="52388"/>
          </a:xfrm>
          <a:prstGeom prst="rect">
            <a:avLst/>
          </a:prstGeom>
          <a:solidFill>
            <a:srgbClr val="F7A8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1981200" y="6381750"/>
            <a:ext cx="1958975" cy="52388"/>
          </a:xfrm>
          <a:prstGeom prst="rect">
            <a:avLst/>
          </a:prstGeom>
          <a:solidFill>
            <a:srgbClr val="93D5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973513" y="6381750"/>
            <a:ext cx="979488" cy="5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4984750" y="6381750"/>
            <a:ext cx="490538" cy="52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523"/>
            <a:ext cx="2461249" cy="4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2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5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2000" t="-1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588" y="633046"/>
            <a:ext cx="437878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588" y="1825625"/>
            <a:ext cx="437878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423"/>
            <a:ext cx="2461249" cy="4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2" r:id="rId4"/>
    <p:sldLayoutId id="214748369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9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1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2"/>
        </a:buBlip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91745" cy="68580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8086" y="633046"/>
            <a:ext cx="4937760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8086" y="1825625"/>
            <a:ext cx="4937760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6" y="6380970"/>
            <a:ext cx="54864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523"/>
            <a:ext cx="2461249" cy="4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7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9" r:id="rId3"/>
    <p:sldLayoutId id="2147483681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0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2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0" y="513292"/>
            <a:ext cx="5975513" cy="3270038"/>
          </a:xfrm>
        </p:spPr>
        <p:txBody>
          <a:bodyPr>
            <a:noAutofit/>
          </a:bodyPr>
          <a:lstStyle/>
          <a:p>
            <a:r>
              <a:rPr lang="en-US" sz="4800" dirty="0"/>
              <a:t>Medicaid Transformation Project Renewal Update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18811" y="4036423"/>
            <a:ext cx="5252702" cy="2132073"/>
          </a:xfrm>
        </p:spPr>
        <p:txBody>
          <a:bodyPr>
            <a:normAutofit/>
          </a:bodyPr>
          <a:lstStyle/>
          <a:p>
            <a:r>
              <a:rPr lang="en-US" dirty="0"/>
              <a:t>ACH/HCA Learning Symposium</a:t>
            </a:r>
          </a:p>
          <a:p>
            <a:r>
              <a:rPr lang="en-US" dirty="0"/>
              <a:t>November 4, 2021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4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3AC6-16C8-4F6F-8EAC-6C202BA4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" y="633046"/>
            <a:ext cx="11202908" cy="1057642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Medicaid Transformation Project (MTP)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F474F-CD73-412C-8E66-68687D22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183" y="1825629"/>
            <a:ext cx="9955984" cy="4795304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+mj-lt"/>
              </a:rPr>
              <a:t>Transformation through Accountable Communities of Health (ACHs) and Indian Health Care Providers (IHCPs): </a:t>
            </a:r>
            <a:r>
              <a:rPr lang="en-US" sz="2200" dirty="0"/>
              <a:t>ACHs and IHCPs are implementing projects that change the way people receive health care in their region. </a:t>
            </a:r>
            <a:endParaRPr lang="en-US" sz="1200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+mj-lt"/>
              </a:rPr>
              <a:t>Long-term services and supports (LTSS) MAC and TSOA programs: </a:t>
            </a:r>
            <a:r>
              <a:rPr lang="en-US" sz="2200" dirty="0"/>
              <a:t>supports Washington’s aging population and family caregivers.</a:t>
            </a:r>
            <a:endParaRPr lang="en-US" sz="1100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+mj-lt"/>
              </a:rPr>
              <a:t>Foundational Community Supports (FCS): </a:t>
            </a:r>
            <a:r>
              <a:rPr lang="en-US" sz="2200" dirty="0"/>
              <a:t>helps vulnerable adults get and keep stable housing and employment.</a:t>
            </a:r>
            <a:endParaRPr lang="en-US" sz="1800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+mj-lt"/>
              </a:rPr>
              <a:t>Substance use disorder (SUD) IMD: </a:t>
            </a:r>
            <a:r>
              <a:rPr lang="en-US" sz="2200" dirty="0"/>
              <a:t>relaxes restrictions on the use of federal funds to pay for people receiving SUD treatment in a mental health or SUD facility.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+mj-lt"/>
              </a:rPr>
              <a:t>Mental health IMD: </a:t>
            </a:r>
            <a:r>
              <a:rPr lang="en-US" sz="2200" dirty="0"/>
              <a:t>allows our state to purchase acute inpatient services for Medicaid clients between the ages of 21 and 65 who reside in a dedicated, large psychiatric facility that qualifies as an IMD.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5D1-9059-428D-ACFC-BA1258997A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0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BD80E7-2AE2-E346-A107-5B2792A7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MTP continuation – extension and renewal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4F108-662C-1644-B3D8-90286A4CC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825625"/>
            <a:ext cx="10888394" cy="4254273"/>
          </a:xfrm>
        </p:spPr>
        <p:txBody>
          <a:bodyPr>
            <a:normAutofit/>
          </a:bodyPr>
          <a:lstStyle/>
          <a:p>
            <a:r>
              <a:rPr lang="en-US" dirty="0"/>
              <a:t>Submitted a one-year </a:t>
            </a:r>
            <a:r>
              <a:rPr lang="en-US" u="sng" dirty="0"/>
              <a:t>extension</a:t>
            </a:r>
            <a:r>
              <a:rPr lang="en-US" dirty="0"/>
              <a:t> request (MTP year 6) in January 2021.</a:t>
            </a:r>
          </a:p>
          <a:p>
            <a:pPr lvl="1"/>
            <a:r>
              <a:rPr lang="en-US" dirty="0"/>
              <a:t>This extension would extend the program through December 31, 2022</a:t>
            </a:r>
          </a:p>
          <a:p>
            <a:pPr lvl="1"/>
            <a:r>
              <a:rPr lang="en-US" dirty="0"/>
              <a:t>No major program changes: extended time for implementation and renewal planning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Working to submit a five-year </a:t>
            </a:r>
            <a:r>
              <a:rPr lang="en-US" u="sng" dirty="0"/>
              <a:t>renewal</a:t>
            </a:r>
            <a:r>
              <a:rPr lang="en-US" dirty="0"/>
              <a:t> request to CMS in 2022</a:t>
            </a:r>
            <a:endParaRPr lang="en-US" sz="1800" i="1" dirty="0"/>
          </a:p>
          <a:p>
            <a:pPr lvl="1"/>
            <a:r>
              <a:rPr lang="en-US" dirty="0"/>
              <a:t>This renewal request would renew the program from January 2023 through December 2027</a:t>
            </a:r>
          </a:p>
          <a:p>
            <a:pPr lvl="1"/>
            <a:r>
              <a:rPr lang="en-US" dirty="0"/>
              <a:t>Continuing and evolving strategies: whole person care, equity, social determinants of health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56F0-598E-8B40-90FF-9FF75192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5D1-9059-428D-ACFC-BA1258997A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4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BD80E7-2AE2-E346-A107-5B2792A7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MTP renewal: current initiatives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4F108-662C-1644-B3D8-90286A4C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No major changes – continuation only:</a:t>
            </a:r>
          </a:p>
          <a:p>
            <a:pPr lvl="1"/>
            <a:r>
              <a:rPr lang="en-US" dirty="0"/>
              <a:t>Initiatives 4 and 5: SUD and Mental Health IMD waivers</a:t>
            </a:r>
          </a:p>
          <a:p>
            <a:pPr lvl="1"/>
            <a:endParaRPr lang="en-US" dirty="0"/>
          </a:p>
          <a:p>
            <a:r>
              <a:rPr lang="en-US" dirty="0"/>
              <a:t>Minor program tweaks and improvements:</a:t>
            </a:r>
          </a:p>
          <a:p>
            <a:pPr lvl="1"/>
            <a:r>
              <a:rPr lang="en-US" dirty="0"/>
              <a:t>Initiative 2: long term services and supports (MAC and TSOA programs)</a:t>
            </a:r>
          </a:p>
          <a:p>
            <a:pPr lvl="1"/>
            <a:r>
              <a:rPr lang="en-US" dirty="0"/>
              <a:t>Initiative 3: supported housing/supportive employment (Foundational Community Supports program)</a:t>
            </a:r>
          </a:p>
          <a:p>
            <a:pPr lvl="1"/>
            <a:endParaRPr lang="en-US" dirty="0"/>
          </a:p>
          <a:p>
            <a:r>
              <a:rPr lang="en-US" dirty="0"/>
              <a:t>More substantial evolution:</a:t>
            </a:r>
          </a:p>
          <a:p>
            <a:pPr lvl="1"/>
            <a:r>
              <a:rPr lang="en-US" dirty="0"/>
              <a:t>Initiative 1: ACH and IHCP projects and investments (DSRIP program)</a:t>
            </a:r>
          </a:p>
          <a:p>
            <a:pPr lvl="1"/>
            <a:r>
              <a:rPr lang="en-US" dirty="0"/>
              <a:t>New initiatives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56F0-598E-8B40-90FF-9FF75192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5D1-9059-428D-ACFC-BA1258997A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4782-1F09-4131-AE8F-ADF06BE6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initiatives under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29A8-C757-4A69-A9B6-2CCA0C96E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825625"/>
            <a:ext cx="10888394" cy="483957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New waiver requests could include:</a:t>
            </a:r>
          </a:p>
          <a:p>
            <a:pPr lvl="1"/>
            <a:r>
              <a:rPr lang="en-US" dirty="0"/>
              <a:t>Re-entry initiatives – coverage and services for people in and coming out of prison/jail and other state institutions</a:t>
            </a:r>
          </a:p>
          <a:p>
            <a:pPr lvl="1"/>
            <a:r>
              <a:rPr lang="en-US" dirty="0"/>
              <a:t>Continuous enrollment for children</a:t>
            </a:r>
          </a:p>
          <a:p>
            <a:pPr lvl="1"/>
            <a:r>
              <a:rPr lang="en-US" dirty="0"/>
              <a:t>Expanded postpartum coverage</a:t>
            </a:r>
          </a:p>
          <a:p>
            <a:pPr lvl="1"/>
            <a:r>
              <a:rPr lang="en-US" dirty="0"/>
              <a:t>Self-attestation for AI/AN clients for 100% federal match</a:t>
            </a:r>
          </a:p>
          <a:p>
            <a:pPr lvl="1"/>
            <a:r>
              <a:rPr lang="en-US" dirty="0"/>
              <a:t>LTSS/institutional transitions:</a:t>
            </a:r>
          </a:p>
          <a:p>
            <a:pPr lvl="2"/>
            <a:r>
              <a:rPr lang="en-US" dirty="0"/>
              <a:t>Guardianship </a:t>
            </a:r>
          </a:p>
          <a:p>
            <a:pPr lvl="2"/>
            <a:r>
              <a:rPr lang="en-US" dirty="0"/>
              <a:t>Presumptive eligibility</a:t>
            </a:r>
          </a:p>
          <a:p>
            <a:pPr lvl="2"/>
            <a:r>
              <a:rPr lang="en-US" dirty="0"/>
              <a:t>Coordinated Personal Care</a:t>
            </a:r>
          </a:p>
          <a:p>
            <a:pPr lvl="2"/>
            <a:r>
              <a:rPr lang="en-US" dirty="0"/>
              <a:t>Rental subsidies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BEAF2-102E-40AC-9CA6-35CC7EB4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5D1-9059-428D-ACFC-BA1258997A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5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6033-5595-4A4D-852B-50418B8F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Initiative 1 evolution - 50k foot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8BD0-36A4-4398-B7B1-E50A64DD9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High level strategies include – Health equity, health related social supports, whole person care</a:t>
            </a:r>
          </a:p>
          <a:p>
            <a:r>
              <a:rPr lang="en-US" sz="2400" dirty="0"/>
              <a:t>Role for Accountable Communities of Health – focused on neutral convening, community engagement, and provider supports</a:t>
            </a:r>
          </a:p>
          <a:p>
            <a:r>
              <a:rPr lang="en-US" sz="2400" dirty="0"/>
              <a:t>Potential specific activities:</a:t>
            </a:r>
          </a:p>
          <a:p>
            <a:pPr lvl="1"/>
            <a:r>
              <a:rPr lang="en-US" sz="2000" dirty="0"/>
              <a:t>Building on integrated managed care </a:t>
            </a:r>
            <a:r>
              <a:rPr lang="en-US" sz="2000" dirty="0">
                <a:sym typeface="Wingdings" panose="05000000000000000000" pitchFamily="2" charset="2"/>
              </a:rPr>
              <a:t> clinical integration assessment, provider coaching and technical assistance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Community-based care coordination</a:t>
            </a:r>
            <a:endParaRPr lang="en-US" sz="2000" dirty="0"/>
          </a:p>
          <a:p>
            <a:pPr lvl="1"/>
            <a:r>
              <a:rPr lang="en-US" sz="2000" dirty="0"/>
              <a:t>Related exploration of expanding use of “In-Lieu-Of” and “Value-Added” Services in managed care to address health-related social needs </a:t>
            </a:r>
          </a:p>
          <a:p>
            <a:r>
              <a:rPr lang="en-US" sz="2400" dirty="0"/>
              <a:t>Continued funding for tribal-specific projects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03DD5-A22F-4464-B5DC-6A899267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5D1-9059-428D-ACFC-BA1258997A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4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7877" y="413535"/>
            <a:ext cx="10972799" cy="1143000"/>
          </a:xfrm>
        </p:spPr>
        <p:txBody>
          <a:bodyPr>
            <a:noAutofit/>
          </a:bodyPr>
          <a:lstStyle/>
          <a:p>
            <a:r>
              <a:rPr lang="en-US" sz="3600" dirty="0"/>
              <a:t>Initiative 1 evolution: payment innovation through Health-Related Social Supports 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4DE1-0E04-43EC-B43E-51460C864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77" y="1647831"/>
            <a:ext cx="109728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HCA is exploring ways to systematically use Medicaid payment levers to better connect clients to health-related social supports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“In-Lieu of” and “Value-added” services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Payment for these services is currently allowed through managed care regulations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Opportunity to expand services, address barriers, and normalize use of new services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Waiver authority and capacity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 would help to reduce administrative burden and increase access and availability of services across the state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3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BD80E7-2AE2-E346-A107-5B2792A7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03" y="633046"/>
            <a:ext cx="10888394" cy="1057642"/>
          </a:xfrm>
        </p:spPr>
        <p:txBody>
          <a:bodyPr>
            <a:normAutofit fontScale="90000"/>
          </a:bodyPr>
          <a:lstStyle/>
          <a:p>
            <a:r>
              <a:rPr lang="en-US" dirty="0"/>
              <a:t>1115 Renewal: submission timeline and key dates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4F108-662C-1644-B3D8-90286A4C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/>
              <a:t>July 2021 – January 2022: </a:t>
            </a:r>
            <a:r>
              <a:rPr lang="en-US" sz="3000" dirty="0"/>
              <a:t>Policy research, content development</a:t>
            </a:r>
          </a:p>
          <a:p>
            <a:r>
              <a:rPr lang="en-US" sz="3000" b="1" dirty="0"/>
              <a:t>August 2021 – March 2022: </a:t>
            </a:r>
            <a:r>
              <a:rPr lang="en-US" sz="3000" dirty="0"/>
              <a:t>Partner and tribal engagement, continued refinement of details</a:t>
            </a:r>
          </a:p>
          <a:p>
            <a:r>
              <a:rPr lang="en-US" sz="3000" b="1" dirty="0"/>
              <a:t>Mid 2022: </a:t>
            </a:r>
          </a:p>
          <a:p>
            <a:pPr lvl="1"/>
            <a:r>
              <a:rPr lang="en-US" sz="2800" dirty="0"/>
              <a:t>Application writing, tribal roundtables, continued engagement</a:t>
            </a:r>
          </a:p>
          <a:p>
            <a:pPr lvl="1"/>
            <a:r>
              <a:rPr lang="en-US" sz="3000" dirty="0"/>
              <a:t>Public comment processes, tribal consultation</a:t>
            </a:r>
          </a:p>
          <a:p>
            <a:pPr lvl="1"/>
            <a:r>
              <a:rPr lang="en-US" sz="3000" dirty="0"/>
              <a:t>Final refinements, review and approval processes</a:t>
            </a:r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Application submission: </a:t>
            </a:r>
            <a:r>
              <a:rPr lang="en-US" sz="3000" b="1" dirty="0"/>
              <a:t>TBD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56F0-598E-8B40-90FF-9FF75192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5D1-9059-428D-ACFC-BA1258997A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1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876D4-B0D6-0D42-A43A-F207CC7E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– Back to our panel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7352B2-118E-3047-BC77-71363F39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B5D1-9059-428D-ACFC-BA1258997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9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CBA052"/>
      </a:accent4>
      <a:accent5>
        <a:srgbClr val="F2A900"/>
      </a:accent5>
      <a:accent6>
        <a:srgbClr val="FF671F"/>
      </a:accent6>
      <a:hlink>
        <a:srgbClr val="5B7F95"/>
      </a:hlink>
      <a:folHlink>
        <a:srgbClr val="925D9C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CBA052"/>
      </a:accent4>
      <a:accent5>
        <a:srgbClr val="F2A900"/>
      </a:accent5>
      <a:accent6>
        <a:srgbClr val="FF671F"/>
      </a:accent6>
      <a:hlink>
        <a:srgbClr val="5B7F95"/>
      </a:hlink>
      <a:folHlink>
        <a:srgbClr val="925D9C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To xmlns="http://schemas.microsoft.com/sharepoint/v3">
      <UserInfo>
        <DisplayName/>
        <AccountId xsi:nil="true"/>
        <AccountType/>
      </UserInfo>
    </AssignedTo>
    <TaskDueDate xmlns="http://schemas.microsoft.com/sharepoint/v3/fields" xsi:nil="true"/>
    <Quarter xmlns="ce501ff8-28a6-43c1-9e04-937007f0cfe7">-</Quarter>
    <Report xmlns="ce501ff8-28a6-43c1-9e04-937007f0cfe7">-</Report>
    <File_x0020_type0 xmlns="ce501ff8-28a6-43c1-9e04-937007f0cfe7">-</File_x0020_type0>
    <Notes0 xmlns="ce501ff8-28a6-43c1-9e04-937007f0cfe7" xsi:nil="true"/>
    <Draft_x0020_type xmlns="ce501ff8-28a6-43c1-9e04-937007f0cfe7">-</Draft_x0020_type>
    <Data_x0020_Year xmlns="ce501ff8-28a6-43c1-9e04-937007f0cfe7">-</Data_x0020_Year>
    <Report_x0020_Type xmlns="ce501ff8-28a6-43c1-9e04-937007f0cfe7">-</Report_x0020_Type>
    <DY xmlns="ce501ff8-28a6-43c1-9e04-937007f0cfe7">-</DY>
    <_dlc_DocId xmlns="966f42ce-ad76-4399-a3db-7da225bd029b">CFCCWEJZ5Z34-1188356971-5805</_dlc_DocId>
    <_dlc_DocIdUrl xmlns="966f42ce-ad76-4399-a3db-7da225bd029b">
      <Url>https://shared.sp.wa.gov/sites/InsideHCA/hcp/hwi/_layouts/15/DocIdRedir.aspx?ID=CFCCWEJZ5Z34-1188356971-5805</Url>
      <Description>CFCCWEJZ5Z34-1188356971-5805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03B212605AB4991DC49AA2AF4B525" ma:contentTypeVersion="13" ma:contentTypeDescription="Create a new document." ma:contentTypeScope="" ma:versionID="3d2027d82abfcf5ffbbdedcdf5183dab">
  <xsd:schema xmlns:xsd="http://www.w3.org/2001/XMLSchema" xmlns:xs="http://www.w3.org/2001/XMLSchema" xmlns:p="http://schemas.microsoft.com/office/2006/metadata/properties" xmlns:ns1="http://schemas.microsoft.com/sharepoint/v3" xmlns:ns2="ce501ff8-28a6-43c1-9e04-937007f0cfe7" xmlns:ns3="966f42ce-ad76-4399-a3db-7da225bd029b" xmlns:ns4="http://schemas.microsoft.com/sharepoint/v3/fields" targetNamespace="http://schemas.microsoft.com/office/2006/metadata/properties" ma:root="true" ma:fieldsID="f2d5d833b75d08c1e357f625f70c291b" ns1:_="" ns2:_="" ns3:_="" ns4:_="">
    <xsd:import namespace="http://schemas.microsoft.com/sharepoint/v3"/>
    <xsd:import namespace="ce501ff8-28a6-43c1-9e04-937007f0cfe7"/>
    <xsd:import namespace="966f42ce-ad76-4399-a3db-7da225bd029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Notes0" minOccurs="0"/>
                <xsd:element ref="ns2:Report_x0020_Type" minOccurs="0"/>
                <xsd:element ref="ns2:DY" minOccurs="0"/>
                <xsd:element ref="ns2:Quarter" minOccurs="0"/>
                <xsd:element ref="ns2:Data_x0020_Year" minOccurs="0"/>
                <xsd:element ref="ns3:Report_x0020_Name" minOccurs="0"/>
                <xsd:element ref="ns3:_dlc_DocId" minOccurs="0"/>
                <xsd:element ref="ns3:_dlc_DocIdUrl" minOccurs="0"/>
                <xsd:element ref="ns3:_dlc_DocIdPersistId" minOccurs="0"/>
                <xsd:element ref="ns1:AssignedTo" minOccurs="0"/>
                <xsd:element ref="ns4:TaskDueDate" minOccurs="0"/>
                <xsd:element ref="ns2:Draft_x0020_type" minOccurs="0"/>
                <xsd:element ref="ns2:Report" minOccurs="0"/>
                <xsd:element ref="ns2:File_x0020_typ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17" nillable="true" ma:displayName="Assigned To" ma:list="UserInfo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01ff8-28a6-43c1-9e04-937007f0cfe7" elementFormDefault="qualified">
    <xsd:import namespace="http://schemas.microsoft.com/office/2006/documentManagement/types"/>
    <xsd:import namespace="http://schemas.microsoft.com/office/infopath/2007/PartnerControls"/>
    <xsd:element name="Notes0" ma:index="2" nillable="true" ma:displayName="Notes" ma:internalName="Notes0">
      <xsd:simpleType>
        <xsd:restriction base="dms:Text">
          <xsd:maxLength value="255"/>
        </xsd:restriction>
      </xsd:simpleType>
    </xsd:element>
    <xsd:element name="Report_x0020_Type" ma:index="3" nillable="true" ma:displayName="Project Type" ma:default="-" ma:description="What over-arching project is this document part of?" ma:format="Dropdown" ma:internalName="Report_x0020_Type">
      <xsd:simpleType>
        <xsd:restriction base="dms:Choice">
          <xsd:enumeration value="IMC"/>
          <xsd:enumeration value="MCO"/>
          <xsd:enumeration value="P4P"/>
          <xsd:enumeration value="P4R"/>
          <xsd:enumeration value="Social Investment"/>
          <xsd:enumeration value="Sustainability"/>
          <xsd:enumeration value="VBP"/>
          <xsd:enumeration value="SWA"/>
          <xsd:enumeration value="-"/>
        </xsd:restriction>
      </xsd:simpleType>
    </xsd:element>
    <xsd:element name="DY" ma:index="4" nillable="true" ma:displayName="DY" ma:default="-" ma:description="What DY (Demonstration Year) does this document describe?" ma:format="Dropdown" ma:internalName="DY">
      <xsd:simpleType>
        <xsd:restriction base="dms:Choice">
          <xsd:enumeration value="DY1"/>
          <xsd:enumeration value="DY2"/>
          <xsd:enumeration value="DY3"/>
          <xsd:enumeration value="DY4"/>
          <xsd:enumeration value="DY5"/>
          <xsd:enumeration value="-"/>
        </xsd:restriction>
      </xsd:simpleType>
    </xsd:element>
    <xsd:element name="Quarter" ma:index="5" nillable="true" ma:displayName="Quarter" ma:default="-" ma:format="Dropdown" ma:internalName="Quarter">
      <xsd:simpleType>
        <xsd:restriction base="dms:Choice">
          <xsd:enumeration value="Q1"/>
          <xsd:enumeration value="Q2"/>
          <xsd:enumeration value="Q3"/>
          <xsd:enumeration value="Q4"/>
          <xsd:enumeration value="-"/>
        </xsd:restriction>
      </xsd:simpleType>
    </xsd:element>
    <xsd:element name="Data_x0020_Year" ma:index="6" nillable="true" ma:displayName="Year Published" ma:default="-" ma:description="In what calendar year was this document finalized?" ma:format="Dropdown" ma:internalName="Data_x0020_Year">
      <xsd:simpleType>
        <xsd:restriction base="dms:Choice"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-"/>
        </xsd:restriction>
      </xsd:simpleType>
    </xsd:element>
    <xsd:element name="Draft_x0020_type" ma:index="19" nillable="true" ma:displayName="Draft type" ma:default="-" ma:description="What type of draft is this?" ma:format="Dropdown" ma:internalName="Draft_x0020_type">
      <xsd:simpleType>
        <xsd:restriction base="dms:Choice">
          <xsd:enumeration value="Outline/Template"/>
          <xsd:enumeration value="Rough"/>
          <xsd:enumeration value="Final"/>
          <xsd:enumeration value="Adhoc"/>
          <xsd:enumeration value="Email correspondence"/>
          <xsd:enumeration value="Presentation"/>
          <xsd:enumeration value="-"/>
        </xsd:restriction>
      </xsd:simpleType>
    </xsd:element>
    <xsd:element name="Report" ma:index="20" nillable="true" ma:displayName="Report" ma:default="-" ma:description="What reporting structure is this document part of?" ma:format="Dropdown" ma:internalName="Report">
      <xsd:simpleType>
        <xsd:restriction base="dms:Choice">
          <xsd:enumeration value="Apple Health Appendix"/>
          <xsd:enumeration value="High Performance Pool"/>
          <xsd:enumeration value="Measurement Guide"/>
          <xsd:enumeration value="Midpoint Assessment"/>
          <xsd:enumeration value="MQIP"/>
          <xsd:enumeration value="Project Toolkit"/>
          <xsd:enumeration value="QIR"/>
          <xsd:enumeration value="QIS"/>
          <xsd:enumeration value="QPR"/>
          <xsd:enumeration value="SAR"/>
          <xsd:enumeration value="Statewide Accountability"/>
          <xsd:enumeration value="Performance"/>
          <xsd:enumeration value="Baseline &amp; Improvement"/>
          <xsd:enumeration value="-"/>
        </xsd:restriction>
      </xsd:simpleType>
    </xsd:element>
    <xsd:element name="File_x0020_type0" ma:index="21" nillable="true" ma:displayName="File type" ma:default="-" ma:description="File type. Example: Word, PPW" ma:format="Dropdown" ma:internalName="File_x0020_type0">
      <xsd:simpleType>
        <xsd:restriction base="dms:Choice">
          <xsd:enumeration value="Word"/>
          <xsd:enumeration value="PPW"/>
          <xsd:enumeration value="Excel"/>
          <xsd:enumeration value="Visio"/>
          <xsd:enumeration value="Image"/>
          <xsd:enumeration value="Video"/>
          <xsd:enumeration value="PDF"/>
          <xsd:enumeration value="-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f42ce-ad76-4399-a3db-7da225bd029b" elementFormDefault="qualified">
    <xsd:import namespace="http://schemas.microsoft.com/office/2006/documentManagement/types"/>
    <xsd:import namespace="http://schemas.microsoft.com/office/infopath/2007/PartnerControls"/>
    <xsd:element name="Report_x0020_Name" ma:index="7" nillable="true" ma:displayName="Report Name" ma:internalName="Report_x0020_Name" ma:readOnly="true">
      <xsd:simpleType>
        <xsd:restriction base="dms:Text"/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TaskDueDate" ma:index="18" nillable="true" ma:displayName="Due Date" ma:format="DateOnly" ma:internalName="TaskDu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A4DE8D-4CAF-4B24-8D52-47C6A324B7B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D22F885-FA89-4BF9-8273-0643CF774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66972A-AD73-4B41-AC70-DBFFA81C47DF}">
  <ds:schemaRefs>
    <ds:schemaRef ds:uri="966f42ce-ad76-4399-a3db-7da225bd029b"/>
    <ds:schemaRef ds:uri="http://www.w3.org/XML/1998/namespace"/>
    <ds:schemaRef ds:uri="http://schemas.microsoft.com/sharepoint/v3/fields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ce501ff8-28a6-43c1-9e04-937007f0cfe7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6268DF17-26F6-4618-B1A2-356174DB3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501ff8-28a6-43c1-9e04-937007f0cfe7"/>
    <ds:schemaRef ds:uri="966f42ce-ad76-4399-a3db-7da225bd029b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24095</TotalTime>
  <Words>684</Words>
  <Application>Microsoft Office PowerPoint</Application>
  <PresentationFormat>Widescreen</PresentationFormat>
  <Paragraphs>81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Tahoma</vt:lpstr>
      <vt:lpstr>Office Theme</vt:lpstr>
      <vt:lpstr>3_Office Theme</vt:lpstr>
      <vt:lpstr>2_Office Theme</vt:lpstr>
      <vt:lpstr>1_Office Theme</vt:lpstr>
      <vt:lpstr>Medicaid Transformation Project Renewal Update </vt:lpstr>
      <vt:lpstr>Medicaid Transformation Project (MTP) initiatives</vt:lpstr>
      <vt:lpstr>MTP continuation – extension and renewal</vt:lpstr>
      <vt:lpstr>MTP renewal: current initiatives</vt:lpstr>
      <vt:lpstr>Additional initiatives under consideration</vt:lpstr>
      <vt:lpstr>Initiative 1 evolution - 50k foot view</vt:lpstr>
      <vt:lpstr>Initiative 1 evolution: payment innovation through Health-Related Social Supports </vt:lpstr>
      <vt:lpstr>1115 Renewal: submission timeline and key dates </vt:lpstr>
      <vt:lpstr>Thank you – Back to our panel</vt:lpstr>
    </vt:vector>
  </TitlesOfParts>
  <Company>WA State Health Care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Grigg, Brenda E (HCA)</dc:creator>
  <cp:lastModifiedBy>Wennerstrom, Bonnie  (HCA)</cp:lastModifiedBy>
  <cp:revision>244</cp:revision>
  <cp:lastPrinted>2021-04-28T14:08:36Z</cp:lastPrinted>
  <dcterms:created xsi:type="dcterms:W3CDTF">2018-03-14T18:03:33Z</dcterms:created>
  <dcterms:modified xsi:type="dcterms:W3CDTF">2021-10-29T22:24:51Z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2021-04-29T18:00:47Z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22ff477f-c2b5-4647-bc74-e657bc81015a</vt:lpwstr>
  </property>
  <property fmtid="{D5CDD505-2E9C-101B-9397-08002B2CF9AE}" pid="8" name="MSIP_Label_1520fa42-cf58-4c22-8b93-58cf1d3bd1cb_ContentBits">
    <vt:lpwstr>0</vt:lpwstr>
  </property>
  <property fmtid="{D5CDD505-2E9C-101B-9397-08002B2CF9AE}" pid="9" name="ContentTypeId">
    <vt:lpwstr>0x010100F0A03B212605AB4991DC49AA2AF4B525</vt:lpwstr>
  </property>
  <property fmtid="{D5CDD505-2E9C-101B-9397-08002B2CF9AE}" pid="10" name="_dlc_DocIdItemGuid">
    <vt:lpwstr>f133a876-ce5e-4c4c-bee8-b738025fc68a</vt:lpwstr>
  </property>
</Properties>
</file>