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631E-4477-4534-BDC7-8922A348D305}" type="datetimeFigureOut">
              <a:rPr lang="en-US" smtClean="0"/>
              <a:t>11/5/20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34EC-8FEE-4117-A0E7-E1B566D9B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8" y="339048"/>
            <a:ext cx="10515600" cy="1751006"/>
          </a:xfrm>
        </p:spPr>
      </p:pic>
      <p:sp>
        <p:nvSpPr>
          <p:cNvPr id="2" name="TextBox 1"/>
          <p:cNvSpPr txBox="1"/>
          <p:nvPr/>
        </p:nvSpPr>
        <p:spPr>
          <a:xfrm>
            <a:off x="1210490" y="3648890"/>
            <a:ext cx="921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Calisto MT" panose="02040603050505030304" pitchFamily="18" charset="0"/>
              </a:rPr>
              <a:t>R</a:t>
            </a:r>
            <a:r>
              <a:rPr lang="en-US" sz="6000" dirty="0">
                <a:solidFill>
                  <a:schemeClr val="accent1"/>
                </a:solidFill>
                <a:latin typeface="Calisto MT" panose="02040603050505030304" pitchFamily="18" charset="0"/>
              </a:rPr>
              <a:t>e</a:t>
            </a:r>
            <a:r>
              <a:rPr lang="en-US" sz="6000" dirty="0">
                <a:solidFill>
                  <a:srgbClr val="7030A0"/>
                </a:solidFill>
                <a:latin typeface="Calisto MT" panose="02040603050505030304" pitchFamily="18" charset="0"/>
              </a:rPr>
              <a:t>i</a:t>
            </a:r>
            <a:r>
              <a:rPr lang="en-US" sz="6000" dirty="0">
                <a:latin typeface="Calisto MT" panose="02040603050505030304" pitchFamily="18" charset="0"/>
              </a:rPr>
              <a:t>m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sto MT" panose="02040603050505030304" pitchFamily="18" charset="0"/>
              </a:rPr>
              <a:t>a</a:t>
            </a:r>
            <a:r>
              <a:rPr lang="en-US" sz="6000" dirty="0">
                <a:solidFill>
                  <a:srgbClr val="FF0066"/>
                </a:solidFill>
                <a:latin typeface="Calisto MT" panose="02040603050505030304" pitchFamily="18" charset="0"/>
              </a:rPr>
              <a:t>g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</a:rPr>
              <a:t>i</a:t>
            </a:r>
            <a:r>
              <a:rPr lang="en-US" sz="6000" dirty="0">
                <a:solidFill>
                  <a:srgbClr val="C00000"/>
                </a:solidFill>
                <a:latin typeface="Calisto MT" panose="02040603050505030304" pitchFamily="18" charset="0"/>
              </a:rPr>
              <a:t>n</a:t>
            </a:r>
            <a:r>
              <a:rPr lang="en-US" sz="6000" dirty="0">
                <a:solidFill>
                  <a:schemeClr val="tx2"/>
                </a:solidFill>
                <a:latin typeface="Calisto MT" panose="02040603050505030304" pitchFamily="18" charset="0"/>
              </a:rPr>
              <a:t>i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n</a:t>
            </a: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sto MT" panose="02040603050505030304" pitchFamily="18" charset="0"/>
              </a:rPr>
              <a:t>g</a:t>
            </a:r>
            <a:r>
              <a:rPr lang="en-US" sz="6000" dirty="0">
                <a:latin typeface="Calisto MT" panose="02040603050505030304" pitchFamily="18" charset="0"/>
              </a:rPr>
              <a:t>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Calisto MT" panose="02040603050505030304" pitchFamily="18" charset="0"/>
              </a:rPr>
              <a:t>E</a:t>
            </a:r>
            <a:r>
              <a:rPr lang="en-US" sz="6000" dirty="0">
                <a:solidFill>
                  <a:srgbClr val="7030A0"/>
                </a:solidFill>
                <a:latin typeface="Calisto MT" panose="02040603050505030304" pitchFamily="18" charset="0"/>
              </a:rPr>
              <a:t>q</a:t>
            </a:r>
            <a:r>
              <a:rPr lang="en-US" sz="6000" dirty="0">
                <a:solidFill>
                  <a:srgbClr val="00B050"/>
                </a:solidFill>
                <a:latin typeface="Calisto MT" panose="02040603050505030304" pitchFamily="18" charset="0"/>
              </a:rPr>
              <a:t>u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</a:rPr>
              <a:t>i</a:t>
            </a:r>
            <a:r>
              <a:rPr lang="en-US" sz="6000" dirty="0">
                <a:solidFill>
                  <a:srgbClr val="FF0000"/>
                </a:solidFill>
                <a:latin typeface="Calisto MT" panose="02040603050505030304" pitchFamily="18" charset="0"/>
              </a:rPr>
              <a:t>t</a:t>
            </a:r>
            <a:r>
              <a:rPr lang="en-US" sz="6000" dirty="0">
                <a:solidFill>
                  <a:srgbClr val="00B0F0"/>
                </a:solidFill>
                <a:latin typeface="Calisto MT" panose="02040603050505030304" pitchFamily="18" charset="0"/>
              </a:rPr>
              <a:t>y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949" y="2371837"/>
            <a:ext cx="1051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Roboto Condensed"/>
                <a:ea typeface="Times New Roman" panose="02020603050405020304" pitchFamily="18" charset="0"/>
              </a:rPr>
              <a:t>To advance health equity and improve health in U.S. communities through application of best practices from around the world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Roboto Condensed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2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074" y="44378"/>
            <a:ext cx="9170126" cy="894128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Perpetua" panose="02020502060401020303" pitchFamily="18" charset="0"/>
              </a:rPr>
              <a:t>Global to Local: The Connection Desk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16262"/>
              </p:ext>
            </p:extLst>
          </p:nvPr>
        </p:nvGraphicFramePr>
        <p:xfrm>
          <a:off x="838200" y="2146733"/>
          <a:ext cx="9934303" cy="4387015"/>
        </p:xfrm>
        <a:graphic>
          <a:graphicData uri="http://schemas.openxmlformats.org/drawingml/2006/table">
            <a:tbl>
              <a:tblPr firstRow="1" firstCol="1" bandRow="1"/>
              <a:tblGrid>
                <a:gridCol w="3377587">
                  <a:extLst>
                    <a:ext uri="{9D8B030D-6E8A-4147-A177-3AD203B41FA5}">
                      <a16:colId xmlns:a16="http://schemas.microsoft.com/office/drawing/2014/main" val="217258671"/>
                    </a:ext>
                  </a:extLst>
                </a:gridCol>
                <a:gridCol w="3230042">
                  <a:extLst>
                    <a:ext uri="{9D8B030D-6E8A-4147-A177-3AD203B41FA5}">
                      <a16:colId xmlns:a16="http://schemas.microsoft.com/office/drawing/2014/main" val="1045457466"/>
                    </a:ext>
                  </a:extLst>
                </a:gridCol>
                <a:gridCol w="3326674">
                  <a:extLst>
                    <a:ext uri="{9D8B030D-6E8A-4147-A177-3AD203B41FA5}">
                      <a16:colId xmlns:a16="http://schemas.microsoft.com/office/drawing/2014/main" val="975108460"/>
                    </a:ext>
                  </a:extLst>
                </a:gridCol>
              </a:tblGrid>
              <a:tr h="8008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up for health insurance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Up for ORCA LIFT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Applying/Finding a food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assistance program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70619"/>
                  </a:ext>
                </a:extLst>
              </a:tr>
              <a:tr h="12172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 legal assistance for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tenant rights, immigration                    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 an ESL class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</a:t>
                      </a:r>
                      <a:r>
                        <a:rPr lang="en-US" sz="1400" b="1" baseline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job training/computer class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464661"/>
                  </a:ext>
                </a:extLst>
              </a:tr>
              <a:tr h="10210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on housing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rent assistance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about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utilities assistance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Help with a resume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job application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555500"/>
                  </a:ext>
                </a:extLst>
              </a:tr>
              <a:tr h="134783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 me up for a fitness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nutrition class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Find programs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my children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Clothing Assistance for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Adults</a:t>
                      </a:r>
                      <a:r>
                        <a:rPr lang="en-US" sz="1400" b="1" baseline="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Children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237444"/>
                  </a:ext>
                </a:extLst>
              </a:tr>
            </a:tbl>
          </a:graphicData>
        </a:graphic>
      </p:graphicFrame>
      <p:pic>
        <p:nvPicPr>
          <p:cNvPr id="20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21" y="5248417"/>
            <a:ext cx="922562" cy="11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873" y="3076673"/>
            <a:ext cx="918221" cy="8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72" y="2161973"/>
            <a:ext cx="1085577" cy="6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82" y="2987658"/>
            <a:ext cx="768759" cy="8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93" y="2166697"/>
            <a:ext cx="788779" cy="74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89" y="3300297"/>
            <a:ext cx="704696" cy="83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82" y="4282577"/>
            <a:ext cx="646639" cy="6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36" y="4340240"/>
            <a:ext cx="682673" cy="68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74" y="4265165"/>
            <a:ext cx="920366" cy="8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55" y="2133674"/>
            <a:ext cx="821490" cy="7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72" y="5270862"/>
            <a:ext cx="777529" cy="7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137" y="5267710"/>
            <a:ext cx="1028325" cy="10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0809" y="864396"/>
            <a:ext cx="9411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A04020102020204" pitchFamily="34" charset="0"/>
              </a:rPr>
              <a:t>1938 unduplicated clients served in 2019	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A04020102020204" pitchFamily="34" charset="0"/>
              </a:rPr>
              <a:t>Over 2/3 of residents speak a language other than English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A04020102020204" pitchFamily="34" charset="0"/>
              </a:rPr>
              <a:t>Approximately 2/3 are people of color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 Black" panose="020B0A04020102020204" pitchFamily="34" charset="0"/>
              </a:rPr>
              <a:t>Approximately half are foreign-born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1" y="2955659"/>
            <a:ext cx="2513511" cy="1893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569" y="2834299"/>
            <a:ext cx="1924050" cy="1893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148" y="2834299"/>
            <a:ext cx="2627675" cy="1893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195" y="3029534"/>
            <a:ext cx="3265714" cy="162534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35403" y="3599892"/>
            <a:ext cx="549746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89382" y="3599892"/>
            <a:ext cx="694001" cy="51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1887" y="3583105"/>
            <a:ext cx="636096" cy="5182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8133" y="853440"/>
            <a:ext cx="8904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 CIE and Equity: Services to Systems Change</a:t>
            </a: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58974" y="4888900"/>
            <a:ext cx="2239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Eliminate barriers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5148" y="4849560"/>
            <a:ext cx="2309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Culturally appropriate engagement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6228" y="4788004"/>
            <a:ext cx="975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Assess Whole Person Needs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5963" y="4796566"/>
            <a:ext cx="139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Connect to service </a:t>
            </a:r>
            <a:r>
              <a:rPr lang="en-US" sz="2000" b="1" i="1" u="sng" dirty="0"/>
              <a:t>partners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9396549" y="4998720"/>
            <a:ext cx="299414" cy="36576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3722" y="4998720"/>
            <a:ext cx="341406" cy="420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0397" y="5533252"/>
            <a:ext cx="341406" cy="4206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9103" y="5839559"/>
            <a:ext cx="341406" cy="4206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0872" y="5533252"/>
            <a:ext cx="341406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6765" y="538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Institutional racism contributes to Covid-19's "double whammy" impact on the Black community,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Fauci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rPr>
              <a:t> says - CNN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65" y="652491"/>
            <a:ext cx="4650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The covid-19 racial disparities could be even worse than we think – Washington Post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879" y="2367782"/>
            <a:ext cx="3468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Seattle Latinos Disproportionately Affected by COVID-19 – Governing.com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870856" y="4532999"/>
            <a:ext cx="3631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Goudy Old Style" panose="02020502050305020303" pitchFamily="18" charset="0"/>
              </a:rPr>
              <a:t>US reports show racial disparities in kids with COVID-19 – Seattle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5393" y="1970606"/>
            <a:ext cx="29173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Perpetua" panose="02020502060401020303" pitchFamily="18" charset="0"/>
              </a:rPr>
              <a:t>Racial health disparities already existed in America— the coronavirus just exacerbated them - CNBC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3257" y="5061732"/>
            <a:ext cx="5765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 analysis shows pronounced racial inequities among COVID-19 cases, hospitalizations and deaths 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Public Health-Seattle &amp; King County Blog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4389121" y="2204182"/>
            <a:ext cx="26789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Calisto MT" panose="02040603050505030304" pitchFamily="18" charset="0"/>
              </a:rPr>
              <a:t>2020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168263" y="3631075"/>
            <a:ext cx="1176201" cy="11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55" y="709749"/>
            <a:ext cx="4025536" cy="299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2" y="3978456"/>
            <a:ext cx="4246021" cy="2387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4025" y="384458"/>
            <a:ext cx="7157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Health equity cannot exist without racial equity.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59" y="2370092"/>
            <a:ext cx="6749144" cy="41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" y="0"/>
            <a:ext cx="10515600" cy="132556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More than just services…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1" y="2950278"/>
            <a:ext cx="2712955" cy="249957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26229" y="3898064"/>
            <a:ext cx="1767840" cy="764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994" y="2420983"/>
            <a:ext cx="6936922" cy="310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1944" y="5529943"/>
            <a:ext cx="5928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The CIE can be an incubator for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system change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634" y="143624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Elephant" panose="02020904090505020303" pitchFamily="18" charset="0"/>
              </a:rPr>
              <a:t>Health equity requires policy and system change.</a:t>
            </a:r>
          </a:p>
        </p:txBody>
      </p:sp>
    </p:spTree>
    <p:extLst>
      <p:ext uri="{BB962C8B-B14F-4D97-AF65-F5344CB8AC3E}">
        <p14:creationId xmlns:p14="http://schemas.microsoft.com/office/powerpoint/2010/main" val="3906221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292</Words>
  <Application>Microsoft Macintosh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Arial Black</vt:lpstr>
      <vt:lpstr>Arial Narrow</vt:lpstr>
      <vt:lpstr>Berlin Sans FB</vt:lpstr>
      <vt:lpstr>Bodoni MT</vt:lpstr>
      <vt:lpstr>Book Antiqua</vt:lpstr>
      <vt:lpstr>Calibri</vt:lpstr>
      <vt:lpstr>Calibri Light</vt:lpstr>
      <vt:lpstr>Calisto MT</vt:lpstr>
      <vt:lpstr>Cambria</vt:lpstr>
      <vt:lpstr>Cambria Math</vt:lpstr>
      <vt:lpstr>Elephant</vt:lpstr>
      <vt:lpstr>Goudy Old Style</vt:lpstr>
      <vt:lpstr>Perpetua</vt:lpstr>
      <vt:lpstr>Roboto Condensed</vt:lpstr>
      <vt:lpstr>Rockwell</vt:lpstr>
      <vt:lpstr>Office Theme</vt:lpstr>
      <vt:lpstr>PowerPoint Presentation</vt:lpstr>
      <vt:lpstr>Global to Local: The Connection Desk</vt:lpstr>
      <vt:lpstr>PowerPoint Presentation</vt:lpstr>
      <vt:lpstr>PowerPoint Presentation</vt:lpstr>
      <vt:lpstr>PowerPoint Presentation</vt:lpstr>
      <vt:lpstr>More than just services…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undoing racism important to you as a member of this council?</dc:title>
  <dc:creator>AJ McClure</dc:creator>
  <cp:lastModifiedBy>Cathy Kaufmann</cp:lastModifiedBy>
  <cp:revision>34</cp:revision>
  <dcterms:created xsi:type="dcterms:W3CDTF">2020-09-04T20:10:59Z</dcterms:created>
  <dcterms:modified xsi:type="dcterms:W3CDTF">2020-11-05T23:10:45Z</dcterms:modified>
</cp:coreProperties>
</file>