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4"/>
  </p:notesMasterIdLst>
  <p:sldIdLst>
    <p:sldId id="279" r:id="rId5"/>
    <p:sldId id="282" r:id="rId6"/>
    <p:sldId id="318" r:id="rId7"/>
    <p:sldId id="321" r:id="rId8"/>
    <p:sldId id="328" r:id="rId9"/>
    <p:sldId id="298" r:id="rId10"/>
    <p:sldId id="302" r:id="rId11"/>
    <p:sldId id="315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A6A6A6"/>
    <a:srgbClr val="60B3CF"/>
    <a:srgbClr val="FFFFFF"/>
    <a:srgbClr val="B5BCC1"/>
    <a:srgbClr val="4C585E"/>
    <a:srgbClr val="3C474C"/>
    <a:srgbClr val="BFE1EC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8D9E8-6869-44B4-8DF8-FD790BC168CF}" v="19" dt="2020-10-14T18:48:59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60" autoAdjust="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Rudd" userId="b346e0f3-b545-409a-b824-54b28c279b53" providerId="ADAL" clId="{3D48D9E8-6869-44B4-8DF8-FD790BC168CF}"/>
    <pc:docChg chg="undo redo custSel addSld delSld modSld sldOrd">
      <pc:chgData name="Rachel Rudd" userId="b346e0f3-b545-409a-b824-54b28c279b53" providerId="ADAL" clId="{3D48D9E8-6869-44B4-8DF8-FD790BC168CF}" dt="2020-10-15T15:39:10.563" v="323" actId="1076"/>
      <pc:docMkLst>
        <pc:docMk/>
      </pc:docMkLst>
      <pc:sldChg chg="ord">
        <pc:chgData name="Rachel Rudd" userId="b346e0f3-b545-409a-b824-54b28c279b53" providerId="ADAL" clId="{3D48D9E8-6869-44B4-8DF8-FD790BC168CF}" dt="2020-10-14T18:00:16.027" v="6"/>
        <pc:sldMkLst>
          <pc:docMk/>
          <pc:sldMk cId="263784652" sldId="258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519646177" sldId="260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2669862237" sldId="262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3662463035" sldId="264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3527748558" sldId="265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3709379243" sldId="269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2286442832" sldId="270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2896575006" sldId="271"/>
        </pc:sldMkLst>
      </pc:sldChg>
      <pc:sldChg chg="ord">
        <pc:chgData name="Rachel Rudd" userId="b346e0f3-b545-409a-b824-54b28c279b53" providerId="ADAL" clId="{3D48D9E8-6869-44B4-8DF8-FD790BC168CF}" dt="2020-10-14T18:02:02.820" v="12"/>
        <pc:sldMkLst>
          <pc:docMk/>
          <pc:sldMk cId="1230642115" sldId="273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2975964881" sldId="274"/>
        </pc:sldMkLst>
      </pc:sldChg>
      <pc:sldChg chg="ord">
        <pc:chgData name="Rachel Rudd" userId="b346e0f3-b545-409a-b824-54b28c279b53" providerId="ADAL" clId="{3D48D9E8-6869-44B4-8DF8-FD790BC168CF}" dt="2020-10-14T18:02:34.091" v="16"/>
        <pc:sldMkLst>
          <pc:docMk/>
          <pc:sldMk cId="46073425" sldId="278"/>
        </pc:sldMkLst>
      </pc:sldChg>
      <pc:sldChg chg="modSp mod">
        <pc:chgData name="Rachel Rudd" userId="b346e0f3-b545-409a-b824-54b28c279b53" providerId="ADAL" clId="{3D48D9E8-6869-44B4-8DF8-FD790BC168CF}" dt="2020-10-14T18:55:09.764" v="317" actId="1036"/>
        <pc:sldMkLst>
          <pc:docMk/>
          <pc:sldMk cId="4068976778" sldId="279"/>
        </pc:sldMkLst>
        <pc:spChg chg="mod">
          <ac:chgData name="Rachel Rudd" userId="b346e0f3-b545-409a-b824-54b28c279b53" providerId="ADAL" clId="{3D48D9E8-6869-44B4-8DF8-FD790BC168CF}" dt="2020-10-14T18:55:09.764" v="317" actId="1036"/>
          <ac:spMkLst>
            <pc:docMk/>
            <pc:sldMk cId="4068976778" sldId="279"/>
            <ac:spMk id="5" creationId="{85D81CFF-2E41-48D8-A5BB-4E45508FE1AC}"/>
          </ac:spMkLst>
        </pc:spChg>
      </pc:sldChg>
      <pc:sldChg chg="addSp delSp modSp mod ord">
        <pc:chgData name="Rachel Rudd" userId="b346e0f3-b545-409a-b824-54b28c279b53" providerId="ADAL" clId="{3D48D9E8-6869-44B4-8DF8-FD790BC168CF}" dt="2020-10-14T18:46:46.116" v="283" actId="14100"/>
        <pc:sldMkLst>
          <pc:docMk/>
          <pc:sldMk cId="1627131957" sldId="282"/>
        </pc:sldMkLst>
        <pc:spChg chg="mod">
          <ac:chgData name="Rachel Rudd" userId="b346e0f3-b545-409a-b824-54b28c279b53" providerId="ADAL" clId="{3D48D9E8-6869-44B4-8DF8-FD790BC168CF}" dt="2020-10-14T18:32:44.493" v="266" actId="1076"/>
          <ac:spMkLst>
            <pc:docMk/>
            <pc:sldMk cId="1627131957" sldId="282"/>
            <ac:spMk id="3" creationId="{D73E8B9F-E9B8-4194-AAD9-3AB763C69814}"/>
          </ac:spMkLst>
        </pc:spChg>
        <pc:spChg chg="add del mod">
          <ac:chgData name="Rachel Rudd" userId="b346e0f3-b545-409a-b824-54b28c279b53" providerId="ADAL" clId="{3D48D9E8-6869-44B4-8DF8-FD790BC168CF}" dt="2020-10-14T18:46:46.116" v="283" actId="14100"/>
          <ac:spMkLst>
            <pc:docMk/>
            <pc:sldMk cId="1627131957" sldId="282"/>
            <ac:spMk id="5" creationId="{BAC8059D-44E9-46C2-A9AB-36E5D126D305}"/>
          </ac:spMkLst>
        </pc:spChg>
        <pc:spChg chg="add del">
          <ac:chgData name="Rachel Rudd" userId="b346e0f3-b545-409a-b824-54b28c279b53" providerId="ADAL" clId="{3D48D9E8-6869-44B4-8DF8-FD790BC168CF}" dt="2020-10-14T18:23:47.001" v="255" actId="478"/>
          <ac:spMkLst>
            <pc:docMk/>
            <pc:sldMk cId="1627131957" sldId="282"/>
            <ac:spMk id="6" creationId="{688FD412-59D2-4B86-80E5-69E2AAD8664D}"/>
          </ac:spMkLst>
        </pc:spChg>
        <pc:spChg chg="add mod">
          <ac:chgData name="Rachel Rudd" userId="b346e0f3-b545-409a-b824-54b28c279b53" providerId="ADAL" clId="{3D48D9E8-6869-44B4-8DF8-FD790BC168CF}" dt="2020-10-14T18:30:31.883" v="260" actId="2085"/>
          <ac:spMkLst>
            <pc:docMk/>
            <pc:sldMk cId="1627131957" sldId="282"/>
            <ac:spMk id="7" creationId="{2D9916B9-422E-49CD-A982-C5C58A4DD29F}"/>
          </ac:spMkLst>
        </pc:spChg>
        <pc:picChg chg="add mod ord">
          <ac:chgData name="Rachel Rudd" userId="b346e0f3-b545-409a-b824-54b28c279b53" providerId="ADAL" clId="{3D48D9E8-6869-44B4-8DF8-FD790BC168CF}" dt="2020-10-14T18:30:38.509" v="261" actId="166"/>
          <ac:picMkLst>
            <pc:docMk/>
            <pc:sldMk cId="1627131957" sldId="282"/>
            <ac:picMk id="2" creationId="{8B41ED2B-8778-42FB-BB1E-7F76E1DA0D7B}"/>
          </ac:picMkLst>
        </pc:picChg>
      </pc:sldChg>
      <pc:sldChg chg="add del ord">
        <pc:chgData name="Rachel Rudd" userId="b346e0f3-b545-409a-b824-54b28c279b53" providerId="ADAL" clId="{3D48D9E8-6869-44B4-8DF8-FD790BC168CF}" dt="2020-10-14T18:48:34.627" v="297" actId="47"/>
        <pc:sldMkLst>
          <pc:docMk/>
          <pc:sldMk cId="761019253" sldId="286"/>
        </pc:sldMkLst>
      </pc:sldChg>
      <pc:sldChg chg="ord">
        <pc:chgData name="Rachel Rudd" userId="b346e0f3-b545-409a-b824-54b28c279b53" providerId="ADAL" clId="{3D48D9E8-6869-44B4-8DF8-FD790BC168CF}" dt="2020-10-14T18:03:00.444" v="20"/>
        <pc:sldMkLst>
          <pc:docMk/>
          <pc:sldMk cId="3985992176" sldId="287"/>
        </pc:sldMkLst>
      </pc:sldChg>
      <pc:sldChg chg="del ord">
        <pc:chgData name="Rachel Rudd" userId="b346e0f3-b545-409a-b824-54b28c279b53" providerId="ADAL" clId="{3D48D9E8-6869-44B4-8DF8-FD790BC168CF}" dt="2020-10-14T18:37:05.824" v="269" actId="47"/>
        <pc:sldMkLst>
          <pc:docMk/>
          <pc:sldMk cId="3043342854" sldId="291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3914053165" sldId="296"/>
        </pc:sldMkLst>
      </pc:sldChg>
      <pc:sldChg chg="modSp mod ord">
        <pc:chgData name="Rachel Rudd" userId="b346e0f3-b545-409a-b824-54b28c279b53" providerId="ADAL" clId="{3D48D9E8-6869-44B4-8DF8-FD790BC168CF}" dt="2020-10-14T18:50:05.212" v="307" actId="1076"/>
        <pc:sldMkLst>
          <pc:docMk/>
          <pc:sldMk cId="3322062350" sldId="297"/>
        </pc:sldMkLst>
        <pc:graphicFrameChg chg="mod">
          <ac:chgData name="Rachel Rudd" userId="b346e0f3-b545-409a-b824-54b28c279b53" providerId="ADAL" clId="{3D48D9E8-6869-44B4-8DF8-FD790BC168CF}" dt="2020-10-14T18:50:05.212" v="307" actId="1076"/>
          <ac:graphicFrameMkLst>
            <pc:docMk/>
            <pc:sldMk cId="3322062350" sldId="297"/>
            <ac:graphicFrameMk id="5" creationId="{D609CC6B-3B7E-4CB6-B915-AB2FF89424DB}"/>
          </ac:graphicFrameMkLst>
        </pc:graphicFrameChg>
      </pc:sldChg>
      <pc:sldChg chg="ord">
        <pc:chgData name="Rachel Rudd" userId="b346e0f3-b545-409a-b824-54b28c279b53" providerId="ADAL" clId="{3D48D9E8-6869-44B4-8DF8-FD790BC168CF}" dt="2020-10-14T18:38:04.905" v="271"/>
        <pc:sldMkLst>
          <pc:docMk/>
          <pc:sldMk cId="3706396174" sldId="298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3967708857" sldId="301"/>
        </pc:sldMkLst>
      </pc:sldChg>
      <pc:sldChg chg="ord">
        <pc:chgData name="Rachel Rudd" userId="b346e0f3-b545-409a-b824-54b28c279b53" providerId="ADAL" clId="{3D48D9E8-6869-44B4-8DF8-FD790BC168CF}" dt="2020-10-14T18:03:27.971" v="22"/>
        <pc:sldMkLst>
          <pc:docMk/>
          <pc:sldMk cId="3325933880" sldId="302"/>
        </pc:sldMkLst>
      </pc:sldChg>
      <pc:sldChg chg="ord">
        <pc:chgData name="Rachel Rudd" userId="b346e0f3-b545-409a-b824-54b28c279b53" providerId="ADAL" clId="{3D48D9E8-6869-44B4-8DF8-FD790BC168CF}" dt="2020-10-14T18:03:43.521" v="24"/>
        <pc:sldMkLst>
          <pc:docMk/>
          <pc:sldMk cId="710441714" sldId="307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2975361711" sldId="308"/>
        </pc:sldMkLst>
      </pc:sldChg>
      <pc:sldChg chg="ord">
        <pc:chgData name="Rachel Rudd" userId="b346e0f3-b545-409a-b824-54b28c279b53" providerId="ADAL" clId="{3D48D9E8-6869-44B4-8DF8-FD790BC168CF}" dt="2020-10-14T18:04:12.910" v="26"/>
        <pc:sldMkLst>
          <pc:docMk/>
          <pc:sldMk cId="398889352" sldId="310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2619343340" sldId="311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3397530397" sldId="312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2127258242" sldId="314"/>
        </pc:sldMkLst>
      </pc:sldChg>
      <pc:sldChg chg="modSp ord">
        <pc:chgData name="Rachel Rudd" userId="b346e0f3-b545-409a-b824-54b28c279b53" providerId="ADAL" clId="{3D48D9E8-6869-44B4-8DF8-FD790BC168CF}" dt="2020-10-14T18:42:50.807" v="276" actId="207"/>
        <pc:sldMkLst>
          <pc:docMk/>
          <pc:sldMk cId="4156241376" sldId="315"/>
        </pc:sldMkLst>
        <pc:graphicFrameChg chg="mod">
          <ac:chgData name="Rachel Rudd" userId="b346e0f3-b545-409a-b824-54b28c279b53" providerId="ADAL" clId="{3D48D9E8-6869-44B4-8DF8-FD790BC168CF}" dt="2020-10-14T18:42:50.807" v="276" actId="207"/>
          <ac:graphicFrameMkLst>
            <pc:docMk/>
            <pc:sldMk cId="4156241376" sldId="315"/>
            <ac:graphicFrameMk id="16" creationId="{72F85711-EA86-41B1-83CC-E14C16D98566}"/>
          </ac:graphicFrameMkLst>
        </pc:graphicFrameChg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4252158366" sldId="316"/>
        </pc:sldMkLst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1557362026" sldId="317"/>
        </pc:sldMkLst>
      </pc:sldChg>
      <pc:sldChg chg="modSp add del mod ord">
        <pc:chgData name="Rachel Rudd" userId="b346e0f3-b545-409a-b824-54b28c279b53" providerId="ADAL" clId="{3D48D9E8-6869-44B4-8DF8-FD790BC168CF}" dt="2020-10-15T15:39:10.563" v="323" actId="1076"/>
        <pc:sldMkLst>
          <pc:docMk/>
          <pc:sldMk cId="2023536660" sldId="318"/>
        </pc:sldMkLst>
        <pc:spChg chg="mod">
          <ac:chgData name="Rachel Rudd" userId="b346e0f3-b545-409a-b824-54b28c279b53" providerId="ADAL" clId="{3D48D9E8-6869-44B4-8DF8-FD790BC168CF}" dt="2020-10-14T18:08:29.113" v="60" actId="20577"/>
          <ac:spMkLst>
            <pc:docMk/>
            <pc:sldMk cId="2023536660" sldId="318"/>
            <ac:spMk id="2" creationId="{7CCF086C-ED25-4356-B53B-2DA2E1F984F0}"/>
          </ac:spMkLst>
        </pc:spChg>
        <pc:spChg chg="mod">
          <ac:chgData name="Rachel Rudd" userId="b346e0f3-b545-409a-b824-54b28c279b53" providerId="ADAL" clId="{3D48D9E8-6869-44B4-8DF8-FD790BC168CF}" dt="2020-10-15T15:39:10.563" v="323" actId="1076"/>
          <ac:spMkLst>
            <pc:docMk/>
            <pc:sldMk cId="2023536660" sldId="318"/>
            <ac:spMk id="3" creationId="{62338F80-102B-445C-8453-44D6783E3AC7}"/>
          </ac:spMkLst>
        </pc:spChg>
      </pc:sldChg>
      <pc:sldChg chg="add del">
        <pc:chgData name="Rachel Rudd" userId="b346e0f3-b545-409a-b824-54b28c279b53" providerId="ADAL" clId="{3D48D9E8-6869-44B4-8DF8-FD790BC168CF}" dt="2020-10-14T18:48:34.627" v="297" actId="47"/>
        <pc:sldMkLst>
          <pc:docMk/>
          <pc:sldMk cId="3202622706" sldId="320"/>
        </pc:sldMkLst>
      </pc:sldChg>
      <pc:sldChg chg="add">
        <pc:chgData name="Rachel Rudd" userId="b346e0f3-b545-409a-b824-54b28c279b53" providerId="ADAL" clId="{3D48D9E8-6869-44B4-8DF8-FD790BC168CF}" dt="2020-10-14T18:12:29.699" v="61" actId="2890"/>
        <pc:sldMkLst>
          <pc:docMk/>
          <pc:sldMk cId="3563145168" sldId="32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1279622338899"/>
          <c:y val="0.25140292379745199"/>
          <c:w val="0.49673977922928497"/>
          <c:h val="0.651523279603861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 those in therapy: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4-4DF0-B274-6B5FAAD17D0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4-4DF0-B274-6B5FAAD17D00}"/>
              </c:ext>
            </c:extLst>
          </c:dPt>
          <c:dPt>
            <c:idx val="2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A4-4DF0-B274-6B5FAAD17D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653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Show improvement</c:v>
                </c:pt>
                <c:pt idx="1">
                  <c:v>Not yet improved</c:v>
                </c:pt>
                <c:pt idx="2">
                  <c:v>Did not complete therapy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</c:v>
                </c:pt>
                <c:pt idx="1">
                  <c:v>0.06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A4-4DF0-B274-6B5FAAD17D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29978422320197"/>
          <c:y val="0.103459004897394"/>
          <c:w val="0.28518390833605101"/>
          <c:h val="0.18334123408300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4653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0A689-EDE7-48D9-9B48-2AB81C7CC4D1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5AE20A7-3778-49B8-87FD-B552AAA9E2FB}">
      <dgm:prSet phldrT="[Text]"/>
      <dgm:spPr/>
      <dgm:t>
        <a:bodyPr/>
        <a:lstStyle/>
        <a:p>
          <a:r>
            <a:rPr lang="en-US" dirty="0"/>
            <a:t>Birth to Three</a:t>
          </a:r>
        </a:p>
      </dgm:t>
    </dgm:pt>
    <dgm:pt modelId="{ABBCF961-E47A-4A22-89C4-665B5FBD7697}" type="parTrans" cxnId="{3A3A1559-46DF-45C1-A0BF-D3ECCF27651C}">
      <dgm:prSet/>
      <dgm:spPr/>
      <dgm:t>
        <a:bodyPr/>
        <a:lstStyle/>
        <a:p>
          <a:endParaRPr lang="en-US"/>
        </a:p>
      </dgm:t>
    </dgm:pt>
    <dgm:pt modelId="{8912955B-069D-483B-BF3E-B4B81A8A8E8E}" type="sibTrans" cxnId="{3A3A1559-46DF-45C1-A0BF-D3ECCF27651C}">
      <dgm:prSet/>
      <dgm:spPr/>
      <dgm:t>
        <a:bodyPr/>
        <a:lstStyle/>
        <a:p>
          <a:endParaRPr lang="en-US"/>
        </a:p>
      </dgm:t>
    </dgm:pt>
    <dgm:pt modelId="{1DD38CB5-4A89-416C-A3E8-A4214F8BB2DF}">
      <dgm:prSet phldrT="[Text]"/>
      <dgm:spPr/>
      <dgm:t>
        <a:bodyPr/>
        <a:lstStyle/>
        <a:p>
          <a:r>
            <a:rPr lang="en-US" dirty="0"/>
            <a:t>Age Four to Young Adult</a:t>
          </a:r>
        </a:p>
      </dgm:t>
    </dgm:pt>
    <dgm:pt modelId="{6CC9960B-6616-4EA2-A80A-E0013EFF6D2E}" type="parTrans" cxnId="{BE1C2328-4D01-4709-8C73-D268B8B674CC}">
      <dgm:prSet/>
      <dgm:spPr/>
      <dgm:t>
        <a:bodyPr/>
        <a:lstStyle/>
        <a:p>
          <a:endParaRPr lang="en-US"/>
        </a:p>
      </dgm:t>
    </dgm:pt>
    <dgm:pt modelId="{7BDFF5BC-B1BD-4559-9ECB-0CE92AA86A1B}" type="sibTrans" cxnId="{BE1C2328-4D01-4709-8C73-D268B8B674CC}">
      <dgm:prSet/>
      <dgm:spPr/>
      <dgm:t>
        <a:bodyPr/>
        <a:lstStyle/>
        <a:p>
          <a:endParaRPr lang="en-US"/>
        </a:p>
      </dgm:t>
    </dgm:pt>
    <dgm:pt modelId="{31EDFB17-1203-4449-9CBA-AB4F7E1CD9E7}">
      <dgm:prSet phldrT="[Text]"/>
      <dgm:spPr/>
      <dgm:t>
        <a:bodyPr/>
        <a:lstStyle/>
        <a:p>
          <a:r>
            <a:rPr lang="en-US" dirty="0"/>
            <a:t>Implications for Social Determinants of Health</a:t>
          </a:r>
        </a:p>
      </dgm:t>
    </dgm:pt>
    <dgm:pt modelId="{D693C19C-6041-4686-979D-7C0D9F8FA174}" type="parTrans" cxnId="{8523E960-3C8C-4C5B-8607-2844F37FE1CB}">
      <dgm:prSet/>
      <dgm:spPr/>
      <dgm:t>
        <a:bodyPr/>
        <a:lstStyle/>
        <a:p>
          <a:endParaRPr lang="en-US"/>
        </a:p>
      </dgm:t>
    </dgm:pt>
    <dgm:pt modelId="{C8D3F89E-B333-4024-B3A6-96AEEC3052B9}" type="sibTrans" cxnId="{8523E960-3C8C-4C5B-8607-2844F37FE1CB}">
      <dgm:prSet/>
      <dgm:spPr/>
      <dgm:t>
        <a:bodyPr/>
        <a:lstStyle/>
        <a:p>
          <a:endParaRPr lang="en-US"/>
        </a:p>
      </dgm:t>
    </dgm:pt>
    <dgm:pt modelId="{F41200AE-95EC-452A-AD57-670A0F68D5F9}" type="pres">
      <dgm:prSet presAssocID="{CD30A689-EDE7-48D9-9B48-2AB81C7CC4D1}" presName="Name0" presStyleCnt="0">
        <dgm:presLayoutVars>
          <dgm:dir/>
          <dgm:resizeHandles val="exact"/>
        </dgm:presLayoutVars>
      </dgm:prSet>
      <dgm:spPr/>
    </dgm:pt>
    <dgm:pt modelId="{D85C7FD0-A005-46C0-9EFC-9C6DCB2D34F4}" type="pres">
      <dgm:prSet presAssocID="{25AE20A7-3778-49B8-87FD-B552AAA9E2FB}" presName="node" presStyleLbl="node1" presStyleIdx="0" presStyleCnt="3">
        <dgm:presLayoutVars>
          <dgm:bulletEnabled val="1"/>
        </dgm:presLayoutVars>
      </dgm:prSet>
      <dgm:spPr/>
    </dgm:pt>
    <dgm:pt modelId="{444D8FE4-B8B3-4F00-9980-F4BEC78851DC}" type="pres">
      <dgm:prSet presAssocID="{8912955B-069D-483B-BF3E-B4B81A8A8E8E}" presName="sibTrans" presStyleLbl="sibTrans2D1" presStyleIdx="0" presStyleCnt="2"/>
      <dgm:spPr/>
    </dgm:pt>
    <dgm:pt modelId="{C8FD2A73-6DA7-4A37-8407-9059FB0C84B8}" type="pres">
      <dgm:prSet presAssocID="{8912955B-069D-483B-BF3E-B4B81A8A8E8E}" presName="connectorText" presStyleLbl="sibTrans2D1" presStyleIdx="0" presStyleCnt="2"/>
      <dgm:spPr/>
    </dgm:pt>
    <dgm:pt modelId="{56285BD1-DE38-446D-8319-7629DD8E599C}" type="pres">
      <dgm:prSet presAssocID="{1DD38CB5-4A89-416C-A3E8-A4214F8BB2DF}" presName="node" presStyleLbl="node1" presStyleIdx="1" presStyleCnt="3">
        <dgm:presLayoutVars>
          <dgm:bulletEnabled val="1"/>
        </dgm:presLayoutVars>
      </dgm:prSet>
      <dgm:spPr/>
    </dgm:pt>
    <dgm:pt modelId="{13BC4297-748D-47DF-9FD8-8B4CE239DC7A}" type="pres">
      <dgm:prSet presAssocID="{7BDFF5BC-B1BD-4559-9ECB-0CE92AA86A1B}" presName="sibTrans" presStyleLbl="sibTrans2D1" presStyleIdx="1" presStyleCnt="2"/>
      <dgm:spPr/>
    </dgm:pt>
    <dgm:pt modelId="{A07AF21C-BEE0-4741-80D3-265A052AA65F}" type="pres">
      <dgm:prSet presAssocID="{7BDFF5BC-B1BD-4559-9ECB-0CE92AA86A1B}" presName="connectorText" presStyleLbl="sibTrans2D1" presStyleIdx="1" presStyleCnt="2"/>
      <dgm:spPr/>
    </dgm:pt>
    <dgm:pt modelId="{F0492C72-B8F7-4838-8D32-E4661BF4BE6B}" type="pres">
      <dgm:prSet presAssocID="{31EDFB17-1203-4449-9CBA-AB4F7E1CD9E7}" presName="node" presStyleLbl="node1" presStyleIdx="2" presStyleCnt="3">
        <dgm:presLayoutVars>
          <dgm:bulletEnabled val="1"/>
        </dgm:presLayoutVars>
      </dgm:prSet>
      <dgm:spPr/>
    </dgm:pt>
  </dgm:ptLst>
  <dgm:cxnLst>
    <dgm:cxn modelId="{BE1C2328-4D01-4709-8C73-D268B8B674CC}" srcId="{CD30A689-EDE7-48D9-9B48-2AB81C7CC4D1}" destId="{1DD38CB5-4A89-416C-A3E8-A4214F8BB2DF}" srcOrd="1" destOrd="0" parTransId="{6CC9960B-6616-4EA2-A80A-E0013EFF6D2E}" sibTransId="{7BDFF5BC-B1BD-4559-9ECB-0CE92AA86A1B}"/>
    <dgm:cxn modelId="{302B6032-AF19-6940-9593-DFD359CB70D6}" type="presOf" srcId="{8912955B-069D-483B-BF3E-B4B81A8A8E8E}" destId="{C8FD2A73-6DA7-4A37-8407-9059FB0C84B8}" srcOrd="1" destOrd="0" presId="urn:microsoft.com/office/officeart/2005/8/layout/process1"/>
    <dgm:cxn modelId="{4835BF41-8DB2-914C-94DE-064BDD319B5E}" type="presOf" srcId="{8912955B-069D-483B-BF3E-B4B81A8A8E8E}" destId="{444D8FE4-B8B3-4F00-9980-F4BEC78851DC}" srcOrd="0" destOrd="0" presId="urn:microsoft.com/office/officeart/2005/8/layout/process1"/>
    <dgm:cxn modelId="{B8309056-16A2-B44A-8471-443605B7A218}" type="presOf" srcId="{31EDFB17-1203-4449-9CBA-AB4F7E1CD9E7}" destId="{F0492C72-B8F7-4838-8D32-E4661BF4BE6B}" srcOrd="0" destOrd="0" presId="urn:microsoft.com/office/officeart/2005/8/layout/process1"/>
    <dgm:cxn modelId="{3A3A1559-46DF-45C1-A0BF-D3ECCF27651C}" srcId="{CD30A689-EDE7-48D9-9B48-2AB81C7CC4D1}" destId="{25AE20A7-3778-49B8-87FD-B552AAA9E2FB}" srcOrd="0" destOrd="0" parTransId="{ABBCF961-E47A-4A22-89C4-665B5FBD7697}" sibTransId="{8912955B-069D-483B-BF3E-B4B81A8A8E8E}"/>
    <dgm:cxn modelId="{8523E960-3C8C-4C5B-8607-2844F37FE1CB}" srcId="{CD30A689-EDE7-48D9-9B48-2AB81C7CC4D1}" destId="{31EDFB17-1203-4449-9CBA-AB4F7E1CD9E7}" srcOrd="2" destOrd="0" parTransId="{D693C19C-6041-4686-979D-7C0D9F8FA174}" sibTransId="{C8D3F89E-B333-4024-B3A6-96AEEC3052B9}"/>
    <dgm:cxn modelId="{3B435662-0CBA-E847-86CC-2C41B17239DA}" type="presOf" srcId="{7BDFF5BC-B1BD-4559-9ECB-0CE92AA86A1B}" destId="{A07AF21C-BEE0-4741-80D3-265A052AA65F}" srcOrd="1" destOrd="0" presId="urn:microsoft.com/office/officeart/2005/8/layout/process1"/>
    <dgm:cxn modelId="{4659846A-648B-DA41-A0E9-A3973E0EA09A}" type="presOf" srcId="{25AE20A7-3778-49B8-87FD-B552AAA9E2FB}" destId="{D85C7FD0-A005-46C0-9EFC-9C6DCB2D34F4}" srcOrd="0" destOrd="0" presId="urn:microsoft.com/office/officeart/2005/8/layout/process1"/>
    <dgm:cxn modelId="{50C87296-A1F7-F64F-9806-D32E6A8766C9}" type="presOf" srcId="{1DD38CB5-4A89-416C-A3E8-A4214F8BB2DF}" destId="{56285BD1-DE38-446D-8319-7629DD8E599C}" srcOrd="0" destOrd="0" presId="urn:microsoft.com/office/officeart/2005/8/layout/process1"/>
    <dgm:cxn modelId="{A7DB46AF-52E0-F748-BE5F-272A5CA16DE5}" type="presOf" srcId="{CD30A689-EDE7-48D9-9B48-2AB81C7CC4D1}" destId="{F41200AE-95EC-452A-AD57-670A0F68D5F9}" srcOrd="0" destOrd="0" presId="urn:microsoft.com/office/officeart/2005/8/layout/process1"/>
    <dgm:cxn modelId="{88128DF6-DECB-E24E-9076-458A8EBD46E5}" type="presOf" srcId="{7BDFF5BC-B1BD-4559-9ECB-0CE92AA86A1B}" destId="{13BC4297-748D-47DF-9FD8-8B4CE239DC7A}" srcOrd="0" destOrd="0" presId="urn:microsoft.com/office/officeart/2005/8/layout/process1"/>
    <dgm:cxn modelId="{F71E7324-19BF-7D45-85BD-FE96F957617C}" type="presParOf" srcId="{F41200AE-95EC-452A-AD57-670A0F68D5F9}" destId="{D85C7FD0-A005-46C0-9EFC-9C6DCB2D34F4}" srcOrd="0" destOrd="0" presId="urn:microsoft.com/office/officeart/2005/8/layout/process1"/>
    <dgm:cxn modelId="{74843591-1C3B-E04A-BBE9-5C2C03A00513}" type="presParOf" srcId="{F41200AE-95EC-452A-AD57-670A0F68D5F9}" destId="{444D8FE4-B8B3-4F00-9980-F4BEC78851DC}" srcOrd="1" destOrd="0" presId="urn:microsoft.com/office/officeart/2005/8/layout/process1"/>
    <dgm:cxn modelId="{7B5D7245-B5D9-CD45-A528-D43D65B9C700}" type="presParOf" srcId="{444D8FE4-B8B3-4F00-9980-F4BEC78851DC}" destId="{C8FD2A73-6DA7-4A37-8407-9059FB0C84B8}" srcOrd="0" destOrd="0" presId="urn:microsoft.com/office/officeart/2005/8/layout/process1"/>
    <dgm:cxn modelId="{93EC94B8-BBD3-A94E-B4C4-BA193F7256CF}" type="presParOf" srcId="{F41200AE-95EC-452A-AD57-670A0F68D5F9}" destId="{56285BD1-DE38-446D-8319-7629DD8E599C}" srcOrd="2" destOrd="0" presId="urn:microsoft.com/office/officeart/2005/8/layout/process1"/>
    <dgm:cxn modelId="{48E4C293-BB2B-F14D-82FD-4C20E8BA387A}" type="presParOf" srcId="{F41200AE-95EC-452A-AD57-670A0F68D5F9}" destId="{13BC4297-748D-47DF-9FD8-8B4CE239DC7A}" srcOrd="3" destOrd="0" presId="urn:microsoft.com/office/officeart/2005/8/layout/process1"/>
    <dgm:cxn modelId="{5C86B199-9B11-1842-BDBC-501F5785A007}" type="presParOf" srcId="{13BC4297-748D-47DF-9FD8-8B4CE239DC7A}" destId="{A07AF21C-BEE0-4741-80D3-265A052AA65F}" srcOrd="0" destOrd="0" presId="urn:microsoft.com/office/officeart/2005/8/layout/process1"/>
    <dgm:cxn modelId="{26A7AE83-1955-A548-8886-79C7E582D9E9}" type="presParOf" srcId="{F41200AE-95EC-452A-AD57-670A0F68D5F9}" destId="{F0492C72-B8F7-4838-8D32-E4661BF4BE6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C7FD0-A005-46C0-9EFC-9C6DCB2D34F4}">
      <dsp:nvSpPr>
        <dsp:cNvPr id="0" name=""/>
        <dsp:cNvSpPr/>
      </dsp:nvSpPr>
      <dsp:spPr>
        <a:xfrm>
          <a:off x="9248" y="813428"/>
          <a:ext cx="2764176" cy="1658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Birth to Three</a:t>
          </a:r>
        </a:p>
      </dsp:txBody>
      <dsp:txXfrm>
        <a:off x="57824" y="862004"/>
        <a:ext cx="2667024" cy="1561353"/>
      </dsp:txXfrm>
    </dsp:sp>
    <dsp:sp modelId="{444D8FE4-B8B3-4F00-9980-F4BEC78851DC}">
      <dsp:nvSpPr>
        <dsp:cNvPr id="0" name=""/>
        <dsp:cNvSpPr/>
      </dsp:nvSpPr>
      <dsp:spPr>
        <a:xfrm>
          <a:off x="3049842" y="1299923"/>
          <a:ext cx="586005" cy="6855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049842" y="1437026"/>
        <a:ext cx="410204" cy="411309"/>
      </dsp:txXfrm>
    </dsp:sp>
    <dsp:sp modelId="{56285BD1-DE38-446D-8319-7629DD8E599C}">
      <dsp:nvSpPr>
        <dsp:cNvPr id="0" name=""/>
        <dsp:cNvSpPr/>
      </dsp:nvSpPr>
      <dsp:spPr>
        <a:xfrm>
          <a:off x="3879094" y="813428"/>
          <a:ext cx="2764176" cy="1658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Age Four to Young Adult</a:t>
          </a:r>
        </a:p>
      </dsp:txBody>
      <dsp:txXfrm>
        <a:off x="3927670" y="862004"/>
        <a:ext cx="2667024" cy="1561353"/>
      </dsp:txXfrm>
    </dsp:sp>
    <dsp:sp modelId="{13BC4297-748D-47DF-9FD8-8B4CE239DC7A}">
      <dsp:nvSpPr>
        <dsp:cNvPr id="0" name=""/>
        <dsp:cNvSpPr/>
      </dsp:nvSpPr>
      <dsp:spPr>
        <a:xfrm>
          <a:off x="6919688" y="1299923"/>
          <a:ext cx="586005" cy="68551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919688" y="1437026"/>
        <a:ext cx="410204" cy="411309"/>
      </dsp:txXfrm>
    </dsp:sp>
    <dsp:sp modelId="{F0492C72-B8F7-4838-8D32-E4661BF4BE6B}">
      <dsp:nvSpPr>
        <dsp:cNvPr id="0" name=""/>
        <dsp:cNvSpPr/>
      </dsp:nvSpPr>
      <dsp:spPr>
        <a:xfrm>
          <a:off x="7748941" y="813428"/>
          <a:ext cx="2764176" cy="1658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Implications for Social Determinants of Health</a:t>
          </a:r>
        </a:p>
      </dsp:txBody>
      <dsp:txXfrm>
        <a:off x="7797517" y="862004"/>
        <a:ext cx="2667024" cy="1561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26302-B599-4336-8129-540FA23D27C2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AADA-488C-4DA8-BE74-3F295582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1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graphic: 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1AADA-488C-4DA8-BE74-3F29558238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9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6AF45-24FC-44D9-B3DC-9C71CAE40589}"/>
              </a:ext>
            </a:extLst>
          </p:cNvPr>
          <p:cNvSpPr/>
          <p:nvPr userDrawn="1"/>
        </p:nvSpPr>
        <p:spPr>
          <a:xfrm>
            <a:off x="371475" y="314325"/>
            <a:ext cx="11468100" cy="400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81CFF-2E41-48D8-A5BB-4E45508FE1AC}"/>
              </a:ext>
            </a:extLst>
          </p:cNvPr>
          <p:cNvSpPr txBox="1"/>
          <p:nvPr/>
        </p:nvSpPr>
        <p:spPr>
          <a:xfrm>
            <a:off x="446534" y="5511341"/>
            <a:ext cx="54485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Pediatrics Northwest and </a:t>
            </a:r>
            <a:r>
              <a:rPr lang="en-US" sz="1700" dirty="0" err="1">
                <a:solidFill>
                  <a:schemeClr val="bg1">
                    <a:lumMod val="65000"/>
                  </a:schemeClr>
                </a:solidFill>
              </a:rPr>
              <a:t>HopeSparks</a:t>
            </a:r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Mary Ann Woodruff, MD, FAAP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HCA Learning Symposium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October 28, 2020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2FEFA33-5D58-4E2A-B70C-84F079021335}"/>
              </a:ext>
            </a:extLst>
          </p:cNvPr>
          <p:cNvSpPr/>
          <p:nvPr/>
        </p:nvSpPr>
        <p:spPr>
          <a:xfrm>
            <a:off x="6179289" y="5834752"/>
            <a:ext cx="6012711" cy="1023248"/>
          </a:xfrm>
          <a:custGeom>
            <a:avLst/>
            <a:gdLst>
              <a:gd name="connsiteX0" fmla="*/ 0 w 6204832"/>
              <a:gd name="connsiteY0" fmla="*/ 0 h 836047"/>
              <a:gd name="connsiteX1" fmla="*/ 304730 w 6204832"/>
              <a:gd name="connsiteY1" fmla="*/ 38149 h 836047"/>
              <a:gd name="connsiteX2" fmla="*/ 3397819 w 6204832"/>
              <a:gd name="connsiteY2" fmla="*/ 210757 h 836047"/>
              <a:gd name="connsiteX3" fmla="*/ 5889052 w 6204832"/>
              <a:gd name="connsiteY3" fmla="*/ 99488 h 836047"/>
              <a:gd name="connsiteX4" fmla="*/ 6204832 w 6204832"/>
              <a:gd name="connsiteY4" fmla="*/ 63660 h 836047"/>
              <a:gd name="connsiteX5" fmla="*/ 6204832 w 6204832"/>
              <a:gd name="connsiteY5" fmla="*/ 741992 h 836047"/>
              <a:gd name="connsiteX6" fmla="*/ 6204831 w 6204832"/>
              <a:gd name="connsiteY6" fmla="*/ 741992 h 836047"/>
              <a:gd name="connsiteX7" fmla="*/ 6204831 w 6204832"/>
              <a:gd name="connsiteY7" fmla="*/ 836047 h 836047"/>
              <a:gd name="connsiteX8" fmla="*/ 2954095 w 6204832"/>
              <a:gd name="connsiteY8" fmla="*/ 836047 h 836047"/>
              <a:gd name="connsiteX9" fmla="*/ 2930417 w 6204832"/>
              <a:gd name="connsiteY9" fmla="*/ 833175 h 836047"/>
              <a:gd name="connsiteX10" fmla="*/ 165022 w 6204832"/>
              <a:gd name="connsiteY10" fmla="*/ 73132 h 8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4832" h="836047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5168" y="210757"/>
                  <a:pt x="3397819" y="210757"/>
                </a:cubicBezTo>
                <a:cubicBezTo>
                  <a:pt x="4247941" y="210757"/>
                  <a:pt x="5080458" y="172602"/>
                  <a:pt x="5889052" y="99488"/>
                </a:cubicBezTo>
                <a:lnTo>
                  <a:pt x="6204832" y="63660"/>
                </a:ln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close/>
              </a:path>
            </a:pathLst>
          </a:custGeom>
          <a:solidFill>
            <a:srgbClr val="60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67F32AF-9086-42A3-80D2-23E0EB91A0B9}"/>
              </a:ext>
            </a:extLst>
          </p:cNvPr>
          <p:cNvSpPr/>
          <p:nvPr/>
        </p:nvSpPr>
        <p:spPr>
          <a:xfrm>
            <a:off x="377505" y="1283883"/>
            <a:ext cx="11814495" cy="4726174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878" h="2548371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rgbClr val="F7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C27667F-7B02-4A7B-8839-5B23C3BA90C3}"/>
              </a:ext>
            </a:extLst>
          </p:cNvPr>
          <p:cNvSpPr/>
          <p:nvPr/>
        </p:nvSpPr>
        <p:spPr>
          <a:xfrm>
            <a:off x="0" y="1756788"/>
            <a:ext cx="4941117" cy="2034986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457265-82A0-4CBF-9FBD-F4B0780D5650}"/>
              </a:ext>
            </a:extLst>
          </p:cNvPr>
          <p:cNvSpPr/>
          <p:nvPr/>
        </p:nvSpPr>
        <p:spPr>
          <a:xfrm>
            <a:off x="377505" y="343949"/>
            <a:ext cx="11669086" cy="471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788" y="3328957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Bridge of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501" y="4770159"/>
            <a:ext cx="10993546" cy="46823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Collaborative Caring at the Pediatric Medical Home</a:t>
            </a:r>
          </a:p>
        </p:txBody>
      </p:sp>
      <p:pic>
        <p:nvPicPr>
          <p:cNvPr id="7" name="Picture 6" descr="A picture containing tree, flower&#10;&#10;Description automatically generated">
            <a:extLst>
              <a:ext uri="{FF2B5EF4-FFF2-40B4-BE49-F238E27FC236}">
                <a16:creationId xmlns:a16="http://schemas.microsoft.com/office/drawing/2014/main" id="{7B873350-3596-438B-9A2D-FE880F25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860" y="156156"/>
            <a:ext cx="2433180" cy="138357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DB607B9-CB64-4023-A644-541137EB1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881" y="406642"/>
            <a:ext cx="1253966" cy="1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7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8B9F-E9B8-4194-AAD9-3AB763C6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913" y="1052258"/>
            <a:ext cx="6962776" cy="445659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8400" dirty="0">
                <a:latin typeface="+mj-lt"/>
              </a:rPr>
              <a:t>OUR STORY OUR GOAL</a:t>
            </a:r>
            <a:br>
              <a:rPr lang="en-US" sz="7200" dirty="0">
                <a:latin typeface="+mj-lt"/>
              </a:rPr>
            </a:br>
            <a:r>
              <a:rPr lang="en-US" sz="2000" dirty="0">
                <a:latin typeface="+mj-lt"/>
              </a:rPr>
              <a:t> </a:t>
            </a:r>
            <a:br>
              <a:rPr lang="en-US" sz="7200" dirty="0">
                <a:latin typeface="+mj-lt"/>
              </a:rPr>
            </a:br>
            <a:r>
              <a:rPr lang="en-US" sz="3100" dirty="0"/>
              <a:t>Pediatrics Northwest and </a:t>
            </a:r>
            <a:r>
              <a:rPr lang="en-US" sz="3100" dirty="0" err="1"/>
              <a:t>HopeSparks</a:t>
            </a:r>
            <a:endParaRPr lang="en-US" sz="3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4FE46-DE60-4D5A-BBAE-A738DF40DF32}"/>
              </a:ext>
            </a:extLst>
          </p:cNvPr>
          <p:cNvSpPr/>
          <p:nvPr/>
        </p:nvSpPr>
        <p:spPr>
          <a:xfrm>
            <a:off x="5033609" y="221933"/>
            <a:ext cx="6834929" cy="68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8059D-44E9-46C2-A9AB-36E5D126D305}"/>
              </a:ext>
            </a:extLst>
          </p:cNvPr>
          <p:cNvSpPr/>
          <p:nvPr/>
        </p:nvSpPr>
        <p:spPr>
          <a:xfrm>
            <a:off x="7495025" y="6201027"/>
            <a:ext cx="4206240" cy="10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8FD412-59D2-4B86-80E5-69E2AAD8664D}"/>
              </a:ext>
            </a:extLst>
          </p:cNvPr>
          <p:cNvSpPr/>
          <p:nvPr/>
        </p:nvSpPr>
        <p:spPr>
          <a:xfrm>
            <a:off x="455673" y="457724"/>
            <a:ext cx="4206240" cy="104775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916B9-422E-49CD-A982-C5C58A4DD29F}"/>
              </a:ext>
            </a:extLst>
          </p:cNvPr>
          <p:cNvSpPr/>
          <p:nvPr/>
        </p:nvSpPr>
        <p:spPr>
          <a:xfrm>
            <a:off x="144379" y="308008"/>
            <a:ext cx="4639377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irl climbing on a wall supported by father">
            <a:extLst>
              <a:ext uri="{FF2B5EF4-FFF2-40B4-BE49-F238E27FC236}">
                <a16:creationId xmlns:a16="http://schemas.microsoft.com/office/drawing/2014/main" id="{8B41ED2B-8778-42FB-BB1E-7F76E1DA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91" r="5691"/>
          <a:stretch/>
        </p:blipFill>
        <p:spPr>
          <a:xfrm>
            <a:off x="0" y="10"/>
            <a:ext cx="40515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1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F086C-ED25-4356-B53B-2DA2E1F9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3400" dirty="0">
                <a:solidFill>
                  <a:srgbClr val="FFFEFF"/>
                </a:solidFill>
              </a:rPr>
              <a:t>Statewide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8F80-102B-445C-8453-44D6783E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8" y="817805"/>
            <a:ext cx="6725899" cy="53525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1 in 5 children &amp; adolescents experience a mental health disorder annually, but 80% do not receive treatment.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Washington state ranks 43</a:t>
            </a:r>
            <a:r>
              <a:rPr lang="en-US" sz="2400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in the U.S. for children &amp; adolescent’s access to BH care.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Less than half of children and adolescents referred for specialty behavioral health services actually see a therapist, and then many of those only go once.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08AE4-70AB-478B-AF83-34E82EA2E6F8}"/>
              </a:ext>
            </a:extLst>
          </p:cNvPr>
          <p:cNvSpPr/>
          <p:nvPr/>
        </p:nvSpPr>
        <p:spPr>
          <a:xfrm>
            <a:off x="4241830" y="373224"/>
            <a:ext cx="7626709" cy="54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3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8B9F-E9B8-4194-AAD9-3AB763C6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352" y="1124998"/>
            <a:ext cx="8597296" cy="46080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0" dirty="0">
                <a:latin typeface="+mj-lt"/>
              </a:rPr>
              <a:t>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4FE46-DE60-4D5A-BBAE-A738DF40DF32}"/>
              </a:ext>
            </a:extLst>
          </p:cNvPr>
          <p:cNvSpPr/>
          <p:nvPr/>
        </p:nvSpPr>
        <p:spPr>
          <a:xfrm>
            <a:off x="5033609" y="221933"/>
            <a:ext cx="6834929" cy="68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8059D-44E9-46C2-A9AB-36E5D126D305}"/>
              </a:ext>
            </a:extLst>
          </p:cNvPr>
          <p:cNvSpPr/>
          <p:nvPr/>
        </p:nvSpPr>
        <p:spPr>
          <a:xfrm>
            <a:off x="7495025" y="6201027"/>
            <a:ext cx="4206240" cy="1047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8FD412-59D2-4B86-80E5-69E2AAD8664D}"/>
              </a:ext>
            </a:extLst>
          </p:cNvPr>
          <p:cNvSpPr/>
          <p:nvPr/>
        </p:nvSpPr>
        <p:spPr>
          <a:xfrm>
            <a:off x="455673" y="457724"/>
            <a:ext cx="4206240" cy="104775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45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95DEE-463E-4A05-95A9-4DFAE7AF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4605906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Defining care pathways</a:t>
            </a:r>
            <a:br>
              <a:rPr lang="en-US" dirty="0"/>
            </a:b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28D2C7-646C-4652-9D90-B3AE2EAFBB4E}"/>
              </a:ext>
            </a:extLst>
          </p:cNvPr>
          <p:cNvSpPr/>
          <p:nvPr/>
        </p:nvSpPr>
        <p:spPr>
          <a:xfrm>
            <a:off x="446534" y="5878019"/>
            <a:ext cx="11298932" cy="5127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09CC6B-3B7E-4CB6-B915-AB2FF8942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643814"/>
              </p:ext>
            </p:extLst>
          </p:nvPr>
        </p:nvGraphicFramePr>
        <p:xfrm>
          <a:off x="638620" y="1971868"/>
          <a:ext cx="10522366" cy="328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06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71F14-C3F3-4F4A-84A8-2AF58D57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collaborative care model 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(CoCM)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9FA3-0D35-4EAB-BE62-4752352A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43" y="1507415"/>
            <a:ext cx="4819091" cy="3903331"/>
          </a:xfrm>
          <a:ln w="57150">
            <a:noFill/>
          </a:ln>
        </p:spPr>
        <p:txBody>
          <a:bodyPr anchor="t">
            <a:normAutofit lnSpcReduction="10000"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The AIMS Center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Ages 4-21 years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Universal mental health screening at well child visits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Team approach at the medical home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Evidence based care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Tracking engagement and progress on a registry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Collaborative Care codes</a:t>
            </a:r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639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95DEE-463E-4A05-95A9-4DFAE7AF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Data: Access </a:t>
            </a:r>
            <a:br>
              <a:rPr lang="en-US" dirty="0"/>
            </a:b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CCB5FF-2BD8-417C-AC99-5DBBED79318C}"/>
              </a:ext>
            </a:extLst>
          </p:cNvPr>
          <p:cNvSpPr/>
          <p:nvPr/>
        </p:nvSpPr>
        <p:spPr>
          <a:xfrm>
            <a:off x="6563139" y="1971868"/>
            <a:ext cx="3647661" cy="1794047"/>
          </a:xfrm>
          <a:custGeom>
            <a:avLst/>
            <a:gdLst>
              <a:gd name="connsiteX0" fmla="*/ 0 w 2870476"/>
              <a:gd name="connsiteY0" fmla="*/ 179405 h 1794047"/>
              <a:gd name="connsiteX1" fmla="*/ 179405 w 2870476"/>
              <a:gd name="connsiteY1" fmla="*/ 0 h 1794047"/>
              <a:gd name="connsiteX2" fmla="*/ 2691071 w 2870476"/>
              <a:gd name="connsiteY2" fmla="*/ 0 h 1794047"/>
              <a:gd name="connsiteX3" fmla="*/ 2870476 w 2870476"/>
              <a:gd name="connsiteY3" fmla="*/ 179405 h 1794047"/>
              <a:gd name="connsiteX4" fmla="*/ 2870476 w 2870476"/>
              <a:gd name="connsiteY4" fmla="*/ 1614642 h 1794047"/>
              <a:gd name="connsiteX5" fmla="*/ 2691071 w 2870476"/>
              <a:gd name="connsiteY5" fmla="*/ 1794047 h 1794047"/>
              <a:gd name="connsiteX6" fmla="*/ 179405 w 2870476"/>
              <a:gd name="connsiteY6" fmla="*/ 1794047 h 1794047"/>
              <a:gd name="connsiteX7" fmla="*/ 0 w 2870476"/>
              <a:gd name="connsiteY7" fmla="*/ 1614642 h 1794047"/>
              <a:gd name="connsiteX8" fmla="*/ 0 w 2870476"/>
              <a:gd name="connsiteY8" fmla="*/ 179405 h 17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0476" h="1794047">
                <a:moveTo>
                  <a:pt x="0" y="179405"/>
                </a:moveTo>
                <a:cubicBezTo>
                  <a:pt x="0" y="80322"/>
                  <a:pt x="80322" y="0"/>
                  <a:pt x="179405" y="0"/>
                </a:cubicBezTo>
                <a:lnTo>
                  <a:pt x="2691071" y="0"/>
                </a:lnTo>
                <a:cubicBezTo>
                  <a:pt x="2790154" y="0"/>
                  <a:pt x="2870476" y="80322"/>
                  <a:pt x="2870476" y="179405"/>
                </a:cubicBezTo>
                <a:lnTo>
                  <a:pt x="2870476" y="1614642"/>
                </a:lnTo>
                <a:cubicBezTo>
                  <a:pt x="2870476" y="1713725"/>
                  <a:pt x="2790154" y="1794047"/>
                  <a:pt x="2691071" y="1794047"/>
                </a:cubicBezTo>
                <a:lnTo>
                  <a:pt x="179405" y="1794047"/>
                </a:lnTo>
                <a:cubicBezTo>
                  <a:pt x="80322" y="1794047"/>
                  <a:pt x="0" y="1713725"/>
                  <a:pt x="0" y="1614642"/>
                </a:cubicBezTo>
                <a:lnTo>
                  <a:pt x="0" y="1794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506" tIns="93186" rIns="113506" bIns="9318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5 calendar days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56CB781-17A1-4C10-BC19-C1C8F2B230DC}"/>
              </a:ext>
            </a:extLst>
          </p:cNvPr>
          <p:cNvSpPr/>
          <p:nvPr/>
        </p:nvSpPr>
        <p:spPr>
          <a:xfrm>
            <a:off x="6678835" y="4216202"/>
            <a:ext cx="3925956" cy="1794047"/>
          </a:xfrm>
          <a:custGeom>
            <a:avLst/>
            <a:gdLst>
              <a:gd name="connsiteX0" fmla="*/ 0 w 2870476"/>
              <a:gd name="connsiteY0" fmla="*/ 179405 h 1794047"/>
              <a:gd name="connsiteX1" fmla="*/ 179405 w 2870476"/>
              <a:gd name="connsiteY1" fmla="*/ 0 h 1794047"/>
              <a:gd name="connsiteX2" fmla="*/ 2691071 w 2870476"/>
              <a:gd name="connsiteY2" fmla="*/ 0 h 1794047"/>
              <a:gd name="connsiteX3" fmla="*/ 2870476 w 2870476"/>
              <a:gd name="connsiteY3" fmla="*/ 179405 h 1794047"/>
              <a:gd name="connsiteX4" fmla="*/ 2870476 w 2870476"/>
              <a:gd name="connsiteY4" fmla="*/ 1614642 h 1794047"/>
              <a:gd name="connsiteX5" fmla="*/ 2691071 w 2870476"/>
              <a:gd name="connsiteY5" fmla="*/ 1794047 h 1794047"/>
              <a:gd name="connsiteX6" fmla="*/ 179405 w 2870476"/>
              <a:gd name="connsiteY6" fmla="*/ 1794047 h 1794047"/>
              <a:gd name="connsiteX7" fmla="*/ 0 w 2870476"/>
              <a:gd name="connsiteY7" fmla="*/ 1614642 h 1794047"/>
              <a:gd name="connsiteX8" fmla="*/ 0 w 2870476"/>
              <a:gd name="connsiteY8" fmla="*/ 179405 h 17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0476" h="1794047">
                <a:moveTo>
                  <a:pt x="0" y="179405"/>
                </a:moveTo>
                <a:cubicBezTo>
                  <a:pt x="0" y="80322"/>
                  <a:pt x="80322" y="0"/>
                  <a:pt x="179405" y="0"/>
                </a:cubicBezTo>
                <a:lnTo>
                  <a:pt x="2691071" y="0"/>
                </a:lnTo>
                <a:cubicBezTo>
                  <a:pt x="2790154" y="0"/>
                  <a:pt x="2870476" y="80322"/>
                  <a:pt x="2870476" y="179405"/>
                </a:cubicBezTo>
                <a:lnTo>
                  <a:pt x="2870476" y="1614642"/>
                </a:lnTo>
                <a:cubicBezTo>
                  <a:pt x="2870476" y="1713725"/>
                  <a:pt x="2790154" y="1794047"/>
                  <a:pt x="2691071" y="1794047"/>
                </a:cubicBezTo>
                <a:lnTo>
                  <a:pt x="179405" y="1794047"/>
                </a:lnTo>
                <a:cubicBezTo>
                  <a:pt x="80322" y="1794047"/>
                  <a:pt x="0" y="1713725"/>
                  <a:pt x="0" y="1614642"/>
                </a:cubicBezTo>
                <a:lnTo>
                  <a:pt x="0" y="1794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506" tIns="93186" rIns="113506" bIns="9318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4.7 calendar days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852B195-C69A-4059-A54D-B4F28F6DFCA1}"/>
              </a:ext>
            </a:extLst>
          </p:cNvPr>
          <p:cNvSpPr/>
          <p:nvPr/>
        </p:nvSpPr>
        <p:spPr>
          <a:xfrm>
            <a:off x="536713" y="1933587"/>
            <a:ext cx="4661977" cy="1794047"/>
          </a:xfrm>
          <a:custGeom>
            <a:avLst/>
            <a:gdLst>
              <a:gd name="connsiteX0" fmla="*/ 0 w 3588095"/>
              <a:gd name="connsiteY0" fmla="*/ 179405 h 1794047"/>
              <a:gd name="connsiteX1" fmla="*/ 179405 w 3588095"/>
              <a:gd name="connsiteY1" fmla="*/ 0 h 1794047"/>
              <a:gd name="connsiteX2" fmla="*/ 3408690 w 3588095"/>
              <a:gd name="connsiteY2" fmla="*/ 0 h 1794047"/>
              <a:gd name="connsiteX3" fmla="*/ 3588095 w 3588095"/>
              <a:gd name="connsiteY3" fmla="*/ 179405 h 1794047"/>
              <a:gd name="connsiteX4" fmla="*/ 3588095 w 3588095"/>
              <a:gd name="connsiteY4" fmla="*/ 1614642 h 1794047"/>
              <a:gd name="connsiteX5" fmla="*/ 3408690 w 3588095"/>
              <a:gd name="connsiteY5" fmla="*/ 1794047 h 1794047"/>
              <a:gd name="connsiteX6" fmla="*/ 179405 w 3588095"/>
              <a:gd name="connsiteY6" fmla="*/ 1794047 h 1794047"/>
              <a:gd name="connsiteX7" fmla="*/ 0 w 3588095"/>
              <a:gd name="connsiteY7" fmla="*/ 1614642 h 1794047"/>
              <a:gd name="connsiteX8" fmla="*/ 0 w 3588095"/>
              <a:gd name="connsiteY8" fmla="*/ 179405 h 17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095" h="1794047">
                <a:moveTo>
                  <a:pt x="0" y="179405"/>
                </a:moveTo>
                <a:cubicBezTo>
                  <a:pt x="0" y="80322"/>
                  <a:pt x="80322" y="0"/>
                  <a:pt x="179405" y="0"/>
                </a:cubicBezTo>
                <a:lnTo>
                  <a:pt x="3408690" y="0"/>
                </a:lnTo>
                <a:cubicBezTo>
                  <a:pt x="3507773" y="0"/>
                  <a:pt x="3588095" y="80322"/>
                  <a:pt x="3588095" y="179405"/>
                </a:cubicBezTo>
                <a:lnTo>
                  <a:pt x="3588095" y="1614642"/>
                </a:lnTo>
                <a:cubicBezTo>
                  <a:pt x="3588095" y="1713725"/>
                  <a:pt x="3507773" y="1794047"/>
                  <a:pt x="3408690" y="1794047"/>
                </a:cubicBezTo>
                <a:lnTo>
                  <a:pt x="179405" y="1794047"/>
                </a:lnTo>
                <a:cubicBezTo>
                  <a:pt x="80322" y="1794047"/>
                  <a:pt x="0" y="1713725"/>
                  <a:pt x="0" y="1614642"/>
                </a:cubicBezTo>
                <a:lnTo>
                  <a:pt x="0" y="17940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84296" rIns="91440" bIns="84296" numCol="1" spcCol="1270" anchor="ctr" anchorCtr="0">
            <a:noAutofit/>
          </a:bodyPr>
          <a:lstStyle/>
          <a:p>
            <a:pPr marL="0" lvl="0" indent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From primary care referral to first contact with Behavioral Health Care Manager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957FF3-7795-4FF2-996E-E16EF1A12239}"/>
              </a:ext>
            </a:extLst>
          </p:cNvPr>
          <p:cNvSpPr/>
          <p:nvPr/>
        </p:nvSpPr>
        <p:spPr>
          <a:xfrm>
            <a:off x="573395" y="4177922"/>
            <a:ext cx="4625295" cy="1794047"/>
          </a:xfrm>
          <a:custGeom>
            <a:avLst/>
            <a:gdLst>
              <a:gd name="connsiteX0" fmla="*/ 0 w 3588095"/>
              <a:gd name="connsiteY0" fmla="*/ 179405 h 1794047"/>
              <a:gd name="connsiteX1" fmla="*/ 179405 w 3588095"/>
              <a:gd name="connsiteY1" fmla="*/ 0 h 1794047"/>
              <a:gd name="connsiteX2" fmla="*/ 3408690 w 3588095"/>
              <a:gd name="connsiteY2" fmla="*/ 0 h 1794047"/>
              <a:gd name="connsiteX3" fmla="*/ 3588095 w 3588095"/>
              <a:gd name="connsiteY3" fmla="*/ 179405 h 1794047"/>
              <a:gd name="connsiteX4" fmla="*/ 3588095 w 3588095"/>
              <a:gd name="connsiteY4" fmla="*/ 1614642 h 1794047"/>
              <a:gd name="connsiteX5" fmla="*/ 3408690 w 3588095"/>
              <a:gd name="connsiteY5" fmla="*/ 1794047 h 1794047"/>
              <a:gd name="connsiteX6" fmla="*/ 179405 w 3588095"/>
              <a:gd name="connsiteY6" fmla="*/ 1794047 h 1794047"/>
              <a:gd name="connsiteX7" fmla="*/ 0 w 3588095"/>
              <a:gd name="connsiteY7" fmla="*/ 1614642 h 1794047"/>
              <a:gd name="connsiteX8" fmla="*/ 0 w 3588095"/>
              <a:gd name="connsiteY8" fmla="*/ 179405 h 17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095" h="1794047">
                <a:moveTo>
                  <a:pt x="0" y="179405"/>
                </a:moveTo>
                <a:cubicBezTo>
                  <a:pt x="0" y="80322"/>
                  <a:pt x="80322" y="0"/>
                  <a:pt x="179405" y="0"/>
                </a:cubicBezTo>
                <a:lnTo>
                  <a:pt x="3408690" y="0"/>
                </a:lnTo>
                <a:cubicBezTo>
                  <a:pt x="3507773" y="0"/>
                  <a:pt x="3588095" y="80322"/>
                  <a:pt x="3588095" y="179405"/>
                </a:cubicBezTo>
                <a:lnTo>
                  <a:pt x="3588095" y="1614642"/>
                </a:lnTo>
                <a:cubicBezTo>
                  <a:pt x="3588095" y="1713725"/>
                  <a:pt x="3507773" y="1794047"/>
                  <a:pt x="3408690" y="1794047"/>
                </a:cubicBezTo>
                <a:lnTo>
                  <a:pt x="179405" y="1794047"/>
                </a:lnTo>
                <a:cubicBezTo>
                  <a:pt x="80322" y="1794047"/>
                  <a:pt x="0" y="1713725"/>
                  <a:pt x="0" y="1614642"/>
                </a:cubicBezTo>
                <a:lnTo>
                  <a:pt x="0" y="17940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84296" rIns="91440" bIns="84296" numCol="1" spcCol="1270" anchor="ctr" anchorCtr="0">
            <a:noAutofit/>
          </a:bodyPr>
          <a:lstStyle/>
          <a:p>
            <a:pPr marL="0" lvl="0" indent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From first contact with Behavioral Health Care Manager to first appointment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F625F8C-2538-4D6F-8733-CFC5E5C91357}"/>
              </a:ext>
            </a:extLst>
          </p:cNvPr>
          <p:cNvSpPr/>
          <p:nvPr/>
        </p:nvSpPr>
        <p:spPr>
          <a:xfrm>
            <a:off x="5628861" y="2685017"/>
            <a:ext cx="934278" cy="3677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8571AAC-33F3-4BE4-8E82-9AFAA4A3C0CC}"/>
              </a:ext>
            </a:extLst>
          </p:cNvPr>
          <p:cNvSpPr/>
          <p:nvPr/>
        </p:nvSpPr>
        <p:spPr>
          <a:xfrm>
            <a:off x="5628861" y="4929351"/>
            <a:ext cx="934278" cy="3677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3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6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68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95DEE-463E-4A05-95A9-4DFAE7AF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Data: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77056-4C14-4CFC-AE3F-6890574188C2}"/>
              </a:ext>
            </a:extLst>
          </p:cNvPr>
          <p:cNvSpPr txBox="1"/>
          <p:nvPr/>
        </p:nvSpPr>
        <p:spPr>
          <a:xfrm>
            <a:off x="601254" y="2177142"/>
            <a:ext cx="3409783" cy="382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dirty="0">
                <a:solidFill>
                  <a:srgbClr val="FFFFFF"/>
                </a:solidFill>
              </a:rPr>
              <a:t>Of those in therapy: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 78% show improvement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 2 have not yet improved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 5 did not complete therapy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dirty="0">
                <a:solidFill>
                  <a:schemeClr val="bg2"/>
                </a:solidFill>
              </a:rPr>
              <a:t>▪</a:t>
            </a:r>
            <a:r>
              <a:rPr lang="en-US" dirty="0">
                <a:solidFill>
                  <a:srgbClr val="FFFFFF"/>
                </a:solidFill>
              </a:rPr>
              <a:t> 1 referred to specialty care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dirty="0">
                <a:solidFill>
                  <a:schemeClr val="bg2"/>
                </a:solidFill>
              </a:rPr>
              <a:t>▪</a:t>
            </a:r>
            <a:r>
              <a:rPr lang="en-US" dirty="0">
                <a:solidFill>
                  <a:srgbClr val="FFFFFF"/>
                </a:solidFill>
              </a:rPr>
              <a:t> 4 had SDOH stressors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72F85711-EA86-41B1-83CC-E14C16D98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156098"/>
              </p:ext>
            </p:extLst>
          </p:nvPr>
        </p:nvGraphicFramePr>
        <p:xfrm>
          <a:off x="3714954" y="38850"/>
          <a:ext cx="899494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C629A52-0204-4288-93E3-D93CF95E582B}"/>
              </a:ext>
            </a:extLst>
          </p:cNvPr>
          <p:cNvSpPr/>
          <p:nvPr/>
        </p:nvSpPr>
        <p:spPr>
          <a:xfrm>
            <a:off x="4241830" y="365760"/>
            <a:ext cx="7692610" cy="3363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41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88" y="1005839"/>
            <a:ext cx="6823988" cy="342354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“you never change things by fighting the existing reality. To change something, build a new model that makes the existing model obsolete.”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FFE29-CD9A-4A3D-8B2F-CC795AAA2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4" r="29988"/>
          <a:stretch/>
        </p:blipFill>
        <p:spPr>
          <a:xfrm>
            <a:off x="8140428" y="10"/>
            <a:ext cx="405157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48DEE5-1FF4-4AD0-9099-672D88722DFD}"/>
              </a:ext>
            </a:extLst>
          </p:cNvPr>
          <p:cNvSpPr txBox="1"/>
          <p:nvPr/>
        </p:nvSpPr>
        <p:spPr>
          <a:xfrm>
            <a:off x="687760" y="5393187"/>
            <a:ext cx="545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R. Buckminster Fuller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59EF5-4A84-4BE8-9913-702EA20ED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4" t="8754" r="30776" b="39474"/>
          <a:stretch/>
        </p:blipFill>
        <p:spPr>
          <a:xfrm>
            <a:off x="8140428" y="0"/>
            <a:ext cx="4051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Custom 13">
      <a:dk1>
        <a:srgbClr val="F89520"/>
      </a:dk1>
      <a:lt1>
        <a:sysClr val="window" lastClr="FFFFFF"/>
      </a:lt1>
      <a:dk2>
        <a:srgbClr val="60B3CF"/>
      </a:dk2>
      <a:lt2>
        <a:srgbClr val="DFE3E5"/>
      </a:lt2>
      <a:accent1>
        <a:srgbClr val="60B3CF"/>
      </a:accent1>
      <a:accent2>
        <a:srgbClr val="DFE3E5"/>
      </a:accent2>
      <a:accent3>
        <a:srgbClr val="3C474C"/>
      </a:accent3>
      <a:accent4>
        <a:srgbClr val="F89520"/>
      </a:accent4>
      <a:accent5>
        <a:srgbClr val="60B3CF"/>
      </a:accent5>
      <a:accent6>
        <a:srgbClr val="F89520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287</Words>
  <Application>Microsoft Macintosh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Franklin Gothic Book</vt:lpstr>
      <vt:lpstr>Franklin Gothic Demi</vt:lpstr>
      <vt:lpstr>Gill Sans MT</vt:lpstr>
      <vt:lpstr>Wingdings 2</vt:lpstr>
      <vt:lpstr>DividendVTI</vt:lpstr>
      <vt:lpstr>Bridge of hope</vt:lpstr>
      <vt:lpstr>PowerPoint Presentation</vt:lpstr>
      <vt:lpstr>Statewide significance</vt:lpstr>
      <vt:lpstr>PowerPoint Presentation</vt:lpstr>
      <vt:lpstr>Defining care pathways </vt:lpstr>
      <vt:lpstr>The collaborative care model  (CoCM) </vt:lpstr>
      <vt:lpstr>The Data: Access  </vt:lpstr>
      <vt:lpstr>The Data: Outcomes</vt:lpstr>
      <vt:lpstr>“you never change things by fighting the existing reality. To change something, build a new model that makes the existing model obsolete.”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of hope</dc:title>
  <dc:creator>Rachel Rudd</dc:creator>
  <cp:lastModifiedBy>Cathy Kaufmann</cp:lastModifiedBy>
  <cp:revision>10</cp:revision>
  <cp:lastPrinted>2020-10-17T23:39:20Z</cp:lastPrinted>
  <dcterms:created xsi:type="dcterms:W3CDTF">2020-09-16T16:37:16Z</dcterms:created>
  <dcterms:modified xsi:type="dcterms:W3CDTF">2020-10-28T15:24:44Z</dcterms:modified>
</cp:coreProperties>
</file>