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1" r:id="rId5"/>
    <p:sldId id="277" r:id="rId6"/>
    <p:sldId id="278" r:id="rId7"/>
    <p:sldId id="276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F7410-FEB9-4480-AB44-DA385DDEE6CB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FAD9-EF01-4BB3-B2D9-7881C77E7B9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F7410-FEB9-4480-AB44-DA385DDEE6CB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FAD9-EF01-4BB3-B2D9-7881C77E7B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F7410-FEB9-4480-AB44-DA385DDEE6CB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FAD9-EF01-4BB3-B2D9-7881C77E7B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F7410-FEB9-4480-AB44-DA385DDEE6CB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FAD9-EF01-4BB3-B2D9-7881C77E7B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F7410-FEB9-4480-AB44-DA385DDEE6CB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FAD9-EF01-4BB3-B2D9-7881C77E7B9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F7410-FEB9-4480-AB44-DA385DDEE6CB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FAD9-EF01-4BB3-B2D9-7881C77E7B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F7410-FEB9-4480-AB44-DA385DDEE6CB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FAD9-EF01-4BB3-B2D9-7881C77E7B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F7410-FEB9-4480-AB44-DA385DDEE6CB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FAD9-EF01-4BB3-B2D9-7881C77E7B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F7410-FEB9-4480-AB44-DA385DDEE6CB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FAD9-EF01-4BB3-B2D9-7881C77E7B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F7410-FEB9-4480-AB44-DA385DDEE6CB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FAD9-EF01-4BB3-B2D9-7881C77E7B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F7410-FEB9-4480-AB44-DA385DDEE6CB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448FAD9-EF01-4BB3-B2D9-7881C77E7B9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FF7410-FEB9-4480-AB44-DA385DDEE6CB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48FAD9-EF01-4BB3-B2D9-7881C77E7B9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4900" dirty="0"/>
              <a:t>Improving Access to Quality Care</a:t>
            </a:r>
            <a:br>
              <a:rPr lang="en-US" sz="4900" dirty="0"/>
            </a:br>
            <a:r>
              <a:rPr lang="en-US" sz="4000" dirty="0"/>
              <a:t>Mobile Integrated Healthcare</a:t>
            </a:r>
            <a:br>
              <a:rPr lang="en-US" sz="4000" dirty="0"/>
            </a:br>
            <a:r>
              <a:rPr lang="en-US" sz="4000" dirty="0"/>
              <a:t>Community Paramedicine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Eric Lawrence</a:t>
            </a:r>
          </a:p>
          <a:p>
            <a:r>
              <a:rPr lang="en-US" dirty="0"/>
              <a:t>Captain/Paramedic</a:t>
            </a:r>
          </a:p>
          <a:p>
            <a:r>
              <a:rPr lang="en-US" dirty="0"/>
              <a:t>Clark County Fire &amp; Rescue</a:t>
            </a:r>
          </a:p>
        </p:txBody>
      </p:sp>
    </p:spTree>
    <p:extLst>
      <p:ext uri="{BB962C8B-B14F-4D97-AF65-F5344CB8AC3E}">
        <p14:creationId xmlns:p14="http://schemas.microsoft.com/office/powerpoint/2010/main" val="2433956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/>
          </a:bodyPr>
          <a:lstStyle/>
          <a:p>
            <a:r>
              <a:rPr lang="en-US" sz="4000" dirty="0"/>
              <a:t>About Clark County Fire &amp; Rescue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Covers over 125 square miles of northern Clark County</a:t>
            </a:r>
          </a:p>
          <a:p>
            <a:pPr lvl="1"/>
            <a:r>
              <a:rPr lang="en-US" dirty="0"/>
              <a:t>Includes cities of Woodland, Ridgefield, and La Center</a:t>
            </a:r>
          </a:p>
          <a:p>
            <a:r>
              <a:rPr lang="en-US" dirty="0"/>
              <a:t>Population served:  Approximately 40,000</a:t>
            </a:r>
          </a:p>
          <a:p>
            <a:r>
              <a:rPr lang="en-US" dirty="0"/>
              <a:t>All hazards emergency services agency</a:t>
            </a:r>
          </a:p>
          <a:p>
            <a:pPr lvl="1"/>
            <a:r>
              <a:rPr lang="en-US" dirty="0"/>
              <a:t>Fire, Medical, Motor Vehicle Accidents, Hazardous Materials, Marine, and Others</a:t>
            </a:r>
          </a:p>
          <a:p>
            <a:r>
              <a:rPr lang="en-US" dirty="0"/>
              <a:t>Respond to approximately 4,200 calls for service annually (and increasing)</a:t>
            </a:r>
          </a:p>
        </p:txBody>
      </p:sp>
    </p:spTree>
    <p:extLst>
      <p:ext uri="{BB962C8B-B14F-4D97-AF65-F5344CB8AC3E}">
        <p14:creationId xmlns:p14="http://schemas.microsoft.com/office/powerpoint/2010/main" val="2364001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Autofit/>
          </a:bodyPr>
          <a:lstStyle/>
          <a:p>
            <a:r>
              <a:rPr lang="en-US" sz="4000" dirty="0"/>
              <a:t>What is Community Paramedicine (CP)?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Also known as Mobile Integrated Healthcare (MIH) and more recently combined into all-encompassing MIH-CP</a:t>
            </a:r>
          </a:p>
          <a:p>
            <a:r>
              <a:rPr lang="en-US" dirty="0"/>
              <a:t>CP programs are typically run by fire departments or ambulance service providers who already have established relationships working in the community</a:t>
            </a:r>
          </a:p>
          <a:p>
            <a:r>
              <a:rPr lang="en-US" dirty="0"/>
              <a:t>Additional training and/or an expanded scope of practice for Paramedics to help manage patients’ social, BH, and medical needs in their homes rather than utilizing 911 and ED</a:t>
            </a:r>
          </a:p>
          <a:p>
            <a:r>
              <a:rPr lang="en-US" dirty="0"/>
              <a:t>The goal of all programs is to fulfill a need that is not being met and ultimately improve the patient’s access to care and resources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431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Autofit/>
          </a:bodyPr>
          <a:lstStyle/>
          <a:p>
            <a:r>
              <a:rPr lang="en-US" sz="4000" dirty="0"/>
              <a:t>What do MIH-CP programs look like?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program is unique to the population it serves</a:t>
            </a:r>
          </a:p>
          <a:p>
            <a:r>
              <a:rPr lang="en-US" u="sng" dirty="0"/>
              <a:t>It is all about filling gaps, not duplicating or competing</a:t>
            </a:r>
          </a:p>
          <a:p>
            <a:pPr lvl="1"/>
            <a:r>
              <a:rPr lang="en-US" dirty="0"/>
              <a:t>Examples</a:t>
            </a:r>
          </a:p>
          <a:p>
            <a:pPr lvl="2"/>
            <a:r>
              <a:rPr lang="en-US" dirty="0"/>
              <a:t>High system utilizer (911 and ED) reduction</a:t>
            </a:r>
          </a:p>
          <a:p>
            <a:pPr lvl="2"/>
            <a:r>
              <a:rPr lang="en-US" dirty="0"/>
              <a:t>Hospice revocation prevention</a:t>
            </a:r>
          </a:p>
          <a:p>
            <a:pPr lvl="2"/>
            <a:r>
              <a:rPr lang="en-US" dirty="0"/>
              <a:t>Post-discharge follow-up for high risk patients</a:t>
            </a:r>
          </a:p>
          <a:p>
            <a:pPr lvl="2"/>
            <a:r>
              <a:rPr lang="en-US" dirty="0"/>
              <a:t>Readmission prevention</a:t>
            </a:r>
          </a:p>
          <a:p>
            <a:pPr lvl="2"/>
            <a:r>
              <a:rPr lang="en-US" dirty="0"/>
              <a:t>Behavioral health/crisis intervention</a:t>
            </a:r>
          </a:p>
          <a:p>
            <a:pPr lvl="2"/>
            <a:r>
              <a:rPr lang="en-US" dirty="0"/>
              <a:t>Aging in place/Falls prevention</a:t>
            </a:r>
          </a:p>
          <a:p>
            <a:pPr lvl="2"/>
            <a:r>
              <a:rPr lang="en-US" dirty="0"/>
              <a:t>Many More…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405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Clark County Fire &amp; Rescue</a:t>
            </a:r>
            <a:br>
              <a:rPr lang="en-US" sz="4000" dirty="0"/>
            </a:br>
            <a:r>
              <a:rPr lang="en-US" sz="4000" dirty="0"/>
              <a:t>CARES/Community Outreach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>
            <a:normAutofit/>
          </a:bodyPr>
          <a:lstStyle/>
          <a:p>
            <a:r>
              <a:rPr lang="en-US" dirty="0"/>
              <a:t>SWACH Medicaid Transformation Project</a:t>
            </a:r>
          </a:p>
          <a:p>
            <a:pPr lvl="1"/>
            <a:r>
              <a:rPr lang="en-US" dirty="0"/>
              <a:t>2-year project grant</a:t>
            </a:r>
          </a:p>
          <a:p>
            <a:pPr lvl="1"/>
            <a:r>
              <a:rPr lang="en-US" dirty="0"/>
              <a:t>MSW hired as program coordinator</a:t>
            </a:r>
          </a:p>
          <a:p>
            <a:pPr lvl="1"/>
            <a:r>
              <a:rPr lang="en-US" dirty="0"/>
              <a:t>Community Resource Paramedic position added</a:t>
            </a:r>
          </a:p>
          <a:p>
            <a:pPr lvl="1"/>
            <a:r>
              <a:rPr lang="en-US" dirty="0"/>
              <a:t>Volunteer coming on board soon</a:t>
            </a:r>
          </a:p>
          <a:p>
            <a:pPr lvl="1"/>
            <a:r>
              <a:rPr lang="en-US" dirty="0"/>
              <a:t>Provide outreach and follow-up services for clients identified by fire crews as well as health system/hospital partners</a:t>
            </a:r>
          </a:p>
          <a:p>
            <a:pPr lvl="1"/>
            <a:r>
              <a:rPr lang="en-US" dirty="0"/>
              <a:t>Coordinate all referrals through </a:t>
            </a:r>
            <a:r>
              <a:rPr lang="en-US" dirty="0" err="1"/>
              <a:t>HealthConnect</a:t>
            </a:r>
            <a:r>
              <a:rPr lang="en-US" dirty="0"/>
              <a:t> Hub</a:t>
            </a:r>
          </a:p>
        </p:txBody>
      </p:sp>
    </p:spTree>
    <p:extLst>
      <p:ext uri="{BB962C8B-B14F-4D97-AF65-F5344CB8AC3E}">
        <p14:creationId xmlns:p14="http://schemas.microsoft.com/office/powerpoint/2010/main" val="3171448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Clark County Fire &amp; Rescue</a:t>
            </a:r>
            <a:br>
              <a:rPr lang="en-US" sz="4000" dirty="0"/>
            </a:br>
            <a:r>
              <a:rPr lang="en-US" sz="4000" dirty="0"/>
              <a:t>CARES/Community Outreach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Project Goals</a:t>
            </a:r>
          </a:p>
          <a:p>
            <a:pPr lvl="2"/>
            <a:r>
              <a:rPr lang="en-US" dirty="0"/>
              <a:t>Provide outreach and follow-up services for clients identified by fire crews as well as health system/hospital partners</a:t>
            </a:r>
          </a:p>
          <a:p>
            <a:pPr lvl="2"/>
            <a:r>
              <a:rPr lang="en-US" dirty="0"/>
              <a:t>Coordinate all referrals through </a:t>
            </a:r>
            <a:r>
              <a:rPr lang="en-US" dirty="0" err="1"/>
              <a:t>HealthConnect</a:t>
            </a:r>
            <a:r>
              <a:rPr lang="en-US" dirty="0"/>
              <a:t> Hub</a:t>
            </a:r>
          </a:p>
          <a:p>
            <a:pPr lvl="2"/>
            <a:r>
              <a:rPr lang="en-US" dirty="0"/>
              <a:t>Identify more partners to ultimately form multidisciplinary healthcare teams </a:t>
            </a:r>
          </a:p>
          <a:p>
            <a:pPr lvl="2"/>
            <a:r>
              <a:rPr lang="en-US" dirty="0"/>
              <a:t>IHI Triple Aim</a:t>
            </a:r>
          </a:p>
          <a:p>
            <a:pPr lvl="3"/>
            <a:r>
              <a:rPr lang="en-US" dirty="0"/>
              <a:t>Improve health of population</a:t>
            </a:r>
          </a:p>
          <a:p>
            <a:pPr lvl="3"/>
            <a:r>
              <a:rPr lang="en-US" dirty="0"/>
              <a:t>Improve patient experience</a:t>
            </a:r>
          </a:p>
          <a:p>
            <a:pPr lvl="3"/>
            <a:r>
              <a:rPr lang="en-US" dirty="0"/>
              <a:t>Reduce per capita cost of healthcare</a:t>
            </a:r>
          </a:p>
          <a:p>
            <a:pPr lvl="2"/>
            <a:r>
              <a:rPr lang="en-US" dirty="0"/>
              <a:t>Prove sustainability and identify future funding sources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319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Clark County Fire &amp; Rescue</a:t>
            </a:r>
            <a:br>
              <a:rPr lang="en-US" sz="4000" dirty="0"/>
            </a:br>
            <a:r>
              <a:rPr lang="en-US" sz="4000" dirty="0"/>
              <a:t>CARES/Community Outreach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Example of Potential Impact - Falls</a:t>
            </a:r>
          </a:p>
          <a:p>
            <a:pPr lvl="2"/>
            <a:r>
              <a:rPr lang="en-US" dirty="0"/>
              <a:t>CCFR responded to 4,176 calls for service in 2018</a:t>
            </a:r>
          </a:p>
          <a:p>
            <a:pPr lvl="2"/>
            <a:r>
              <a:rPr lang="en-US" dirty="0"/>
              <a:t>438 (10%) of those responses were dispatched for a fall</a:t>
            </a:r>
          </a:p>
          <a:p>
            <a:pPr lvl="2"/>
            <a:r>
              <a:rPr lang="en-US" dirty="0"/>
              <a:t>166 of those patients were transported to the hospital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Using State/National Statistics</a:t>
            </a:r>
          </a:p>
          <a:p>
            <a:pPr lvl="2"/>
            <a:r>
              <a:rPr lang="en-US" dirty="0"/>
              <a:t>Average ambulance cost - $800-$1,000</a:t>
            </a:r>
          </a:p>
          <a:p>
            <a:pPr lvl="2"/>
            <a:r>
              <a:rPr lang="en-US" dirty="0"/>
              <a:t>Average ED cost - $3,500</a:t>
            </a:r>
          </a:p>
          <a:p>
            <a:pPr lvl="2"/>
            <a:r>
              <a:rPr lang="en-US" dirty="0"/>
              <a:t>Approximately $4,500/month for long-term care services ($54,000/year)</a:t>
            </a:r>
          </a:p>
          <a:p>
            <a:pPr lvl="2"/>
            <a:r>
              <a:rPr lang="en-US" dirty="0"/>
              <a:t>Total Cost</a:t>
            </a:r>
          </a:p>
          <a:p>
            <a:pPr lvl="2"/>
            <a:r>
              <a:rPr lang="en-US" dirty="0"/>
              <a:t>So Medicare, Medicaid, private insurers, and likely family members still living in CCFR’s service area are paying out millions/year (and growing) in medical costs</a:t>
            </a:r>
          </a:p>
        </p:txBody>
      </p:sp>
    </p:spTree>
    <p:extLst>
      <p:ext uri="{BB962C8B-B14F-4D97-AF65-F5344CB8AC3E}">
        <p14:creationId xmlns:p14="http://schemas.microsoft.com/office/powerpoint/2010/main" val="457285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Clark County Fire &amp; Rescue</a:t>
            </a:r>
            <a:br>
              <a:rPr lang="en-US" sz="4000" dirty="0"/>
            </a:br>
            <a:r>
              <a:rPr lang="en-US" sz="4000" dirty="0"/>
              <a:t>CARES/Community Outreach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we could prevent even some of those falls?</a:t>
            </a:r>
          </a:p>
          <a:p>
            <a:pPr lvl="1"/>
            <a:r>
              <a:rPr lang="en-US" dirty="0"/>
              <a:t>Reduction in financial burden on patients and family members</a:t>
            </a:r>
          </a:p>
          <a:p>
            <a:pPr lvl="1"/>
            <a:r>
              <a:rPr lang="en-US" dirty="0"/>
              <a:t>Improved quality of life for citizens remaining in their own homes for longer</a:t>
            </a:r>
          </a:p>
          <a:p>
            <a:pPr lvl="1"/>
            <a:r>
              <a:rPr lang="en-US" dirty="0"/>
              <a:t>Reduced cost/wear and tear on emergency vehicles</a:t>
            </a:r>
          </a:p>
          <a:p>
            <a:pPr lvl="1"/>
            <a:r>
              <a:rPr lang="en-US" dirty="0"/>
              <a:t>Emergency response resources available for other duties and/or calls for service</a:t>
            </a:r>
          </a:p>
        </p:txBody>
      </p:sp>
    </p:spTree>
    <p:extLst>
      <p:ext uri="{BB962C8B-B14F-4D97-AF65-F5344CB8AC3E}">
        <p14:creationId xmlns:p14="http://schemas.microsoft.com/office/powerpoint/2010/main" val="1789041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Clark County Fire &amp; Rescue</a:t>
            </a:r>
            <a:br>
              <a:rPr lang="en-US" sz="4000" dirty="0"/>
            </a:br>
            <a:r>
              <a:rPr lang="en-US" sz="4000" dirty="0"/>
              <a:t>CARES/Community Outreach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Prevention is the Solution</a:t>
            </a:r>
          </a:p>
          <a:p>
            <a:pPr lvl="1"/>
            <a:r>
              <a:rPr lang="en-US" dirty="0"/>
              <a:t>Identify at-risk patient population</a:t>
            </a:r>
          </a:p>
          <a:p>
            <a:pPr lvl="2"/>
            <a:r>
              <a:rPr lang="en-US" dirty="0"/>
              <a:t>Recent fall with or without injury</a:t>
            </a:r>
          </a:p>
          <a:p>
            <a:pPr lvl="2"/>
            <a:r>
              <a:rPr lang="en-US" dirty="0"/>
              <a:t>Discharged home after joint replacement</a:t>
            </a:r>
          </a:p>
          <a:p>
            <a:pPr lvl="1"/>
            <a:r>
              <a:rPr lang="en-US" dirty="0"/>
              <a:t>Initial home visit by CRP and/or social worker</a:t>
            </a:r>
          </a:p>
          <a:p>
            <a:pPr lvl="2"/>
            <a:r>
              <a:rPr lang="en-US" dirty="0"/>
              <a:t>Performs thorough home safety assessment</a:t>
            </a:r>
          </a:p>
          <a:p>
            <a:pPr lvl="2"/>
            <a:r>
              <a:rPr lang="en-US" dirty="0"/>
              <a:t>Performs medical/physical assessment of patient</a:t>
            </a:r>
          </a:p>
          <a:p>
            <a:pPr lvl="2"/>
            <a:r>
              <a:rPr lang="en-US" dirty="0"/>
              <a:t>Provide education and assist patient in accessing services that may improve their situation</a:t>
            </a:r>
          </a:p>
          <a:p>
            <a:pPr lvl="1"/>
            <a:r>
              <a:rPr lang="en-US" dirty="0"/>
              <a:t>Follow-up phone call and/or visit by CRP and/or social worker</a:t>
            </a:r>
          </a:p>
          <a:p>
            <a:pPr lvl="2"/>
            <a:r>
              <a:rPr lang="en-US" dirty="0"/>
              <a:t>Ensure patient has kept appointments and is getting support they need</a:t>
            </a:r>
          </a:p>
        </p:txBody>
      </p:sp>
    </p:spTree>
    <p:extLst>
      <p:ext uri="{BB962C8B-B14F-4D97-AF65-F5344CB8AC3E}">
        <p14:creationId xmlns:p14="http://schemas.microsoft.com/office/powerpoint/2010/main" val="4394690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3145</TotalTime>
  <Words>646</Words>
  <Application>Microsoft Macintosh PowerPoint</Application>
  <PresentationFormat>On-screen Show (4:3)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Constantia</vt:lpstr>
      <vt:lpstr>Wingdings 2</vt:lpstr>
      <vt:lpstr>Flow</vt:lpstr>
      <vt:lpstr> Improving Access to Quality Care Mobile Integrated Healthcare Community Paramedicine</vt:lpstr>
      <vt:lpstr>About Clark County Fire &amp; Rescue</vt:lpstr>
      <vt:lpstr>What is Community Paramedicine (CP)?</vt:lpstr>
      <vt:lpstr>What do MIH-CP programs look like?</vt:lpstr>
      <vt:lpstr>Clark County Fire &amp; Rescue CARES/Community Outreach Program</vt:lpstr>
      <vt:lpstr>Clark County Fire &amp; Rescue CARES/Community Outreach Program</vt:lpstr>
      <vt:lpstr>Clark County Fire &amp; Rescue CARES/Community Outreach Program</vt:lpstr>
      <vt:lpstr>Clark County Fire &amp; Rescue CARES/Community Outreach Program</vt:lpstr>
      <vt:lpstr>Clark County Fire &amp; Rescue CARES/Community Outreach Program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Paramedicine &amp; Mobile Integrated Healthcare (MIH)</dc:title>
  <dc:creator>Eric Lawrence</dc:creator>
  <cp:lastModifiedBy>Cathy Kaufmann</cp:lastModifiedBy>
  <cp:revision>44</cp:revision>
  <dcterms:created xsi:type="dcterms:W3CDTF">2017-06-08T18:53:55Z</dcterms:created>
  <dcterms:modified xsi:type="dcterms:W3CDTF">2020-10-28T15:24:56Z</dcterms:modified>
</cp:coreProperties>
</file>