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4" r:id="rId3"/>
    <p:sldMasterId id="2147483673" r:id="rId4"/>
  </p:sldMasterIdLst>
  <p:notesMasterIdLst>
    <p:notesMasterId r:id="rId11"/>
  </p:notesMasterIdLst>
  <p:sldIdLst>
    <p:sldId id="282" r:id="rId5"/>
    <p:sldId id="281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Nachand, Lena R. (HCA)" initials="NLR(" lastIdx="2" clrIdx="0">
    <p:extLst>
      <p:ext uri="{19B8F6BF-5375-455C-9EA6-DF929625EA0E}">
        <p15:presenceInfo xmlns:p15="http://schemas.microsoft.com/office/powerpoint/2012/main" userId="Nachand, Lena R. (HCA)" providerId="None"/>
      </p:ext>
    </p:extLst>
  </p:cmAuthor>
  <p:cmAuthor id="3" name="Nafziger, Mia (HCA)" initials="NM(" lastIdx="2" clrIdx="1">
    <p:extLst>
      <p:ext uri="{19B8F6BF-5375-455C-9EA6-DF929625EA0E}">
        <p15:presenceInfo xmlns:p15="http://schemas.microsoft.com/office/powerpoint/2012/main" userId="S-1-5-21-879123109-1917151826-9522986-375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64" autoAdjust="0"/>
    <p:restoredTop sz="87959" autoAdjust="0"/>
  </p:normalViewPr>
  <p:slideViewPr>
    <p:cSldViewPr snapToGrid="0">
      <p:cViewPr varScale="1">
        <p:scale>
          <a:sx n="112" d="100"/>
          <a:sy n="112" d="100"/>
        </p:scale>
        <p:origin x="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04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C61B-21B2-4DA6-B8B3-F76571739C6B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2E0B-5BAA-43B7-8F48-3C44F32B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7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Mia, Lena on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60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3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02038"/>
            <a:ext cx="50362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586" y="633046"/>
            <a:ext cx="4425697" cy="10576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586" y="2067951"/>
            <a:ext cx="4425697" cy="401194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877615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365125"/>
            <a:ext cx="442569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4571" y="1681163"/>
            <a:ext cx="44256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4571" y="2505075"/>
            <a:ext cx="4425696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736936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7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625152"/>
            <a:ext cx="4422712" cy="8304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84570" y="1667918"/>
            <a:ext cx="4422713" cy="3818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70" y="5486400"/>
            <a:ext cx="4422713" cy="522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539984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8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99803"/>
            <a:ext cx="5036234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12" y="2065307"/>
            <a:ext cx="5036234" cy="4014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5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21304" y="987425"/>
            <a:ext cx="44340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37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w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jp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3.jpe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11" Type="http://schemas.openxmlformats.org/officeDocument/2006/relationships/image" Target="../media/image9.w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2000"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588" y="633046"/>
            <a:ext cx="437878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588" y="1825625"/>
            <a:ext cx="437878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2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9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2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91745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8086" y="633046"/>
            <a:ext cx="493776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086" y="1825625"/>
            <a:ext cx="493776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1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2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dedicated, agency-wide strategy to address health equity in our programs and initiatives</a:t>
            </a:r>
          </a:p>
          <a:p>
            <a:pPr lvl="1"/>
            <a:r>
              <a:rPr lang="en-US" dirty="0"/>
              <a:t>Despite ramifications of health inequities for Washington residents</a:t>
            </a:r>
          </a:p>
          <a:p>
            <a:pPr lvl="1"/>
            <a:r>
              <a:rPr lang="en-US" dirty="0"/>
              <a:t>Despite agency’s commitment to health equity</a:t>
            </a:r>
          </a:p>
          <a:p>
            <a:pPr lvl="1"/>
            <a:r>
              <a:rPr lang="en-US" dirty="0"/>
              <a:t>Despite serving marginalized communities</a:t>
            </a:r>
          </a:p>
          <a:p>
            <a:r>
              <a:rPr lang="en-US" dirty="0"/>
              <a:t>A strategy would help HCA explicitly address and incorporate health equity principles into its operations, programs,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418871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have we been?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HCA has played a role in health equity for Washington state</a:t>
            </a:r>
          </a:p>
          <a:p>
            <a:pPr lvl="1"/>
            <a:r>
              <a:rPr lang="en-US" dirty="0"/>
              <a:t>Medicaid Expansion (2014)</a:t>
            </a:r>
          </a:p>
          <a:p>
            <a:pPr lvl="1"/>
            <a:r>
              <a:rPr lang="en-US" dirty="0"/>
              <a:t>1115 Waiver/Medicaid Transformation Project objective to “Implement population health strategies that improve health equity” (2017)</a:t>
            </a:r>
          </a:p>
          <a:p>
            <a:pPr lvl="0"/>
            <a:r>
              <a:rPr lang="en-US" dirty="0"/>
              <a:t>Health equity has existed in HCA programming</a:t>
            </a:r>
          </a:p>
          <a:p>
            <a:pPr lvl="1"/>
            <a:r>
              <a:rPr lang="en-US" dirty="0"/>
              <a:t>Health Innovation Leadership Network and the Communities and Equity Accelerator Committee</a:t>
            </a:r>
          </a:p>
          <a:p>
            <a:pPr lvl="1"/>
            <a:r>
              <a:rPr lang="en-US" dirty="0"/>
              <a:t>Multi-Ethnic Employee Resource Group (ME-ERG) and Office of Tribal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equity workgroup</a:t>
            </a:r>
          </a:p>
          <a:p>
            <a:pPr lvl="1"/>
            <a:r>
              <a:rPr lang="en-US" dirty="0"/>
              <a:t>Convened since January 2020</a:t>
            </a:r>
          </a:p>
          <a:p>
            <a:pPr lvl="1"/>
            <a:r>
              <a:rPr lang="en-US" dirty="0"/>
              <a:t>Representatives from most agency divisions</a:t>
            </a:r>
          </a:p>
          <a:p>
            <a:r>
              <a:rPr lang="en-US" dirty="0"/>
              <a:t>Identified goals</a:t>
            </a:r>
          </a:p>
          <a:p>
            <a:pPr lvl="1"/>
            <a:r>
              <a:rPr lang="en-US" dirty="0"/>
              <a:t>Reduce health inequities and improve the health of all people in Washington</a:t>
            </a:r>
          </a:p>
          <a:p>
            <a:pPr lvl="1"/>
            <a:r>
              <a:rPr lang="en-US" dirty="0"/>
              <a:t>Exemplify a culture of health equity </a:t>
            </a:r>
          </a:p>
          <a:p>
            <a:pPr lvl="1"/>
            <a:r>
              <a:rPr lang="en-US" dirty="0"/>
              <a:t>Communicate and collaborate with our community partners on health equity</a:t>
            </a:r>
          </a:p>
          <a:p>
            <a:r>
              <a:rPr lang="en-US" dirty="0"/>
              <a:t>HCA all-staff equity survey to gauge internal awareness of and commitment to health equity</a:t>
            </a:r>
          </a:p>
        </p:txBody>
      </p:sp>
    </p:spTree>
    <p:extLst>
      <p:ext uri="{BB962C8B-B14F-4D97-AF65-F5344CB8AC3E}">
        <p14:creationId xmlns:p14="http://schemas.microsoft.com/office/powerpoint/2010/main" val="308011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to hire a leadership-level equity officer</a:t>
            </a:r>
          </a:p>
          <a:p>
            <a:pPr lvl="1"/>
            <a:r>
              <a:rPr lang="en-US" dirty="0"/>
              <a:t>Pros: direct line to leadership and employee resource groups</a:t>
            </a:r>
          </a:p>
          <a:p>
            <a:pPr lvl="1"/>
            <a:r>
              <a:rPr lang="en-US" dirty="0"/>
              <a:t>Cons: potential for equity work to become </a:t>
            </a:r>
            <a:r>
              <a:rPr lang="en-US" dirty="0" err="1"/>
              <a:t>siloed</a:t>
            </a:r>
            <a:endParaRPr lang="en-US" dirty="0"/>
          </a:p>
          <a:p>
            <a:r>
              <a:rPr lang="en-US" dirty="0"/>
              <a:t>Gathering feedback from within and outside the agency</a:t>
            </a:r>
          </a:p>
          <a:p>
            <a:r>
              <a:rPr lang="en-US" dirty="0"/>
              <a:t>Exploring areas of opportunity: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Community engagement and accountability</a:t>
            </a:r>
          </a:p>
          <a:p>
            <a:pPr lvl="1"/>
            <a:r>
              <a:rPr lang="en-US" dirty="0"/>
              <a:t>Training and workforce development</a:t>
            </a:r>
          </a:p>
          <a:p>
            <a:pPr lvl="1"/>
            <a:r>
              <a:rPr lang="en-US" dirty="0"/>
              <a:t>Purchasing and contracting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7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Social determinants of health assessment</a:t>
            </a:r>
          </a:p>
          <a:p>
            <a:pPr lvl="1"/>
            <a:r>
              <a:rPr lang="en-US" dirty="0"/>
              <a:t>Quality metrics</a:t>
            </a:r>
          </a:p>
          <a:p>
            <a:pPr lvl="1"/>
            <a:r>
              <a:rPr lang="en-US" dirty="0"/>
              <a:t>Expand and rethink race/ethnicity data</a:t>
            </a:r>
          </a:p>
          <a:p>
            <a:r>
              <a:rPr lang="en-US" dirty="0"/>
              <a:t>Community engagement and accountability</a:t>
            </a:r>
          </a:p>
          <a:p>
            <a:r>
              <a:rPr lang="en-US" dirty="0"/>
              <a:t>Training and workforce development</a:t>
            </a:r>
          </a:p>
          <a:p>
            <a:pPr lvl="1"/>
            <a:r>
              <a:rPr lang="en-US" dirty="0"/>
              <a:t>Provider implicit bias</a:t>
            </a:r>
          </a:p>
          <a:p>
            <a:pPr lvl="1"/>
            <a:r>
              <a:rPr lang="en-US" dirty="0"/>
              <a:t>Diverse and inclusive workforce</a:t>
            </a:r>
          </a:p>
          <a:p>
            <a:r>
              <a:rPr lang="en-US" dirty="0"/>
              <a:t>Purchasing and contracting </a:t>
            </a:r>
          </a:p>
          <a:p>
            <a:pPr lvl="1"/>
            <a:r>
              <a:rPr lang="en-US" dirty="0"/>
              <a:t>Exploring contractual requirements focused on equity</a:t>
            </a:r>
          </a:p>
          <a:p>
            <a:pPr lvl="1"/>
            <a:r>
              <a:rPr lang="en-US" dirty="0"/>
              <a:t>Value-based purchasing</a:t>
            </a:r>
          </a:p>
          <a:p>
            <a:r>
              <a:rPr lang="en-US" dirty="0"/>
              <a:t>HCA organizational structure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road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Approaching our work with an equity lens</a:t>
            </a:r>
          </a:p>
          <a:p>
            <a:r>
              <a:rPr lang="en-US" dirty="0"/>
              <a:t>How can our partners help us identify our blind spots?</a:t>
            </a:r>
          </a:p>
          <a:p>
            <a:r>
              <a:rPr lang="en-US" dirty="0"/>
              <a:t>Holding HCA accountable</a:t>
            </a:r>
          </a:p>
          <a:p>
            <a:r>
              <a:rPr lang="en-US" dirty="0"/>
              <a:t>Ensuring that equity is not just a byproduct of our efforts</a:t>
            </a:r>
          </a:p>
          <a:p>
            <a:r>
              <a:rPr lang="en-US" dirty="0"/>
              <a:t>How do ACHs want to partner with HCA on equity?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9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16216</TotalTime>
  <Words>357</Words>
  <Application>Microsoft Macintosh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3_Office Theme</vt:lpstr>
      <vt:lpstr>2_Office Theme</vt:lpstr>
      <vt:lpstr>1_Office Theme</vt:lpstr>
      <vt:lpstr>What is the problem?</vt:lpstr>
      <vt:lpstr>Where have we been? </vt:lpstr>
      <vt:lpstr>Where are we now?</vt:lpstr>
      <vt:lpstr>Where are we going?</vt:lpstr>
      <vt:lpstr>Areas of opportunity</vt:lpstr>
      <vt:lpstr>Navigating the road ahead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Grigg, Brenda E (HCA)</dc:creator>
  <cp:lastModifiedBy>Diana Bianco</cp:lastModifiedBy>
  <cp:revision>164</cp:revision>
  <dcterms:created xsi:type="dcterms:W3CDTF">2018-03-14T18:03:33Z</dcterms:created>
  <dcterms:modified xsi:type="dcterms:W3CDTF">2020-10-27T01:53:44Z</dcterms:modified>
</cp:coreProperties>
</file>