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9"/>
  </p:notesMasterIdLst>
  <p:sldIdLst>
    <p:sldId id="256" r:id="rId2"/>
    <p:sldId id="348" r:id="rId3"/>
    <p:sldId id="265" r:id="rId4"/>
    <p:sldId id="259" r:id="rId5"/>
    <p:sldId id="264" r:id="rId6"/>
    <p:sldId id="288" r:id="rId7"/>
    <p:sldId id="359" r:id="rId8"/>
    <p:sldId id="326" r:id="rId9"/>
    <p:sldId id="363" r:id="rId10"/>
    <p:sldId id="358" r:id="rId11"/>
    <p:sldId id="360" r:id="rId12"/>
    <p:sldId id="327" r:id="rId13"/>
    <p:sldId id="290" r:id="rId14"/>
    <p:sldId id="357" r:id="rId15"/>
    <p:sldId id="304" r:id="rId16"/>
    <p:sldId id="279" r:id="rId17"/>
    <p:sldId id="308" r:id="rId18"/>
    <p:sldId id="361" r:id="rId19"/>
    <p:sldId id="353" r:id="rId20"/>
    <p:sldId id="306" r:id="rId21"/>
    <p:sldId id="362" r:id="rId22"/>
    <p:sldId id="272" r:id="rId23"/>
    <p:sldId id="273" r:id="rId24"/>
    <p:sldId id="330" r:id="rId25"/>
    <p:sldId id="281" r:id="rId26"/>
    <p:sldId id="302" r:id="rId27"/>
    <p:sldId id="338" r:id="rId28"/>
    <p:sldId id="282" r:id="rId29"/>
    <p:sldId id="354" r:id="rId30"/>
    <p:sldId id="364" r:id="rId31"/>
    <p:sldId id="346" r:id="rId32"/>
    <p:sldId id="349" r:id="rId33"/>
    <p:sldId id="350" r:id="rId34"/>
    <p:sldId id="355" r:id="rId35"/>
    <p:sldId id="356" r:id="rId36"/>
    <p:sldId id="352" r:id="rId37"/>
    <p:sldId id="307" r:id="rId38"/>
    <p:sldId id="310" r:id="rId39"/>
    <p:sldId id="311" r:id="rId40"/>
    <p:sldId id="312" r:id="rId41"/>
    <p:sldId id="340" r:id="rId42"/>
    <p:sldId id="339" r:id="rId43"/>
    <p:sldId id="351" r:id="rId44"/>
    <p:sldId id="318" r:id="rId45"/>
    <p:sldId id="342" r:id="rId46"/>
    <p:sldId id="344" r:id="rId47"/>
    <p:sldId id="345" r:id="rId48"/>
  </p:sldIdLst>
  <p:sldSz cx="12192000" cy="6858000"/>
  <p:notesSz cx="6858000" cy="9144000"/>
  <p:embeddedFontLst>
    <p:embeddedFont>
      <p:font typeface="Avenir" panose="02000503020000020003" pitchFamily="2" charset="0"/>
      <p:regular r:id="rId50"/>
      <p:italic r:id="rId51"/>
    </p:embeddedFont>
    <p:embeddedFont>
      <p:font typeface="Avenir Book" panose="02000503020000020003" pitchFamily="2" charset="0"/>
      <p:regular r:id="rId52"/>
      <p:italic r:id="rId53"/>
    </p:embeddedFont>
    <p:embeddedFont>
      <p:font typeface="Calibri" panose="020F05020202040302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Merriweather Sans"/>
      <p:regular r:id="rId62"/>
      <p:bold r:id="rId62"/>
      <p:italic r:id="rId62"/>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14" roundtripDataSignature="AMtx7mhvngjZiNLBRSiLs4wFO2zkT/rX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33"/>
    <p:restoredTop sz="67031"/>
  </p:normalViewPr>
  <p:slideViewPr>
    <p:cSldViewPr snapToGrid="0" snapToObjects="1">
      <p:cViewPr varScale="1">
        <p:scale>
          <a:sx n="72" d="100"/>
          <a:sy n="72" d="100"/>
        </p:scale>
        <p:origin x="1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NUL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59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48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ea typeface="Calibri"/>
                <a:cs typeface="Calibri"/>
                <a:sym typeface="Calibri"/>
              </a:rPr>
              <a:t>The modern process of public health reform emerged within a web of so- </a:t>
            </a:r>
            <a:r>
              <a:rPr lang="en-US" sz="1200" b="0" i="0" u="none" strike="noStrike" cap="none" dirty="0" err="1">
                <a:solidFill>
                  <a:schemeClr val="dk1"/>
                </a:solidFill>
                <a:effectLst/>
                <a:latin typeface="Calibri"/>
                <a:ea typeface="Calibri"/>
                <a:cs typeface="Calibri"/>
                <a:sym typeface="Calibri"/>
              </a:rPr>
              <a:t>cial</a:t>
            </a:r>
            <a:r>
              <a:rPr lang="en-US" sz="1200" b="0" i="0" u="none" strike="noStrike" cap="none" dirty="0">
                <a:solidFill>
                  <a:schemeClr val="dk1"/>
                </a:solidFill>
                <a:effectLst/>
                <a:latin typeface="Calibri"/>
                <a:ea typeface="Calibri"/>
                <a:cs typeface="Calibri"/>
                <a:sym typeface="Calibri"/>
              </a:rPr>
              <a:t>, political, and cultural linkages that produced a new conception of the human subject in the nineteenth and early twentieth centuries.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cs typeface="Calibri"/>
                <a:sym typeface="Calibri"/>
              </a:rPr>
              <a:t>“</a:t>
            </a:r>
            <a:r>
              <a:rPr lang="en-US" sz="1200" b="0" i="0" u="none" strike="noStrike" cap="none" dirty="0">
                <a:solidFill>
                  <a:schemeClr val="dk1"/>
                </a:solidFill>
                <a:effectLst/>
                <a:latin typeface="Calibri"/>
                <a:ea typeface="Calibri"/>
                <a:cs typeface="Calibri"/>
                <a:sym typeface="Calibri"/>
              </a:rPr>
              <a:t>In the 1930S and I940s, Chinese American activists were able to demonstrate that they were experts on themselves and their living conditions, and they made this self-knowledge a potent political claim. By engaging prevailing norms of conduct, Chinese American activists could argue for the </a:t>
            </a:r>
            <a:r>
              <a:rPr lang="en-US" sz="1200" b="0" i="0" u="none" strike="noStrike" cap="none" dirty="0" err="1">
                <a:solidFill>
                  <a:schemeClr val="dk1"/>
                </a:solidFill>
                <a:effectLst/>
                <a:latin typeface="Calibri"/>
                <a:ea typeface="Calibri"/>
                <a:cs typeface="Calibri"/>
                <a:sym typeface="Calibri"/>
              </a:rPr>
              <a:t>wor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thiness</a:t>
            </a:r>
            <a:r>
              <a:rPr lang="en-US" sz="1200" b="0" i="0" u="none" strike="noStrike" cap="none" dirty="0">
                <a:solidFill>
                  <a:schemeClr val="dk1"/>
                </a:solidFill>
                <a:effectLst/>
                <a:latin typeface="Calibri"/>
                <a:ea typeface="Calibri"/>
                <a:cs typeface="Calibri"/>
                <a:sym typeface="Calibri"/>
              </a:rPr>
              <a:t> of Chinese Americans to participate in and draw upon the re- sources of American society.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effectLst/>
                <a:latin typeface="Calibri"/>
                <a:ea typeface="Calibri"/>
                <a:cs typeface="Calibri"/>
                <a:sym typeface="Calibri"/>
              </a:rPr>
              <a:t>Women and men, white and Chinese, reinterpreted their identity and their relationship to the nation through racially coded languages of hygiene and health. This racial coding was shaped and transformed by the norms of class through discourses of </a:t>
            </a:r>
            <a:r>
              <a:rPr lang="en-US" sz="1200" b="0" i="0" u="none" strike="noStrike" cap="none" dirty="0" err="1">
                <a:solidFill>
                  <a:schemeClr val="dk1"/>
                </a:solidFill>
                <a:effectLst/>
                <a:latin typeface="Calibri"/>
                <a:ea typeface="Calibri"/>
                <a:cs typeface="Calibri"/>
                <a:sym typeface="Calibri"/>
              </a:rPr>
              <a:t>respectabil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ity</a:t>
            </a:r>
            <a:r>
              <a:rPr lang="en-US" sz="1200" b="0" i="0" u="none" strike="noStrike" cap="none" dirty="0">
                <a:solidFill>
                  <a:schemeClr val="dk1"/>
                </a:solidFill>
                <a:effectLst/>
                <a:latin typeface="Calibri"/>
                <a:ea typeface="Calibri"/>
                <a:cs typeface="Calibri"/>
                <a:sym typeface="Calibri"/>
              </a:rPr>
              <a:t> and middle-class tastes and by the norms of marital heterosexuality through discourses of the nuclear family formation, adult male </a:t>
            </a:r>
            <a:r>
              <a:rPr lang="en-US" sz="1200" b="0" i="0" u="none" strike="noStrike" cap="none" dirty="0" err="1">
                <a:solidFill>
                  <a:schemeClr val="dk1"/>
                </a:solidFill>
                <a:effectLst/>
                <a:latin typeface="Calibri"/>
                <a:ea typeface="Calibri"/>
                <a:cs typeface="Calibri"/>
                <a:sym typeface="Calibri"/>
              </a:rPr>
              <a:t>respon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sibility</a:t>
            </a:r>
            <a:r>
              <a:rPr lang="en-US" sz="1200" b="0" i="0" u="none" strike="noStrike" cap="none" dirty="0">
                <a:solidFill>
                  <a:schemeClr val="dk1"/>
                </a:solidFill>
                <a:effectLst/>
                <a:latin typeface="Calibri"/>
                <a:ea typeface="Calibri"/>
                <a:cs typeface="Calibri"/>
                <a:sym typeface="Calibri"/>
              </a:rPr>
              <a:t>, and female domestic caretaking.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035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We believe the answer to othering is belonging.  We must strive to build a society in which everyone belongs.  But belonging is not the same as “saming.” Belonging does not mean making everyone the same through assimilation.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Belonging means being fully viewed as a human, but also as a full member of society and of the community.  It means having dignity and voice.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Head of Kaiser</a:t>
            </a:r>
            <a:endParaRPr dirty="0"/>
          </a:p>
        </p:txBody>
      </p:sp>
      <p:sp>
        <p:nvSpPr>
          <p:cNvPr id="743" name="Google Shape;7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35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Kaiser works to build belonging through:</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Mentorship for POC residents</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Outreach opportunities for residents to mentor local high school, college, and medical students to improve pipeline of health care providers</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All residents participate in a 3-year longitudinal community-based experience called the Kaiser Pediatric Resident Education in Advocacy and Community Health (REACH) program</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Hold Dialogue Circles to share personal experiences of racism</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Presentations to staff by experts on racism and impact of place on health </a:t>
            </a: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Equity, Inclusion, and Diversity Committee with residents and faculty does curriculum development cultural humility training and “commits to transforming our residency program by centering on comprehensive, equitable care through URM recruitment and retention, comprehensive antiracist training and direct community engagement, thereby fostering an authentically inclusive community of action”</a:t>
            </a:r>
          </a:p>
          <a:p>
            <a:pPr marL="171450" lvl="0" indent="-171450" algn="l" rtl="0">
              <a:spcBef>
                <a:spcPts val="0"/>
              </a:spcBef>
              <a:spcAft>
                <a:spcPts val="0"/>
              </a:spcAft>
              <a:buFontTx/>
              <a:buChar char="-"/>
            </a:pP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Tx/>
              <a:buChar char="-"/>
            </a:pPr>
            <a:r>
              <a:rPr lang="en-US" sz="1200" b="0" i="0" u="none" strike="noStrike" cap="none" dirty="0">
                <a:solidFill>
                  <a:schemeClr val="dk1"/>
                </a:solidFill>
                <a:effectLst/>
                <a:latin typeface="Calibri"/>
                <a:ea typeface="Calibri"/>
                <a:cs typeface="Calibri"/>
                <a:sym typeface="Calibri"/>
              </a:rPr>
              <a:t>Source: https://residency-</a:t>
            </a:r>
            <a:r>
              <a:rPr lang="en-US" sz="1200" b="0" i="0" u="none" strike="noStrike" cap="none" dirty="0" err="1">
                <a:solidFill>
                  <a:schemeClr val="dk1"/>
                </a:solidFill>
                <a:effectLst/>
                <a:latin typeface="Calibri"/>
                <a:ea typeface="Calibri"/>
                <a:cs typeface="Calibri"/>
                <a:sym typeface="Calibri"/>
              </a:rPr>
              <a:t>ncal.kaiserpermanente.org</a:t>
            </a:r>
            <a:r>
              <a:rPr lang="en-US" sz="1200" b="0" i="0" u="none" strike="noStrike" cap="none" dirty="0">
                <a:solidFill>
                  <a:schemeClr val="dk1"/>
                </a:solidFill>
                <a:effectLst/>
                <a:latin typeface="Calibri"/>
                <a:ea typeface="Calibri"/>
                <a:cs typeface="Calibri"/>
                <a:sym typeface="Calibri"/>
              </a:rPr>
              <a:t>/programs/peds/</a:t>
            </a:r>
            <a:r>
              <a:rPr lang="en-US" sz="1200" b="0" i="0" u="none" strike="noStrike" cap="none" dirty="0" err="1">
                <a:solidFill>
                  <a:schemeClr val="dk1"/>
                </a:solidFill>
                <a:effectLst/>
                <a:latin typeface="Calibri"/>
                <a:ea typeface="Calibri"/>
                <a:cs typeface="Calibri"/>
                <a:sym typeface="Calibri"/>
              </a:rPr>
              <a:t>oakland</a:t>
            </a:r>
            <a:r>
              <a:rPr lang="en-US" sz="1200" b="0" i="0" u="none" strike="noStrike" cap="none" dirty="0">
                <a:solidFill>
                  <a:schemeClr val="dk1"/>
                </a:solidFill>
                <a:effectLst/>
                <a:latin typeface="Calibri"/>
                <a:ea typeface="Calibri"/>
                <a:cs typeface="Calibri"/>
                <a:sym typeface="Calibri"/>
              </a:rPr>
              <a:t>-pediatrics-diversity-equity-inclusion/</a:t>
            </a:r>
          </a:p>
        </p:txBody>
      </p:sp>
      <p:sp>
        <p:nvSpPr>
          <p:cNvPr id="725" name="Google Shape;7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50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Devoted Health is a Silicon Valley-backed integrated health service company (similar to the Kaiser model), that uses advanced technology in their provision of care. The company’s motto is to come from a place of love. One of their guiding questions s how to cultivate love within the company and in their interactions with patients and their community.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They decided to create the Devoted Social Club which is a monthly circle. Their research showed that loneliness was a big factor at the company so they brought people together in these circles for 10 weeks of relationship building.</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next phase was a monthly belonging circle where they convened employees and staff as well as investors and the executive leadership. In these convenings they had conversations about who the profits belong to.</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They realize quickly that there were voices missing from the room who would have an opinion about this and a stake in what happens to the profits, like their patients and the seniors that they care for.</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Devoted is now working on opening up their belonging circles to a wider community to include these voices.</a:t>
            </a:r>
          </a:p>
          <a:p>
            <a:pPr marL="0" lvl="0" indent="0" algn="l" rtl="0">
              <a:spcBef>
                <a:spcPts val="0"/>
              </a:spcBef>
              <a:spcAft>
                <a:spcPts val="0"/>
              </a:spcAft>
              <a:buNone/>
            </a:pPr>
            <a:endParaRPr dirty="0"/>
          </a:p>
        </p:txBody>
      </p:sp>
      <p:sp>
        <p:nvSpPr>
          <p:cNvPr id="718" name="Google Shape;71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883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72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Don’t just work to remove barriers.  Structural/Cultural inclusion</a:t>
            </a:r>
            <a:endParaRPr/>
          </a:p>
        </p:txBody>
      </p:sp>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3" name="Google Shape;903;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7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27</a:t>
            </a:fld>
            <a:endParaRPr sz="1200">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385" name="Google Shape;3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29</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10155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34</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460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Measuring disparities:</a:t>
            </a:r>
          </a:p>
          <a:p>
            <a:pPr marL="0" lvl="0" indent="0" algn="l" rtl="0">
              <a:spcBef>
                <a:spcPts val="0"/>
              </a:spcBef>
              <a:spcAft>
                <a:spcPts val="0"/>
              </a:spcAft>
              <a:buNone/>
            </a:pPr>
            <a:r>
              <a:rPr lang="en-US" dirty="0"/>
              <a:t>The average life expectancy for Oregonians who identified as black, American Indian, or Alaska Native was two years lower than for those who identified as white in 2011, and more than 35 percent of minority women in Oregon had no regular care provider, compared with 18 percent of white women, in the same year. Policymakers have begun using Medicaid reform as a tool to combat such disparities. Medicaid covers nearly 20 percent of the United States population, including a relatively large proportion of racial or ethnic minorities. </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The TU solution:</a:t>
            </a:r>
          </a:p>
          <a:p>
            <a:pPr marL="0" lvl="0" indent="0" algn="l" rtl="0">
              <a:spcBef>
                <a:spcPts val="0"/>
              </a:spcBef>
              <a:spcAft>
                <a:spcPts val="0"/>
              </a:spcAft>
              <a:buNone/>
            </a:pPr>
            <a:r>
              <a:rPr lang="en-US" dirty="0"/>
              <a:t>In 2012, Oregon established coordinated care organizations (CCOs) to serve as the single point of accountability for the health care and outcomes of Medicaid members. CCOs were locally governed, with representation from Medicaid members, health care providers, and other local stakeholders. They received a global budget that covered physical, behavioral, and oral health care services, and they were responsible for coordinating and integrating these services</a:t>
            </a:r>
          </a:p>
          <a:p>
            <a:pPr marL="0" lvl="0" indent="0" algn="l" rtl="0">
              <a:spcBef>
                <a:spcPts val="0"/>
              </a:spcBef>
              <a:spcAft>
                <a:spcPts val="0"/>
              </a:spcAft>
              <a:buNone/>
            </a:pPr>
            <a:r>
              <a:rPr lang="en-US" dirty="0"/>
              <a:t>• The state required each CCO to develop and implement a transformation plan that included efforts to reduce racial and ethnic disparities among enrollees. </a:t>
            </a:r>
          </a:p>
          <a:p>
            <a:pPr marL="0" lvl="0" indent="0" algn="l" rtl="0">
              <a:spcBef>
                <a:spcPts val="0"/>
              </a:spcBef>
              <a:spcAft>
                <a:spcPts val="0"/>
              </a:spcAft>
              <a:buNone/>
            </a:pPr>
            <a:r>
              <a:rPr lang="en-US" dirty="0"/>
              <a:t>• CCOs were encouraged and given support to stratify health care access and quality measures by race and ethnicity. </a:t>
            </a:r>
          </a:p>
          <a:p>
            <a:pPr marL="0" lvl="0" indent="0" algn="l" rtl="0">
              <a:spcBef>
                <a:spcPts val="0"/>
              </a:spcBef>
              <a:spcAft>
                <a:spcPts val="0"/>
              </a:spcAft>
              <a:buNone/>
            </a:pPr>
            <a:r>
              <a:rPr lang="en-US" dirty="0"/>
              <a:t>• Oregon established Regional Health Equity Coalitions—community-led, regionally organized groups that provided CCOs with guidance on reducing disparities in their communities. </a:t>
            </a:r>
          </a:p>
          <a:p>
            <a:pPr marL="0" lvl="0" indent="0" algn="l" rtl="0">
              <a:spcBef>
                <a:spcPts val="0"/>
              </a:spcBef>
              <a:spcAft>
                <a:spcPts val="0"/>
              </a:spcAft>
              <a:buNone/>
            </a:pPr>
            <a:r>
              <a:rPr lang="en-US" dirty="0"/>
              <a:t>• Oregon trained and certified over 400 community health workers. Community health workers typically share race, ethnicity, or language with those they serve, and help to form a bridge between local health care services and the communities in which they operate.</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Measuring the outcome:</a:t>
            </a:r>
          </a:p>
          <a:p>
            <a:pPr marL="0" lvl="0" indent="0" algn="l" rtl="0">
              <a:spcBef>
                <a:spcPts val="0"/>
              </a:spcBef>
              <a:spcAft>
                <a:spcPts val="0"/>
              </a:spcAft>
              <a:buNone/>
            </a:pPr>
            <a:r>
              <a:rPr lang="en-US" dirty="0"/>
              <a:t>The study team selected eight measures of health care service use and quality where significant disparities existed before CCOs were established. They calculated each measure using data from Oregon’s Medicaid program. They then compared the size of the disparity between black and white enrollees, and between AI/AN and white enrollees, in the years 2010 and 2011 (the pre-CCO period) to the years 2013 and 2014 (the post-CCO period). </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The outcome:</a:t>
            </a:r>
          </a:p>
          <a:p>
            <a:pPr marL="0" lvl="0" indent="0" algn="l" rtl="0">
              <a:spcBef>
                <a:spcPts val="0"/>
              </a:spcBef>
              <a:spcAft>
                <a:spcPts val="0"/>
              </a:spcAft>
              <a:buNone/>
            </a:pPr>
            <a:r>
              <a:rPr lang="en-US" dirty="0"/>
              <a:t>Disparities in use of primary care and other outpatient services between black and white enrollees, and between AI/AN and white enrollees, decreased substantially from the pre-CCO period to the post-CCO period. Most notably, the disparity in primary care visit rates between black and white enrollees narrowed by one-third, from a difference of 40 visits per 1,000 member months to 25 visits per 1,000 member months (Figure 1). However, use of primary care and other outpatient services among black and AI/AN enrollees remained lower than among their white counterparts. The disparity in access to preventive services between black and white enrollees also narrowed substantially from the pre-CCO period to the post-CCO period.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 https://</a:t>
            </a:r>
            <a:r>
              <a:rPr lang="en-US" dirty="0" err="1"/>
              <a:t>www.ohsu.edu</a:t>
            </a:r>
            <a:r>
              <a:rPr lang="en-US" dirty="0"/>
              <a:t>/sites/default/files/2019-10/</a:t>
            </a:r>
            <a:r>
              <a:rPr lang="en-US" dirty="0" err="1"/>
              <a:t>Brief_Disparities_FINAL.pdf</a:t>
            </a:r>
            <a:endParaRPr dirty="0"/>
          </a:p>
        </p:txBody>
      </p:sp>
      <p:sp>
        <p:nvSpPr>
          <p:cNvPr id="982" name="Google Shape;982;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35</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8917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Blueprint for a Safer Economy relies on two measures – case rate[</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and test positivity[ii] – to determine when a county can move to a less restrictive tier with more sector openings and resultant increased interaction among residents.  In order to avoid a surge of infections, the level of baseline infection in a community should be progressively lower as there is more movement and mixing.  </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For a county with a population of greater than 106,000, the county must:</a:t>
            </a:r>
            <a:endParaRPr lang="en-US" sz="1200" b="0" i="0" u="none" strike="noStrike" cap="none" dirty="0">
              <a:solidFill>
                <a:schemeClr val="dk1"/>
              </a:solidFill>
              <a:effectLst/>
              <a:latin typeface="Calibri"/>
              <a:ea typeface="Calibri"/>
              <a:cs typeface="Calibri"/>
              <a:sym typeface="Calibri"/>
            </a:endParaRPr>
          </a:p>
          <a:p>
            <a:pPr lvl="1"/>
            <a:r>
              <a:rPr lang="en-US" sz="1200" b="1" i="0" u="none" strike="noStrike" cap="none" dirty="0">
                <a:solidFill>
                  <a:schemeClr val="dk1"/>
                </a:solidFill>
                <a:effectLst/>
                <a:latin typeface="Calibri"/>
                <a:ea typeface="Calibri"/>
                <a:cs typeface="Calibri"/>
                <a:sym typeface="Calibri"/>
              </a:rPr>
              <a:t>Equity Metric.</a:t>
            </a:r>
            <a:r>
              <a:rPr lang="en-US" sz="1200" b="0" i="0" u="none" strike="noStrike" cap="none" dirty="0">
                <a:solidFill>
                  <a:schemeClr val="dk1"/>
                </a:solidFill>
                <a:effectLst/>
                <a:latin typeface="Calibri"/>
                <a:ea typeface="Calibri"/>
                <a:cs typeface="Calibri"/>
                <a:sym typeface="Calibri"/>
              </a:rPr>
              <a:t>  Ensure that the test positivity rates in its most disadvantaged neighborhoods, referred to as the Health Equity Quartile of the Healthy Places Index census tracts, do not significantly lag behind its overall county test positivity rate, as described in detail below.</a:t>
            </a:r>
          </a:p>
          <a:p>
            <a:pPr lvl="1"/>
            <a:r>
              <a:rPr lang="en-US" sz="1200" b="1" i="0" u="none" strike="noStrike" cap="none" dirty="0">
                <a:solidFill>
                  <a:schemeClr val="dk1"/>
                </a:solidFill>
                <a:effectLst/>
                <a:latin typeface="Calibri"/>
                <a:ea typeface="Calibri"/>
                <a:cs typeface="Calibri"/>
                <a:sym typeface="Calibri"/>
              </a:rPr>
              <a:t>Targeted Investments.  </a:t>
            </a:r>
            <a:r>
              <a:rPr lang="en-US" sz="1200" b="0" i="0" u="none" strike="noStrike" cap="none" dirty="0">
                <a:solidFill>
                  <a:schemeClr val="dk1"/>
                </a:solidFill>
                <a:effectLst/>
                <a:latin typeface="Calibri"/>
                <a:ea typeface="Calibri"/>
                <a:cs typeface="Calibri"/>
                <a:sym typeface="Calibri"/>
              </a:rPr>
              <a:t>Submit a plan that (1) defines its disproportionately impacted populations, (2) specifies the percent of its COVID-19 cases in these populations, and (3) shows that it plans to invest Epidemiology and Laboratory Capacity for Prevention and Control of Emerging Infectious Diseases (Strategy 5: Use Laboratory Data to Enhance Investigation, Response, and Prevention) grant funds</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at least at that percentage to interrupt disease transmission in these populations. The targeted investments can include spending on augmenting testing, disease investigation, contact tracing, isolation/quarantine support, and education and outreach efforts for workers.  Effective for the October 20 tier assignment, this plan must be submitted to CDPH by October 15 before a county may progress to a less restrictive tier. The required components due by October 15 include: Planned Activity, Priority Population, Funding Amount, and Source. Due to data limitations in small populations, the equity metric described above cannot be reliably applied to smaller counties, as described below.</a:t>
            </a:r>
          </a:p>
          <a:p>
            <a:pPr marL="0" lvl="0" indent="0" algn="l" rtl="0">
              <a:spcBef>
                <a:spcPts val="0"/>
              </a:spcBef>
              <a:spcAft>
                <a:spcPts val="0"/>
              </a:spcAft>
              <a:buNone/>
            </a:pPr>
            <a:r>
              <a:rPr lang="en-US" dirty="0"/>
              <a:t>https://</a:t>
            </a:r>
            <a:r>
              <a:rPr lang="en-US" dirty="0" err="1"/>
              <a:t>www.cdph.ca.gov</a:t>
            </a:r>
            <a:r>
              <a:rPr lang="en-US" dirty="0"/>
              <a:t>/Programs/CID/DCDC/Pages/COVID-19/</a:t>
            </a:r>
            <a:r>
              <a:rPr lang="en-US" dirty="0" err="1"/>
              <a:t>CaliforniaHealthEquityMetric.aspx</a:t>
            </a:r>
            <a:endParaRPr dirty="0"/>
          </a:p>
        </p:txBody>
      </p:sp>
      <p:sp>
        <p:nvSpPr>
          <p:cNvPr id="982" name="Google Shape;982;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36</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39206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1" u="sng" strike="noStrike" cap="none" dirty="0">
                <a:solidFill>
                  <a:schemeClr val="dk1"/>
                </a:solidFill>
                <a:effectLst/>
                <a:latin typeface="Calibri"/>
                <a:ea typeface="Calibri"/>
                <a:cs typeface="Calibri"/>
                <a:sym typeface="Calibri"/>
              </a:rPr>
              <a:t>Participatory City</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r>
              <a:rPr lang="en-US" sz="1200" b="0" i="1" u="none" strike="noStrike" cap="none" dirty="0">
                <a:solidFill>
                  <a:schemeClr val="dk1"/>
                </a:solidFill>
                <a:effectLst/>
                <a:latin typeface="Calibri"/>
                <a:ea typeface="Calibri"/>
                <a:cs typeface="Calibri"/>
                <a:sym typeface="Calibri"/>
              </a:rPr>
              <a:t>Even though Participatory City has worked with Barking and Dagenham on a community level, many of their belonging practices can be replicated at the school level. Schools can host these types of belonging programs during non-pandemic times: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London borough of Barking and Dagenham has high levels of unemployment, homelessness, and violence. The Participatory City Foundation approached the borough’s council with a system they had been developing for nine years. The council funded a five year experiment for the borough called Every One, Every Day. The premise of the project is to foster bridging and belonging. To have community participation as opposed to just the provision of isolated service delivery.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Participatory City had researched community projects around the world and distilled their findings into a set of core principles. Participatory City has set up a number of warehouses in Barking and Dagenham for residents to come together and collaborate on projects or launch ideas and ventures together.</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residents of this borough have set up welcoming committees to bring new people into the fold, they have community meals and cook together, they’ve built community gardens and play areas for the children, skill building workshops, and have set up urban farming plots.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program has helped people build a greater sense of community. It has given people a sense of common purpose and destiny. Working on a project with others has helped people to feel more confident and comfortable about themselves and to feel a closer bond to the people they live around. Working with others on a common goal has helped some people get pass feeling shameful about being unemployed.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program has helped people from different backgrounds break out of their isolated groups and put stereotypes, prejudices, and fears about the other to rest. One woman said she no longer feels fear about the young men in the borough she once stereotyped. She said she no longer feels intimidated because now she knows them.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program has helped to bring people from different backgrounds and generations together, and the response from borough residents has been one of overwhelming happiness. Many said that when they had wanted to move in the past, now they love where they live and want to stay and continue to feel invested in it.</a:t>
            </a:r>
          </a:p>
          <a:p>
            <a:pPr marL="0" lvl="0" indent="0" algn="l" rtl="0">
              <a:spcBef>
                <a:spcPts val="0"/>
              </a:spcBef>
              <a:spcAft>
                <a:spcPts val="0"/>
              </a:spcAft>
              <a:buNone/>
            </a:pPr>
            <a:endParaRPr dirty="0"/>
          </a:p>
        </p:txBody>
      </p:sp>
      <p:sp>
        <p:nvSpPr>
          <p:cNvPr id="763" name="Google Shape;76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Health is not just a biological issue but a social and power issue.</a:t>
            </a:r>
            <a:endParaRPr dirty="0"/>
          </a:p>
        </p:txBody>
      </p:sp>
      <p:sp>
        <p:nvSpPr>
          <p:cNvPr id="1192" name="Google Shape;1192;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5" name="Google Shape;1185;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000"/>
              <a:t>Targeted universalism is an approach that supports the needs of the particular while reminding us that we are all part of the same social fabric</a:t>
            </a:r>
            <a:endParaRPr/>
          </a:p>
          <a:p>
            <a:pPr marL="0" lvl="0" indent="-190500" algn="l" rtl="0">
              <a:spcBef>
                <a:spcPts val="0"/>
              </a:spcBef>
              <a:spcAft>
                <a:spcPts val="0"/>
              </a:spcAft>
              <a:buClr>
                <a:schemeClr val="dk1"/>
              </a:buClr>
              <a:buSzPts val="3000"/>
              <a:buFont typeface="Calibri"/>
              <a:buChar char="•"/>
            </a:pPr>
            <a:r>
              <a:rPr lang="en-US" sz="3000"/>
              <a:t>Universal, yet captures how people are differently situated </a:t>
            </a:r>
            <a:endParaRPr/>
          </a:p>
          <a:p>
            <a:pPr marL="0" lvl="0" indent="-190500" algn="l" rtl="0">
              <a:spcBef>
                <a:spcPts val="0"/>
              </a:spcBef>
              <a:spcAft>
                <a:spcPts val="0"/>
              </a:spcAft>
              <a:buClr>
                <a:schemeClr val="dk1"/>
              </a:buClr>
              <a:buSzPts val="3000"/>
              <a:buFont typeface="Calibri"/>
              <a:buChar char="•"/>
            </a:pPr>
            <a:r>
              <a:rPr lang="en-US" sz="3000"/>
              <a:t>Targets those who are most marginalized</a:t>
            </a:r>
            <a:endParaRPr/>
          </a:p>
          <a:p>
            <a:pPr marL="0" lvl="0" indent="0" algn="l" rtl="0">
              <a:spcBef>
                <a:spcPts val="0"/>
              </a:spcBef>
              <a:spcAft>
                <a:spcPts val="0"/>
              </a:spcAft>
              <a:buNone/>
            </a:pPr>
            <a:endParaRPr sz="3000"/>
          </a:p>
          <a:p>
            <a:pPr marL="0" lvl="0" indent="0" algn="l" rtl="0">
              <a:spcBef>
                <a:spcPts val="0"/>
              </a:spcBef>
              <a:spcAft>
                <a:spcPts val="0"/>
              </a:spcAft>
              <a:buNone/>
            </a:pPr>
            <a:r>
              <a:rPr lang="en-US" sz="3000"/>
              <a:t>Targeted universalism is a common framework through which to pursue justice</a:t>
            </a:r>
            <a:endParaRPr/>
          </a:p>
          <a:p>
            <a:pPr marL="0" lvl="0" indent="-190500" algn="l" rtl="0">
              <a:spcBef>
                <a:spcPts val="0"/>
              </a:spcBef>
              <a:spcAft>
                <a:spcPts val="0"/>
              </a:spcAft>
              <a:buClr>
                <a:schemeClr val="dk1"/>
              </a:buClr>
              <a:buSzPts val="3000"/>
              <a:buFont typeface="Calibri"/>
              <a:buChar char="•"/>
            </a:pPr>
            <a:r>
              <a:rPr lang="en-US" sz="3000"/>
              <a:t>A model which recognizes our linked fate</a:t>
            </a:r>
            <a:endParaRPr/>
          </a:p>
          <a:p>
            <a:pPr marL="0" lvl="0" indent="-190500" algn="l" rtl="0">
              <a:spcBef>
                <a:spcPts val="0"/>
              </a:spcBef>
              <a:spcAft>
                <a:spcPts val="0"/>
              </a:spcAft>
              <a:buClr>
                <a:schemeClr val="dk1"/>
              </a:buClr>
              <a:buSzPts val="3000"/>
              <a:buFont typeface="Calibri"/>
              <a:buChar char="•"/>
            </a:pPr>
            <a:r>
              <a:rPr lang="en-US" sz="3000"/>
              <a:t>A model where we all grow together</a:t>
            </a:r>
            <a:endParaRPr/>
          </a:p>
          <a:p>
            <a:pPr marL="0" lvl="0" indent="-190500" algn="l" rtl="0">
              <a:spcBef>
                <a:spcPts val="0"/>
              </a:spcBef>
              <a:spcAft>
                <a:spcPts val="0"/>
              </a:spcAft>
              <a:buClr>
                <a:schemeClr val="dk1"/>
              </a:buClr>
              <a:buSzPts val="3000"/>
              <a:buFont typeface="Calibri"/>
              <a:buChar char="•"/>
            </a:pPr>
            <a:r>
              <a:rPr lang="en-US" sz="3000"/>
              <a:t>A model where we embrace collective solutions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86" name="Google Shape;1186;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5" name="Google Shape;1185;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“SFHIP is currently focused on creating systems-levels changes that impact our communities of color and marginalized populations. Our current focus areas include: Community Healing, Economic Inclusion, and Food Security. We’ve created teams for each topic and we meet every other month. Team members include SFHIP Steering Committee members, but also subject matter experts who come from other organizations or collaborations in the field and bring programmatic, policy, advocacy, and governmental experience”</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Community Healing: </a:t>
            </a:r>
            <a:r>
              <a:rPr lang="en-US" sz="1200" b="0" i="0" u="none" strike="noStrike" cap="none" dirty="0">
                <a:solidFill>
                  <a:schemeClr val="dk1"/>
                </a:solidFill>
                <a:effectLst/>
                <a:latin typeface="Calibri"/>
                <a:ea typeface="Calibri"/>
                <a:cs typeface="Calibri"/>
                <a:sym typeface="Calibri"/>
              </a:rPr>
              <a:t>Communities of color and marginalized communities are harmed by trauma at a community-level as a result of adverse conditions, which are a result of systemic racism, structural violence, and economic exclusion. In order to create population level changes, it’s critical to move beyond individual-level interventions and create community-level interventions to address to underlying factors that are affecting all members in a community. Community healing seeks to address to the current wounds and inequities faced by our communities by creating community-led strategies that improve the social-cultural environmental, physical/built environment, and improve economic opportunities.</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Economic Inclusion: </a:t>
            </a:r>
            <a:r>
              <a:rPr lang="en-US" sz="1200" b="0" i="0" u="none" strike="noStrike" cap="none" dirty="0">
                <a:solidFill>
                  <a:schemeClr val="dk1"/>
                </a:solidFill>
                <a:effectLst/>
                <a:latin typeface="Calibri"/>
                <a:ea typeface="Calibri"/>
                <a:cs typeface="Calibri"/>
                <a:sym typeface="Calibri"/>
              </a:rPr>
              <a:t>The city of San Francisco has experienced tremendous economic growth in recent years; however, significant economic disparities and inequalities continue to exist in under-resourced populations, which are largely composed of people of color. These communities often face high levels of poverty, low educational attainment, and discrimination – all factors which prevent people for obtaining and maintaining fair paying jobs and which prevent upward mobility for their families and communities. Economic inclusion seeks to use public and private efforts to reduce long-standing economic barriers and create pathways for marginalized populations to economically flourish.</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Food Security: </a:t>
            </a:r>
            <a:r>
              <a:rPr lang="en-US" sz="1200" b="0" i="0" u="none" strike="noStrike" cap="none" dirty="0">
                <a:solidFill>
                  <a:schemeClr val="dk1"/>
                </a:solidFill>
                <a:effectLst/>
                <a:latin typeface="Calibri"/>
                <a:ea typeface="Calibri"/>
                <a:cs typeface="Calibri"/>
                <a:sym typeface="Calibri"/>
              </a:rPr>
              <a:t>Entire communities in San Francisco experience food insecurity at a population level, also known as food apartheid, contributing to poor health and health disparities. This is often the result of political, economic, and system-level inequalities, which have led to lack of healthy grocery options and an abundance of processed and fast food options in low-income communities. Food security seeks to address the current system-level barriers that contribute to vulnerable populations’ food insecurity.</a:t>
            </a: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US" dirty="0"/>
              <a:t>http://</a:t>
            </a:r>
            <a:r>
              <a:rPr lang="en-US" dirty="0" err="1"/>
              <a:t>www.sfhip.org</a:t>
            </a:r>
            <a:r>
              <a:rPr lang="en-US" dirty="0"/>
              <a:t>/initiatives/current-efforts/</a:t>
            </a:r>
            <a:endParaRPr dirty="0"/>
          </a:p>
        </p:txBody>
      </p:sp>
      <p:sp>
        <p:nvSpPr>
          <p:cNvPr id="1186" name="Google Shape;1186;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84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Arial"/>
                <a:ea typeface="Arial"/>
                <a:cs typeface="Arial"/>
                <a:sym typeface="Arial"/>
              </a:rPr>
              <a:t>Analyze the social network of the organization and make interventions.</a:t>
            </a:r>
            <a:endParaRPr lang="en-US" dirty="0"/>
          </a:p>
          <a:p>
            <a:pPr marL="800100" marR="0" lvl="1" indent="-342900" algn="l" rtl="0">
              <a:spcBef>
                <a:spcPts val="0"/>
              </a:spcBef>
              <a:spcAft>
                <a:spcPts val="0"/>
              </a:spcAft>
              <a:buClr>
                <a:schemeClr val="dk1"/>
              </a:buClr>
              <a:buSzPts val="1900"/>
              <a:buFont typeface="Arial"/>
              <a:buChar char="•"/>
            </a:pPr>
            <a:r>
              <a:rPr lang="en-US" sz="1900" b="0" i="0" u="none" strike="noStrike" cap="none" dirty="0">
                <a:solidFill>
                  <a:schemeClr val="dk1"/>
                </a:solidFill>
                <a:latin typeface="Arial"/>
                <a:ea typeface="Arial"/>
                <a:cs typeface="Arial"/>
                <a:sym typeface="Arial"/>
              </a:rPr>
              <a:t>Who is relied upon for information, who goes to who? Reveal powerful connections and potential blocks.</a:t>
            </a:r>
            <a:br>
              <a:rPr lang="en-US" sz="1900" b="0" i="0" u="none" strike="noStrike" cap="none" dirty="0">
                <a:solidFill>
                  <a:schemeClr val="dk1"/>
                </a:solidFill>
                <a:latin typeface="Arial"/>
                <a:ea typeface="Arial"/>
                <a:cs typeface="Arial"/>
                <a:sym typeface="Arial"/>
              </a:rPr>
            </a:br>
            <a:endParaRPr lang="en-US" sz="19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Arial"/>
                <a:ea typeface="Arial"/>
                <a:cs typeface="Arial"/>
                <a:sym typeface="Arial"/>
              </a:rPr>
              <a:t>Value diversity/belonging within the workgroup.</a:t>
            </a:r>
            <a:endParaRPr lang="en-US" dirty="0"/>
          </a:p>
          <a:p>
            <a:pPr marL="800100" marR="0" lvl="1" indent="-342900" algn="l" rtl="0">
              <a:spcBef>
                <a:spcPts val="0"/>
              </a:spcBef>
              <a:spcAft>
                <a:spcPts val="0"/>
              </a:spcAft>
              <a:buClr>
                <a:schemeClr val="dk1"/>
              </a:buClr>
              <a:buSzPts val="1900"/>
              <a:buFont typeface="Arial"/>
              <a:buChar char="•"/>
            </a:pPr>
            <a:r>
              <a:rPr lang="en-US" sz="1900" b="0" i="0" u="none" strike="noStrike" cap="none" dirty="0">
                <a:solidFill>
                  <a:schemeClr val="dk1"/>
                </a:solidFill>
                <a:latin typeface="Arial"/>
                <a:ea typeface="Arial"/>
                <a:cs typeface="Arial"/>
                <a:sym typeface="Arial"/>
              </a:rPr>
              <a:t>Create space so that everyone can contribute, offer recognition to those who make valuable contributions</a:t>
            </a:r>
            <a:endParaRPr lang="en-US" dirty="0"/>
          </a:p>
          <a:p>
            <a:pPr marL="800100" marR="0" lvl="1" indent="-222250" algn="l" rtl="0">
              <a:spcBef>
                <a:spcPts val="0"/>
              </a:spcBef>
              <a:spcAft>
                <a:spcPts val="0"/>
              </a:spcAft>
              <a:buClr>
                <a:schemeClr val="dk1"/>
              </a:buClr>
              <a:buSzPts val="1900"/>
              <a:buFont typeface="Arial"/>
              <a:buNone/>
            </a:pPr>
            <a:endParaRPr lang="en-US" sz="19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Arial"/>
                <a:ea typeface="Arial"/>
                <a:cs typeface="Arial"/>
                <a:sym typeface="Arial"/>
              </a:rPr>
              <a:t>Create structured and unstructured opportunities for bridging and linking</a:t>
            </a:r>
            <a:endParaRPr lang="en-US" dirty="0"/>
          </a:p>
          <a:p>
            <a:pPr marL="800100" marR="0" lvl="1" indent="-342900" algn="l" rtl="0">
              <a:spcBef>
                <a:spcPts val="0"/>
              </a:spcBef>
              <a:spcAft>
                <a:spcPts val="0"/>
              </a:spcAft>
              <a:buClr>
                <a:schemeClr val="dk1"/>
              </a:buClr>
              <a:buSzPts val="1900"/>
              <a:buFont typeface="Arial"/>
              <a:buChar char="•"/>
            </a:pPr>
            <a:r>
              <a:rPr lang="en-US" sz="1900" b="0" i="0" u="none" strike="noStrike" cap="none" dirty="0">
                <a:solidFill>
                  <a:schemeClr val="dk1"/>
                </a:solidFill>
                <a:latin typeface="Arial"/>
                <a:ea typeface="Arial"/>
                <a:cs typeface="Arial"/>
                <a:sym typeface="Arial"/>
              </a:rPr>
              <a:t>Achieve team objectives and build the social capital of team members. 	</a:t>
            </a:r>
            <a:endParaRPr lang="en-US" dirty="0"/>
          </a:p>
          <a:p>
            <a:pPr marL="800100" marR="0" lvl="1" indent="-342900" algn="l" rtl="0">
              <a:spcBef>
                <a:spcPts val="0"/>
              </a:spcBef>
              <a:spcAft>
                <a:spcPts val="0"/>
              </a:spcAft>
              <a:buClr>
                <a:schemeClr val="dk1"/>
              </a:buClr>
              <a:buSzPts val="1900"/>
              <a:buFont typeface="Arial"/>
              <a:buChar char="•"/>
            </a:pPr>
            <a:r>
              <a:rPr lang="en-US" sz="1900" b="0" i="0" u="none" strike="noStrike" cap="none" dirty="0">
                <a:solidFill>
                  <a:schemeClr val="dk1"/>
                </a:solidFill>
                <a:latin typeface="Arial"/>
                <a:ea typeface="Arial"/>
                <a:cs typeface="Arial"/>
                <a:sym typeface="Arial"/>
              </a:rPr>
              <a:t>What are some short and long bridges.</a:t>
            </a:r>
            <a:endParaRPr lang="en-US" dirty="0"/>
          </a:p>
          <a:p>
            <a:pPr marL="800100" marR="0" lvl="1" indent="-342900" algn="l" rtl="0">
              <a:spcBef>
                <a:spcPts val="0"/>
              </a:spcBef>
              <a:spcAft>
                <a:spcPts val="0"/>
              </a:spcAft>
              <a:buClr>
                <a:schemeClr val="dk1"/>
              </a:buClr>
              <a:buSzPts val="1900"/>
              <a:buFont typeface="Arial"/>
              <a:buChar char="•"/>
            </a:pPr>
            <a:r>
              <a:rPr lang="en-US" sz="1900" b="0" i="0" u="none" strike="noStrike" cap="none" dirty="0">
                <a:solidFill>
                  <a:schemeClr val="dk1"/>
                </a:solidFill>
                <a:latin typeface="Arial"/>
                <a:ea typeface="Arial"/>
                <a:cs typeface="Arial"/>
                <a:sym typeface="Arial"/>
              </a:rPr>
              <a:t>What’s our story</a:t>
            </a:r>
            <a:endParaRPr lang="en-US" dirty="0"/>
          </a:p>
          <a:p>
            <a:pPr marL="0" marR="0" lvl="0" indent="0" algn="l" rtl="0">
              <a:spcBef>
                <a:spcPts val="0"/>
              </a:spcBef>
              <a:spcAft>
                <a:spcPts val="0"/>
              </a:spcAft>
              <a:buNone/>
            </a:pPr>
            <a:endParaRPr lang="en-US" sz="18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819" name="Google Shape;81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Problem of the 21</a:t>
            </a:r>
            <a:r>
              <a:rPr lang="en-US" sz="1200" baseline="30000">
                <a:solidFill>
                  <a:schemeClr val="dk1"/>
                </a:solidFill>
                <a:latin typeface="Calibri"/>
                <a:ea typeface="Calibri"/>
                <a:cs typeface="Calibri"/>
                <a:sym typeface="Calibri"/>
              </a:rPr>
              <a:t>st</a:t>
            </a:r>
            <a:r>
              <a:rPr lang="en-US" sz="1200">
                <a:solidFill>
                  <a:schemeClr val="dk1"/>
                </a:solidFill>
                <a:latin typeface="Calibri"/>
                <a:ea typeface="Calibri"/>
                <a:cs typeface="Calibri"/>
                <a:sym typeface="Calibri"/>
              </a:rPr>
              <a:t> Century”] john says: “Over a century ago, WEB Dubois predicted that ‘the problem of the 20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century is the problem of the color line.’  Today, the problem is othering. </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Looking around the world, we see inter-group conflict as central to almost every human problem: territorial disputes, war and conflict, climate change, migration, economic inequality.  Group identities and differences informs almost all of them.</a:t>
            </a:r>
            <a:endParaRPr/>
          </a:p>
        </p:txBody>
      </p:sp>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4" name="Google Shape;1204;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7" name="Google Shape;121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90: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3" name="Google Shape;122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john says: “We define othering as follows. It’s important to emphasize that othering is marginality on the basis of group status – not individual identities or idiosyncratic identities.  It’s also not the same thing as alienation.”</a:t>
            </a: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09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12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340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5"/>
        <p:cNvGrpSpPr/>
        <p:nvPr/>
      </p:nvGrpSpPr>
      <p:grpSpPr>
        <a:xfrm>
          <a:off x="0" y="0"/>
          <a:ext cx="0" cy="0"/>
          <a:chOff x="0" y="0"/>
          <a:chExt cx="0" cy="0"/>
        </a:xfrm>
      </p:grpSpPr>
      <p:pic>
        <p:nvPicPr>
          <p:cNvPr id="16" name="Google Shape;16;p9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92"/>
          <p:cNvSpPr txBox="1">
            <a:spLocks noGrp="1"/>
          </p:cNvSpPr>
          <p:nvPr>
            <p:ph type="ctrTitle"/>
          </p:nvPr>
        </p:nvSpPr>
        <p:spPr>
          <a:xfrm>
            <a:off x="907774" y="1266341"/>
            <a:ext cx="7639878" cy="38026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403A"/>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9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07774" y="616226"/>
            <a:ext cx="2087814" cy="506137"/>
          </a:xfrm>
          <a:prstGeom prst="rect">
            <a:avLst/>
          </a:prstGeom>
          <a:noFill/>
          <a:ln>
            <a:noFill/>
          </a:ln>
        </p:spPr>
      </p:pic>
      <p:sp>
        <p:nvSpPr>
          <p:cNvPr id="19" name="Google Shape;19;p92"/>
          <p:cNvSpPr txBox="1"/>
          <p:nvPr/>
        </p:nvSpPr>
        <p:spPr>
          <a:xfrm>
            <a:off x="6096000" y="5207026"/>
            <a:ext cx="20116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EB6A60"/>
                </a:solidFill>
                <a:latin typeface="Arial"/>
                <a:ea typeface="Arial"/>
                <a:cs typeface="Arial"/>
                <a:sym typeface="Arial"/>
              </a:rPr>
              <a:t>AUTHORIAL SUPPORT</a:t>
            </a:r>
            <a:endParaRPr/>
          </a:p>
        </p:txBody>
      </p:sp>
      <p:sp>
        <p:nvSpPr>
          <p:cNvPr id="20" name="Google Shape;20;p92"/>
          <p:cNvSpPr txBox="1"/>
          <p:nvPr/>
        </p:nvSpPr>
        <p:spPr>
          <a:xfrm>
            <a:off x="3496917" y="5216318"/>
            <a:ext cx="20116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B6A60"/>
                </a:solidFill>
                <a:latin typeface="Arial"/>
                <a:ea typeface="Arial"/>
                <a:cs typeface="Arial"/>
                <a:sym typeface="Arial"/>
              </a:rPr>
              <a:t>PRESENTER</a:t>
            </a:r>
            <a:endParaRPr/>
          </a:p>
        </p:txBody>
      </p:sp>
      <p:sp>
        <p:nvSpPr>
          <p:cNvPr id="21" name="Google Shape;21;p92"/>
          <p:cNvSpPr txBox="1"/>
          <p:nvPr/>
        </p:nvSpPr>
        <p:spPr>
          <a:xfrm>
            <a:off x="907774" y="5216318"/>
            <a:ext cx="20116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B6A60"/>
                </a:solidFill>
                <a:latin typeface="Arial"/>
                <a:ea typeface="Arial"/>
                <a:cs typeface="Arial"/>
                <a:sym typeface="Arial"/>
              </a:rPr>
              <a:t>DATE</a:t>
            </a:r>
            <a:endParaRPr/>
          </a:p>
        </p:txBody>
      </p:sp>
      <p:sp>
        <p:nvSpPr>
          <p:cNvPr id="22" name="Google Shape;22;p92"/>
          <p:cNvSpPr txBox="1">
            <a:spLocks noGrp="1"/>
          </p:cNvSpPr>
          <p:nvPr>
            <p:ph type="body" idx="1"/>
          </p:nvPr>
        </p:nvSpPr>
        <p:spPr>
          <a:xfrm>
            <a:off x="6096000" y="5473211"/>
            <a:ext cx="2451652" cy="571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2"/>
          <p:cNvSpPr txBox="1">
            <a:spLocks noGrp="1"/>
          </p:cNvSpPr>
          <p:nvPr>
            <p:ph type="body" idx="2"/>
          </p:nvPr>
        </p:nvSpPr>
        <p:spPr>
          <a:xfrm>
            <a:off x="3496917" y="5473211"/>
            <a:ext cx="2451652" cy="571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2"/>
          <p:cNvSpPr txBox="1">
            <a:spLocks noGrp="1"/>
          </p:cNvSpPr>
          <p:nvPr>
            <p:ph type="body" idx="3"/>
          </p:nvPr>
        </p:nvSpPr>
        <p:spPr>
          <a:xfrm>
            <a:off x="897835" y="5484025"/>
            <a:ext cx="2451652" cy="571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56"/>
        <p:cNvGrpSpPr/>
        <p:nvPr/>
      </p:nvGrpSpPr>
      <p:grpSpPr>
        <a:xfrm>
          <a:off x="0" y="0"/>
          <a:ext cx="0" cy="0"/>
          <a:chOff x="0" y="0"/>
          <a:chExt cx="0" cy="0"/>
        </a:xfrm>
      </p:grpSpPr>
      <p:pic>
        <p:nvPicPr>
          <p:cNvPr id="57" name="Google Shape;57;p10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102"/>
          <p:cNvSpPr txBox="1">
            <a:spLocks noGrp="1"/>
          </p:cNvSpPr>
          <p:nvPr>
            <p:ph type="ctrTitle"/>
          </p:nvPr>
        </p:nvSpPr>
        <p:spPr>
          <a:xfrm>
            <a:off x="907774" y="1266341"/>
            <a:ext cx="7639878" cy="38026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403A"/>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9" name="Google Shape;59;p10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07774" y="616226"/>
            <a:ext cx="2087814" cy="506137"/>
          </a:xfrm>
          <a:prstGeom prst="rect">
            <a:avLst/>
          </a:prstGeom>
          <a:noFill/>
          <a:ln>
            <a:noFill/>
          </a:ln>
        </p:spPr>
      </p:pic>
      <p:sp>
        <p:nvSpPr>
          <p:cNvPr id="60" name="Google Shape;60;p102"/>
          <p:cNvSpPr txBox="1"/>
          <p:nvPr/>
        </p:nvSpPr>
        <p:spPr>
          <a:xfrm>
            <a:off x="3882474" y="5216318"/>
            <a:ext cx="22127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B6A60"/>
                </a:solidFill>
                <a:latin typeface="Arial"/>
                <a:ea typeface="Arial"/>
                <a:cs typeface="Arial"/>
                <a:sym typeface="Arial"/>
              </a:rPr>
              <a:t>PRESENTER</a:t>
            </a:r>
            <a:endParaRPr/>
          </a:p>
        </p:txBody>
      </p:sp>
      <p:sp>
        <p:nvSpPr>
          <p:cNvPr id="61" name="Google Shape;61;p102"/>
          <p:cNvSpPr txBox="1"/>
          <p:nvPr/>
        </p:nvSpPr>
        <p:spPr>
          <a:xfrm>
            <a:off x="907774" y="5216318"/>
            <a:ext cx="20116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EB6A60"/>
                </a:solidFill>
                <a:latin typeface="Arial"/>
                <a:ea typeface="Arial"/>
                <a:cs typeface="Arial"/>
                <a:sym typeface="Arial"/>
              </a:rPr>
              <a:t>DATE</a:t>
            </a:r>
            <a:endParaRPr/>
          </a:p>
        </p:txBody>
      </p:sp>
      <p:sp>
        <p:nvSpPr>
          <p:cNvPr id="62" name="Google Shape;62;p102"/>
          <p:cNvSpPr txBox="1">
            <a:spLocks noGrp="1"/>
          </p:cNvSpPr>
          <p:nvPr>
            <p:ph type="body" idx="1"/>
          </p:nvPr>
        </p:nvSpPr>
        <p:spPr>
          <a:xfrm>
            <a:off x="3826284" y="5473211"/>
            <a:ext cx="3448915" cy="571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02"/>
          <p:cNvSpPr txBox="1">
            <a:spLocks noGrp="1"/>
          </p:cNvSpPr>
          <p:nvPr>
            <p:ph type="body" idx="2"/>
          </p:nvPr>
        </p:nvSpPr>
        <p:spPr>
          <a:xfrm>
            <a:off x="897835" y="5484025"/>
            <a:ext cx="2451652" cy="571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03"/>
          <p:cNvSpPr txBox="1">
            <a:spLocks noGrp="1"/>
          </p:cNvSpPr>
          <p:nvPr>
            <p:ph type="title"/>
          </p:nvPr>
        </p:nvSpPr>
        <p:spPr>
          <a:xfrm>
            <a:off x="415600" y="593368"/>
            <a:ext cx="11360800" cy="615523"/>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26403A"/>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03"/>
          <p:cNvSpPr txBox="1">
            <a:spLocks noGrp="1"/>
          </p:cNvSpPr>
          <p:nvPr>
            <p:ph type="body" idx="1"/>
          </p:nvPr>
        </p:nvSpPr>
        <p:spPr>
          <a:xfrm>
            <a:off x="415600" y="1536634"/>
            <a:ext cx="11360800" cy="430857"/>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67" name="Google Shape;67;p103"/>
          <p:cNvSpPr txBox="1">
            <a:spLocks noGrp="1"/>
          </p:cNvSpPr>
          <p:nvPr>
            <p:ph type="sldNum" idx="12"/>
          </p:nvPr>
        </p:nvSpPr>
        <p:spPr>
          <a:xfrm>
            <a:off x="11296651" y="6218239"/>
            <a:ext cx="732367" cy="52387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5"/>
          <p:cNvSpPr txBox="1">
            <a:spLocks noGrp="1"/>
          </p:cNvSpPr>
          <p:nvPr>
            <p:ph type="title"/>
          </p:nvPr>
        </p:nvSpPr>
        <p:spPr>
          <a:xfrm>
            <a:off x="839788" y="457200"/>
            <a:ext cx="459691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403A"/>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5"/>
          <p:cNvSpPr>
            <a:spLocks noGrp="1"/>
          </p:cNvSpPr>
          <p:nvPr>
            <p:ph type="pic" idx="2"/>
          </p:nvPr>
        </p:nvSpPr>
        <p:spPr>
          <a:xfrm>
            <a:off x="6096000" y="0"/>
            <a:ext cx="6096000" cy="61721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66CCA1"/>
              </a:buClr>
              <a:buSzPts val="3200"/>
              <a:buFont typeface="Arial"/>
              <a:buNone/>
              <a:defRPr sz="3200" b="0" i="0" u="none" strike="noStrike" cap="none">
                <a:solidFill>
                  <a:srgbClr val="26403A"/>
                </a:solidFill>
                <a:latin typeface="Arial"/>
                <a:ea typeface="Arial"/>
                <a:cs typeface="Arial"/>
                <a:sym typeface="Arial"/>
              </a:defRPr>
            </a:lvl1pPr>
            <a:lvl2pPr marR="0" lvl="1" algn="l" rtl="0">
              <a:lnSpc>
                <a:spcPct val="90000"/>
              </a:lnSpc>
              <a:spcBef>
                <a:spcPts val="500"/>
              </a:spcBef>
              <a:spcAft>
                <a:spcPts val="0"/>
              </a:spcAft>
              <a:buClr>
                <a:srgbClr val="66CCA1"/>
              </a:buClr>
              <a:buSzPts val="2800"/>
              <a:buFont typeface="Arial"/>
              <a:buNone/>
              <a:defRPr sz="2800" b="0" i="0" u="none" strike="noStrike" cap="none">
                <a:solidFill>
                  <a:srgbClr val="26403A"/>
                </a:solidFill>
                <a:latin typeface="Arial"/>
                <a:ea typeface="Arial"/>
                <a:cs typeface="Arial"/>
                <a:sym typeface="Arial"/>
              </a:defRPr>
            </a:lvl2pPr>
            <a:lvl3pPr marR="0" lvl="2" algn="l" rtl="0">
              <a:lnSpc>
                <a:spcPct val="90000"/>
              </a:lnSpc>
              <a:spcBef>
                <a:spcPts val="500"/>
              </a:spcBef>
              <a:spcAft>
                <a:spcPts val="0"/>
              </a:spcAft>
              <a:buClr>
                <a:srgbClr val="66CCA1"/>
              </a:buClr>
              <a:buSzPts val="2400"/>
              <a:buFont typeface="Arial"/>
              <a:buNone/>
              <a:defRPr sz="2400" b="0" i="0" u="none" strike="noStrike" cap="none">
                <a:solidFill>
                  <a:srgbClr val="26403A"/>
                </a:solidFill>
                <a:latin typeface="Arial"/>
                <a:ea typeface="Arial"/>
                <a:cs typeface="Arial"/>
                <a:sym typeface="Arial"/>
              </a:defRPr>
            </a:lvl3pPr>
            <a:lvl4pPr marR="0" lvl="3" algn="l" rtl="0">
              <a:lnSpc>
                <a:spcPct val="90000"/>
              </a:lnSpc>
              <a:spcBef>
                <a:spcPts val="500"/>
              </a:spcBef>
              <a:spcAft>
                <a:spcPts val="0"/>
              </a:spcAft>
              <a:buClr>
                <a:srgbClr val="66CCA1"/>
              </a:buClr>
              <a:buSzPts val="2000"/>
              <a:buFont typeface="Arial"/>
              <a:buNone/>
              <a:defRPr sz="2000" b="0" i="0" u="none" strike="noStrike" cap="none">
                <a:solidFill>
                  <a:srgbClr val="26403A"/>
                </a:solidFill>
                <a:latin typeface="Arial"/>
                <a:ea typeface="Arial"/>
                <a:cs typeface="Arial"/>
                <a:sym typeface="Arial"/>
              </a:defRPr>
            </a:lvl4pPr>
            <a:lvl5pPr marR="0" lvl="4" algn="l" rtl="0">
              <a:lnSpc>
                <a:spcPct val="90000"/>
              </a:lnSpc>
              <a:spcBef>
                <a:spcPts val="500"/>
              </a:spcBef>
              <a:spcAft>
                <a:spcPts val="0"/>
              </a:spcAft>
              <a:buClr>
                <a:srgbClr val="66CCA1"/>
              </a:buClr>
              <a:buSzPts val="2000"/>
              <a:buFont typeface="Arial"/>
              <a:buNone/>
              <a:defRPr sz="2000" b="0" i="0" u="none" strike="noStrike" cap="none">
                <a:solidFill>
                  <a:srgbClr val="26403A"/>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05"/>
          <p:cNvSpPr txBox="1">
            <a:spLocks noGrp="1"/>
          </p:cNvSpPr>
          <p:nvPr>
            <p:ph type="body" idx="1"/>
          </p:nvPr>
        </p:nvSpPr>
        <p:spPr>
          <a:xfrm>
            <a:off x="839788" y="2057400"/>
            <a:ext cx="4596916"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p10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03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0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0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10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1_Blank">
    <p:spTree>
      <p:nvGrpSpPr>
        <p:cNvPr id="1" name="Shape 86"/>
        <p:cNvGrpSpPr/>
        <p:nvPr/>
      </p:nvGrpSpPr>
      <p:grpSpPr>
        <a:xfrm>
          <a:off x="0" y="0"/>
          <a:ext cx="0" cy="0"/>
          <a:chOff x="0" y="0"/>
          <a:chExt cx="0" cy="0"/>
        </a:xfrm>
      </p:grpSpPr>
      <p:sp>
        <p:nvSpPr>
          <p:cNvPr id="87" name="Google Shape;87;p108"/>
          <p:cNvSpPr/>
          <p:nvPr/>
        </p:nvSpPr>
        <p:spPr>
          <a:xfrm>
            <a:off x="0" y="0"/>
            <a:ext cx="12192000" cy="68580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0070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08"/>
          <p:cNvSpPr txBox="1">
            <a:spLocks noGrp="1"/>
          </p:cNvSpPr>
          <p:nvPr>
            <p:ph type="ftr" idx="11"/>
          </p:nvPr>
        </p:nvSpPr>
        <p:spPr>
          <a:xfrm>
            <a:off x="4144434" y="6378575"/>
            <a:ext cx="3903133" cy="3429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08"/>
          <p:cNvSpPr txBox="1">
            <a:spLocks noGrp="1"/>
          </p:cNvSpPr>
          <p:nvPr>
            <p:ph type="dt" idx="10"/>
          </p:nvPr>
        </p:nvSpPr>
        <p:spPr>
          <a:xfrm>
            <a:off x="609600" y="6378575"/>
            <a:ext cx="2804584" cy="342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08"/>
          <p:cNvSpPr txBox="1">
            <a:spLocks noGrp="1"/>
          </p:cNvSpPr>
          <p:nvPr>
            <p:ph type="sldNum" idx="12"/>
          </p:nvPr>
        </p:nvSpPr>
        <p:spPr>
          <a:xfrm>
            <a:off x="8777818" y="6378575"/>
            <a:ext cx="2804583"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bg>
      <p:bgPr>
        <a:solidFill>
          <a:schemeClr val="lt1"/>
        </a:solidFill>
        <a:effectLst/>
      </p:bgPr>
    </p:bg>
    <p:spTree>
      <p:nvGrpSpPr>
        <p:cNvPr id="1" name="Shape 99"/>
        <p:cNvGrpSpPr/>
        <p:nvPr/>
      </p:nvGrpSpPr>
      <p:grpSpPr>
        <a:xfrm>
          <a:off x="0" y="0"/>
          <a:ext cx="0" cy="0"/>
          <a:chOff x="0" y="0"/>
          <a:chExt cx="0" cy="0"/>
        </a:xfrm>
      </p:grpSpPr>
      <p:sp>
        <p:nvSpPr>
          <p:cNvPr id="100" name="Google Shape;100;p110"/>
          <p:cNvSpPr/>
          <p:nvPr/>
        </p:nvSpPr>
        <p:spPr>
          <a:xfrm>
            <a:off x="0" y="1"/>
            <a:ext cx="12192000" cy="63118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 name="Google Shape;101;p110"/>
          <p:cNvSpPr/>
          <p:nvPr/>
        </p:nvSpPr>
        <p:spPr>
          <a:xfrm>
            <a:off x="9404095" y="364236"/>
            <a:ext cx="2438400" cy="62941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 name="Google Shape;102;p110"/>
          <p:cNvSpPr txBox="1">
            <a:spLocks noGrp="1"/>
          </p:cNvSpPr>
          <p:nvPr>
            <p:ph type="title"/>
          </p:nvPr>
        </p:nvSpPr>
        <p:spPr>
          <a:xfrm>
            <a:off x="824483" y="468413"/>
            <a:ext cx="10543032" cy="87884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lt1"/>
              </a:buClr>
              <a:buSzPts val="1400"/>
              <a:buFont typeface="Georgia"/>
              <a:buNone/>
              <a:defRPr sz="28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110"/>
          <p:cNvSpPr txBox="1">
            <a:spLocks noGrp="1"/>
          </p:cNvSpPr>
          <p:nvPr>
            <p:ph type="body" idx="1"/>
          </p:nvPr>
        </p:nvSpPr>
        <p:spPr>
          <a:xfrm>
            <a:off x="1200594" y="1917547"/>
            <a:ext cx="9790812" cy="334772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a:lnSpc>
                <a:spcPct val="90000"/>
              </a:lnSpc>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a:lnSpc>
                <a:spcPct val="90000"/>
              </a:lnSpc>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a:lnSpc>
                <a:spcPct val="90000"/>
              </a:lnSpc>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a:lnSpc>
                <a:spcPct val="90000"/>
              </a:lnSpc>
              <a:spcBef>
                <a:spcPts val="0"/>
              </a:spcBef>
              <a:spcAft>
                <a:spcPts val="0"/>
              </a:spcAft>
              <a:buClr>
                <a:schemeClr val="dk1"/>
              </a:buClr>
              <a:buSzPts val="1400"/>
              <a:buNone/>
              <a:defRPr sz="1800" b="0" i="0" u="none" strike="noStrike" cap="none">
                <a:latin typeface="Calibri"/>
                <a:ea typeface="Calibri"/>
                <a:cs typeface="Calibri"/>
                <a:sym typeface="Calibri"/>
              </a:defRPr>
            </a:lvl6pPr>
            <a:lvl7pPr marL="3200400" marR="0" lvl="6" indent="-228600" algn="l">
              <a:lnSpc>
                <a:spcPct val="90000"/>
              </a:lnSpc>
              <a:spcBef>
                <a:spcPts val="0"/>
              </a:spcBef>
              <a:spcAft>
                <a:spcPts val="0"/>
              </a:spcAft>
              <a:buClr>
                <a:schemeClr val="dk1"/>
              </a:buClr>
              <a:buSzPts val="1400"/>
              <a:buNone/>
              <a:defRPr sz="1800" b="0" i="0" u="none" strike="noStrike" cap="none">
                <a:latin typeface="Calibri"/>
                <a:ea typeface="Calibri"/>
                <a:cs typeface="Calibri"/>
                <a:sym typeface="Calibri"/>
              </a:defRPr>
            </a:lvl7pPr>
            <a:lvl8pPr marL="3657600" marR="0" lvl="7" indent="-228600" algn="l">
              <a:lnSpc>
                <a:spcPct val="90000"/>
              </a:lnSpc>
              <a:spcBef>
                <a:spcPts val="0"/>
              </a:spcBef>
              <a:spcAft>
                <a:spcPts val="0"/>
              </a:spcAft>
              <a:buClr>
                <a:schemeClr val="dk1"/>
              </a:buClr>
              <a:buSzPts val="1400"/>
              <a:buNone/>
              <a:defRPr sz="1800" b="0" i="0" u="none" strike="noStrike" cap="none">
                <a:latin typeface="Calibri"/>
                <a:ea typeface="Calibri"/>
                <a:cs typeface="Calibri"/>
                <a:sym typeface="Calibri"/>
              </a:defRPr>
            </a:lvl8pPr>
            <a:lvl9pPr marL="4114800" marR="0" lvl="8" indent="-228600" algn="l">
              <a:lnSpc>
                <a:spcPct val="90000"/>
              </a:lnSpc>
              <a:spcBef>
                <a:spcPts val="0"/>
              </a:spcBef>
              <a:spcAft>
                <a:spcPts val="0"/>
              </a:spcAft>
              <a:buClr>
                <a:schemeClr val="dk1"/>
              </a:buClr>
              <a:buSzPts val="1400"/>
              <a:buNone/>
              <a:defRPr sz="1800" b="0" i="0" u="none" strike="noStrike" cap="none">
                <a:latin typeface="Calibri"/>
                <a:ea typeface="Calibri"/>
                <a:cs typeface="Calibri"/>
                <a:sym typeface="Calibri"/>
              </a:defRPr>
            </a:lvl9pPr>
          </a:lstStyle>
          <a:p>
            <a:endParaRPr/>
          </a:p>
        </p:txBody>
      </p:sp>
      <p:sp>
        <p:nvSpPr>
          <p:cNvPr id="104" name="Google Shape;104;p1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rgbClr val="888888"/>
              </a:buClr>
              <a:buSzPts val="1400"/>
              <a:buFont typeface="Calibri"/>
              <a:buNone/>
              <a:defRPr sz="18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888888"/>
              </a:buClr>
              <a:buSzPts val="1400"/>
              <a:buFont typeface="Calibri"/>
              <a:buNone/>
              <a:defRPr sz="18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1pPr>
            <a:lvl2pPr marL="0" marR="0" lvl="1"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2pPr>
            <a:lvl3pPr marL="0" marR="0" lvl="2"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3pPr>
            <a:lvl4pPr marL="0" marR="0" lvl="3"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4pPr>
            <a:lvl5pPr marL="0" marR="0" lvl="4"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5pPr>
            <a:lvl6pPr marL="0" marR="0" lvl="5"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6pPr>
            <a:lvl7pPr marL="0" marR="0" lvl="6"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7pPr>
            <a:lvl8pPr marL="0" marR="0" lvl="7"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8pPr>
            <a:lvl9pPr marL="0" marR="0" lvl="8" indent="0" algn="r" rtl="0">
              <a:spcBef>
                <a:spcPts val="0"/>
              </a:spcBef>
              <a:buClr>
                <a:srgbClr val="888888"/>
              </a:buClr>
              <a:buSzPts val="1800"/>
              <a:buFont typeface="Calibri"/>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11"/>
          <p:cNvSpPr txBox="1">
            <a:spLocks noGrp="1"/>
          </p:cNvSpPr>
          <p:nvPr>
            <p:ph type="title"/>
          </p:nvPr>
        </p:nvSpPr>
        <p:spPr>
          <a:xfrm>
            <a:off x="609600" y="274638"/>
            <a:ext cx="10160000" cy="1143000"/>
          </a:xfrm>
          <a:prstGeom prst="rect">
            <a:avLst/>
          </a:prstGeom>
          <a:noFill/>
          <a:ln>
            <a:noFill/>
          </a:ln>
        </p:spPr>
        <p:txBody>
          <a:bodyPr spcFirstLastPara="1" wrap="square" lIns="91425" tIns="45700" rIns="91425" bIns="45700" anchor="t" anchorCtr="0">
            <a:normAutofit/>
          </a:bodyPr>
          <a:lstStyle>
            <a:lvl1pPr marR="0" lvl="0" algn="ctr">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09" name="Google Shape;109;p1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
        <p:cNvGrpSpPr/>
        <p:nvPr/>
      </p:nvGrpSpPr>
      <p:grpSpPr>
        <a:xfrm>
          <a:off x="0" y="0"/>
          <a:ext cx="0" cy="0"/>
          <a:chOff x="0" y="0"/>
          <a:chExt cx="0" cy="0"/>
        </a:xfrm>
      </p:grpSpPr>
      <p:pic>
        <p:nvPicPr>
          <p:cNvPr id="26" name="Google Shape;26;p9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93"/>
          <p:cNvSpPr txBox="1">
            <a:spLocks noGrp="1"/>
          </p:cNvSpPr>
          <p:nvPr>
            <p:ph type="title"/>
          </p:nvPr>
        </p:nvSpPr>
        <p:spPr>
          <a:xfrm>
            <a:off x="838200" y="894521"/>
            <a:ext cx="10515600" cy="50689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E2E7DB"/>
              </a:buClr>
              <a:buSzPts val="5400"/>
              <a:buFont typeface="Arial"/>
              <a:buNone/>
              <a:defRPr sz="5400">
                <a:solidFill>
                  <a:srgbClr val="E2E7D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Quote">
  <p:cSld name="2_Quote">
    <p:spTree>
      <p:nvGrpSpPr>
        <p:cNvPr id="1" name="Shape 28"/>
        <p:cNvGrpSpPr/>
        <p:nvPr/>
      </p:nvGrpSpPr>
      <p:grpSpPr>
        <a:xfrm>
          <a:off x="0" y="0"/>
          <a:ext cx="0" cy="0"/>
          <a:chOff x="0" y="0"/>
          <a:chExt cx="0" cy="0"/>
        </a:xfrm>
      </p:grpSpPr>
      <p:pic>
        <p:nvPicPr>
          <p:cNvPr id="29" name="Google Shape;29;p94"/>
          <p:cNvPicPr preferRelativeResize="0"/>
          <p:nvPr/>
        </p:nvPicPr>
        <p:blipFill rotWithShape="1">
          <a:blip r:embed="rId2">
            <a:alphaModFix/>
          </a:blip>
          <a:srcRect/>
          <a:stretch/>
        </p:blipFill>
        <p:spPr>
          <a:xfrm>
            <a:off x="4823" y="0"/>
            <a:ext cx="12182353" cy="6858000"/>
          </a:xfrm>
          <a:prstGeom prst="rect">
            <a:avLst/>
          </a:prstGeom>
          <a:noFill/>
          <a:ln>
            <a:noFill/>
          </a:ln>
        </p:spPr>
      </p:pic>
      <p:sp>
        <p:nvSpPr>
          <p:cNvPr id="30" name="Google Shape;30;p94"/>
          <p:cNvSpPr txBox="1">
            <a:spLocks noGrp="1"/>
          </p:cNvSpPr>
          <p:nvPr>
            <p:ph type="title"/>
          </p:nvPr>
        </p:nvSpPr>
        <p:spPr>
          <a:xfrm>
            <a:off x="838200" y="894521"/>
            <a:ext cx="10515600" cy="50689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6403A"/>
              </a:buClr>
              <a:buSzPts val="5400"/>
              <a:buFont typeface="Arial"/>
              <a:buNone/>
              <a:defRPr sz="5400">
                <a:solidFill>
                  <a:srgbClr val="2640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
        <p:cNvGrpSpPr/>
        <p:nvPr/>
      </p:nvGrpSpPr>
      <p:grpSpPr>
        <a:xfrm>
          <a:off x="0" y="0"/>
          <a:ext cx="0" cy="0"/>
          <a:chOff x="0" y="0"/>
          <a:chExt cx="0" cy="0"/>
        </a:xfrm>
      </p:grpSpPr>
      <p:sp>
        <p:nvSpPr>
          <p:cNvPr id="32" name="Google Shape;32;p95"/>
          <p:cNvSpPr/>
          <p:nvPr/>
        </p:nvSpPr>
        <p:spPr>
          <a:xfrm>
            <a:off x="0" y="0"/>
            <a:ext cx="12192000" cy="6858000"/>
          </a:xfrm>
          <a:prstGeom prst="rect">
            <a:avLst/>
          </a:prstGeom>
          <a:solidFill>
            <a:srgbClr val="E2E7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95"/>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66CCA1"/>
              </a:buClr>
              <a:buSzPts val="2800"/>
              <a:buFont typeface="Arial"/>
              <a:buChar char="•"/>
              <a:defRPr sz="2800" b="0" i="0" u="none" strike="noStrike" cap="none">
                <a:solidFill>
                  <a:srgbClr val="26403A"/>
                </a:solidFill>
                <a:latin typeface="Arial"/>
                <a:ea typeface="Arial"/>
                <a:cs typeface="Arial"/>
                <a:sym typeface="Arial"/>
              </a:defRPr>
            </a:lvl1pPr>
            <a:lvl2pPr marR="0" lvl="1" algn="l" rtl="0">
              <a:lnSpc>
                <a:spcPct val="90000"/>
              </a:lnSpc>
              <a:spcBef>
                <a:spcPts val="500"/>
              </a:spcBef>
              <a:spcAft>
                <a:spcPts val="0"/>
              </a:spcAft>
              <a:buClr>
                <a:srgbClr val="66CCA1"/>
              </a:buClr>
              <a:buSzPts val="2400"/>
              <a:buFont typeface="Arial"/>
              <a:buChar char="•"/>
              <a:defRPr sz="2400" b="0" i="0" u="none" strike="noStrike" cap="none">
                <a:solidFill>
                  <a:srgbClr val="26403A"/>
                </a:solidFill>
                <a:latin typeface="Arial"/>
                <a:ea typeface="Arial"/>
                <a:cs typeface="Arial"/>
                <a:sym typeface="Arial"/>
              </a:defRPr>
            </a:lvl2pPr>
            <a:lvl3pPr marR="0" lvl="2" algn="l" rtl="0">
              <a:lnSpc>
                <a:spcPct val="90000"/>
              </a:lnSpc>
              <a:spcBef>
                <a:spcPts val="500"/>
              </a:spcBef>
              <a:spcAft>
                <a:spcPts val="0"/>
              </a:spcAft>
              <a:buClr>
                <a:srgbClr val="66CCA1"/>
              </a:buClr>
              <a:buSzPts val="2000"/>
              <a:buFont typeface="Arial"/>
              <a:buChar char="•"/>
              <a:defRPr sz="2000" b="0" i="0" u="none" strike="noStrike" cap="none">
                <a:solidFill>
                  <a:srgbClr val="26403A"/>
                </a:solidFill>
                <a:latin typeface="Arial"/>
                <a:ea typeface="Arial"/>
                <a:cs typeface="Arial"/>
                <a:sym typeface="Arial"/>
              </a:defRPr>
            </a:lvl3pPr>
            <a:lvl4pPr marR="0" lvl="3" algn="l" rtl="0">
              <a:lnSpc>
                <a:spcPct val="90000"/>
              </a:lnSpc>
              <a:spcBef>
                <a:spcPts val="500"/>
              </a:spcBef>
              <a:spcAft>
                <a:spcPts val="0"/>
              </a:spcAft>
              <a:buClr>
                <a:srgbClr val="66CCA1"/>
              </a:buClr>
              <a:buSzPts val="1800"/>
              <a:buFont typeface="Arial"/>
              <a:buChar char="•"/>
              <a:defRPr sz="1800" b="0" i="0" u="none" strike="noStrike" cap="none">
                <a:solidFill>
                  <a:srgbClr val="26403A"/>
                </a:solidFill>
                <a:latin typeface="Arial"/>
                <a:ea typeface="Arial"/>
                <a:cs typeface="Arial"/>
                <a:sym typeface="Arial"/>
              </a:defRPr>
            </a:lvl4pPr>
            <a:lvl5pPr marR="0" lvl="4" algn="l" rtl="0">
              <a:lnSpc>
                <a:spcPct val="90000"/>
              </a:lnSpc>
              <a:spcBef>
                <a:spcPts val="500"/>
              </a:spcBef>
              <a:spcAft>
                <a:spcPts val="0"/>
              </a:spcAft>
              <a:buClr>
                <a:srgbClr val="66CCA1"/>
              </a:buClr>
              <a:buSzPts val="1800"/>
              <a:buFont typeface="Arial"/>
              <a:buChar char="•"/>
              <a:defRPr sz="1800" b="0" i="0" u="none" strike="noStrike" cap="none">
                <a:solidFill>
                  <a:srgbClr val="26403A"/>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4"/>
        <p:cNvGrpSpPr/>
        <p:nvPr/>
      </p:nvGrpSpPr>
      <p:grpSpPr>
        <a:xfrm>
          <a:off x="0" y="0"/>
          <a:ext cx="0" cy="0"/>
          <a:chOff x="0" y="0"/>
          <a:chExt cx="0" cy="0"/>
        </a:xfrm>
      </p:grpSpPr>
      <p:sp>
        <p:nvSpPr>
          <p:cNvPr id="35" name="Google Shape;35;p9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9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9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38"/>
        <p:cNvGrpSpPr/>
        <p:nvPr/>
      </p:nvGrpSpPr>
      <p:grpSpPr>
        <a:xfrm>
          <a:off x="0" y="0"/>
          <a:ext cx="0" cy="0"/>
          <a:chOff x="0" y="0"/>
          <a:chExt cx="0" cy="0"/>
        </a:xfrm>
      </p:grpSpPr>
      <p:sp>
        <p:nvSpPr>
          <p:cNvPr id="39" name="Google Shape;39;p9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26403A"/>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000"/>
              <a:buNone/>
              <a:defRPr sz="2000">
                <a:solidFill>
                  <a:srgbClr val="888888"/>
                </a:solidFill>
              </a:defRPr>
            </a:lvl1pPr>
            <a:lvl2pPr marL="914400" lvl="1" indent="-228600" algn="l">
              <a:lnSpc>
                <a:spcPct val="90000"/>
              </a:lnSpc>
              <a:spcBef>
                <a:spcPts val="500"/>
              </a:spcBef>
              <a:spcAft>
                <a:spcPts val="0"/>
              </a:spcAft>
              <a:buSzPts val="1800"/>
              <a:buNone/>
              <a:defRPr sz="1800">
                <a:solidFill>
                  <a:srgbClr val="888888"/>
                </a:solidFill>
              </a:defRPr>
            </a:lvl2pPr>
            <a:lvl3pPr marL="1371600" lvl="2" indent="-228600" algn="l">
              <a:lnSpc>
                <a:spcPct val="90000"/>
              </a:lnSpc>
              <a:spcBef>
                <a:spcPts val="500"/>
              </a:spcBef>
              <a:spcAft>
                <a:spcPts val="0"/>
              </a:spcAft>
              <a:buSzPts val="1600"/>
              <a:buNone/>
              <a:defRPr sz="1600">
                <a:solidFill>
                  <a:srgbClr val="888888"/>
                </a:solidFill>
              </a:defRPr>
            </a:lvl3pPr>
            <a:lvl4pPr marL="1828800" lvl="3" indent="-228600" algn="l">
              <a:lnSpc>
                <a:spcPct val="90000"/>
              </a:lnSpc>
              <a:spcBef>
                <a:spcPts val="500"/>
              </a:spcBef>
              <a:spcAft>
                <a:spcPts val="0"/>
              </a:spcAft>
              <a:buSzPts val="1400"/>
              <a:buNone/>
              <a:defRPr sz="1400">
                <a:solidFill>
                  <a:srgbClr val="888888"/>
                </a:solidFill>
              </a:defRPr>
            </a:lvl4pPr>
            <a:lvl5pPr marL="2286000" lvl="4" indent="-228600" algn="l">
              <a:lnSpc>
                <a:spcPct val="90000"/>
              </a:lnSpc>
              <a:spcBef>
                <a:spcPts val="500"/>
              </a:spcBef>
              <a:spcAft>
                <a:spcPts val="0"/>
              </a:spcAft>
              <a:buSzPts val="1400"/>
              <a:buNone/>
              <a:defRPr sz="1400">
                <a:solidFill>
                  <a:srgbClr val="888888"/>
                </a:solidFill>
              </a:defRPr>
            </a:lvl5pPr>
            <a:lvl6pPr marL="2743200" lvl="5" indent="-228600" algn="l">
              <a:lnSpc>
                <a:spcPct val="90000"/>
              </a:lnSpc>
              <a:spcBef>
                <a:spcPts val="500"/>
              </a:spcBef>
              <a:spcAft>
                <a:spcPts val="0"/>
              </a:spcAft>
              <a:buClr>
                <a:srgbClr val="888888"/>
              </a:buClr>
              <a:buSzPts val="1400"/>
              <a:buNone/>
              <a:defRPr sz="1400">
                <a:solidFill>
                  <a:srgbClr val="888888"/>
                </a:solidFill>
              </a:defRPr>
            </a:lvl6pPr>
            <a:lvl7pPr marL="3200400" lvl="6" indent="-228600" algn="l">
              <a:lnSpc>
                <a:spcPct val="90000"/>
              </a:lnSpc>
              <a:spcBef>
                <a:spcPts val="500"/>
              </a:spcBef>
              <a:spcAft>
                <a:spcPts val="0"/>
              </a:spcAft>
              <a:buClr>
                <a:srgbClr val="888888"/>
              </a:buClr>
              <a:buSzPts val="1400"/>
              <a:buNone/>
              <a:defRPr sz="1400">
                <a:solidFill>
                  <a:srgbClr val="888888"/>
                </a:solidFill>
              </a:defRPr>
            </a:lvl7pPr>
            <a:lvl8pPr marL="3657600" lvl="7" indent="-228600" algn="l">
              <a:lnSpc>
                <a:spcPct val="90000"/>
              </a:lnSpc>
              <a:spcBef>
                <a:spcPts val="500"/>
              </a:spcBef>
              <a:spcAft>
                <a:spcPts val="0"/>
              </a:spcAft>
              <a:buClr>
                <a:srgbClr val="888888"/>
              </a:buClr>
              <a:buSzPts val="1400"/>
              <a:buNone/>
              <a:defRPr sz="1400">
                <a:solidFill>
                  <a:srgbClr val="888888"/>
                </a:solidFill>
              </a:defRPr>
            </a:lvl8pPr>
            <a:lvl9pPr marL="4114800" lvl="8" indent="-228600" algn="l">
              <a:lnSpc>
                <a:spcPct val="90000"/>
              </a:lnSpc>
              <a:spcBef>
                <a:spcPts val="500"/>
              </a:spcBef>
              <a:spcAft>
                <a:spcPts val="0"/>
              </a:spcAft>
              <a:buClr>
                <a:srgbClr val="888888"/>
              </a:buClr>
              <a:buSzPts val="1400"/>
              <a:buNone/>
              <a:defRPr sz="1400">
                <a:solidFill>
                  <a:srgbClr val="888888"/>
                </a:solidFill>
              </a:defRPr>
            </a:lvl9pPr>
          </a:lstStyle>
          <a:p>
            <a:endParaRPr/>
          </a:p>
        </p:txBody>
      </p:sp>
      <p:sp>
        <p:nvSpPr>
          <p:cNvPr id="41" name="Google Shape;41;p9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9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9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03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7"/>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48"/>
        <p:cNvGrpSpPr/>
        <p:nvPr/>
      </p:nvGrpSpPr>
      <p:grpSpPr>
        <a:xfrm>
          <a:off x="0" y="0"/>
          <a:ext cx="0" cy="0"/>
          <a:chOff x="0" y="0"/>
          <a:chExt cx="0" cy="0"/>
        </a:xfrm>
      </p:grpSpPr>
      <p:sp>
        <p:nvSpPr>
          <p:cNvPr id="49" name="Google Shape;49;p100"/>
          <p:cNvSpPr/>
          <p:nvPr/>
        </p:nvSpPr>
        <p:spPr>
          <a:xfrm>
            <a:off x="7494103" y="0"/>
            <a:ext cx="4697895" cy="6858000"/>
          </a:xfrm>
          <a:prstGeom prst="rect">
            <a:avLst/>
          </a:prstGeom>
          <a:solidFill>
            <a:srgbClr val="E2E7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100"/>
          <p:cNvSpPr txBox="1">
            <a:spLocks noGrp="1"/>
          </p:cNvSpPr>
          <p:nvPr>
            <p:ph type="title"/>
          </p:nvPr>
        </p:nvSpPr>
        <p:spPr>
          <a:xfrm>
            <a:off x="838199" y="715617"/>
            <a:ext cx="5592418" cy="47906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03A"/>
              </a:buClr>
              <a:buSzPts val="5400"/>
              <a:buFont typeface="Arial"/>
              <a:buNone/>
              <a:defRPr sz="5400">
                <a:solidFill>
                  <a:srgbClr val="2640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1" name="Google Shape;51;p100"/>
          <p:cNvPicPr preferRelativeResize="0"/>
          <p:nvPr/>
        </p:nvPicPr>
        <p:blipFill rotWithShape="1">
          <a:blip r:embed="rId2">
            <a:alphaModFix/>
          </a:blip>
          <a:srcRect/>
          <a:stretch/>
        </p:blipFill>
        <p:spPr>
          <a:xfrm>
            <a:off x="7469867" y="0"/>
            <a:ext cx="474636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1"/>
          <p:cNvSpPr/>
          <p:nvPr/>
        </p:nvSpPr>
        <p:spPr>
          <a:xfrm>
            <a:off x="0" y="6176962"/>
            <a:ext cx="12192000" cy="681037"/>
          </a:xfrm>
          <a:prstGeom prst="rect">
            <a:avLst/>
          </a:prstGeom>
          <a:solidFill>
            <a:srgbClr val="E2E7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403A"/>
              </a:buClr>
              <a:buSzPts val="4400"/>
              <a:buFont typeface="Arial"/>
              <a:buNone/>
              <a:defRPr sz="4400" b="0" i="0" u="none" strike="noStrike" cap="none">
                <a:solidFill>
                  <a:srgbClr val="26403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66CCA1"/>
              </a:buClr>
              <a:buSzPts val="2800"/>
              <a:buFont typeface="Arial"/>
              <a:buChar char="•"/>
              <a:defRPr sz="2800" b="0" i="0" u="none" strike="noStrike" cap="none">
                <a:solidFill>
                  <a:srgbClr val="26403A"/>
                </a:solidFill>
                <a:latin typeface="Arial"/>
                <a:ea typeface="Arial"/>
                <a:cs typeface="Arial"/>
                <a:sym typeface="Arial"/>
              </a:defRPr>
            </a:lvl1pPr>
            <a:lvl2pPr marL="914400" marR="0" lvl="1" indent="-381000" algn="l" rtl="0">
              <a:lnSpc>
                <a:spcPct val="90000"/>
              </a:lnSpc>
              <a:spcBef>
                <a:spcPts val="500"/>
              </a:spcBef>
              <a:spcAft>
                <a:spcPts val="0"/>
              </a:spcAft>
              <a:buClr>
                <a:srgbClr val="66CCA1"/>
              </a:buClr>
              <a:buSzPts val="2400"/>
              <a:buFont typeface="Arial"/>
              <a:buChar char="•"/>
              <a:defRPr sz="2400" b="0" i="0" u="none" strike="noStrike" cap="none">
                <a:solidFill>
                  <a:srgbClr val="26403A"/>
                </a:solidFill>
                <a:latin typeface="Arial"/>
                <a:ea typeface="Arial"/>
                <a:cs typeface="Arial"/>
                <a:sym typeface="Arial"/>
              </a:defRPr>
            </a:lvl2pPr>
            <a:lvl3pPr marL="1371600" marR="0" lvl="2" indent="-355600" algn="l" rtl="0">
              <a:lnSpc>
                <a:spcPct val="90000"/>
              </a:lnSpc>
              <a:spcBef>
                <a:spcPts val="500"/>
              </a:spcBef>
              <a:spcAft>
                <a:spcPts val="0"/>
              </a:spcAft>
              <a:buClr>
                <a:srgbClr val="66CCA1"/>
              </a:buClr>
              <a:buSzPts val="2000"/>
              <a:buFont typeface="Arial"/>
              <a:buChar char="•"/>
              <a:defRPr sz="2000" b="0" i="0" u="none" strike="noStrike" cap="none">
                <a:solidFill>
                  <a:srgbClr val="26403A"/>
                </a:solidFill>
                <a:latin typeface="Arial"/>
                <a:ea typeface="Arial"/>
                <a:cs typeface="Arial"/>
                <a:sym typeface="Arial"/>
              </a:defRPr>
            </a:lvl3pPr>
            <a:lvl4pPr marL="1828800" marR="0" lvl="3" indent="-342900" algn="l" rtl="0">
              <a:lnSpc>
                <a:spcPct val="90000"/>
              </a:lnSpc>
              <a:spcBef>
                <a:spcPts val="500"/>
              </a:spcBef>
              <a:spcAft>
                <a:spcPts val="0"/>
              </a:spcAft>
              <a:buClr>
                <a:srgbClr val="66CCA1"/>
              </a:buClr>
              <a:buSzPts val="1800"/>
              <a:buFont typeface="Arial"/>
              <a:buChar char="•"/>
              <a:defRPr sz="1800" b="0" i="0" u="none" strike="noStrike" cap="none">
                <a:solidFill>
                  <a:srgbClr val="26403A"/>
                </a:solidFill>
                <a:latin typeface="Arial"/>
                <a:ea typeface="Arial"/>
                <a:cs typeface="Arial"/>
                <a:sym typeface="Arial"/>
              </a:defRPr>
            </a:lvl4pPr>
            <a:lvl5pPr marL="2286000" marR="0" lvl="4" indent="-342900" algn="l" rtl="0">
              <a:lnSpc>
                <a:spcPct val="90000"/>
              </a:lnSpc>
              <a:spcBef>
                <a:spcPts val="500"/>
              </a:spcBef>
              <a:spcAft>
                <a:spcPts val="0"/>
              </a:spcAft>
              <a:buClr>
                <a:srgbClr val="66CCA1"/>
              </a:buClr>
              <a:buSzPts val="1800"/>
              <a:buFont typeface="Arial"/>
              <a:buChar char="•"/>
              <a:defRPr sz="1800" b="0" i="0" u="none" strike="noStrike" cap="none">
                <a:solidFill>
                  <a:srgbClr val="26403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91"/>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321366" y="6316689"/>
            <a:ext cx="1656521" cy="401581"/>
          </a:xfrm>
          <a:prstGeom prst="rect">
            <a:avLst/>
          </a:prstGeom>
          <a:noFill/>
          <a:ln>
            <a:noFill/>
          </a:ln>
        </p:spPr>
      </p:pic>
      <p:pic>
        <p:nvPicPr>
          <p:cNvPr id="14" name="Google Shape;14;p91"/>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0684565" y="6178176"/>
            <a:ext cx="1507435" cy="6798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 id="2147483664" r:id="rId13"/>
    <p:sldLayoutId id="2147483665" r:id="rId14"/>
    <p:sldLayoutId id="2147483667" r:id="rId15"/>
    <p:sldLayoutId id="214748366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hyperlink" Target="https://www.facebook.com/otheringandbelonging/" TargetMode="External"/><Relationship Id="rId4" Type="http://schemas.openxmlformats.org/officeDocument/2006/relationships/hyperlink" Target="http://www.iupress.indiana.edu/catalog/80663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907774" y="1266341"/>
            <a:ext cx="7639878" cy="38026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403A"/>
              </a:buClr>
              <a:buSzPts val="7200"/>
              <a:buFont typeface="Arial"/>
              <a:buNone/>
            </a:pPr>
            <a:r>
              <a:rPr lang="en-US" dirty="0"/>
              <a:t>Building Belonging in Health Care</a:t>
            </a:r>
            <a:endParaRPr dirty="0"/>
          </a:p>
        </p:txBody>
      </p:sp>
      <p:sp>
        <p:nvSpPr>
          <p:cNvPr id="117" name="Google Shape;117;p1"/>
          <p:cNvSpPr txBox="1">
            <a:spLocks noGrp="1"/>
          </p:cNvSpPr>
          <p:nvPr>
            <p:ph type="body" idx="1"/>
          </p:nvPr>
        </p:nvSpPr>
        <p:spPr>
          <a:xfrm>
            <a:off x="6252753" y="5473211"/>
            <a:ext cx="2451652" cy="5719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a:t>Othering &amp; Belonging Institute</a:t>
            </a:r>
            <a:endParaRPr/>
          </a:p>
        </p:txBody>
      </p:sp>
      <p:sp>
        <p:nvSpPr>
          <p:cNvPr id="118" name="Google Shape;118;p1"/>
          <p:cNvSpPr txBox="1">
            <a:spLocks noGrp="1"/>
          </p:cNvSpPr>
          <p:nvPr>
            <p:ph type="body" idx="2"/>
          </p:nvPr>
        </p:nvSpPr>
        <p:spPr>
          <a:xfrm>
            <a:off x="3496916" y="5403542"/>
            <a:ext cx="2755837" cy="571925"/>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1600"/>
              <a:buNone/>
            </a:pPr>
            <a:r>
              <a:rPr lang="en-US"/>
              <a:t>john a. powell, Director</a:t>
            </a:r>
            <a:endParaRPr/>
          </a:p>
          <a:p>
            <a:pPr marL="0" lvl="0" indent="0" algn="l" rtl="0">
              <a:lnSpc>
                <a:spcPct val="110000"/>
              </a:lnSpc>
              <a:spcBef>
                <a:spcPts val="0"/>
              </a:spcBef>
              <a:spcAft>
                <a:spcPts val="0"/>
              </a:spcAft>
              <a:buSzPts val="1600"/>
              <a:buNone/>
            </a:pPr>
            <a:r>
              <a:rPr lang="en-US"/>
              <a:t>Othering &amp; Belonging Institute</a:t>
            </a:r>
            <a:endParaRPr/>
          </a:p>
        </p:txBody>
      </p:sp>
      <p:sp>
        <p:nvSpPr>
          <p:cNvPr id="119" name="Google Shape;119;p1"/>
          <p:cNvSpPr txBox="1">
            <a:spLocks noGrp="1"/>
          </p:cNvSpPr>
          <p:nvPr>
            <p:ph type="body" idx="3"/>
          </p:nvPr>
        </p:nvSpPr>
        <p:spPr>
          <a:xfrm>
            <a:off x="897835" y="5484025"/>
            <a:ext cx="2451652" cy="5719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dirty="0"/>
              <a:t>October 23, 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80068FC-AFFA-4F41-ABB3-53AACB4BF0AA}"/>
              </a:ext>
            </a:extLst>
          </p:cNvPr>
          <p:cNvPicPr>
            <a:picLocks noChangeAspect="1"/>
          </p:cNvPicPr>
          <p:nvPr/>
        </p:nvPicPr>
        <p:blipFill>
          <a:blip r:embed="rId3"/>
          <a:stretch>
            <a:fillRect/>
          </a:stretch>
        </p:blipFill>
        <p:spPr>
          <a:xfrm>
            <a:off x="0" y="0"/>
            <a:ext cx="12483548" cy="7021996"/>
          </a:xfrm>
          <a:prstGeom prst="rect">
            <a:avLst/>
          </a:prstGeom>
        </p:spPr>
      </p:pic>
    </p:spTree>
    <p:extLst>
      <p:ext uri="{BB962C8B-B14F-4D97-AF65-F5344CB8AC3E}">
        <p14:creationId xmlns:p14="http://schemas.microsoft.com/office/powerpoint/2010/main" val="259452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4F7502D-FA4B-BA4D-A928-CA6A497A7D6E}"/>
              </a:ext>
            </a:extLst>
          </p:cNvPr>
          <p:cNvPicPr>
            <a:picLocks noChangeAspect="1"/>
          </p:cNvPicPr>
          <p:nvPr/>
        </p:nvPicPr>
        <p:blipFill>
          <a:blip r:embed="rId3"/>
          <a:stretch>
            <a:fillRect/>
          </a:stretch>
        </p:blipFill>
        <p:spPr>
          <a:xfrm>
            <a:off x="268941" y="197224"/>
            <a:ext cx="12192000" cy="6858000"/>
          </a:xfrm>
          <a:prstGeom prst="rect">
            <a:avLst/>
          </a:prstGeom>
        </p:spPr>
      </p:pic>
    </p:spTree>
    <p:extLst>
      <p:ext uri="{BB962C8B-B14F-4D97-AF65-F5344CB8AC3E}">
        <p14:creationId xmlns:p14="http://schemas.microsoft.com/office/powerpoint/2010/main" val="188577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72"/>
          <p:cNvPicPr preferRelativeResize="0">
            <a:picLocks noGrp="1"/>
          </p:cNvPicPr>
          <p:nvPr>
            <p:ph type="body" idx="4294967295"/>
          </p:nvPr>
        </p:nvPicPr>
        <p:blipFill rotWithShape="1">
          <a:blip r:embed="rId3">
            <a:alphaModFix/>
          </a:blip>
          <a:srcRect/>
          <a:stretch/>
        </p:blipFill>
        <p:spPr>
          <a:xfrm>
            <a:off x="217715" y="348343"/>
            <a:ext cx="7010382" cy="5512526"/>
          </a:xfrm>
          <a:prstGeom prst="rect">
            <a:avLst/>
          </a:prstGeom>
          <a:noFill/>
          <a:ln>
            <a:noFill/>
          </a:ln>
        </p:spPr>
      </p:pic>
    </p:spTree>
    <p:extLst>
      <p:ext uri="{BB962C8B-B14F-4D97-AF65-F5344CB8AC3E}">
        <p14:creationId xmlns:p14="http://schemas.microsoft.com/office/powerpoint/2010/main" val="319472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5"/>
          <p:cNvSpPr txBox="1">
            <a:spLocks noGrp="1"/>
          </p:cNvSpPr>
          <p:nvPr>
            <p:ph type="body" idx="1"/>
          </p:nvPr>
        </p:nvSpPr>
        <p:spPr>
          <a:xfrm>
            <a:off x="816823" y="1114697"/>
            <a:ext cx="4596916" cy="5077097"/>
          </a:xfrm>
          <a:prstGeom prst="rect">
            <a:avLst/>
          </a:prstGeom>
          <a:noFill/>
          <a:ln>
            <a:noFill/>
          </a:ln>
        </p:spPr>
        <p:txBody>
          <a:bodyPr spcFirstLastPara="1" wrap="square" lIns="121900" tIns="60925" rIns="121900" bIns="60925" anchor="t" anchorCtr="0">
            <a:normAutofit/>
          </a:bodyPr>
          <a:lstStyle/>
          <a:p>
            <a:pPr marL="0" marR="0" lvl="3" indent="0" algn="l" rtl="0">
              <a:lnSpc>
                <a:spcPct val="90000"/>
              </a:lnSpc>
              <a:spcBef>
                <a:spcPts val="0"/>
              </a:spcBef>
              <a:spcAft>
                <a:spcPts val="0"/>
              </a:spcAft>
              <a:buClr>
                <a:srgbClr val="66CCA1"/>
              </a:buClr>
              <a:buSzPts val="500"/>
              <a:buFont typeface="Arial"/>
              <a:buNone/>
            </a:pPr>
            <a:r>
              <a:rPr lang="en-US" sz="2000" b="0" i="0" u="none" strike="noStrike" cap="none" dirty="0">
                <a:solidFill>
                  <a:srgbClr val="000000"/>
                </a:solidFill>
                <a:latin typeface="Georgia"/>
                <a:ea typeface="Georgia"/>
                <a:cs typeface="Georgia"/>
                <a:sym typeface="Georgia"/>
              </a:rPr>
              <a:t>In addition to demographic change, technological change, inequality and migration, another stressor is hyper-individualism.</a:t>
            </a:r>
            <a:endParaRPr dirty="0"/>
          </a:p>
          <a:p>
            <a:pPr marL="0" marR="0" lvl="3" indent="0" algn="l" rtl="0">
              <a:lnSpc>
                <a:spcPct val="90000"/>
              </a:lnSpc>
              <a:spcBef>
                <a:spcPts val="500"/>
              </a:spcBef>
              <a:spcAft>
                <a:spcPts val="0"/>
              </a:spcAft>
              <a:buClr>
                <a:srgbClr val="66CCA1"/>
              </a:buClr>
              <a:buSzPts val="500"/>
              <a:buFont typeface="Arial"/>
              <a:buNone/>
            </a:pPr>
            <a:endParaRPr sz="2000" b="0" i="0" u="none" strike="noStrike" cap="none" dirty="0">
              <a:solidFill>
                <a:srgbClr val="000000"/>
              </a:solidFill>
              <a:latin typeface="Georgia"/>
              <a:ea typeface="Georgia"/>
              <a:cs typeface="Georgia"/>
              <a:sym typeface="Georgia"/>
            </a:endParaRPr>
          </a:p>
          <a:p>
            <a:pPr marL="0" marR="0" lvl="3" indent="0" algn="l" rtl="0">
              <a:lnSpc>
                <a:spcPct val="90000"/>
              </a:lnSpc>
              <a:spcBef>
                <a:spcPts val="500"/>
              </a:spcBef>
              <a:spcAft>
                <a:spcPts val="0"/>
              </a:spcAft>
              <a:buClr>
                <a:srgbClr val="66CCA1"/>
              </a:buClr>
              <a:buSzPts val="500"/>
              <a:buFont typeface="Arial"/>
              <a:buNone/>
            </a:pPr>
            <a:r>
              <a:rPr lang="en-US" sz="2000" b="0" i="0" u="none" strike="noStrike" cap="none" dirty="0">
                <a:solidFill>
                  <a:srgbClr val="000000"/>
                </a:solidFill>
                <a:latin typeface="Georgia"/>
                <a:ea typeface="Georgia"/>
                <a:cs typeface="Georgia"/>
                <a:sym typeface="Georgia"/>
              </a:rPr>
              <a:t>Both post-traumatic stress disorder – the trauma experienced by veterans – and even post-partum depression – are exacerbated by our hyper-individualistic society, that does not make people feel cared for. </a:t>
            </a:r>
            <a:endParaRPr dirty="0"/>
          </a:p>
          <a:p>
            <a:pPr marL="0" marR="0" lvl="3" indent="0" algn="l" rtl="0">
              <a:lnSpc>
                <a:spcPct val="90000"/>
              </a:lnSpc>
              <a:spcBef>
                <a:spcPts val="500"/>
              </a:spcBef>
              <a:spcAft>
                <a:spcPts val="0"/>
              </a:spcAft>
              <a:buClr>
                <a:srgbClr val="66CCA1"/>
              </a:buClr>
              <a:buSzPts val="500"/>
              <a:buFont typeface="Arial"/>
              <a:buNone/>
            </a:pPr>
            <a:endParaRPr sz="2000" b="0" i="0" u="none" strike="noStrike" cap="none" dirty="0">
              <a:solidFill>
                <a:srgbClr val="000000"/>
              </a:solidFill>
              <a:latin typeface="Georgia"/>
              <a:ea typeface="Georgia"/>
              <a:cs typeface="Georgia"/>
              <a:sym typeface="Georgia"/>
            </a:endParaRPr>
          </a:p>
          <a:p>
            <a:pPr marL="0" marR="0" lvl="3" indent="0" algn="l" rtl="0">
              <a:lnSpc>
                <a:spcPct val="90000"/>
              </a:lnSpc>
              <a:spcBef>
                <a:spcPts val="500"/>
              </a:spcBef>
              <a:spcAft>
                <a:spcPts val="0"/>
              </a:spcAft>
              <a:buClr>
                <a:srgbClr val="66CCA1"/>
              </a:buClr>
              <a:buSzPts val="500"/>
              <a:buFont typeface="Arial"/>
              <a:buNone/>
            </a:pPr>
            <a:r>
              <a:rPr lang="en-US" sz="2000" b="0" i="0" u="none" strike="noStrike" cap="none" dirty="0">
                <a:solidFill>
                  <a:srgbClr val="000000"/>
                </a:solidFill>
                <a:latin typeface="Georgia"/>
                <a:ea typeface="Georgia"/>
                <a:cs typeface="Georgia"/>
                <a:sym typeface="Georgia"/>
              </a:rPr>
              <a:t>In his book “Tribe,” Sebastian Junger writes “Modern society has gravely disrupted the social bonds that have always characterized the human experience.”</a:t>
            </a:r>
            <a:endParaRPr dirty="0"/>
          </a:p>
        </p:txBody>
      </p:sp>
      <p:sp>
        <p:nvSpPr>
          <p:cNvPr id="464" name="Google Shape;464;p35"/>
          <p:cNvSpPr txBox="1">
            <a:spLocks noGrp="1"/>
          </p:cNvSpPr>
          <p:nvPr>
            <p:ph type="title"/>
          </p:nvPr>
        </p:nvSpPr>
        <p:spPr>
          <a:xfrm>
            <a:off x="391887" y="53975"/>
            <a:ext cx="4345214" cy="1087438"/>
          </a:xfrm>
          <a:prstGeom prst="rect">
            <a:avLst/>
          </a:prstGeom>
          <a:noFill/>
          <a:ln>
            <a:noFill/>
          </a:ln>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525252"/>
              </a:buClr>
              <a:buSzPts val="725"/>
              <a:buFont typeface="Georgia"/>
              <a:buNone/>
            </a:pPr>
            <a:r>
              <a:rPr lang="en-US" sz="2900" b="0" i="0" u="none" strike="noStrike" cap="none">
                <a:solidFill>
                  <a:srgbClr val="525252"/>
                </a:solidFill>
                <a:latin typeface="Georgia"/>
                <a:ea typeface="Georgia"/>
                <a:cs typeface="Georgia"/>
                <a:sym typeface="Georgia"/>
              </a:rPr>
              <a:t>The Trauma of Othering</a:t>
            </a:r>
            <a:endParaRPr/>
          </a:p>
        </p:txBody>
      </p:sp>
      <p:pic>
        <p:nvPicPr>
          <p:cNvPr id="465" name="Google Shape;465;p35"/>
          <p:cNvPicPr preferRelativeResize="0"/>
          <p:nvPr/>
        </p:nvPicPr>
        <p:blipFill rotWithShape="1">
          <a:blip r:embed="rId3">
            <a:alphaModFix/>
          </a:blip>
          <a:srcRect/>
          <a:stretch/>
        </p:blipFill>
        <p:spPr>
          <a:xfrm>
            <a:off x="6897188" y="349503"/>
            <a:ext cx="3753394" cy="55553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2" name="Google Shape;464;p35">
            <a:extLst>
              <a:ext uri="{FF2B5EF4-FFF2-40B4-BE49-F238E27FC236}">
                <a16:creationId xmlns:a16="http://schemas.microsoft.com/office/drawing/2014/main" id="{E48CC92E-693A-C643-A3FE-6BA87006B117}"/>
              </a:ext>
            </a:extLst>
          </p:cNvPr>
          <p:cNvSpPr txBox="1">
            <a:spLocks/>
          </p:cNvSpPr>
          <p:nvPr/>
        </p:nvSpPr>
        <p:spPr>
          <a:xfrm>
            <a:off x="351692" y="53975"/>
            <a:ext cx="9920717" cy="1087438"/>
          </a:xfrm>
          <a:prstGeom prst="rect">
            <a:avLst/>
          </a:prstGeom>
          <a:noFill/>
          <a:ln>
            <a:noFill/>
          </a:ln>
        </p:spPr>
        <p:txBody>
          <a:bodyPr spcFirstLastPara="1" wrap="square" lIns="121900" tIns="60925" rIns="121900" bIns="609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525252"/>
              </a:buClr>
              <a:buSzPts val="725"/>
              <a:buFont typeface="Georgia"/>
              <a:buNone/>
            </a:pPr>
            <a:r>
              <a:rPr lang="en-US" sz="2900" dirty="0">
                <a:solidFill>
                  <a:srgbClr val="525252"/>
                </a:solidFill>
                <a:latin typeface="Georgia"/>
                <a:ea typeface="Georgia"/>
                <a:cs typeface="Georgia"/>
                <a:sym typeface="Georgia"/>
              </a:rPr>
              <a:t>Othering and Pandemics: Lessons from the San Francisco</a:t>
            </a:r>
            <a:endParaRPr lang="en-US" dirty="0"/>
          </a:p>
        </p:txBody>
      </p:sp>
      <p:sp>
        <p:nvSpPr>
          <p:cNvPr id="14" name="Google Shape;907;p75">
            <a:extLst>
              <a:ext uri="{FF2B5EF4-FFF2-40B4-BE49-F238E27FC236}">
                <a16:creationId xmlns:a16="http://schemas.microsoft.com/office/drawing/2014/main" id="{F44EB5D0-A803-D445-BDCD-8C2C07092690}"/>
              </a:ext>
            </a:extLst>
          </p:cNvPr>
          <p:cNvSpPr txBox="1"/>
          <p:nvPr/>
        </p:nvSpPr>
        <p:spPr>
          <a:xfrm>
            <a:off x="351692" y="933340"/>
            <a:ext cx="11711354" cy="6016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300" dirty="0">
              <a:solidFill>
                <a:schemeClr val="dk1"/>
              </a:solidFill>
              <a:latin typeface="Avenir"/>
              <a:ea typeface="Avenir"/>
              <a:cs typeface="Avenir"/>
              <a:sym typeface="Avenir"/>
            </a:endParaRPr>
          </a:p>
          <a:p>
            <a:pPr marL="0" marR="0" lvl="0" indent="0" algn="l" rtl="0">
              <a:spcBef>
                <a:spcPts val="0"/>
              </a:spcBef>
              <a:spcAft>
                <a:spcPts val="0"/>
              </a:spcAft>
              <a:buNone/>
            </a:pPr>
            <a:endParaRPr sz="2300" dirty="0">
              <a:solidFill>
                <a:schemeClr val="dk1"/>
              </a:solidFill>
              <a:latin typeface="Avenir"/>
              <a:ea typeface="Avenir"/>
              <a:cs typeface="Avenir"/>
              <a:sym typeface="Avenir"/>
            </a:endParaRPr>
          </a:p>
          <a:p>
            <a:pPr marL="0" marR="0" lvl="0" indent="-127000" algn="l" rtl="0">
              <a:spcBef>
                <a:spcPts val="600"/>
              </a:spcBef>
              <a:spcAft>
                <a:spcPts val="0"/>
              </a:spcAft>
              <a:buClr>
                <a:srgbClr val="E75204"/>
              </a:buClr>
              <a:buSzPts val="2000"/>
              <a:buFont typeface="Arial"/>
              <a:buChar char="•"/>
            </a:pPr>
            <a:r>
              <a:rPr lang="en-US" sz="2300" b="1" dirty="0">
                <a:solidFill>
                  <a:schemeClr val="dk1"/>
                </a:solidFill>
                <a:latin typeface="Avenir"/>
                <a:ea typeface="Avenir"/>
                <a:cs typeface="Avenir"/>
                <a:sym typeface="Avenir"/>
              </a:rPr>
              <a:t>1876 Smallpox Epidemic: </a:t>
            </a:r>
            <a:r>
              <a:rPr lang="en-US" sz="2300" dirty="0">
                <a:solidFill>
                  <a:schemeClr val="dk1"/>
                </a:solidFill>
                <a:latin typeface="Avenir"/>
                <a:ea typeface="Avenir"/>
                <a:cs typeface="Avenir"/>
                <a:sym typeface="Avenir"/>
              </a:rPr>
              <a:t>SF Health Officer blames the spread and severity of the epidemic on “unscrupulous, lying, and treacherous Chinamen” and their “willful and diabolical disregard of our sanitary laws”</a:t>
            </a:r>
          </a:p>
          <a:p>
            <a:pPr lvl="1">
              <a:spcBef>
                <a:spcPts val="600"/>
              </a:spcBef>
              <a:buClr>
                <a:srgbClr val="E75204"/>
              </a:buClr>
              <a:buSzPts val="2000"/>
            </a:pPr>
            <a:endParaRPr lang="en-US" sz="2300" dirty="0">
              <a:solidFill>
                <a:schemeClr val="dk1"/>
              </a:solidFill>
              <a:latin typeface="Avenir"/>
              <a:ea typeface="Avenir"/>
              <a:cs typeface="Avenir"/>
              <a:sym typeface="Avenir"/>
            </a:endParaRPr>
          </a:p>
          <a:p>
            <a:pPr lvl="1" indent="-127000">
              <a:spcBef>
                <a:spcPts val="600"/>
              </a:spcBef>
              <a:buClr>
                <a:srgbClr val="E75204"/>
              </a:buClr>
              <a:buSzPts val="2000"/>
              <a:buFont typeface="Arial"/>
              <a:buChar char="•"/>
            </a:pPr>
            <a:r>
              <a:rPr lang="en-US" sz="2300" b="1" dirty="0">
                <a:solidFill>
                  <a:schemeClr val="dk1"/>
                </a:solidFill>
                <a:latin typeface="Avenir"/>
                <a:ea typeface="Avenir"/>
                <a:cs typeface="Avenir"/>
                <a:sym typeface="Avenir"/>
              </a:rPr>
              <a:t>1938 Tuberculosis Epidemic:</a:t>
            </a:r>
            <a:r>
              <a:rPr lang="en-US" sz="2300" dirty="0">
                <a:solidFill>
                  <a:schemeClr val="dk1"/>
                </a:solidFill>
                <a:latin typeface="Avenir"/>
                <a:ea typeface="Avenir"/>
                <a:cs typeface="Avenir"/>
                <a:sym typeface="Avenir"/>
              </a:rPr>
              <a:t> SF Health Officer blames substandard tenement housing conditions of Chinese residents </a:t>
            </a:r>
            <a:endParaRPr lang="en-US" sz="2300" b="1" dirty="0">
              <a:solidFill>
                <a:schemeClr val="dk1"/>
              </a:solidFill>
              <a:latin typeface="Avenir"/>
              <a:ea typeface="Avenir"/>
              <a:cs typeface="Avenir"/>
              <a:sym typeface="Avenir"/>
            </a:endParaRPr>
          </a:p>
          <a:p>
            <a:pPr lvl="1" indent="-127000">
              <a:spcBef>
                <a:spcPts val="600"/>
              </a:spcBef>
              <a:buClr>
                <a:srgbClr val="E75204"/>
              </a:buClr>
              <a:buSzPts val="2000"/>
              <a:buFont typeface="Arial"/>
              <a:buChar char="•"/>
            </a:pPr>
            <a:endParaRPr lang="en-US" sz="2300" b="1" dirty="0">
              <a:solidFill>
                <a:schemeClr val="dk1"/>
              </a:solidFill>
              <a:latin typeface="Avenir"/>
              <a:ea typeface="Merriweather Sans"/>
              <a:cs typeface="Merriweather Sans"/>
              <a:sym typeface="Avenir"/>
            </a:endParaRPr>
          </a:p>
          <a:p>
            <a:pPr lvl="1" indent="-127000">
              <a:spcBef>
                <a:spcPts val="600"/>
              </a:spcBef>
              <a:buClr>
                <a:srgbClr val="E75204"/>
              </a:buClr>
              <a:buSzPts val="2000"/>
              <a:buFont typeface="Arial"/>
              <a:buChar char="•"/>
            </a:pPr>
            <a:r>
              <a:rPr lang="en-US" sz="2300" b="1" dirty="0">
                <a:solidFill>
                  <a:schemeClr val="dk1"/>
                </a:solidFill>
                <a:latin typeface="Avenir"/>
                <a:ea typeface="Merriweather Sans"/>
                <a:cs typeface="Merriweather Sans"/>
                <a:sym typeface="Avenir"/>
              </a:rPr>
              <a:t>What changed? </a:t>
            </a:r>
            <a:r>
              <a:rPr lang="en-US" sz="2300" dirty="0">
                <a:solidFill>
                  <a:schemeClr val="dk1"/>
                </a:solidFill>
                <a:latin typeface="Avenir"/>
                <a:ea typeface="Merriweather Sans"/>
                <a:cs typeface="Merriweather Sans"/>
                <a:sym typeface="Avenir"/>
              </a:rPr>
              <a:t> Chinese-American activism and struggle for political voice and belonging</a:t>
            </a:r>
          </a:p>
          <a:p>
            <a:pPr lvl="1" indent="-127000">
              <a:spcBef>
                <a:spcPts val="600"/>
              </a:spcBef>
              <a:buClr>
                <a:srgbClr val="E75204"/>
              </a:buClr>
              <a:buSzPts val="2000"/>
              <a:buFont typeface="Arial"/>
              <a:buChar char="•"/>
            </a:pPr>
            <a:r>
              <a:rPr lang="en-US" sz="2300" dirty="0">
                <a:solidFill>
                  <a:schemeClr val="dk1"/>
                </a:solidFill>
                <a:latin typeface="Avenir"/>
                <a:ea typeface="Merriweather Sans"/>
                <a:cs typeface="Merriweather Sans"/>
                <a:sym typeface="Avenir"/>
              </a:rPr>
              <a:t>However, their claim to cultural belonging was contingent on performing “normative hygiene and heterosexual family forms”</a:t>
            </a:r>
            <a:endParaRPr sz="2300" dirty="0">
              <a:solidFill>
                <a:schemeClr val="dk1"/>
              </a:solidFill>
              <a:latin typeface="Merriweather Sans"/>
              <a:ea typeface="Merriweather Sans"/>
              <a:cs typeface="Merriweather Sans"/>
              <a:sym typeface="Merriweather Sans"/>
            </a:endParaRPr>
          </a:p>
          <a:p>
            <a:pPr marL="0" marR="0" lvl="0" indent="0" algn="l" rtl="0">
              <a:spcBef>
                <a:spcPts val="600"/>
              </a:spcBef>
              <a:spcAft>
                <a:spcPts val="0"/>
              </a:spcAft>
              <a:buClr>
                <a:srgbClr val="E75204"/>
              </a:buClr>
              <a:buSzPts val="1400"/>
              <a:buFont typeface="Arial"/>
              <a:buNone/>
            </a:pPr>
            <a:endParaRPr sz="2300" dirty="0">
              <a:solidFill>
                <a:schemeClr val="dk1"/>
              </a:solidFill>
              <a:latin typeface="Merriweather Sans"/>
              <a:ea typeface="Merriweather Sans"/>
              <a:cs typeface="Merriweather Sans"/>
              <a:sym typeface="Merriweather Sans"/>
            </a:endParaRPr>
          </a:p>
          <a:p>
            <a:pPr marL="0" marR="0" lvl="0" indent="0" algn="l" rtl="0">
              <a:spcBef>
                <a:spcPts val="600"/>
              </a:spcBef>
              <a:spcAft>
                <a:spcPts val="0"/>
              </a:spcAft>
              <a:buClr>
                <a:srgbClr val="E75204"/>
              </a:buClr>
              <a:buSzPts val="1400"/>
              <a:buFont typeface="Arial"/>
              <a:buNone/>
            </a:pPr>
            <a:endParaRPr sz="2300" dirty="0">
              <a:solidFill>
                <a:schemeClr val="dk1"/>
              </a:solidFill>
              <a:latin typeface="Merriweather Sans"/>
              <a:ea typeface="Merriweather Sans"/>
              <a:cs typeface="Merriweather Sans"/>
              <a:sym typeface="Merriweather Sans"/>
            </a:endParaRPr>
          </a:p>
        </p:txBody>
      </p:sp>
      <p:sp>
        <p:nvSpPr>
          <p:cNvPr id="15" name="Google Shape;722;p51">
            <a:extLst>
              <a:ext uri="{FF2B5EF4-FFF2-40B4-BE49-F238E27FC236}">
                <a16:creationId xmlns:a16="http://schemas.microsoft.com/office/drawing/2014/main" id="{73E33A3F-69C4-1741-8182-5783A7141161}"/>
              </a:ext>
            </a:extLst>
          </p:cNvPr>
          <p:cNvSpPr txBox="1"/>
          <p:nvPr/>
        </p:nvSpPr>
        <p:spPr>
          <a:xfrm>
            <a:off x="7033847" y="6150154"/>
            <a:ext cx="354968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404040"/>
                </a:solidFill>
                <a:latin typeface="Calibri"/>
                <a:ea typeface="Calibri"/>
                <a:cs typeface="Calibri"/>
                <a:sym typeface="Calibri"/>
              </a:rPr>
              <a:t>Source: </a:t>
            </a:r>
            <a:r>
              <a:rPr lang="en-US" sz="2000" dirty="0" err="1">
                <a:solidFill>
                  <a:srgbClr val="404040"/>
                </a:solidFill>
                <a:latin typeface="Calibri"/>
                <a:ea typeface="Calibri"/>
                <a:cs typeface="Calibri"/>
                <a:sym typeface="Calibri"/>
              </a:rPr>
              <a:t>Nayan</a:t>
            </a:r>
            <a:r>
              <a:rPr lang="en-US" sz="2000" dirty="0">
                <a:solidFill>
                  <a:srgbClr val="404040"/>
                </a:solidFill>
                <a:latin typeface="Calibri"/>
                <a:ea typeface="Calibri"/>
                <a:cs typeface="Calibri"/>
                <a:sym typeface="Calibri"/>
              </a:rPr>
              <a:t> Shah; Public Health, Race, and Citizenship</a:t>
            </a:r>
            <a:endParaRPr sz="2000" dirty="0"/>
          </a:p>
        </p:txBody>
      </p:sp>
      <p:sp>
        <p:nvSpPr>
          <p:cNvPr id="2" name="TextBox 1">
            <a:extLst>
              <a:ext uri="{FF2B5EF4-FFF2-40B4-BE49-F238E27FC236}">
                <a16:creationId xmlns:a16="http://schemas.microsoft.com/office/drawing/2014/main" id="{6BFAC317-97EC-7F46-9073-CD821361230C}"/>
              </a:ext>
            </a:extLst>
          </p:cNvPr>
          <p:cNvSpPr txBox="1"/>
          <p:nvPr/>
        </p:nvSpPr>
        <p:spPr>
          <a:xfrm>
            <a:off x="12379569" y="596118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8039354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49"/>
          <p:cNvPicPr preferRelativeResize="0"/>
          <p:nvPr/>
        </p:nvPicPr>
        <p:blipFill rotWithShape="1">
          <a:blip r:embed="rId3">
            <a:alphaModFix/>
          </a:blip>
          <a:srcRect/>
          <a:stretch/>
        </p:blipFill>
        <p:spPr>
          <a:xfrm>
            <a:off x="801189" y="489391"/>
            <a:ext cx="10469474" cy="59114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4"/>
          <p:cNvSpPr txBox="1">
            <a:spLocks noGrp="1"/>
          </p:cNvSpPr>
          <p:nvPr>
            <p:ph type="title"/>
          </p:nvPr>
        </p:nvSpPr>
        <p:spPr>
          <a:xfrm>
            <a:off x="838199" y="715617"/>
            <a:ext cx="5592418" cy="4790662"/>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5400"/>
              <a:buFont typeface="Georgia"/>
              <a:buNone/>
            </a:pPr>
            <a:r>
              <a:rPr lang="en-US">
                <a:solidFill>
                  <a:srgbClr val="FFFFFF"/>
                </a:solidFill>
                <a:latin typeface="Georgia"/>
                <a:ea typeface="Georgia"/>
                <a:cs typeface="Georgia"/>
                <a:sym typeface="Georgia"/>
              </a:rPr>
              <a:t>Belonging</a:t>
            </a:r>
            <a:endParaRPr/>
          </a:p>
        </p:txBody>
      </p:sp>
      <p:sp>
        <p:nvSpPr>
          <p:cNvPr id="365" name="Google Shape;365;p24"/>
          <p:cNvSpPr txBox="1">
            <a:spLocks noGrp="1"/>
          </p:cNvSpPr>
          <p:nvPr>
            <p:ph type="body" idx="4294967295"/>
          </p:nvPr>
        </p:nvSpPr>
        <p:spPr>
          <a:xfrm>
            <a:off x="9026343" y="715617"/>
            <a:ext cx="2930525" cy="267335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1000"/>
              </a:spcBef>
              <a:spcAft>
                <a:spcPts val="1600"/>
              </a:spcAft>
              <a:buClr>
                <a:schemeClr val="dk1"/>
              </a:buClr>
              <a:buSzPts val="1100"/>
              <a:buNone/>
            </a:pPr>
            <a:r>
              <a:rPr lang="en-US" sz="2000">
                <a:solidFill>
                  <a:srgbClr val="FFFFFF"/>
                </a:solidFill>
                <a:latin typeface="Georgia"/>
                <a:ea typeface="Georgia"/>
                <a:cs typeface="Georgia"/>
                <a:sym typeface="Georgia"/>
              </a:rPr>
              <a:t>Belonging or being fully human means more than having access. Belonging entails being respected at a basic level that includes the right to both co-create and make demands upon society.</a:t>
            </a:r>
            <a:endParaRPr/>
          </a:p>
        </p:txBody>
      </p:sp>
      <p:pic>
        <p:nvPicPr>
          <p:cNvPr id="366" name="Google Shape;366;p24" descr="A picture containing tree, outdoor&#10;&#10;Description generated with very high confidenc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5760" y="321733"/>
            <a:ext cx="6670766" cy="5391090"/>
          </a:xfrm>
          <a:prstGeom prst="rect">
            <a:avLst/>
          </a:prstGeom>
          <a:noFill/>
          <a:ln>
            <a:noFill/>
          </a:ln>
        </p:spPr>
      </p:pic>
      <p:sp>
        <p:nvSpPr>
          <p:cNvPr id="367" name="Google Shape;367;p24"/>
          <p:cNvSpPr txBox="1"/>
          <p:nvPr/>
        </p:nvSpPr>
        <p:spPr>
          <a:xfrm>
            <a:off x="9683931" y="5389657"/>
            <a:ext cx="277803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Belonging</a:t>
            </a:r>
            <a:endParaRPr sz="1800" b="1">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3"/>
          <p:cNvSpPr txBox="1">
            <a:spLocks noGrp="1"/>
          </p:cNvSpPr>
          <p:nvPr>
            <p:ph type="title"/>
          </p:nvPr>
        </p:nvSpPr>
        <p:spPr>
          <a:xfrm>
            <a:off x="838199" y="715617"/>
            <a:ext cx="5592418" cy="47906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03A"/>
              </a:buClr>
              <a:buSzPts val="5400"/>
              <a:buFont typeface="Arial"/>
              <a:buNone/>
            </a:pPr>
            <a:endParaRPr/>
          </a:p>
        </p:txBody>
      </p:sp>
      <p:pic>
        <p:nvPicPr>
          <p:cNvPr id="746" name="Google Shape;746;p53"/>
          <p:cNvPicPr preferRelativeResize="0"/>
          <p:nvPr/>
        </p:nvPicPr>
        <p:blipFill rotWithShape="1">
          <a:blip r:embed="rId3">
            <a:alphaModFix/>
          </a:blip>
          <a:srcRect/>
          <a:stretch/>
        </p:blipFill>
        <p:spPr>
          <a:xfrm>
            <a:off x="797956" y="715617"/>
            <a:ext cx="5672904" cy="4790662"/>
          </a:xfrm>
          <a:prstGeom prst="rect">
            <a:avLst/>
          </a:prstGeom>
          <a:noFill/>
          <a:ln>
            <a:noFill/>
          </a:ln>
        </p:spPr>
      </p:pic>
      <p:sp>
        <p:nvSpPr>
          <p:cNvPr id="747" name="Google Shape;747;p53"/>
          <p:cNvSpPr/>
          <p:nvPr/>
        </p:nvSpPr>
        <p:spPr>
          <a:xfrm>
            <a:off x="8861922" y="253609"/>
            <a:ext cx="3330078" cy="3416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eorgia"/>
                <a:ea typeface="Georgia"/>
                <a:cs typeface="Georgia"/>
                <a:sym typeface="Georgia"/>
              </a:rPr>
              <a:t>Belongingness interventions communicate not only that someone belongs, but it shapes how they </a:t>
            </a:r>
            <a:r>
              <a:rPr lang="en-US" sz="2400" b="1">
                <a:solidFill>
                  <a:srgbClr val="000000"/>
                </a:solidFill>
                <a:latin typeface="Georgia"/>
                <a:ea typeface="Georgia"/>
                <a:cs typeface="Georgia"/>
                <a:sym typeface="Georgia"/>
              </a:rPr>
              <a:t>feel about and regard the thing to which they belong to.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3"/>
          <p:cNvSpPr txBox="1">
            <a:spLocks noGrp="1"/>
          </p:cNvSpPr>
          <p:nvPr>
            <p:ph type="title"/>
          </p:nvPr>
        </p:nvSpPr>
        <p:spPr>
          <a:xfrm>
            <a:off x="877956" y="420758"/>
            <a:ext cx="5592418"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03A"/>
              </a:buClr>
              <a:buSzPts val="5400"/>
              <a:buFont typeface="Arial"/>
              <a:buNone/>
            </a:pPr>
            <a:r>
              <a:rPr lang="en-US" sz="4000" dirty="0"/>
              <a:t>Tiers of Belonging</a:t>
            </a:r>
            <a:endParaRPr sz="4000" dirty="0"/>
          </a:p>
        </p:txBody>
      </p:sp>
      <p:pic>
        <p:nvPicPr>
          <p:cNvPr id="3" name="Picture 2" descr="Diagram, funnel chart&#10;&#10;Description automatically generated">
            <a:extLst>
              <a:ext uri="{FF2B5EF4-FFF2-40B4-BE49-F238E27FC236}">
                <a16:creationId xmlns:a16="http://schemas.microsoft.com/office/drawing/2014/main" id="{F8BFDACA-2136-9047-A5AF-22803F45DC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3731" y="1639958"/>
            <a:ext cx="4572000" cy="4206550"/>
          </a:xfrm>
          <a:prstGeom prst="rect">
            <a:avLst/>
          </a:prstGeom>
        </p:spPr>
      </p:pic>
    </p:spTree>
    <p:extLst>
      <p:ext uri="{BB962C8B-B14F-4D97-AF65-F5344CB8AC3E}">
        <p14:creationId xmlns:p14="http://schemas.microsoft.com/office/powerpoint/2010/main" val="22868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D528FB8-32DA-6946-9EB4-7842C05E13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0291" y="1210844"/>
            <a:ext cx="2133466" cy="2776058"/>
          </a:xfrm>
          <a:prstGeom prst="rect">
            <a:avLst/>
          </a:prstGeom>
        </p:spPr>
      </p:pic>
      <p:sp>
        <p:nvSpPr>
          <p:cNvPr id="18" name="Google Shape;722;p51">
            <a:extLst>
              <a:ext uri="{FF2B5EF4-FFF2-40B4-BE49-F238E27FC236}">
                <a16:creationId xmlns:a16="http://schemas.microsoft.com/office/drawing/2014/main" id="{FB988C35-753B-694D-962A-C914EF65C3F1}"/>
              </a:ext>
            </a:extLst>
          </p:cNvPr>
          <p:cNvSpPr txBox="1"/>
          <p:nvPr/>
        </p:nvSpPr>
        <p:spPr>
          <a:xfrm>
            <a:off x="43114" y="379888"/>
            <a:ext cx="12192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404040"/>
                </a:solidFill>
                <a:latin typeface="Calibri"/>
                <a:ea typeface="Calibri"/>
                <a:cs typeface="Calibri"/>
                <a:sym typeface="Calibri"/>
              </a:rPr>
              <a:t>Belonging in Health Care: Kaiser Permanente</a:t>
            </a:r>
            <a:endParaRPr sz="4800" dirty="0"/>
          </a:p>
        </p:txBody>
      </p:sp>
      <p:pic>
        <p:nvPicPr>
          <p:cNvPr id="1026" name="Picture 2">
            <a:extLst>
              <a:ext uri="{FF2B5EF4-FFF2-40B4-BE49-F238E27FC236}">
                <a16:creationId xmlns:a16="http://schemas.microsoft.com/office/drawing/2014/main" id="{3953F030-9C3E-7C49-94D5-A46C2C4886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101" y="4382604"/>
            <a:ext cx="4383846" cy="247539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722;p51">
            <a:extLst>
              <a:ext uri="{FF2B5EF4-FFF2-40B4-BE49-F238E27FC236}">
                <a16:creationId xmlns:a16="http://schemas.microsoft.com/office/drawing/2014/main" id="{095E48F2-2C70-3F40-8B75-D0BD264C7FE2}"/>
              </a:ext>
            </a:extLst>
          </p:cNvPr>
          <p:cNvSpPr txBox="1"/>
          <p:nvPr/>
        </p:nvSpPr>
        <p:spPr>
          <a:xfrm>
            <a:off x="8708899" y="6278077"/>
            <a:ext cx="30480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404040"/>
                </a:solidFill>
                <a:latin typeface="Calibri"/>
                <a:ea typeface="Calibri"/>
                <a:cs typeface="Calibri"/>
                <a:sym typeface="Calibri"/>
              </a:rPr>
              <a:t>Source: Kaiser Permanente</a:t>
            </a:r>
            <a:endParaRPr sz="2000" dirty="0"/>
          </a:p>
        </p:txBody>
      </p:sp>
      <p:sp>
        <p:nvSpPr>
          <p:cNvPr id="6" name="Google Shape;287;p17">
            <a:extLst>
              <a:ext uri="{FF2B5EF4-FFF2-40B4-BE49-F238E27FC236}">
                <a16:creationId xmlns:a16="http://schemas.microsoft.com/office/drawing/2014/main" id="{FAB26743-A22C-1D43-8D3E-B58E444D6A43}"/>
              </a:ext>
            </a:extLst>
          </p:cNvPr>
          <p:cNvSpPr txBox="1"/>
          <p:nvPr/>
        </p:nvSpPr>
        <p:spPr>
          <a:xfrm>
            <a:off x="5455071" y="1519206"/>
            <a:ext cx="6086347" cy="4199476"/>
          </a:xfrm>
          <a:prstGeom prst="rect">
            <a:avLst/>
          </a:prstGeom>
          <a:noFill/>
          <a:ln>
            <a:noFill/>
          </a:ln>
        </p:spPr>
        <p:txBody>
          <a:bodyPr spcFirstLastPara="1" wrap="square" lIns="0" tIns="12700" rIns="0" bIns="0" anchor="t" anchorCtr="0">
            <a:noAutofit/>
          </a:bodyPr>
          <a:lstStyle/>
          <a:p>
            <a:pPr marL="355600" marR="5080" lvl="0" indent="-342900" algn="l" rtl="0">
              <a:spcBef>
                <a:spcPts val="0"/>
              </a:spcBef>
              <a:spcAft>
                <a:spcPts val="0"/>
              </a:spcAft>
              <a:buFont typeface="Arial" panose="020B0604020202020204" pitchFamily="34" charset="0"/>
              <a:buChar char="•"/>
            </a:pPr>
            <a:r>
              <a:rPr lang="en-US" sz="3200" dirty="0">
                <a:solidFill>
                  <a:srgbClr val="000000"/>
                </a:solidFill>
                <a:latin typeface="Arial"/>
                <a:ea typeface="Arial"/>
                <a:cs typeface="Arial"/>
                <a:sym typeface="Arial"/>
              </a:rPr>
              <a:t>Greg Halvorson, CEO and chairman of Kaiser from 2002 and 2013, had the goal of creating a culture of belonging in th</a:t>
            </a:r>
            <a:r>
              <a:rPr lang="en-US" sz="3200" dirty="0"/>
              <a:t>e workplace</a:t>
            </a:r>
          </a:p>
          <a:p>
            <a:pPr marL="355600" marR="5080" lvl="0" indent="-342900" algn="l" rtl="0">
              <a:spcBef>
                <a:spcPts val="0"/>
              </a:spcBef>
              <a:spcAft>
                <a:spcPts val="0"/>
              </a:spcAft>
              <a:buFont typeface="Arial" panose="020B0604020202020204" pitchFamily="34" charset="0"/>
              <a:buChar char="•"/>
            </a:pPr>
            <a:r>
              <a:rPr lang="en-US" sz="3200" dirty="0">
                <a:solidFill>
                  <a:srgbClr val="000000"/>
                </a:solidFill>
                <a:latin typeface="Arial"/>
                <a:ea typeface="Arial"/>
                <a:cs typeface="Arial"/>
                <a:sym typeface="Arial"/>
              </a:rPr>
              <a:t>Kai</a:t>
            </a:r>
            <a:r>
              <a:rPr lang="en-US" sz="3200" dirty="0"/>
              <a:t>ser also works to build belonging through mentorship, community outreach opportunities, and Dialogue Circles</a:t>
            </a: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86576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4" name="TextBox 13">
            <a:extLst>
              <a:ext uri="{FF2B5EF4-FFF2-40B4-BE49-F238E27FC236}">
                <a16:creationId xmlns:a16="http://schemas.microsoft.com/office/drawing/2014/main" id="{04E11C13-D7E3-474D-9CA6-067EC3BF2FFC}"/>
              </a:ext>
            </a:extLst>
          </p:cNvPr>
          <p:cNvSpPr txBox="1"/>
          <p:nvPr/>
        </p:nvSpPr>
        <p:spPr>
          <a:xfrm>
            <a:off x="6814458" y="5072742"/>
            <a:ext cx="3606800" cy="307777"/>
          </a:xfrm>
          <a:prstGeom prst="rect">
            <a:avLst/>
          </a:prstGeom>
          <a:noFill/>
        </p:spPr>
        <p:txBody>
          <a:bodyPr wrap="square" rtlCol="0">
            <a:spAutoFit/>
          </a:bodyPr>
          <a:lstStyle/>
          <a:p>
            <a:r>
              <a:rPr lang="en-US" dirty="0">
                <a:solidFill>
                  <a:schemeClr val="tx1"/>
                </a:solidFill>
              </a:rPr>
              <a:t>Source: Washington Health Alliance</a:t>
            </a:r>
          </a:p>
        </p:txBody>
      </p:sp>
      <p:pic>
        <p:nvPicPr>
          <p:cNvPr id="5" name="Picture 4" descr="A picture containing table&#10;&#10;Description automatically generated">
            <a:extLst>
              <a:ext uri="{FF2B5EF4-FFF2-40B4-BE49-F238E27FC236}">
                <a16:creationId xmlns:a16="http://schemas.microsoft.com/office/drawing/2014/main" id="{FD34B993-3C11-1845-9B92-16EF5870AE3C}"/>
              </a:ext>
            </a:extLst>
          </p:cNvPr>
          <p:cNvPicPr>
            <a:picLocks noChangeAspect="1"/>
          </p:cNvPicPr>
          <p:nvPr/>
        </p:nvPicPr>
        <p:blipFill>
          <a:blip r:embed="rId3"/>
          <a:stretch>
            <a:fillRect/>
          </a:stretch>
        </p:blipFill>
        <p:spPr>
          <a:xfrm>
            <a:off x="1511300" y="1568195"/>
            <a:ext cx="9169400" cy="3238500"/>
          </a:xfrm>
          <a:prstGeom prst="rect">
            <a:avLst/>
          </a:prstGeom>
        </p:spPr>
      </p:pic>
      <p:sp>
        <p:nvSpPr>
          <p:cNvPr id="17" name="TextBox 16">
            <a:extLst>
              <a:ext uri="{FF2B5EF4-FFF2-40B4-BE49-F238E27FC236}">
                <a16:creationId xmlns:a16="http://schemas.microsoft.com/office/drawing/2014/main" id="{0E1EC8FB-EFD5-8647-8399-D4BB4DDA3248}"/>
              </a:ext>
            </a:extLst>
          </p:cNvPr>
          <p:cNvSpPr txBox="1"/>
          <p:nvPr/>
        </p:nvSpPr>
        <p:spPr>
          <a:xfrm>
            <a:off x="1248228" y="378818"/>
            <a:ext cx="10450286" cy="923330"/>
          </a:xfrm>
          <a:prstGeom prst="rect">
            <a:avLst/>
          </a:prstGeom>
          <a:noFill/>
        </p:spPr>
        <p:txBody>
          <a:bodyPr wrap="square" rtlCol="0">
            <a:spAutoFit/>
          </a:bodyPr>
          <a:lstStyle/>
          <a:p>
            <a:r>
              <a:rPr lang="en-US" sz="5400" dirty="0">
                <a:solidFill>
                  <a:schemeClr val="tx1"/>
                </a:solidFill>
              </a:rPr>
              <a:t>Disparities in Medicaid Access</a:t>
            </a:r>
          </a:p>
        </p:txBody>
      </p:sp>
    </p:spTree>
    <p:extLst>
      <p:ext uri="{BB962C8B-B14F-4D97-AF65-F5344CB8AC3E}">
        <p14:creationId xmlns:p14="http://schemas.microsoft.com/office/powerpoint/2010/main" val="301890274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2" name="Google Shape;722;p51"/>
          <p:cNvSpPr txBox="1"/>
          <p:nvPr/>
        </p:nvSpPr>
        <p:spPr>
          <a:xfrm>
            <a:off x="315685" y="450178"/>
            <a:ext cx="11876314"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dirty="0">
                <a:solidFill>
                  <a:srgbClr val="404040"/>
                </a:solidFill>
                <a:latin typeface="Calibri"/>
                <a:ea typeface="Calibri"/>
                <a:cs typeface="Calibri"/>
                <a:sym typeface="Calibri"/>
              </a:rPr>
              <a:t>Belonging in Health Care: Devoted Health</a:t>
            </a:r>
            <a:endParaRPr sz="5000" dirty="0"/>
          </a:p>
        </p:txBody>
      </p:sp>
      <p:pic>
        <p:nvPicPr>
          <p:cNvPr id="3" name="Picture 2" descr="Logo&#10;&#10;Description automatically generated">
            <a:extLst>
              <a:ext uri="{FF2B5EF4-FFF2-40B4-BE49-F238E27FC236}">
                <a16:creationId xmlns:a16="http://schemas.microsoft.com/office/drawing/2014/main" id="{D9AE72A2-C501-624C-B8FA-30BACAEDCBF5}"/>
              </a:ext>
            </a:extLst>
          </p:cNvPr>
          <p:cNvPicPr>
            <a:picLocks noChangeAspect="1"/>
          </p:cNvPicPr>
          <p:nvPr/>
        </p:nvPicPr>
        <p:blipFill>
          <a:blip r:embed="rId3"/>
          <a:stretch>
            <a:fillRect/>
          </a:stretch>
        </p:blipFill>
        <p:spPr>
          <a:xfrm>
            <a:off x="315685" y="5038271"/>
            <a:ext cx="7551057" cy="755106"/>
          </a:xfrm>
          <a:prstGeom prst="rect">
            <a:avLst/>
          </a:prstGeom>
        </p:spPr>
      </p:pic>
      <p:sp>
        <p:nvSpPr>
          <p:cNvPr id="8" name="Google Shape;287;p17">
            <a:extLst>
              <a:ext uri="{FF2B5EF4-FFF2-40B4-BE49-F238E27FC236}">
                <a16:creationId xmlns:a16="http://schemas.microsoft.com/office/drawing/2014/main" id="{5E185151-7B16-7448-B53D-2B3F4B302995}"/>
              </a:ext>
            </a:extLst>
          </p:cNvPr>
          <p:cNvSpPr txBox="1"/>
          <p:nvPr/>
        </p:nvSpPr>
        <p:spPr>
          <a:xfrm>
            <a:off x="1069234" y="2031100"/>
            <a:ext cx="8564007" cy="1981320"/>
          </a:xfrm>
          <a:prstGeom prst="rect">
            <a:avLst/>
          </a:prstGeom>
          <a:noFill/>
          <a:ln>
            <a:noFill/>
          </a:ln>
        </p:spPr>
        <p:txBody>
          <a:bodyPr spcFirstLastPara="1" wrap="square" lIns="0" tIns="12700" rIns="0" bIns="0" anchor="t" anchorCtr="0">
            <a:noAutofit/>
          </a:bodyPr>
          <a:lstStyle/>
          <a:p>
            <a:pPr marL="12700" marR="5080" lvl="0" indent="0" algn="l" rtl="0">
              <a:spcBef>
                <a:spcPts val="0"/>
              </a:spcBef>
              <a:spcAft>
                <a:spcPts val="0"/>
              </a:spcAft>
              <a:buNone/>
            </a:pPr>
            <a:r>
              <a:rPr lang="en-US" sz="2400" dirty="0">
                <a:solidFill>
                  <a:srgbClr val="000000"/>
                </a:solidFill>
                <a:latin typeface="Arial"/>
                <a:ea typeface="Arial"/>
                <a:cs typeface="Arial"/>
                <a:sym typeface="Arial"/>
              </a:rPr>
              <a:t>Guiding question: how to cultivate love within the company and in their interactions with patients and their community?</a:t>
            </a:r>
          </a:p>
          <a:p>
            <a:pPr marL="12700" marR="5080" lvl="0" indent="0" algn="l" rtl="0">
              <a:spcBef>
                <a:spcPts val="0"/>
              </a:spcBef>
              <a:spcAft>
                <a:spcPts val="0"/>
              </a:spcAft>
              <a:buNone/>
            </a:pPr>
            <a:endParaRPr lang="en-US" sz="2400" dirty="0"/>
          </a:p>
          <a:p>
            <a:pPr marL="12700" marR="5080" lvl="0" indent="0" algn="l" rtl="0">
              <a:spcBef>
                <a:spcPts val="0"/>
              </a:spcBef>
              <a:spcAft>
                <a:spcPts val="0"/>
              </a:spcAft>
              <a:buNone/>
            </a:pPr>
            <a:r>
              <a:rPr lang="en-US" sz="2400" dirty="0">
                <a:solidFill>
                  <a:srgbClr val="000000"/>
                </a:solidFill>
                <a:latin typeface="Arial"/>
                <a:ea typeface="Arial"/>
                <a:cs typeface="Arial"/>
                <a:sym typeface="Arial"/>
              </a:rPr>
              <a:t>Devoted Social Club: creating belonging circles with staff, investors, patients, and seniors.</a:t>
            </a:r>
            <a:endParaRPr sz="2400" dirty="0">
              <a:solidFill>
                <a:srgbClr val="000000"/>
              </a:solidFill>
              <a:latin typeface="Arial"/>
              <a:ea typeface="Arial"/>
              <a:cs typeface="Arial"/>
              <a:sym typeface="Arial"/>
            </a:endParaRPr>
          </a:p>
        </p:txBody>
      </p:sp>
      <p:sp>
        <p:nvSpPr>
          <p:cNvPr id="5" name="Google Shape;722;p51">
            <a:extLst>
              <a:ext uri="{FF2B5EF4-FFF2-40B4-BE49-F238E27FC236}">
                <a16:creationId xmlns:a16="http://schemas.microsoft.com/office/drawing/2014/main" id="{5872763D-5EFC-6945-A9AE-2EF75AAA1DCD}"/>
              </a:ext>
            </a:extLst>
          </p:cNvPr>
          <p:cNvSpPr txBox="1"/>
          <p:nvPr/>
        </p:nvSpPr>
        <p:spPr>
          <a:xfrm>
            <a:off x="8828315" y="5593342"/>
            <a:ext cx="30480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404040"/>
                </a:solidFill>
                <a:latin typeface="Calibri"/>
                <a:ea typeface="Calibri"/>
                <a:cs typeface="Calibri"/>
                <a:sym typeface="Calibri"/>
              </a:rPr>
              <a:t>Source: Devoted Health</a:t>
            </a:r>
            <a:endParaRPr sz="2000" dirty="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3"/>
          <p:cNvSpPr txBox="1">
            <a:spLocks noGrp="1"/>
          </p:cNvSpPr>
          <p:nvPr>
            <p:ph type="title"/>
          </p:nvPr>
        </p:nvSpPr>
        <p:spPr>
          <a:xfrm>
            <a:off x="732181" y="-109329"/>
            <a:ext cx="6834809"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03A"/>
              </a:buClr>
              <a:buSzPts val="5400"/>
              <a:buFont typeface="Arial"/>
              <a:buNone/>
            </a:pPr>
            <a:r>
              <a:rPr lang="en-US" sz="4000" dirty="0"/>
              <a:t>Belonging and Structures</a:t>
            </a:r>
            <a:endParaRPr sz="4000" dirty="0"/>
          </a:p>
        </p:txBody>
      </p:sp>
      <p:pic>
        <p:nvPicPr>
          <p:cNvPr id="1026" name="Picture 2" descr="The Economics of Belonging: A Radical Plan to Win Back the Left Behind and  Achieve Prosperity for All: Sandbu, Martin: 9780691204529: Amazon.com: Books">
            <a:extLst>
              <a:ext uri="{FF2B5EF4-FFF2-40B4-BE49-F238E27FC236}">
                <a16:creationId xmlns:a16="http://schemas.microsoft.com/office/drawing/2014/main" id="{71F7E50F-9CDF-334A-A64F-EAF0908699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6316" y="964097"/>
            <a:ext cx="2903833" cy="451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1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7"/>
          <p:cNvSpPr txBox="1"/>
          <p:nvPr/>
        </p:nvSpPr>
        <p:spPr>
          <a:xfrm>
            <a:off x="445120" y="1447680"/>
            <a:ext cx="2596135" cy="1120820"/>
          </a:xfrm>
          <a:prstGeom prst="rect">
            <a:avLst/>
          </a:prstGeom>
          <a:noFill/>
          <a:ln>
            <a:noFill/>
          </a:ln>
        </p:spPr>
        <p:txBody>
          <a:bodyPr spcFirstLastPara="1" wrap="square" lIns="0" tIns="12700" rIns="0" bIns="0" anchor="t" anchorCtr="0">
            <a:noAutofit/>
          </a:bodyPr>
          <a:lstStyle/>
          <a:p>
            <a:pPr marL="12700" marR="5080" lvl="0" indent="0" algn="l" rtl="0">
              <a:spcBef>
                <a:spcPts val="0"/>
              </a:spcBef>
              <a:spcAft>
                <a:spcPts val="0"/>
              </a:spcAft>
              <a:buNone/>
            </a:pPr>
            <a:r>
              <a:rPr lang="en-US" sz="2400" dirty="0">
                <a:solidFill>
                  <a:srgbClr val="000000"/>
                </a:solidFill>
                <a:latin typeface="Arial"/>
                <a:ea typeface="Arial"/>
                <a:cs typeface="Arial"/>
                <a:sym typeface="Arial"/>
              </a:rPr>
              <a:t>We are all situated within structures but not evenly. </a:t>
            </a:r>
            <a:endParaRPr sz="2400" dirty="0">
              <a:solidFill>
                <a:srgbClr val="000000"/>
              </a:solidFill>
              <a:latin typeface="Arial"/>
              <a:ea typeface="Arial"/>
              <a:cs typeface="Arial"/>
              <a:sym typeface="Arial"/>
            </a:endParaRPr>
          </a:p>
        </p:txBody>
      </p:sp>
      <p:sp>
        <p:nvSpPr>
          <p:cNvPr id="288" name="Google Shape;288;p17"/>
          <p:cNvSpPr txBox="1">
            <a:spLocks noGrp="1"/>
          </p:cNvSpPr>
          <p:nvPr>
            <p:ph type="title"/>
          </p:nvPr>
        </p:nvSpPr>
        <p:spPr>
          <a:xfrm>
            <a:off x="197150" y="299774"/>
            <a:ext cx="8930750" cy="874343"/>
          </a:xfrm>
          <a:prstGeom prst="rect">
            <a:avLst/>
          </a:prstGeom>
          <a:noFill/>
          <a:ln>
            <a:noFill/>
          </a:ln>
        </p:spPr>
        <p:txBody>
          <a:bodyPr spcFirstLastPara="1" wrap="square" lIns="0" tIns="12050" rIns="0" bIns="0" anchor="t" anchorCtr="0">
            <a:noAutofit/>
          </a:bodyPr>
          <a:lstStyle/>
          <a:p>
            <a:pPr marL="12700" lvl="0" indent="0" algn="l" rtl="0">
              <a:lnSpc>
                <a:spcPct val="100000"/>
              </a:lnSpc>
              <a:spcBef>
                <a:spcPts val="0"/>
              </a:spcBef>
              <a:spcAft>
                <a:spcPts val="0"/>
              </a:spcAft>
              <a:buClr>
                <a:srgbClr val="26403A"/>
              </a:buClr>
              <a:buSzPts val="3000"/>
              <a:buFont typeface="Arial"/>
              <a:buNone/>
            </a:pPr>
            <a:r>
              <a:rPr lang="en-US" sz="3000" b="1">
                <a:latin typeface="Arial"/>
                <a:ea typeface="Arial"/>
                <a:cs typeface="Arial"/>
                <a:sym typeface="Arial"/>
              </a:rPr>
              <a:t>Othering &amp; Belonging within Structures</a:t>
            </a:r>
            <a:endParaRPr sz="3000" b="1">
              <a:latin typeface="Arial"/>
              <a:ea typeface="Arial"/>
              <a:cs typeface="Arial"/>
              <a:sym typeface="Arial"/>
            </a:endParaRPr>
          </a:p>
        </p:txBody>
      </p:sp>
      <p:sp>
        <p:nvSpPr>
          <p:cNvPr id="289" name="Google Shape;289;p17"/>
          <p:cNvSpPr/>
          <p:nvPr/>
        </p:nvSpPr>
        <p:spPr>
          <a:xfrm>
            <a:off x="4473802" y="1430452"/>
            <a:ext cx="2083435" cy="3011170"/>
          </a:xfrm>
          <a:custGeom>
            <a:avLst/>
            <a:gdLst/>
            <a:ahLst/>
            <a:cxnLst/>
            <a:rect l="l" t="t" r="r" b="b"/>
            <a:pathLst>
              <a:path w="2083434" h="3011170" extrusionOk="0">
                <a:moveTo>
                  <a:pt x="0" y="0"/>
                </a:moveTo>
                <a:lnTo>
                  <a:pt x="0" y="2005964"/>
                </a:lnTo>
                <a:lnTo>
                  <a:pt x="1802638" y="3010916"/>
                </a:lnTo>
                <a:lnTo>
                  <a:pt x="1826772" y="2969666"/>
                </a:lnTo>
                <a:lnTo>
                  <a:pt x="1849789" y="2928104"/>
                </a:lnTo>
                <a:lnTo>
                  <a:pt x="1871694" y="2886246"/>
                </a:lnTo>
                <a:lnTo>
                  <a:pt x="1892491" y="2844109"/>
                </a:lnTo>
                <a:lnTo>
                  <a:pt x="1912184" y="2801708"/>
                </a:lnTo>
                <a:lnTo>
                  <a:pt x="1930779" y="2759062"/>
                </a:lnTo>
                <a:lnTo>
                  <a:pt x="1948280" y="2716185"/>
                </a:lnTo>
                <a:lnTo>
                  <a:pt x="1964690" y="2673095"/>
                </a:lnTo>
                <a:lnTo>
                  <a:pt x="1980016" y="2629807"/>
                </a:lnTo>
                <a:lnTo>
                  <a:pt x="1994261" y="2586339"/>
                </a:lnTo>
                <a:lnTo>
                  <a:pt x="2007430" y="2542707"/>
                </a:lnTo>
                <a:lnTo>
                  <a:pt x="2019528" y="2498927"/>
                </a:lnTo>
                <a:lnTo>
                  <a:pt x="2030559" y="2455016"/>
                </a:lnTo>
                <a:lnTo>
                  <a:pt x="2040527" y="2410990"/>
                </a:lnTo>
                <a:lnTo>
                  <a:pt x="2049437" y="2366865"/>
                </a:lnTo>
                <a:lnTo>
                  <a:pt x="2057294" y="2322659"/>
                </a:lnTo>
                <a:lnTo>
                  <a:pt x="2064103" y="2278387"/>
                </a:lnTo>
                <a:lnTo>
                  <a:pt x="2069867" y="2234066"/>
                </a:lnTo>
                <a:lnTo>
                  <a:pt x="2074591" y="2189713"/>
                </a:lnTo>
                <a:lnTo>
                  <a:pt x="2078281" y="2145343"/>
                </a:lnTo>
                <a:lnTo>
                  <a:pt x="2080940" y="2100974"/>
                </a:lnTo>
                <a:lnTo>
                  <a:pt x="2082573" y="2056622"/>
                </a:lnTo>
                <a:lnTo>
                  <a:pt x="2083184" y="2012303"/>
                </a:lnTo>
                <a:lnTo>
                  <a:pt x="2082779" y="1968034"/>
                </a:lnTo>
                <a:lnTo>
                  <a:pt x="2081361" y="1923830"/>
                </a:lnTo>
                <a:lnTo>
                  <a:pt x="2078935" y="1879710"/>
                </a:lnTo>
                <a:lnTo>
                  <a:pt x="2075506" y="1835688"/>
                </a:lnTo>
                <a:lnTo>
                  <a:pt x="2071079" y="1791783"/>
                </a:lnTo>
                <a:lnTo>
                  <a:pt x="2065657" y="1748009"/>
                </a:lnTo>
                <a:lnTo>
                  <a:pt x="2059246" y="1704383"/>
                </a:lnTo>
                <a:lnTo>
                  <a:pt x="2051850" y="1660923"/>
                </a:lnTo>
                <a:lnTo>
                  <a:pt x="2043473" y="1617643"/>
                </a:lnTo>
                <a:lnTo>
                  <a:pt x="2034120" y="1574562"/>
                </a:lnTo>
                <a:lnTo>
                  <a:pt x="2023796" y="1531695"/>
                </a:lnTo>
                <a:lnTo>
                  <a:pt x="2012505" y="1489059"/>
                </a:lnTo>
                <a:lnTo>
                  <a:pt x="2000252" y="1446669"/>
                </a:lnTo>
                <a:lnTo>
                  <a:pt x="1987041" y="1404544"/>
                </a:lnTo>
                <a:lnTo>
                  <a:pt x="1972876" y="1362698"/>
                </a:lnTo>
                <a:lnTo>
                  <a:pt x="1957764" y="1321150"/>
                </a:lnTo>
                <a:lnTo>
                  <a:pt x="1941707" y="1279914"/>
                </a:lnTo>
                <a:lnTo>
                  <a:pt x="1924710" y="1239007"/>
                </a:lnTo>
                <a:lnTo>
                  <a:pt x="1906779" y="1198447"/>
                </a:lnTo>
                <a:lnTo>
                  <a:pt x="1887917" y="1158249"/>
                </a:lnTo>
                <a:lnTo>
                  <a:pt x="1868129" y="1118429"/>
                </a:lnTo>
                <a:lnTo>
                  <a:pt x="1847419" y="1079005"/>
                </a:lnTo>
                <a:lnTo>
                  <a:pt x="1825793" y="1039993"/>
                </a:lnTo>
                <a:lnTo>
                  <a:pt x="1803255" y="1001409"/>
                </a:lnTo>
                <a:lnTo>
                  <a:pt x="1779809" y="963269"/>
                </a:lnTo>
                <a:lnTo>
                  <a:pt x="1755460" y="925591"/>
                </a:lnTo>
                <a:lnTo>
                  <a:pt x="1730212" y="888390"/>
                </a:lnTo>
                <a:lnTo>
                  <a:pt x="1704071" y="851683"/>
                </a:lnTo>
                <a:lnTo>
                  <a:pt x="1677039" y="815487"/>
                </a:lnTo>
                <a:lnTo>
                  <a:pt x="1649123" y="779817"/>
                </a:lnTo>
                <a:lnTo>
                  <a:pt x="1620326" y="744691"/>
                </a:lnTo>
                <a:lnTo>
                  <a:pt x="1590654" y="710125"/>
                </a:lnTo>
                <a:lnTo>
                  <a:pt x="1560110" y="676135"/>
                </a:lnTo>
                <a:lnTo>
                  <a:pt x="1528700" y="642738"/>
                </a:lnTo>
                <a:lnTo>
                  <a:pt x="1496427" y="609950"/>
                </a:lnTo>
                <a:lnTo>
                  <a:pt x="1463297" y="577788"/>
                </a:lnTo>
                <a:lnTo>
                  <a:pt x="1429313" y="546268"/>
                </a:lnTo>
                <a:lnTo>
                  <a:pt x="1394481" y="515406"/>
                </a:lnTo>
                <a:lnTo>
                  <a:pt x="1358805" y="485219"/>
                </a:lnTo>
                <a:lnTo>
                  <a:pt x="1322289" y="455724"/>
                </a:lnTo>
                <a:lnTo>
                  <a:pt x="1284939" y="426937"/>
                </a:lnTo>
                <a:lnTo>
                  <a:pt x="1246758" y="398874"/>
                </a:lnTo>
                <a:lnTo>
                  <a:pt x="1207752" y="371552"/>
                </a:lnTo>
                <a:lnTo>
                  <a:pt x="1167924" y="344987"/>
                </a:lnTo>
                <a:lnTo>
                  <a:pt x="1127279" y="319196"/>
                </a:lnTo>
                <a:lnTo>
                  <a:pt x="1085823" y="294196"/>
                </a:lnTo>
                <a:lnTo>
                  <a:pt x="1043559" y="270001"/>
                </a:lnTo>
                <a:lnTo>
                  <a:pt x="1000053" y="246398"/>
                </a:lnTo>
                <a:lnTo>
                  <a:pt x="956038" y="223838"/>
                </a:lnTo>
                <a:lnTo>
                  <a:pt x="911532" y="202328"/>
                </a:lnTo>
                <a:lnTo>
                  <a:pt x="866558" y="181873"/>
                </a:lnTo>
                <a:lnTo>
                  <a:pt x="821134" y="162478"/>
                </a:lnTo>
                <a:lnTo>
                  <a:pt x="775282" y="144148"/>
                </a:lnTo>
                <a:lnTo>
                  <a:pt x="729021" y="126888"/>
                </a:lnTo>
                <a:lnTo>
                  <a:pt x="682373" y="110704"/>
                </a:lnTo>
                <a:lnTo>
                  <a:pt x="635357" y="95601"/>
                </a:lnTo>
                <a:lnTo>
                  <a:pt x="587994" y="81584"/>
                </a:lnTo>
                <a:lnTo>
                  <a:pt x="540305" y="68659"/>
                </a:lnTo>
                <a:lnTo>
                  <a:pt x="492310" y="56830"/>
                </a:lnTo>
                <a:lnTo>
                  <a:pt x="444028" y="46103"/>
                </a:lnTo>
                <a:lnTo>
                  <a:pt x="395482" y="36482"/>
                </a:lnTo>
                <a:lnTo>
                  <a:pt x="346690" y="27974"/>
                </a:lnTo>
                <a:lnTo>
                  <a:pt x="297673" y="20584"/>
                </a:lnTo>
                <a:lnTo>
                  <a:pt x="248453" y="14316"/>
                </a:lnTo>
                <a:lnTo>
                  <a:pt x="199048" y="9176"/>
                </a:lnTo>
                <a:lnTo>
                  <a:pt x="149480" y="5169"/>
                </a:lnTo>
                <a:lnTo>
                  <a:pt x="99769" y="2301"/>
                </a:lnTo>
                <a:lnTo>
                  <a:pt x="49935" y="576"/>
                </a:lnTo>
                <a:lnTo>
                  <a:pt x="0" y="0"/>
                </a:lnTo>
                <a:close/>
              </a:path>
            </a:pathLst>
          </a:custGeom>
          <a:solidFill>
            <a:srgbClr val="9BBA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7"/>
          <p:cNvSpPr/>
          <p:nvPr/>
        </p:nvSpPr>
        <p:spPr>
          <a:xfrm>
            <a:off x="2396602" y="3438322"/>
            <a:ext cx="3892550" cy="2006600"/>
          </a:xfrm>
          <a:custGeom>
            <a:avLst/>
            <a:gdLst/>
            <a:ahLst/>
            <a:cxnLst/>
            <a:rect l="l" t="t" r="r" b="b"/>
            <a:pathLst>
              <a:path w="3892550" h="2006600" extrusionOk="0">
                <a:moveTo>
                  <a:pt x="2082799" y="0"/>
                </a:moveTo>
                <a:lnTo>
                  <a:pt x="0" y="0"/>
                </a:lnTo>
                <a:lnTo>
                  <a:pt x="619" y="49034"/>
                </a:lnTo>
                <a:lnTo>
                  <a:pt x="2472" y="97879"/>
                </a:lnTo>
                <a:lnTo>
                  <a:pt x="5546" y="146516"/>
                </a:lnTo>
                <a:lnTo>
                  <a:pt x="9832" y="194929"/>
                </a:lnTo>
                <a:lnTo>
                  <a:pt x="15318" y="243098"/>
                </a:lnTo>
                <a:lnTo>
                  <a:pt x="21993" y="291008"/>
                </a:lnTo>
                <a:lnTo>
                  <a:pt x="29847" y="338638"/>
                </a:lnTo>
                <a:lnTo>
                  <a:pt x="38870" y="385972"/>
                </a:lnTo>
                <a:lnTo>
                  <a:pt x="49049" y="432993"/>
                </a:lnTo>
                <a:lnTo>
                  <a:pt x="60376" y="479681"/>
                </a:lnTo>
                <a:lnTo>
                  <a:pt x="72838" y="526020"/>
                </a:lnTo>
                <a:lnTo>
                  <a:pt x="86425" y="571991"/>
                </a:lnTo>
                <a:lnTo>
                  <a:pt x="101127" y="617576"/>
                </a:lnTo>
                <a:lnTo>
                  <a:pt x="116932" y="662759"/>
                </a:lnTo>
                <a:lnTo>
                  <a:pt x="133830" y="707521"/>
                </a:lnTo>
                <a:lnTo>
                  <a:pt x="151810" y="751844"/>
                </a:lnTo>
                <a:lnTo>
                  <a:pt x="170862" y="795710"/>
                </a:lnTo>
                <a:lnTo>
                  <a:pt x="190974" y="839102"/>
                </a:lnTo>
                <a:lnTo>
                  <a:pt x="212136" y="882002"/>
                </a:lnTo>
                <a:lnTo>
                  <a:pt x="234336" y="924392"/>
                </a:lnTo>
                <a:lnTo>
                  <a:pt x="257566" y="966254"/>
                </a:lnTo>
                <a:lnTo>
                  <a:pt x="281812" y="1007570"/>
                </a:lnTo>
                <a:lnTo>
                  <a:pt x="307066" y="1048323"/>
                </a:lnTo>
                <a:lnTo>
                  <a:pt x="333316" y="1088494"/>
                </a:lnTo>
                <a:lnTo>
                  <a:pt x="360551" y="1128067"/>
                </a:lnTo>
                <a:lnTo>
                  <a:pt x="388760" y="1167023"/>
                </a:lnTo>
                <a:lnTo>
                  <a:pt x="417934" y="1205344"/>
                </a:lnTo>
                <a:lnTo>
                  <a:pt x="448060" y="1243013"/>
                </a:lnTo>
                <a:lnTo>
                  <a:pt x="479129" y="1280011"/>
                </a:lnTo>
                <a:lnTo>
                  <a:pt x="511129" y="1316321"/>
                </a:lnTo>
                <a:lnTo>
                  <a:pt x="544050" y="1351925"/>
                </a:lnTo>
                <a:lnTo>
                  <a:pt x="577881" y="1386806"/>
                </a:lnTo>
                <a:lnTo>
                  <a:pt x="612612" y="1420945"/>
                </a:lnTo>
                <a:lnTo>
                  <a:pt x="648231" y="1454325"/>
                </a:lnTo>
                <a:lnTo>
                  <a:pt x="684727" y="1486927"/>
                </a:lnTo>
                <a:lnTo>
                  <a:pt x="722091" y="1518735"/>
                </a:lnTo>
                <a:lnTo>
                  <a:pt x="760311" y="1549730"/>
                </a:lnTo>
                <a:lnTo>
                  <a:pt x="799377" y="1579894"/>
                </a:lnTo>
                <a:lnTo>
                  <a:pt x="839277" y="1609210"/>
                </a:lnTo>
                <a:lnTo>
                  <a:pt x="880002" y="1637659"/>
                </a:lnTo>
                <a:lnTo>
                  <a:pt x="921539" y="1665225"/>
                </a:lnTo>
                <a:lnTo>
                  <a:pt x="963880" y="1691889"/>
                </a:lnTo>
                <a:lnTo>
                  <a:pt x="1007012" y="1717633"/>
                </a:lnTo>
                <a:lnTo>
                  <a:pt x="1050924" y="1742440"/>
                </a:lnTo>
                <a:lnTo>
                  <a:pt x="1093913" y="1765420"/>
                </a:lnTo>
                <a:lnTo>
                  <a:pt x="1137219" y="1787322"/>
                </a:lnTo>
                <a:lnTo>
                  <a:pt x="1180824" y="1808151"/>
                </a:lnTo>
                <a:lnTo>
                  <a:pt x="1224712" y="1827911"/>
                </a:lnTo>
                <a:lnTo>
                  <a:pt x="1268867" y="1846606"/>
                </a:lnTo>
                <a:lnTo>
                  <a:pt x="1313270" y="1864241"/>
                </a:lnTo>
                <a:lnTo>
                  <a:pt x="1357904" y="1880821"/>
                </a:lnTo>
                <a:lnTo>
                  <a:pt x="1402753" y="1896350"/>
                </a:lnTo>
                <a:lnTo>
                  <a:pt x="1447800" y="1910832"/>
                </a:lnTo>
                <a:lnTo>
                  <a:pt x="1493028" y="1924272"/>
                </a:lnTo>
                <a:lnTo>
                  <a:pt x="1538419" y="1936675"/>
                </a:lnTo>
                <a:lnTo>
                  <a:pt x="1583956" y="1948045"/>
                </a:lnTo>
                <a:lnTo>
                  <a:pt x="1629623" y="1958386"/>
                </a:lnTo>
                <a:lnTo>
                  <a:pt x="1675402" y="1967703"/>
                </a:lnTo>
                <a:lnTo>
                  <a:pt x="1721276" y="1976001"/>
                </a:lnTo>
                <a:lnTo>
                  <a:pt x="1767229" y="1983283"/>
                </a:lnTo>
                <a:lnTo>
                  <a:pt x="1813242" y="1989555"/>
                </a:lnTo>
                <a:lnTo>
                  <a:pt x="1859300" y="1994821"/>
                </a:lnTo>
                <a:lnTo>
                  <a:pt x="1905385" y="1999085"/>
                </a:lnTo>
                <a:lnTo>
                  <a:pt x="1951480" y="2002353"/>
                </a:lnTo>
                <a:lnTo>
                  <a:pt x="1997567" y="2004627"/>
                </a:lnTo>
                <a:lnTo>
                  <a:pt x="2043631" y="2005914"/>
                </a:lnTo>
                <a:lnTo>
                  <a:pt x="2089653" y="2006217"/>
                </a:lnTo>
                <a:lnTo>
                  <a:pt x="2135618" y="2005541"/>
                </a:lnTo>
                <a:lnTo>
                  <a:pt x="2181507" y="2003890"/>
                </a:lnTo>
                <a:lnTo>
                  <a:pt x="2227303" y="2001269"/>
                </a:lnTo>
                <a:lnTo>
                  <a:pt x="2272990" y="1997683"/>
                </a:lnTo>
                <a:lnTo>
                  <a:pt x="2318551" y="1993135"/>
                </a:lnTo>
                <a:lnTo>
                  <a:pt x="2363968" y="1987631"/>
                </a:lnTo>
                <a:lnTo>
                  <a:pt x="2409225" y="1981175"/>
                </a:lnTo>
                <a:lnTo>
                  <a:pt x="2454304" y="1973771"/>
                </a:lnTo>
                <a:lnTo>
                  <a:pt x="2499189" y="1965423"/>
                </a:lnTo>
                <a:lnTo>
                  <a:pt x="2543861" y="1956138"/>
                </a:lnTo>
                <a:lnTo>
                  <a:pt x="2588305" y="1945918"/>
                </a:lnTo>
                <a:lnTo>
                  <a:pt x="2632503" y="1934768"/>
                </a:lnTo>
                <a:lnTo>
                  <a:pt x="2676438" y="1922694"/>
                </a:lnTo>
                <a:lnTo>
                  <a:pt x="2720094" y="1909698"/>
                </a:lnTo>
                <a:lnTo>
                  <a:pt x="2763452" y="1895787"/>
                </a:lnTo>
                <a:lnTo>
                  <a:pt x="2806496" y="1880963"/>
                </a:lnTo>
                <a:lnTo>
                  <a:pt x="2849209" y="1865233"/>
                </a:lnTo>
                <a:lnTo>
                  <a:pt x="2891574" y="1848600"/>
                </a:lnTo>
                <a:lnTo>
                  <a:pt x="2933574" y="1831069"/>
                </a:lnTo>
                <a:lnTo>
                  <a:pt x="2975191" y="1812644"/>
                </a:lnTo>
                <a:lnTo>
                  <a:pt x="3016409" y="1793329"/>
                </a:lnTo>
                <a:lnTo>
                  <a:pt x="3057211" y="1773131"/>
                </a:lnTo>
                <a:lnTo>
                  <a:pt x="3097579" y="1752051"/>
                </a:lnTo>
                <a:lnTo>
                  <a:pt x="3137497" y="1730097"/>
                </a:lnTo>
                <a:lnTo>
                  <a:pt x="3176947" y="1707271"/>
                </a:lnTo>
                <a:lnTo>
                  <a:pt x="3215912" y="1683578"/>
                </a:lnTo>
                <a:lnTo>
                  <a:pt x="3254376" y="1659023"/>
                </a:lnTo>
                <a:lnTo>
                  <a:pt x="3292322" y="1633610"/>
                </a:lnTo>
                <a:lnTo>
                  <a:pt x="3329731" y="1607344"/>
                </a:lnTo>
                <a:lnTo>
                  <a:pt x="3366588" y="1580229"/>
                </a:lnTo>
                <a:lnTo>
                  <a:pt x="3402874" y="1552270"/>
                </a:lnTo>
                <a:lnTo>
                  <a:pt x="3438574" y="1523471"/>
                </a:lnTo>
                <a:lnTo>
                  <a:pt x="3473670" y="1493837"/>
                </a:lnTo>
                <a:lnTo>
                  <a:pt x="3508145" y="1463372"/>
                </a:lnTo>
                <a:lnTo>
                  <a:pt x="3541981" y="1432081"/>
                </a:lnTo>
                <a:lnTo>
                  <a:pt x="3575163" y="1399968"/>
                </a:lnTo>
                <a:lnTo>
                  <a:pt x="3607672" y="1367038"/>
                </a:lnTo>
                <a:lnTo>
                  <a:pt x="3639492" y="1333295"/>
                </a:lnTo>
                <a:lnTo>
                  <a:pt x="3670606" y="1298744"/>
                </a:lnTo>
                <a:lnTo>
                  <a:pt x="3700996" y="1263389"/>
                </a:lnTo>
                <a:lnTo>
                  <a:pt x="3730646" y="1227235"/>
                </a:lnTo>
                <a:lnTo>
                  <a:pt x="3759539" y="1190285"/>
                </a:lnTo>
                <a:lnTo>
                  <a:pt x="3787656" y="1152546"/>
                </a:lnTo>
                <a:lnTo>
                  <a:pt x="3814983" y="1114021"/>
                </a:lnTo>
                <a:lnTo>
                  <a:pt x="3841500" y="1074714"/>
                </a:lnTo>
                <a:lnTo>
                  <a:pt x="3867192" y="1034630"/>
                </a:lnTo>
                <a:lnTo>
                  <a:pt x="3892042" y="993775"/>
                </a:lnTo>
                <a:lnTo>
                  <a:pt x="2082799" y="0"/>
                </a:lnTo>
                <a:close/>
              </a:path>
            </a:pathLst>
          </a:custGeom>
          <a:solidFill>
            <a:srgbClr val="806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7"/>
          <p:cNvSpPr/>
          <p:nvPr/>
        </p:nvSpPr>
        <p:spPr>
          <a:xfrm>
            <a:off x="2400411" y="1438707"/>
            <a:ext cx="2083435" cy="3002915"/>
          </a:xfrm>
          <a:custGeom>
            <a:avLst/>
            <a:gdLst/>
            <a:ahLst/>
            <a:cxnLst/>
            <a:rect l="l" t="t" r="r" b="b"/>
            <a:pathLst>
              <a:path w="2083435" h="3002915" extrusionOk="0">
                <a:moveTo>
                  <a:pt x="2083067" y="0"/>
                </a:moveTo>
                <a:lnTo>
                  <a:pt x="2031261" y="621"/>
                </a:lnTo>
                <a:lnTo>
                  <a:pt x="1979565" y="2480"/>
                </a:lnTo>
                <a:lnTo>
                  <a:pt x="1928001" y="5571"/>
                </a:lnTo>
                <a:lnTo>
                  <a:pt x="1876593" y="9888"/>
                </a:lnTo>
                <a:lnTo>
                  <a:pt x="1825362" y="15425"/>
                </a:lnTo>
                <a:lnTo>
                  <a:pt x="1774331" y="22177"/>
                </a:lnTo>
                <a:lnTo>
                  <a:pt x="1723525" y="30136"/>
                </a:lnTo>
                <a:lnTo>
                  <a:pt x="1672965" y="39298"/>
                </a:lnTo>
                <a:lnTo>
                  <a:pt x="1622674" y="49655"/>
                </a:lnTo>
                <a:lnTo>
                  <a:pt x="1572676" y="61203"/>
                </a:lnTo>
                <a:lnTo>
                  <a:pt x="1522993" y="73934"/>
                </a:lnTo>
                <a:lnTo>
                  <a:pt x="1473647" y="87844"/>
                </a:lnTo>
                <a:lnTo>
                  <a:pt x="1424663" y="102925"/>
                </a:lnTo>
                <a:lnTo>
                  <a:pt x="1376062" y="119173"/>
                </a:lnTo>
                <a:lnTo>
                  <a:pt x="1327868" y="136580"/>
                </a:lnTo>
                <a:lnTo>
                  <a:pt x="1280104" y="155142"/>
                </a:lnTo>
                <a:lnTo>
                  <a:pt x="1232792" y="174851"/>
                </a:lnTo>
                <a:lnTo>
                  <a:pt x="1185955" y="195702"/>
                </a:lnTo>
                <a:lnTo>
                  <a:pt x="1139616" y="217690"/>
                </a:lnTo>
                <a:lnTo>
                  <a:pt x="1093798" y="240807"/>
                </a:lnTo>
                <a:lnTo>
                  <a:pt x="1048525" y="265049"/>
                </a:lnTo>
                <a:lnTo>
                  <a:pt x="1006138" y="289043"/>
                </a:lnTo>
                <a:lnTo>
                  <a:pt x="964556" y="313848"/>
                </a:lnTo>
                <a:lnTo>
                  <a:pt x="923781" y="339447"/>
                </a:lnTo>
                <a:lnTo>
                  <a:pt x="883819" y="365824"/>
                </a:lnTo>
                <a:lnTo>
                  <a:pt x="844674" y="392961"/>
                </a:lnTo>
                <a:lnTo>
                  <a:pt x="806350" y="420844"/>
                </a:lnTo>
                <a:lnTo>
                  <a:pt x="768854" y="449454"/>
                </a:lnTo>
                <a:lnTo>
                  <a:pt x="732188" y="478777"/>
                </a:lnTo>
                <a:lnTo>
                  <a:pt x="696359" y="508795"/>
                </a:lnTo>
                <a:lnTo>
                  <a:pt x="661370" y="539491"/>
                </a:lnTo>
                <a:lnTo>
                  <a:pt x="627226" y="570851"/>
                </a:lnTo>
                <a:lnTo>
                  <a:pt x="593931" y="602856"/>
                </a:lnTo>
                <a:lnTo>
                  <a:pt x="561491" y="635491"/>
                </a:lnTo>
                <a:lnTo>
                  <a:pt x="529910" y="668740"/>
                </a:lnTo>
                <a:lnTo>
                  <a:pt x="499193" y="702585"/>
                </a:lnTo>
                <a:lnTo>
                  <a:pt x="469344" y="737011"/>
                </a:lnTo>
                <a:lnTo>
                  <a:pt x="440368" y="772000"/>
                </a:lnTo>
                <a:lnTo>
                  <a:pt x="412269" y="807537"/>
                </a:lnTo>
                <a:lnTo>
                  <a:pt x="385053" y="843606"/>
                </a:lnTo>
                <a:lnTo>
                  <a:pt x="358724" y="880188"/>
                </a:lnTo>
                <a:lnTo>
                  <a:pt x="333286" y="917269"/>
                </a:lnTo>
                <a:lnTo>
                  <a:pt x="308744" y="954832"/>
                </a:lnTo>
                <a:lnTo>
                  <a:pt x="285102" y="992861"/>
                </a:lnTo>
                <a:lnTo>
                  <a:pt x="262367" y="1031338"/>
                </a:lnTo>
                <a:lnTo>
                  <a:pt x="240541" y="1070247"/>
                </a:lnTo>
                <a:lnTo>
                  <a:pt x="219630" y="1109573"/>
                </a:lnTo>
                <a:lnTo>
                  <a:pt x="199638" y="1149299"/>
                </a:lnTo>
                <a:lnTo>
                  <a:pt x="180570" y="1189407"/>
                </a:lnTo>
                <a:lnTo>
                  <a:pt x="162431" y="1229883"/>
                </a:lnTo>
                <a:lnTo>
                  <a:pt x="145225" y="1270709"/>
                </a:lnTo>
                <a:lnTo>
                  <a:pt x="128957" y="1311868"/>
                </a:lnTo>
                <a:lnTo>
                  <a:pt x="113631" y="1353345"/>
                </a:lnTo>
                <a:lnTo>
                  <a:pt x="99252" y="1395124"/>
                </a:lnTo>
                <a:lnTo>
                  <a:pt x="85825" y="1437187"/>
                </a:lnTo>
                <a:lnTo>
                  <a:pt x="73355" y="1479518"/>
                </a:lnTo>
                <a:lnTo>
                  <a:pt x="61846" y="1522101"/>
                </a:lnTo>
                <a:lnTo>
                  <a:pt x="51302" y="1564919"/>
                </a:lnTo>
                <a:lnTo>
                  <a:pt x="41729" y="1607956"/>
                </a:lnTo>
                <a:lnTo>
                  <a:pt x="33131" y="1651196"/>
                </a:lnTo>
                <a:lnTo>
                  <a:pt x="25512" y="1694621"/>
                </a:lnTo>
                <a:lnTo>
                  <a:pt x="18877" y="1738216"/>
                </a:lnTo>
                <a:lnTo>
                  <a:pt x="13232" y="1781965"/>
                </a:lnTo>
                <a:lnTo>
                  <a:pt x="8580" y="1825850"/>
                </a:lnTo>
                <a:lnTo>
                  <a:pt x="4926" y="1869856"/>
                </a:lnTo>
                <a:lnTo>
                  <a:pt x="2275" y="1913965"/>
                </a:lnTo>
                <a:lnTo>
                  <a:pt x="631" y="1958162"/>
                </a:lnTo>
                <a:lnTo>
                  <a:pt x="0" y="2002430"/>
                </a:lnTo>
                <a:lnTo>
                  <a:pt x="385" y="2046752"/>
                </a:lnTo>
                <a:lnTo>
                  <a:pt x="1791" y="2091113"/>
                </a:lnTo>
                <a:lnTo>
                  <a:pt x="4224" y="2135496"/>
                </a:lnTo>
                <a:lnTo>
                  <a:pt x="7687" y="2179883"/>
                </a:lnTo>
                <a:lnTo>
                  <a:pt x="12185" y="2224260"/>
                </a:lnTo>
                <a:lnTo>
                  <a:pt x="17723" y="2268609"/>
                </a:lnTo>
                <a:lnTo>
                  <a:pt x="24306" y="2312914"/>
                </a:lnTo>
                <a:lnTo>
                  <a:pt x="31938" y="2357159"/>
                </a:lnTo>
                <a:lnTo>
                  <a:pt x="40624" y="2401327"/>
                </a:lnTo>
                <a:lnTo>
                  <a:pt x="50368" y="2445401"/>
                </a:lnTo>
                <a:lnTo>
                  <a:pt x="61176" y="2489366"/>
                </a:lnTo>
                <a:lnTo>
                  <a:pt x="73051" y="2533205"/>
                </a:lnTo>
                <a:lnTo>
                  <a:pt x="85999" y="2576901"/>
                </a:lnTo>
                <a:lnTo>
                  <a:pt x="100023" y="2620438"/>
                </a:lnTo>
                <a:lnTo>
                  <a:pt x="115129" y="2663800"/>
                </a:lnTo>
                <a:lnTo>
                  <a:pt x="131322" y="2706970"/>
                </a:lnTo>
                <a:lnTo>
                  <a:pt x="148605" y="2749931"/>
                </a:lnTo>
                <a:lnTo>
                  <a:pt x="166984" y="2792668"/>
                </a:lnTo>
                <a:lnTo>
                  <a:pt x="186464" y="2835164"/>
                </a:lnTo>
                <a:lnTo>
                  <a:pt x="207048" y="2877402"/>
                </a:lnTo>
                <a:lnTo>
                  <a:pt x="228741" y="2919366"/>
                </a:lnTo>
                <a:lnTo>
                  <a:pt x="251549" y="2961040"/>
                </a:lnTo>
                <a:lnTo>
                  <a:pt x="275476" y="3002407"/>
                </a:lnTo>
                <a:lnTo>
                  <a:pt x="2083067" y="2005964"/>
                </a:lnTo>
                <a:lnTo>
                  <a:pt x="2083067" y="0"/>
                </a:lnTo>
                <a:close/>
              </a:path>
            </a:pathLst>
          </a:custGeom>
          <a:solidFill>
            <a:srgbClr val="4AACC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7"/>
          <p:cNvSpPr txBox="1"/>
          <p:nvPr/>
        </p:nvSpPr>
        <p:spPr>
          <a:xfrm>
            <a:off x="3093537" y="2423028"/>
            <a:ext cx="977900" cy="574040"/>
          </a:xfrm>
          <a:prstGeom prst="rect">
            <a:avLst/>
          </a:prstGeom>
          <a:noFill/>
          <a:ln>
            <a:noFill/>
          </a:ln>
        </p:spPr>
        <p:txBody>
          <a:bodyPr spcFirstLastPara="1" wrap="square" lIns="0" tIns="12700" rIns="0" bIns="0" anchor="t" anchorCtr="0">
            <a:noAutofit/>
          </a:bodyPr>
          <a:lstStyle/>
          <a:p>
            <a:pPr marL="12700" marR="5080" lvl="0" indent="114300" algn="l" rtl="0">
              <a:spcBef>
                <a:spcPts val="0"/>
              </a:spcBef>
              <a:spcAft>
                <a:spcPts val="0"/>
              </a:spcAft>
              <a:buNone/>
            </a:pPr>
            <a:r>
              <a:rPr lang="en-US" sz="1800">
                <a:solidFill>
                  <a:srgbClr val="FFFFFF"/>
                </a:solidFill>
                <a:latin typeface="Calibri"/>
                <a:ea typeface="Calibri"/>
                <a:cs typeface="Calibri"/>
                <a:sym typeface="Calibri"/>
              </a:rPr>
              <a:t>Cultural  Structures</a:t>
            </a:r>
            <a:endParaRPr sz="1800">
              <a:solidFill>
                <a:srgbClr val="000000"/>
              </a:solidFill>
              <a:latin typeface="Calibri"/>
              <a:ea typeface="Calibri"/>
              <a:cs typeface="Calibri"/>
              <a:sym typeface="Calibri"/>
            </a:endParaRPr>
          </a:p>
        </p:txBody>
      </p:sp>
      <p:sp>
        <p:nvSpPr>
          <p:cNvPr id="293" name="Google Shape;293;p17"/>
          <p:cNvSpPr txBox="1"/>
          <p:nvPr/>
        </p:nvSpPr>
        <p:spPr>
          <a:xfrm>
            <a:off x="5128560" y="2456203"/>
            <a:ext cx="977900" cy="574040"/>
          </a:xfrm>
          <a:prstGeom prst="rect">
            <a:avLst/>
          </a:prstGeom>
          <a:noFill/>
          <a:ln>
            <a:noFill/>
          </a:ln>
        </p:spPr>
        <p:txBody>
          <a:bodyPr spcFirstLastPara="1" wrap="square" lIns="0" tIns="12700" rIns="0" bIns="0" anchor="t" anchorCtr="0">
            <a:noAutofit/>
          </a:bodyPr>
          <a:lstStyle/>
          <a:p>
            <a:pPr marL="12700" marR="5080" lvl="0" indent="109220" algn="l" rtl="0">
              <a:spcBef>
                <a:spcPts val="0"/>
              </a:spcBef>
              <a:spcAft>
                <a:spcPts val="0"/>
              </a:spcAft>
              <a:buNone/>
            </a:pPr>
            <a:r>
              <a:rPr lang="en-US" sz="1800">
                <a:solidFill>
                  <a:srgbClr val="FFFFFF"/>
                </a:solidFill>
                <a:latin typeface="Calibri"/>
                <a:ea typeface="Calibri"/>
                <a:cs typeface="Calibri"/>
                <a:sym typeface="Calibri"/>
              </a:rPr>
              <a:t>Physical  Structures</a:t>
            </a:r>
            <a:endParaRPr sz="1800">
              <a:solidFill>
                <a:srgbClr val="000000"/>
              </a:solidFill>
              <a:latin typeface="Calibri"/>
              <a:ea typeface="Calibri"/>
              <a:cs typeface="Calibri"/>
              <a:sym typeface="Calibri"/>
            </a:endParaRPr>
          </a:p>
        </p:txBody>
      </p:sp>
      <p:sp>
        <p:nvSpPr>
          <p:cNvPr id="294" name="Google Shape;294;p17"/>
          <p:cNvSpPr txBox="1"/>
          <p:nvPr/>
        </p:nvSpPr>
        <p:spPr>
          <a:xfrm>
            <a:off x="3994896" y="4256057"/>
            <a:ext cx="977900" cy="574040"/>
          </a:xfrm>
          <a:prstGeom prst="rect">
            <a:avLst/>
          </a:prstGeom>
          <a:noFill/>
          <a:ln>
            <a:noFill/>
          </a:ln>
        </p:spPr>
        <p:txBody>
          <a:bodyPr spcFirstLastPara="1" wrap="square" lIns="0" tIns="12700" rIns="0" bIns="0" anchor="t" anchorCtr="0">
            <a:noAutofit/>
          </a:bodyPr>
          <a:lstStyle/>
          <a:p>
            <a:pPr marL="12700" marR="5080" lvl="0" indent="208279" algn="l" rtl="0">
              <a:spcBef>
                <a:spcPts val="0"/>
              </a:spcBef>
              <a:spcAft>
                <a:spcPts val="0"/>
              </a:spcAft>
              <a:buNone/>
            </a:pPr>
            <a:r>
              <a:rPr lang="en-US" sz="1800">
                <a:solidFill>
                  <a:srgbClr val="FFFFFF"/>
                </a:solidFill>
                <a:latin typeface="Calibri"/>
                <a:ea typeface="Calibri"/>
                <a:cs typeface="Calibri"/>
                <a:sym typeface="Calibri"/>
              </a:rPr>
              <a:t>Social  Structures</a:t>
            </a:r>
            <a:endParaRPr sz="1800">
              <a:solidFill>
                <a:srgbClr val="000000"/>
              </a:solidFill>
              <a:latin typeface="Calibri"/>
              <a:ea typeface="Calibri"/>
              <a:cs typeface="Calibri"/>
              <a:sym typeface="Calibri"/>
            </a:endParaRPr>
          </a:p>
        </p:txBody>
      </p:sp>
      <p:sp>
        <p:nvSpPr>
          <p:cNvPr id="295" name="Google Shape;295;p17"/>
          <p:cNvSpPr/>
          <p:nvPr/>
        </p:nvSpPr>
        <p:spPr>
          <a:xfrm>
            <a:off x="3242438" y="2319283"/>
            <a:ext cx="2526665" cy="1841193"/>
          </a:xfrm>
          <a:custGeom>
            <a:avLst/>
            <a:gdLst/>
            <a:ahLst/>
            <a:cxnLst/>
            <a:rect l="l" t="t" r="r" b="b"/>
            <a:pathLst>
              <a:path w="2526665" h="1854835" extrusionOk="0">
                <a:moveTo>
                  <a:pt x="1263396" y="0"/>
                </a:moveTo>
                <a:lnTo>
                  <a:pt x="0" y="1854835"/>
                </a:lnTo>
                <a:lnTo>
                  <a:pt x="2526665" y="1854835"/>
                </a:lnTo>
                <a:lnTo>
                  <a:pt x="1263396" y="0"/>
                </a:lnTo>
                <a:close/>
              </a:path>
            </a:pathLst>
          </a:custGeom>
          <a:solidFill>
            <a:srgbClr val="C0504D">
              <a:alpha val="5333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7"/>
          <p:cNvSpPr txBox="1"/>
          <p:nvPr/>
        </p:nvSpPr>
        <p:spPr>
          <a:xfrm>
            <a:off x="3958650" y="3718590"/>
            <a:ext cx="1127125" cy="29972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800" b="1" dirty="0">
                <a:solidFill>
                  <a:srgbClr val="000000"/>
                </a:solidFill>
                <a:latin typeface="Calibri"/>
                <a:ea typeface="Calibri"/>
                <a:cs typeface="Calibri"/>
                <a:sym typeface="Calibri"/>
              </a:rPr>
              <a:t>OUTCOMES</a:t>
            </a:r>
            <a:endParaRPr sz="1800" dirty="0">
              <a:solidFill>
                <a:srgbClr val="000000"/>
              </a:solidFill>
              <a:latin typeface="Calibri"/>
              <a:ea typeface="Calibri"/>
              <a:cs typeface="Calibri"/>
              <a:sym typeface="Calibri"/>
            </a:endParaRPr>
          </a:p>
        </p:txBody>
      </p:sp>
      <p:sp>
        <p:nvSpPr>
          <p:cNvPr id="297" name="Google Shape;297;p17"/>
          <p:cNvSpPr txBox="1"/>
          <p:nvPr/>
        </p:nvSpPr>
        <p:spPr>
          <a:xfrm>
            <a:off x="8706097" y="161431"/>
            <a:ext cx="2639952"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0000"/>
                </a:solidFill>
                <a:latin typeface="Arial"/>
                <a:ea typeface="Arial"/>
                <a:cs typeface="Arial"/>
                <a:sym typeface="Arial"/>
              </a:rPr>
              <a:t>Structures are not neutral. </a:t>
            </a:r>
            <a:endParaRPr sz="2400">
              <a:solidFill>
                <a:srgbClr val="000000"/>
              </a:solidFill>
              <a:latin typeface="Arial"/>
              <a:ea typeface="Arial"/>
              <a:cs typeface="Arial"/>
              <a:sym typeface="Arial"/>
            </a:endParaRPr>
          </a:p>
          <a:p>
            <a:pPr marL="0" marR="0" lvl="0" indent="0" algn="l" rtl="0">
              <a:spcBef>
                <a:spcPts val="0"/>
              </a:spcBef>
              <a:spcAft>
                <a:spcPts val="0"/>
              </a:spcAft>
              <a:buNone/>
            </a:pPr>
            <a:endParaRPr sz="2400">
              <a:solidFill>
                <a:srgbClr val="000000"/>
              </a:solidFill>
              <a:latin typeface="Arial"/>
              <a:ea typeface="Arial"/>
              <a:cs typeface="Arial"/>
              <a:sym typeface="Arial"/>
            </a:endParaRPr>
          </a:p>
          <a:p>
            <a:pPr marL="0" marR="0" lvl="0" indent="0" algn="l" rtl="0">
              <a:spcBef>
                <a:spcPts val="0"/>
              </a:spcBef>
              <a:spcAft>
                <a:spcPts val="0"/>
              </a:spcAft>
              <a:buNone/>
            </a:pPr>
            <a:r>
              <a:rPr lang="en-US" sz="2400">
                <a:solidFill>
                  <a:srgbClr val="000000"/>
                </a:solidFill>
                <a:latin typeface="Arial"/>
                <a:ea typeface="Arial"/>
                <a:cs typeface="Arial"/>
                <a:sym typeface="Arial"/>
              </a:rPr>
              <a:t>Power gives us greater positive access to structures and more ability to shape structures.</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rgbClr val="000000"/>
              </a:solidFill>
              <a:latin typeface="Calibri"/>
              <a:ea typeface="Calibri"/>
              <a:cs typeface="Calibri"/>
              <a:sym typeface="Calibri"/>
            </a:endParaRPr>
          </a:p>
        </p:txBody>
      </p:sp>
      <p:sp>
        <p:nvSpPr>
          <p:cNvPr id="298" name="Google Shape;298;p17"/>
          <p:cNvSpPr txBox="1"/>
          <p:nvPr/>
        </p:nvSpPr>
        <p:spPr>
          <a:xfrm>
            <a:off x="9038277" y="4660092"/>
            <a:ext cx="3213463"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These structures interact in ways that produce a differential in outcomes.  We live in structures. They live in us</a:t>
            </a:r>
            <a:endParaRPr sz="2400" dirty="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txBox="1">
            <a:spLocks noGrp="1"/>
          </p:cNvSpPr>
          <p:nvPr>
            <p:ph type="title"/>
          </p:nvPr>
        </p:nvSpPr>
        <p:spPr>
          <a:xfrm>
            <a:off x="838200" y="894521"/>
            <a:ext cx="10515600" cy="5068957"/>
          </a:xfrm>
          <a:prstGeom prst="rect">
            <a:avLst/>
          </a:prstGeom>
          <a:noFill/>
          <a:ln>
            <a:noFill/>
          </a:ln>
        </p:spPr>
        <p:txBody>
          <a:bodyPr spcFirstLastPara="1" wrap="square" lIns="0" tIns="12050" rIns="0" bIns="0" anchor="t" anchorCtr="0">
            <a:noAutofit/>
          </a:bodyPr>
          <a:lstStyle/>
          <a:p>
            <a:pPr marL="12700" lvl="0" indent="0" algn="ctr" rtl="0">
              <a:lnSpc>
                <a:spcPct val="100000"/>
              </a:lnSpc>
              <a:spcBef>
                <a:spcPts val="0"/>
              </a:spcBef>
              <a:spcAft>
                <a:spcPts val="0"/>
              </a:spcAft>
              <a:buClr>
                <a:srgbClr val="FFFFFF"/>
              </a:buClr>
              <a:buSzPts val="3200"/>
              <a:buFont typeface="Arial"/>
              <a:buNone/>
            </a:pPr>
            <a:r>
              <a:rPr lang="en-US" sz="3200">
                <a:solidFill>
                  <a:srgbClr val="FFFFFF"/>
                </a:solidFill>
                <a:latin typeface="Arial"/>
                <a:ea typeface="Arial"/>
                <a:cs typeface="Arial"/>
                <a:sym typeface="Arial"/>
              </a:rPr>
              <a:t>Structures limit and enhance opportunity</a:t>
            </a:r>
            <a:endParaRPr sz="3200">
              <a:latin typeface="Arial"/>
              <a:ea typeface="Arial"/>
              <a:cs typeface="Arial"/>
              <a:sym typeface="Arial"/>
            </a:endParaRPr>
          </a:p>
        </p:txBody>
      </p:sp>
      <p:sp>
        <p:nvSpPr>
          <p:cNvPr id="304" name="Google Shape;304;p18"/>
          <p:cNvSpPr txBox="1"/>
          <p:nvPr/>
        </p:nvSpPr>
        <p:spPr>
          <a:xfrm>
            <a:off x="2956751" y="1638086"/>
            <a:ext cx="6278498" cy="382156"/>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2400">
                <a:solidFill>
                  <a:srgbClr val="FFFFFF"/>
                </a:solidFill>
                <a:latin typeface="Arial"/>
                <a:ea typeface="Arial"/>
                <a:cs typeface="Arial"/>
                <a:sym typeface="Arial"/>
              </a:rPr>
              <a:t>We can define opportunity through </a:t>
            </a:r>
            <a:r>
              <a:rPr lang="en-US" sz="2400" b="1">
                <a:solidFill>
                  <a:srgbClr val="FFFFFF"/>
                </a:solidFill>
                <a:latin typeface="Arial"/>
                <a:ea typeface="Arial"/>
                <a:cs typeface="Arial"/>
                <a:sym typeface="Arial"/>
              </a:rPr>
              <a:t>access </a:t>
            </a:r>
            <a:r>
              <a:rPr lang="en-US" sz="2400">
                <a:solidFill>
                  <a:srgbClr val="FFFFFF"/>
                </a:solidFill>
                <a:latin typeface="Arial"/>
                <a:ea typeface="Arial"/>
                <a:cs typeface="Arial"/>
                <a:sym typeface="Arial"/>
              </a:rPr>
              <a:t>to:</a:t>
            </a:r>
            <a:endParaRPr sz="2400">
              <a:solidFill>
                <a:srgbClr val="000000"/>
              </a:solidFill>
              <a:latin typeface="Arial"/>
              <a:ea typeface="Arial"/>
              <a:cs typeface="Arial"/>
              <a:sym typeface="Arial"/>
            </a:endParaRPr>
          </a:p>
        </p:txBody>
      </p:sp>
      <p:sp>
        <p:nvSpPr>
          <p:cNvPr id="305" name="Google Shape;305;p18"/>
          <p:cNvSpPr/>
          <p:nvPr/>
        </p:nvSpPr>
        <p:spPr>
          <a:xfrm>
            <a:off x="4672076" y="2030349"/>
            <a:ext cx="1423924" cy="14509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18"/>
          <p:cNvSpPr/>
          <p:nvPr/>
        </p:nvSpPr>
        <p:spPr>
          <a:xfrm>
            <a:off x="4667250" y="2025650"/>
            <a:ext cx="1433830" cy="1460500"/>
          </a:xfrm>
          <a:custGeom>
            <a:avLst/>
            <a:gdLst/>
            <a:ahLst/>
            <a:cxnLst/>
            <a:rect l="l" t="t" r="r" b="b"/>
            <a:pathLst>
              <a:path w="1433829"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18"/>
          <p:cNvSpPr/>
          <p:nvPr/>
        </p:nvSpPr>
        <p:spPr>
          <a:xfrm>
            <a:off x="3119500" y="3841751"/>
            <a:ext cx="1423924" cy="1450975"/>
          </a:xfrm>
          <a:prstGeom prst="rect">
            <a:avLst/>
          </a:prstGeom>
          <a:blipFill rotWithShape="1">
            <a:blip r:embed="rId4" cstate="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18"/>
          <p:cNvSpPr/>
          <p:nvPr/>
        </p:nvSpPr>
        <p:spPr>
          <a:xfrm>
            <a:off x="3114675" y="3836923"/>
            <a:ext cx="1433830" cy="1460500"/>
          </a:xfrm>
          <a:custGeom>
            <a:avLst/>
            <a:gdLst/>
            <a:ahLst/>
            <a:cxnLst/>
            <a:rect l="l" t="t" r="r" b="b"/>
            <a:pathLst>
              <a:path w="1433830"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18"/>
          <p:cNvSpPr/>
          <p:nvPr/>
        </p:nvSpPr>
        <p:spPr>
          <a:xfrm>
            <a:off x="6229351" y="2028826"/>
            <a:ext cx="1419225" cy="145097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18"/>
          <p:cNvSpPr/>
          <p:nvPr/>
        </p:nvSpPr>
        <p:spPr>
          <a:xfrm>
            <a:off x="6224523" y="2023998"/>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18"/>
          <p:cNvSpPr/>
          <p:nvPr/>
        </p:nvSpPr>
        <p:spPr>
          <a:xfrm>
            <a:off x="6229351" y="3841751"/>
            <a:ext cx="1419225" cy="1450975"/>
          </a:xfrm>
          <a:prstGeom prst="rect">
            <a:avLst/>
          </a:prstGeom>
          <a:blipFill rotWithShape="1">
            <a:blip r:embed="rId6" cstate="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18"/>
          <p:cNvSpPr/>
          <p:nvPr/>
        </p:nvSpPr>
        <p:spPr>
          <a:xfrm>
            <a:off x="6224523" y="3836923"/>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18"/>
          <p:cNvSpPr/>
          <p:nvPr/>
        </p:nvSpPr>
        <p:spPr>
          <a:xfrm>
            <a:off x="3119500" y="2041526"/>
            <a:ext cx="1423924" cy="145097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18"/>
          <p:cNvSpPr/>
          <p:nvPr/>
        </p:nvSpPr>
        <p:spPr>
          <a:xfrm>
            <a:off x="3114675" y="2036698"/>
            <a:ext cx="1433830" cy="1460500"/>
          </a:xfrm>
          <a:custGeom>
            <a:avLst/>
            <a:gdLst/>
            <a:ahLst/>
            <a:cxnLst/>
            <a:rect l="l" t="t" r="r" b="b"/>
            <a:pathLst>
              <a:path w="1433830"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18"/>
          <p:cNvSpPr txBox="1"/>
          <p:nvPr/>
        </p:nvSpPr>
        <p:spPr>
          <a:xfrm>
            <a:off x="3398901" y="3545585"/>
            <a:ext cx="848994" cy="184024"/>
          </a:xfrm>
          <a:prstGeom prst="rect">
            <a:avLst/>
          </a:prstGeom>
          <a:noFill/>
          <a:ln>
            <a:noFill/>
          </a:ln>
        </p:spPr>
        <p:txBody>
          <a:bodyPr spcFirstLastPara="1" wrap="square" lIns="0" tIns="14600" rIns="0" bIns="0" anchor="t" anchorCtr="0">
            <a:noAutofit/>
          </a:bodyPr>
          <a:lstStyle/>
          <a:p>
            <a:pPr marL="12700" marR="0" lvl="0" indent="0" algn="l" rtl="0">
              <a:spcBef>
                <a:spcPts val="0"/>
              </a:spcBef>
              <a:spcAft>
                <a:spcPts val="0"/>
              </a:spcAft>
              <a:buNone/>
            </a:pPr>
            <a:r>
              <a:rPr lang="en-US" sz="1100" b="1">
                <a:solidFill>
                  <a:srgbClr val="FFFFFF"/>
                </a:solidFill>
                <a:latin typeface="Arial"/>
                <a:ea typeface="Arial"/>
                <a:cs typeface="Arial"/>
                <a:sym typeface="Arial"/>
              </a:rPr>
              <a:t>EDUCATION</a:t>
            </a:r>
            <a:endParaRPr sz="1100" b="1">
              <a:solidFill>
                <a:srgbClr val="FFFFFF"/>
              </a:solidFill>
              <a:latin typeface="Arial"/>
              <a:ea typeface="Arial"/>
              <a:cs typeface="Arial"/>
              <a:sym typeface="Arial"/>
            </a:endParaRPr>
          </a:p>
        </p:txBody>
      </p:sp>
      <p:sp>
        <p:nvSpPr>
          <p:cNvPr id="316" name="Google Shape;316;p18"/>
          <p:cNvSpPr txBox="1"/>
          <p:nvPr/>
        </p:nvSpPr>
        <p:spPr>
          <a:xfrm>
            <a:off x="4952239" y="3547110"/>
            <a:ext cx="804545" cy="184024"/>
          </a:xfrm>
          <a:prstGeom prst="rect">
            <a:avLst/>
          </a:prstGeom>
          <a:noFill/>
          <a:ln>
            <a:noFill/>
          </a:ln>
        </p:spPr>
        <p:txBody>
          <a:bodyPr spcFirstLastPara="1" wrap="square" lIns="0" tIns="14600" rIns="0" bIns="0" anchor="t" anchorCtr="0">
            <a:noAutofit/>
          </a:bodyPr>
          <a:lstStyle/>
          <a:p>
            <a:pPr marL="12700" marR="0" lvl="0" indent="0" algn="l" rtl="0">
              <a:spcBef>
                <a:spcPts val="0"/>
              </a:spcBef>
              <a:spcAft>
                <a:spcPts val="0"/>
              </a:spcAft>
              <a:buNone/>
            </a:pPr>
            <a:r>
              <a:rPr lang="en-US" sz="1100" b="1">
                <a:solidFill>
                  <a:srgbClr val="FFFFFF"/>
                </a:solidFill>
                <a:latin typeface="Arial"/>
                <a:ea typeface="Arial"/>
                <a:cs typeface="Arial"/>
                <a:sym typeface="Arial"/>
              </a:rPr>
              <a:t>ECONOMIC</a:t>
            </a:r>
            <a:endParaRPr sz="1100" b="1">
              <a:solidFill>
                <a:srgbClr val="FFFFFF"/>
              </a:solidFill>
              <a:latin typeface="Arial"/>
              <a:ea typeface="Arial"/>
              <a:cs typeface="Arial"/>
              <a:sym typeface="Arial"/>
            </a:endParaRPr>
          </a:p>
        </p:txBody>
      </p:sp>
      <p:sp>
        <p:nvSpPr>
          <p:cNvPr id="317" name="Google Shape;317;p18"/>
          <p:cNvSpPr txBox="1"/>
          <p:nvPr/>
        </p:nvSpPr>
        <p:spPr>
          <a:xfrm>
            <a:off x="6267069" y="3564763"/>
            <a:ext cx="1492248" cy="184024"/>
          </a:xfrm>
          <a:prstGeom prst="rect">
            <a:avLst/>
          </a:prstGeom>
          <a:noFill/>
          <a:ln>
            <a:noFill/>
          </a:ln>
        </p:spPr>
        <p:txBody>
          <a:bodyPr spcFirstLastPara="1" wrap="square" lIns="0" tIns="14600" rIns="0" bIns="0" anchor="t" anchorCtr="0">
            <a:noAutofit/>
          </a:bodyPr>
          <a:lstStyle/>
          <a:p>
            <a:pPr marL="12700" marR="0" lvl="0" indent="0" algn="l" rtl="0">
              <a:spcBef>
                <a:spcPts val="0"/>
              </a:spcBef>
              <a:spcAft>
                <a:spcPts val="0"/>
              </a:spcAft>
              <a:buNone/>
            </a:pPr>
            <a:r>
              <a:rPr lang="en-US" sz="1100" b="1">
                <a:solidFill>
                  <a:srgbClr val="FFFFFF"/>
                </a:solidFill>
                <a:latin typeface="Arial"/>
                <a:ea typeface="Arial"/>
                <a:cs typeface="Arial"/>
                <a:sym typeface="Arial"/>
              </a:rPr>
              <a:t>TRANSPORTATION</a:t>
            </a:r>
            <a:endParaRPr sz="1100" b="1">
              <a:solidFill>
                <a:srgbClr val="FFFFFF"/>
              </a:solidFill>
              <a:latin typeface="Arial"/>
              <a:ea typeface="Arial"/>
              <a:cs typeface="Arial"/>
              <a:sym typeface="Arial"/>
            </a:endParaRPr>
          </a:p>
        </p:txBody>
      </p:sp>
      <p:sp>
        <p:nvSpPr>
          <p:cNvPr id="318" name="Google Shape;318;p18"/>
          <p:cNvSpPr/>
          <p:nvPr/>
        </p:nvSpPr>
        <p:spPr>
          <a:xfrm>
            <a:off x="4672076" y="3841751"/>
            <a:ext cx="1423924" cy="145097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8"/>
          <p:cNvSpPr/>
          <p:nvPr/>
        </p:nvSpPr>
        <p:spPr>
          <a:xfrm>
            <a:off x="4667250" y="3836923"/>
            <a:ext cx="1433830" cy="1460500"/>
          </a:xfrm>
          <a:custGeom>
            <a:avLst/>
            <a:gdLst/>
            <a:ahLst/>
            <a:cxnLst/>
            <a:rect l="l" t="t" r="r" b="b"/>
            <a:pathLst>
              <a:path w="1433829"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8"/>
          <p:cNvSpPr/>
          <p:nvPr/>
        </p:nvSpPr>
        <p:spPr>
          <a:xfrm>
            <a:off x="7769226" y="2028826"/>
            <a:ext cx="1419225" cy="1450975"/>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8"/>
          <p:cNvSpPr/>
          <p:nvPr/>
        </p:nvSpPr>
        <p:spPr>
          <a:xfrm>
            <a:off x="7764398" y="2023998"/>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8"/>
          <p:cNvSpPr txBox="1"/>
          <p:nvPr/>
        </p:nvSpPr>
        <p:spPr>
          <a:xfrm>
            <a:off x="8243061" y="3556761"/>
            <a:ext cx="434340" cy="184024"/>
          </a:xfrm>
          <a:prstGeom prst="rect">
            <a:avLst/>
          </a:prstGeom>
          <a:noFill/>
          <a:ln>
            <a:noFill/>
          </a:ln>
        </p:spPr>
        <p:txBody>
          <a:bodyPr spcFirstLastPara="1" wrap="square" lIns="0" tIns="14600" rIns="0" bIns="0" anchor="t" anchorCtr="0">
            <a:noAutofit/>
          </a:bodyPr>
          <a:lstStyle/>
          <a:p>
            <a:pPr marL="12700" marR="0" lvl="0" indent="0" algn="l" rtl="0">
              <a:spcBef>
                <a:spcPts val="0"/>
              </a:spcBef>
              <a:spcAft>
                <a:spcPts val="0"/>
              </a:spcAft>
              <a:buNone/>
            </a:pPr>
            <a:r>
              <a:rPr lang="en-US" sz="1100" b="1">
                <a:solidFill>
                  <a:srgbClr val="FFFFFF"/>
                </a:solidFill>
                <a:latin typeface="Arial"/>
                <a:ea typeface="Arial"/>
                <a:cs typeface="Arial"/>
                <a:sym typeface="Arial"/>
              </a:rPr>
              <a:t>FOOD</a:t>
            </a:r>
            <a:endParaRPr sz="1100" b="1">
              <a:solidFill>
                <a:srgbClr val="FFFFFF"/>
              </a:solidFill>
              <a:latin typeface="Arial"/>
              <a:ea typeface="Arial"/>
              <a:cs typeface="Arial"/>
              <a:sym typeface="Arial"/>
            </a:endParaRPr>
          </a:p>
        </p:txBody>
      </p:sp>
      <p:sp>
        <p:nvSpPr>
          <p:cNvPr id="323" name="Google Shape;323;p18"/>
          <p:cNvSpPr/>
          <p:nvPr/>
        </p:nvSpPr>
        <p:spPr>
          <a:xfrm>
            <a:off x="7769226" y="3849752"/>
            <a:ext cx="1419225" cy="1450975"/>
          </a:xfrm>
          <a:prstGeom prst="rect">
            <a:avLst/>
          </a:prstGeom>
          <a:blipFill rotWithShape="1">
            <a:blip r:embed="rId10" cstate="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8"/>
          <p:cNvSpPr/>
          <p:nvPr/>
        </p:nvSpPr>
        <p:spPr>
          <a:xfrm>
            <a:off x="7764398" y="3844925"/>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8"/>
          <p:cNvSpPr txBox="1"/>
          <p:nvPr/>
        </p:nvSpPr>
        <p:spPr>
          <a:xfrm>
            <a:off x="3442272" y="5385309"/>
            <a:ext cx="5649595" cy="184024"/>
          </a:xfrm>
          <a:prstGeom prst="rect">
            <a:avLst/>
          </a:prstGeom>
          <a:noFill/>
          <a:ln>
            <a:noFill/>
          </a:ln>
        </p:spPr>
        <p:txBody>
          <a:bodyPr spcFirstLastPara="1" wrap="square" lIns="0" tIns="14600" rIns="0" bIns="0" anchor="t" anchorCtr="0">
            <a:noAutofit/>
          </a:bodyPr>
          <a:lstStyle/>
          <a:p>
            <a:pPr marL="12700" marR="0" lvl="0" indent="0" algn="l" rtl="0">
              <a:spcBef>
                <a:spcPts val="0"/>
              </a:spcBef>
              <a:spcAft>
                <a:spcPts val="0"/>
              </a:spcAft>
              <a:buNone/>
            </a:pPr>
            <a:r>
              <a:rPr lang="en-US" sz="1100" b="1">
                <a:solidFill>
                  <a:srgbClr val="FFFFFF"/>
                </a:solidFill>
                <a:latin typeface="Arial"/>
                <a:ea typeface="Arial"/>
                <a:cs typeface="Arial"/>
                <a:sym typeface="Arial"/>
              </a:rPr>
              <a:t>HOUSING                       JUSTICE	HEALTHCARE	COMMUNICATIONS</a:t>
            </a:r>
            <a:endParaRPr sz="1800">
              <a:solidFill>
                <a:srgbClr val="000000"/>
              </a:solidFill>
              <a:latin typeface="Calibri"/>
              <a:ea typeface="Calibri"/>
              <a:cs typeface="Calibri"/>
              <a:sym typeface="Calibri"/>
            </a:endParaRPr>
          </a:p>
        </p:txBody>
      </p:sp>
      <p:sp>
        <p:nvSpPr>
          <p:cNvPr id="326" name="Google Shape;326;p18"/>
          <p:cNvSpPr txBox="1"/>
          <p:nvPr/>
        </p:nvSpPr>
        <p:spPr>
          <a:xfrm>
            <a:off x="3657601" y="5712858"/>
            <a:ext cx="5819775" cy="579646"/>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800">
                <a:solidFill>
                  <a:srgbClr val="FFFFFF"/>
                </a:solidFill>
                <a:latin typeface="Arial"/>
                <a:ea typeface="Arial"/>
                <a:cs typeface="Arial"/>
                <a:sym typeface="Arial"/>
              </a:rPr>
              <a:t>This is an issue of </a:t>
            </a:r>
            <a:r>
              <a:rPr lang="en-US" sz="1800" b="1">
                <a:solidFill>
                  <a:srgbClr val="FFFFFF"/>
                </a:solidFill>
                <a:latin typeface="Arial"/>
                <a:ea typeface="Arial"/>
                <a:cs typeface="Arial"/>
                <a:sym typeface="Arial"/>
              </a:rPr>
              <a:t>membership </a:t>
            </a:r>
            <a:r>
              <a:rPr lang="en-US" sz="1800">
                <a:solidFill>
                  <a:srgbClr val="FFFFFF"/>
                </a:solidFill>
                <a:latin typeface="Arial"/>
                <a:ea typeface="Arial"/>
                <a:cs typeface="Arial"/>
                <a:sym typeface="Arial"/>
              </a:rPr>
              <a:t>and </a:t>
            </a:r>
            <a:r>
              <a:rPr lang="en-US" sz="1800" b="1">
                <a:solidFill>
                  <a:srgbClr val="FFFFFF"/>
                </a:solidFill>
                <a:latin typeface="Arial"/>
                <a:ea typeface="Arial"/>
                <a:cs typeface="Arial"/>
                <a:sym typeface="Arial"/>
              </a:rPr>
              <a:t>belonging.</a:t>
            </a:r>
            <a:endParaRPr sz="1800">
              <a:solidFill>
                <a:srgbClr val="000000"/>
              </a:solidFill>
              <a:latin typeface="Calibri"/>
              <a:ea typeface="Calibri"/>
              <a:cs typeface="Calibri"/>
              <a:sym typeface="Calibri"/>
            </a:endParaRPr>
          </a:p>
          <a:p>
            <a:pPr marL="12700" marR="0" lvl="0" indent="0" algn="l" rtl="0">
              <a:spcBef>
                <a:spcPts val="100"/>
              </a:spcBef>
              <a:spcAft>
                <a:spcPts val="0"/>
              </a:spcAft>
              <a:buNone/>
            </a:pPr>
            <a:endParaRPr sz="1800" b="1">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75"/>
          <p:cNvSpPr txBox="1"/>
          <p:nvPr/>
        </p:nvSpPr>
        <p:spPr>
          <a:xfrm>
            <a:off x="905691" y="404814"/>
            <a:ext cx="90394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3A3838"/>
                </a:solidFill>
                <a:latin typeface="Avenir"/>
                <a:ea typeface="Avenir"/>
                <a:cs typeface="Avenir"/>
                <a:sym typeface="Avenir"/>
              </a:rPr>
              <a:t>Race, place, and access to opportunity.</a:t>
            </a:r>
            <a:endParaRPr/>
          </a:p>
        </p:txBody>
      </p:sp>
      <p:sp>
        <p:nvSpPr>
          <p:cNvPr id="907" name="Google Shape;907;p75"/>
          <p:cNvSpPr txBox="1"/>
          <p:nvPr/>
        </p:nvSpPr>
        <p:spPr>
          <a:xfrm>
            <a:off x="2119086" y="838021"/>
            <a:ext cx="7281863" cy="5278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chemeClr val="dk1"/>
              </a:solidFill>
              <a:latin typeface="Avenir"/>
              <a:ea typeface="Avenir"/>
              <a:cs typeface="Avenir"/>
              <a:sym typeface="Avenir"/>
            </a:endParaRPr>
          </a:p>
          <a:p>
            <a:pPr marL="0" marR="0" lvl="0" indent="0" algn="l" rtl="0">
              <a:spcBef>
                <a:spcPts val="0"/>
              </a:spcBef>
              <a:spcAft>
                <a:spcPts val="0"/>
              </a:spcAft>
              <a:buNone/>
            </a:pPr>
            <a:endParaRPr sz="2000" dirty="0">
              <a:solidFill>
                <a:schemeClr val="dk1"/>
              </a:solidFill>
              <a:latin typeface="Avenir"/>
              <a:ea typeface="Avenir"/>
              <a:cs typeface="Avenir"/>
              <a:sym typeface="Avenir"/>
            </a:endParaRPr>
          </a:p>
          <a:p>
            <a:pPr marL="0" marR="0" lvl="0" indent="-127000" algn="l" rtl="0">
              <a:spcBef>
                <a:spcPts val="600"/>
              </a:spcBef>
              <a:spcAft>
                <a:spcPts val="0"/>
              </a:spcAft>
              <a:buClr>
                <a:srgbClr val="E75204"/>
              </a:buClr>
              <a:buSzPts val="2000"/>
              <a:buFont typeface="Arial"/>
              <a:buChar char="•"/>
            </a:pPr>
            <a:r>
              <a:rPr lang="en-US" sz="2000" dirty="0">
                <a:solidFill>
                  <a:schemeClr val="dk1"/>
                </a:solidFill>
                <a:latin typeface="Avenir"/>
                <a:ea typeface="Avenir"/>
                <a:cs typeface="Avenir"/>
                <a:sym typeface="Avenir"/>
              </a:rPr>
              <a:t>People of color are far more likely to live in opportunity deprived neighborhoods and communities</a:t>
            </a:r>
            <a:endParaRPr dirty="0"/>
          </a:p>
          <a:p>
            <a:pPr marL="0" marR="0" lvl="0" indent="-127000" algn="l" rtl="0">
              <a:spcBef>
                <a:spcPts val="600"/>
              </a:spcBef>
              <a:spcAft>
                <a:spcPts val="0"/>
              </a:spcAft>
              <a:buClr>
                <a:srgbClr val="E75204"/>
              </a:buClr>
              <a:buSzPts val="2000"/>
              <a:buFont typeface="Arial"/>
              <a:buChar char="•"/>
            </a:pPr>
            <a:r>
              <a:rPr lang="en-US" sz="2000" dirty="0">
                <a:solidFill>
                  <a:schemeClr val="dk1"/>
                </a:solidFill>
                <a:latin typeface="Avenir"/>
                <a:ea typeface="Avenir"/>
                <a:cs typeface="Avenir"/>
                <a:sym typeface="Avenir"/>
              </a:rPr>
              <a:t>Five decades of research indicate that your environment has a profound impact on your access to opportunity and likelihood of success</a:t>
            </a:r>
            <a:endParaRPr dirty="0"/>
          </a:p>
          <a:p>
            <a:pPr marL="0" marR="0" lvl="0" indent="-127000" algn="l" rtl="0">
              <a:spcBef>
                <a:spcPts val="600"/>
              </a:spcBef>
              <a:spcAft>
                <a:spcPts val="0"/>
              </a:spcAft>
              <a:buClr>
                <a:srgbClr val="E75204"/>
              </a:buClr>
              <a:buSzPts val="2000"/>
              <a:buFont typeface="Arial"/>
              <a:buChar char="•"/>
            </a:pPr>
            <a:r>
              <a:rPr lang="en-US" sz="2000" dirty="0">
                <a:solidFill>
                  <a:schemeClr val="dk1"/>
                </a:solidFill>
                <a:latin typeface="Avenir"/>
                <a:ea typeface="Avenir"/>
                <a:cs typeface="Avenir"/>
                <a:sym typeface="Avenir"/>
              </a:rPr>
              <a:t>High poverty areas with poor employment, underperforming schools, distressed housing, and public health/safety risks depress life outcomes and life itself</a:t>
            </a:r>
            <a:endParaRPr dirty="0"/>
          </a:p>
          <a:p>
            <a:pPr marL="0" marR="0" lvl="0" indent="-127000" algn="l" rtl="0">
              <a:spcBef>
                <a:spcPts val="600"/>
              </a:spcBef>
              <a:spcAft>
                <a:spcPts val="0"/>
              </a:spcAft>
              <a:buClr>
                <a:srgbClr val="E75204"/>
              </a:buClr>
              <a:buSzPts val="2000"/>
              <a:buFont typeface="Arial"/>
              <a:buChar char="•"/>
            </a:pPr>
            <a:r>
              <a:rPr lang="en-US" sz="2000" b="1" dirty="0">
                <a:solidFill>
                  <a:schemeClr val="dk1"/>
                </a:solidFill>
                <a:latin typeface="Avenir"/>
                <a:ea typeface="Avenir"/>
                <a:cs typeface="Avenir"/>
                <a:sym typeface="Avenir"/>
              </a:rPr>
              <a:t>High poverty is associated with high stress and allostatic load that can restructure the brain and decrease ability to learn</a:t>
            </a:r>
            <a:endParaRPr b="1" dirty="0"/>
          </a:p>
          <a:p>
            <a:pPr marL="0" marR="0" lvl="0" indent="0" algn="l" rtl="0">
              <a:spcBef>
                <a:spcPts val="600"/>
              </a:spcBef>
              <a:spcAft>
                <a:spcPts val="0"/>
              </a:spcAft>
              <a:buClr>
                <a:srgbClr val="E75204"/>
              </a:buClr>
              <a:buSzPts val="1400"/>
              <a:buFont typeface="Arial"/>
              <a:buNone/>
            </a:pPr>
            <a:endParaRPr sz="1400" dirty="0">
              <a:solidFill>
                <a:schemeClr val="dk1"/>
              </a:solidFill>
              <a:latin typeface="Merriweather Sans"/>
              <a:ea typeface="Merriweather Sans"/>
              <a:cs typeface="Merriweather Sans"/>
              <a:sym typeface="Merriweather Sans"/>
            </a:endParaRPr>
          </a:p>
          <a:p>
            <a:pPr marL="0" marR="0" lvl="0" indent="0" algn="l" rtl="0">
              <a:spcBef>
                <a:spcPts val="600"/>
              </a:spcBef>
              <a:spcAft>
                <a:spcPts val="0"/>
              </a:spcAft>
              <a:buClr>
                <a:srgbClr val="E75204"/>
              </a:buClr>
              <a:buSzPts val="1400"/>
              <a:buFont typeface="Arial"/>
              <a:buNone/>
            </a:pPr>
            <a:endParaRPr sz="1400" dirty="0">
              <a:solidFill>
                <a:schemeClr val="dk1"/>
              </a:solidFill>
              <a:latin typeface="Merriweather Sans"/>
              <a:ea typeface="Merriweather Sans"/>
              <a:cs typeface="Merriweather Sans"/>
              <a:sym typeface="Merriweather Sans"/>
            </a:endParaRPr>
          </a:p>
          <a:p>
            <a:pPr marL="0" marR="0" lvl="0" indent="0" algn="l" rtl="0">
              <a:spcBef>
                <a:spcPts val="600"/>
              </a:spcBef>
              <a:spcAft>
                <a:spcPts val="0"/>
              </a:spcAft>
              <a:buClr>
                <a:srgbClr val="E75204"/>
              </a:buClr>
              <a:buSzPts val="1400"/>
              <a:buFont typeface="Arial"/>
              <a:buNone/>
            </a:pPr>
            <a:endParaRPr sz="1400" dirty="0">
              <a:solidFill>
                <a:schemeClr val="dk1"/>
              </a:solidFill>
              <a:latin typeface="Merriweather Sans"/>
              <a:ea typeface="Merriweather Sans"/>
              <a:cs typeface="Merriweather Sans"/>
              <a:sym typeface="Merriweather Sans"/>
            </a:endParaRPr>
          </a:p>
        </p:txBody>
      </p:sp>
      <p:sp>
        <p:nvSpPr>
          <p:cNvPr id="908" name="Google Shape;908;p75"/>
          <p:cNvSpPr/>
          <p:nvPr/>
        </p:nvSpPr>
        <p:spPr>
          <a:xfrm>
            <a:off x="1643788" y="1051145"/>
            <a:ext cx="81105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7078"/>
                </a:solidFill>
                <a:latin typeface="Merriweather Sans"/>
                <a:ea typeface="Merriweather Sans"/>
                <a:cs typeface="Merriweather Sans"/>
                <a:sym typeface="Merriweather Sans"/>
              </a:rPr>
              <a:t>Neighborhoods (reservations)  &amp; access to opportunity</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313383" y="255213"/>
            <a:ext cx="9518594" cy="764117"/>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525252"/>
              </a:buClr>
              <a:buSzPts val="3600"/>
              <a:buFont typeface="Arial"/>
              <a:buNone/>
            </a:pPr>
            <a:r>
              <a:rPr lang="en-US" sz="3600">
                <a:solidFill>
                  <a:srgbClr val="525252"/>
                </a:solidFill>
                <a:latin typeface="Arial"/>
                <a:ea typeface="Arial"/>
                <a:cs typeface="Arial"/>
                <a:sym typeface="Arial"/>
              </a:rPr>
              <a:t>Transformative vs. Transactional Change</a:t>
            </a:r>
            <a:endParaRPr/>
          </a:p>
        </p:txBody>
      </p:sp>
      <p:sp>
        <p:nvSpPr>
          <p:cNvPr id="380" name="Google Shape;380;p26"/>
          <p:cNvSpPr txBox="1">
            <a:spLocks noGrp="1"/>
          </p:cNvSpPr>
          <p:nvPr>
            <p:ph type="body" idx="1"/>
          </p:nvPr>
        </p:nvSpPr>
        <p:spPr>
          <a:xfrm>
            <a:off x="1588951" y="942330"/>
            <a:ext cx="8170008" cy="3561209"/>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595959"/>
              </a:buClr>
              <a:buSzPts val="1800"/>
              <a:buFont typeface="Arial"/>
              <a:buNone/>
            </a:pPr>
            <a:r>
              <a:rPr lang="en-US" sz="1800" b="0" i="0" u="none" strike="noStrike" cap="none">
                <a:solidFill>
                  <a:srgbClr val="000000"/>
                </a:solidFill>
                <a:latin typeface="Arial"/>
                <a:ea typeface="Arial"/>
                <a:cs typeface="Arial"/>
                <a:sym typeface="Arial"/>
              </a:rPr>
              <a:t>Equity efforts can be directed towards transactional or transformative change. Both are sometimes needed, but we should not confuse the two.</a:t>
            </a:r>
            <a:endParaRPr/>
          </a:p>
          <a:p>
            <a:pPr marL="0" marR="0" lvl="0" indent="0" algn="l" rtl="0">
              <a:lnSpc>
                <a:spcPct val="115000"/>
              </a:lnSpc>
              <a:spcBef>
                <a:spcPts val="1600"/>
              </a:spcBef>
              <a:spcAft>
                <a:spcPts val="0"/>
              </a:spcAft>
              <a:buClr>
                <a:srgbClr val="595959"/>
              </a:buClr>
              <a:buSzPts val="1800"/>
              <a:buFont typeface="Arial"/>
              <a:buNone/>
            </a:pPr>
            <a:r>
              <a:rPr lang="en-US" sz="1800" b="1" i="0" u="none" strike="noStrike" cap="none">
                <a:solidFill>
                  <a:srgbClr val="000000"/>
                </a:solidFill>
                <a:latin typeface="Arial"/>
                <a:ea typeface="Arial"/>
                <a:cs typeface="Arial"/>
                <a:sym typeface="Arial"/>
              </a:rPr>
              <a:t>Transactional Change: </a:t>
            </a:r>
            <a:r>
              <a:rPr lang="en-US" sz="1800" b="0" i="0" u="none" strike="noStrike" cap="none">
                <a:solidFill>
                  <a:srgbClr val="000000"/>
                </a:solidFill>
                <a:latin typeface="Arial"/>
                <a:ea typeface="Arial"/>
                <a:cs typeface="Arial"/>
                <a:sym typeface="Arial"/>
              </a:rPr>
              <a:t>A change </a:t>
            </a:r>
            <a:r>
              <a:rPr lang="en-US" sz="1800" b="0" i="1" u="none" strike="noStrike" cap="none">
                <a:solidFill>
                  <a:srgbClr val="000000"/>
                </a:solidFill>
                <a:latin typeface="Arial"/>
                <a:ea typeface="Arial"/>
                <a:cs typeface="Arial"/>
                <a:sym typeface="Arial"/>
              </a:rPr>
              <a:t>within </a:t>
            </a:r>
            <a:r>
              <a:rPr lang="en-US" sz="1800" b="0" i="0" u="none" strike="noStrike" cap="none">
                <a:solidFill>
                  <a:srgbClr val="000000"/>
                </a:solidFill>
                <a:latin typeface="Arial"/>
                <a:ea typeface="Arial"/>
                <a:cs typeface="Arial"/>
                <a:sym typeface="Arial"/>
              </a:rPr>
              <a:t>existing structures.</a:t>
            </a:r>
            <a:endParaRPr/>
          </a:p>
          <a:p>
            <a:pPr marL="0" marR="0" lvl="0" indent="0" algn="l" rtl="0">
              <a:lnSpc>
                <a:spcPct val="115000"/>
              </a:lnSpc>
              <a:spcBef>
                <a:spcPts val="1600"/>
              </a:spcBef>
              <a:spcAft>
                <a:spcPts val="0"/>
              </a:spcAft>
              <a:buClr>
                <a:srgbClr val="595959"/>
              </a:buClr>
              <a:buSzPts val="1800"/>
              <a:buFont typeface="Arial"/>
              <a:buNone/>
            </a:pPr>
            <a:r>
              <a:rPr lang="en-US" sz="1800" b="1" i="0" u="none" strike="noStrike" cap="none">
                <a:solidFill>
                  <a:srgbClr val="000000"/>
                </a:solidFill>
                <a:latin typeface="Arial"/>
                <a:ea typeface="Arial"/>
                <a:cs typeface="Arial"/>
                <a:sym typeface="Arial"/>
              </a:rPr>
              <a:t>Transformative Change: </a:t>
            </a:r>
            <a:r>
              <a:rPr lang="en-US" sz="1800" b="0" i="0" u="none" strike="noStrike" cap="none">
                <a:solidFill>
                  <a:srgbClr val="000000"/>
                </a:solidFill>
                <a:latin typeface="Arial"/>
                <a:ea typeface="Arial"/>
                <a:cs typeface="Arial"/>
                <a:sym typeface="Arial"/>
              </a:rPr>
              <a:t>A change </a:t>
            </a:r>
            <a:r>
              <a:rPr lang="en-US" sz="1800" b="0" i="1" u="none" strike="noStrike" cap="none">
                <a:solidFill>
                  <a:srgbClr val="000000"/>
                </a:solidFill>
                <a:latin typeface="Arial"/>
                <a:ea typeface="Arial"/>
                <a:cs typeface="Arial"/>
                <a:sym typeface="Arial"/>
              </a:rPr>
              <a:t>to </a:t>
            </a:r>
            <a:r>
              <a:rPr lang="en-US" sz="1800" b="0" i="0" u="none" strike="noStrike" cap="none">
                <a:solidFill>
                  <a:srgbClr val="000000"/>
                </a:solidFill>
                <a:latin typeface="Arial"/>
                <a:ea typeface="Arial"/>
                <a:cs typeface="Arial"/>
                <a:sym typeface="Arial"/>
              </a:rPr>
              <a:t>existing structures</a:t>
            </a:r>
            <a:endParaRPr/>
          </a:p>
          <a:p>
            <a:pPr marL="0" marR="0" lvl="0" indent="0" algn="l" rtl="0">
              <a:lnSpc>
                <a:spcPct val="115000"/>
              </a:lnSpc>
              <a:spcBef>
                <a:spcPts val="1600"/>
              </a:spcBef>
              <a:spcAft>
                <a:spcPts val="0"/>
              </a:spcAft>
              <a:buClr>
                <a:srgbClr val="595959"/>
              </a:buClr>
              <a:buSzPts val="1800"/>
              <a:buFont typeface="Arial"/>
              <a:buNone/>
            </a:pPr>
            <a:r>
              <a:rPr lang="en-US" sz="1800" b="1" i="0" u="none" strike="noStrike" cap="none">
                <a:solidFill>
                  <a:schemeClr val="dk1"/>
                </a:solidFill>
                <a:latin typeface="Arial"/>
                <a:ea typeface="Arial"/>
                <a:cs typeface="Arial"/>
                <a:sym typeface="Arial"/>
              </a:rPr>
              <a:t>What might this look like in a clinic setting?</a:t>
            </a:r>
            <a:br>
              <a:rPr lang="en-US" sz="1800" b="1"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Perhaps given certain structures, to enact transformative change, we must change our strategies: pursue State court claims instead of higher courts that uphold discriminatory structures. </a:t>
            </a:r>
            <a:endParaRPr/>
          </a:p>
          <a:p>
            <a:pPr marL="0" marR="0" lvl="0" indent="0" algn="l" rtl="0">
              <a:lnSpc>
                <a:spcPct val="115000"/>
              </a:lnSpc>
              <a:spcBef>
                <a:spcPts val="1600"/>
              </a:spcBef>
              <a:spcAft>
                <a:spcPts val="0"/>
              </a:spcAft>
              <a:buClr>
                <a:srgbClr val="595959"/>
              </a:buClr>
              <a:buSzPts val="1800"/>
              <a:buFont typeface="Arial"/>
              <a:buNone/>
            </a:pPr>
            <a:endParaRPr sz="1800" b="0" i="0" u="none" strike="noStrike" cap="none">
              <a:solidFill>
                <a:srgbClr val="595959"/>
              </a:solidFill>
              <a:latin typeface="Arial"/>
              <a:ea typeface="Arial"/>
              <a:cs typeface="Arial"/>
              <a:sym typeface="Arial"/>
            </a:endParaRPr>
          </a:p>
          <a:p>
            <a:pPr marL="0" marR="0" lvl="0" indent="0" algn="l" rtl="0">
              <a:lnSpc>
                <a:spcPct val="115000"/>
              </a:lnSpc>
              <a:spcBef>
                <a:spcPts val="1600"/>
              </a:spcBef>
              <a:spcAft>
                <a:spcPts val="1600"/>
              </a:spcAft>
              <a:buClr>
                <a:srgbClr val="595959"/>
              </a:buClr>
              <a:buSzPts val="1800"/>
              <a:buFont typeface="Arial"/>
              <a:buNone/>
            </a:pPr>
            <a:endParaRPr sz="1800" b="0" i="0" u="none" strike="noStrike" cap="none">
              <a:solidFill>
                <a:srgbClr val="595959"/>
              </a:solidFill>
              <a:latin typeface="Arial"/>
              <a:ea typeface="Arial"/>
              <a:cs typeface="Arial"/>
              <a:sym typeface="Arial"/>
            </a:endParaRPr>
          </a:p>
        </p:txBody>
      </p:sp>
      <p:pic>
        <p:nvPicPr>
          <p:cNvPr id="381" name="Google Shape;381;p26"/>
          <p:cNvPicPr preferRelativeResize="0"/>
          <p:nvPr/>
        </p:nvPicPr>
        <p:blipFill rotWithShape="1">
          <a:blip r:embed="rId3">
            <a:alphaModFix/>
          </a:blip>
          <a:srcRect/>
          <a:stretch/>
        </p:blipFill>
        <p:spPr>
          <a:xfrm>
            <a:off x="7832768" y="3908457"/>
            <a:ext cx="2234101" cy="2234593"/>
          </a:xfrm>
          <a:prstGeom prst="rect">
            <a:avLst/>
          </a:prstGeom>
          <a:noFill/>
          <a:ln>
            <a:noFill/>
          </a:ln>
        </p:spPr>
      </p:pic>
      <p:pic>
        <p:nvPicPr>
          <p:cNvPr id="382" name="Google Shape;382;p26"/>
          <p:cNvPicPr preferRelativeResize="0"/>
          <p:nvPr/>
        </p:nvPicPr>
        <p:blipFill rotWithShape="1">
          <a:blip r:embed="rId4">
            <a:alphaModFix/>
          </a:blip>
          <a:srcRect/>
          <a:stretch/>
        </p:blipFill>
        <p:spPr>
          <a:xfrm>
            <a:off x="1896861" y="4241073"/>
            <a:ext cx="5265738" cy="184186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47"/>
          <p:cNvPicPr preferRelativeResize="0"/>
          <p:nvPr/>
        </p:nvPicPr>
        <p:blipFill rotWithShape="1">
          <a:blip r:embed="rId3">
            <a:alphaModFix/>
          </a:blip>
          <a:srcRect/>
          <a:stretch/>
        </p:blipFill>
        <p:spPr>
          <a:xfrm>
            <a:off x="6309213" y="1546168"/>
            <a:ext cx="3867523" cy="4347557"/>
          </a:xfrm>
          <a:prstGeom prst="rect">
            <a:avLst/>
          </a:prstGeom>
          <a:noFill/>
          <a:ln>
            <a:noFill/>
          </a:ln>
        </p:spPr>
      </p:pic>
      <p:pic>
        <p:nvPicPr>
          <p:cNvPr id="691" name="Google Shape;691;p47"/>
          <p:cNvPicPr preferRelativeResize="0"/>
          <p:nvPr/>
        </p:nvPicPr>
        <p:blipFill rotWithShape="1">
          <a:blip r:embed="rId4">
            <a:alphaModFix/>
          </a:blip>
          <a:srcRect/>
          <a:stretch/>
        </p:blipFill>
        <p:spPr>
          <a:xfrm>
            <a:off x="2376574" y="1546167"/>
            <a:ext cx="3932638" cy="4347557"/>
          </a:xfrm>
          <a:prstGeom prst="rect">
            <a:avLst/>
          </a:prstGeom>
          <a:noFill/>
          <a:ln>
            <a:noFill/>
          </a:ln>
        </p:spPr>
      </p:pic>
      <p:sp>
        <p:nvSpPr>
          <p:cNvPr id="692" name="Google Shape;692;p47"/>
          <p:cNvSpPr txBox="1"/>
          <p:nvPr/>
        </p:nvSpPr>
        <p:spPr>
          <a:xfrm>
            <a:off x="555171" y="448888"/>
            <a:ext cx="111752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525252"/>
                </a:solidFill>
                <a:latin typeface="Calibri"/>
                <a:ea typeface="Calibri"/>
                <a:cs typeface="Calibri"/>
                <a:sym typeface="Calibri"/>
              </a:rPr>
              <a:t>Structural Marginalization, Allostatic Load, and Telomere Length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grpSp>
        <p:nvGrpSpPr>
          <p:cNvPr id="984" name="Google Shape;984;p83"/>
          <p:cNvGrpSpPr/>
          <p:nvPr/>
        </p:nvGrpSpPr>
        <p:grpSpPr>
          <a:xfrm>
            <a:off x="2257426" y="1581151"/>
            <a:ext cx="7947025" cy="1293813"/>
            <a:chOff x="190940" y="928904"/>
            <a:chExt cx="7947410" cy="1292107"/>
          </a:xfrm>
        </p:grpSpPr>
        <p:sp>
          <p:nvSpPr>
            <p:cNvPr id="985" name="Google Shape;985;p83"/>
            <p:cNvSpPr txBox="1"/>
            <p:nvPr/>
          </p:nvSpPr>
          <p:spPr>
            <a:xfrm>
              <a:off x="190940" y="928904"/>
              <a:ext cx="3735503" cy="1292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venir"/>
                  <a:ea typeface="Avenir"/>
                  <a:cs typeface="Avenir"/>
                  <a:sym typeface="Avenir"/>
                </a:rPr>
                <a:t>Structural inequity produces consistently different outcomes for different communities</a:t>
              </a:r>
              <a:endParaRPr dirty="0"/>
            </a:p>
            <a:p>
              <a:pPr marL="0" marR="0" lvl="0" indent="0" algn="l" rtl="0">
                <a:spcBef>
                  <a:spcPts val="0"/>
                </a:spcBef>
                <a:spcAft>
                  <a:spcPts val="0"/>
                </a:spcAft>
                <a:buNone/>
              </a:pPr>
              <a:endParaRPr sz="1800" dirty="0">
                <a:solidFill>
                  <a:srgbClr val="1F497D"/>
                </a:solidFill>
                <a:latin typeface="Merriweather Sans"/>
                <a:ea typeface="Merriweather Sans"/>
                <a:cs typeface="Merriweather Sans"/>
                <a:sym typeface="Merriweather Sans"/>
              </a:endParaRPr>
            </a:p>
          </p:txBody>
        </p:sp>
        <p:sp>
          <p:nvSpPr>
            <p:cNvPr id="986" name="Google Shape;986;p83"/>
            <p:cNvSpPr/>
            <p:nvPr/>
          </p:nvSpPr>
          <p:spPr>
            <a:xfrm>
              <a:off x="4119611" y="928904"/>
              <a:ext cx="4018739" cy="10152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venir"/>
                  <a:ea typeface="Avenir"/>
                  <a:cs typeface="Avenir"/>
                  <a:sym typeface="Avenir"/>
                </a:rPr>
                <a:t>Targeted universalism responds with universal goals and targeted solutions</a:t>
              </a:r>
              <a:endParaRPr/>
            </a:p>
          </p:txBody>
        </p:sp>
      </p:grpSp>
      <p:sp>
        <p:nvSpPr>
          <p:cNvPr id="987" name="Google Shape;987;p83"/>
          <p:cNvSpPr txBox="1"/>
          <p:nvPr/>
        </p:nvSpPr>
        <p:spPr>
          <a:xfrm>
            <a:off x="5791201" y="4021138"/>
            <a:ext cx="556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VS.</a:t>
            </a:r>
            <a:endParaRPr/>
          </a:p>
        </p:txBody>
      </p:sp>
      <p:grpSp>
        <p:nvGrpSpPr>
          <p:cNvPr id="988" name="Google Shape;988;p83"/>
          <p:cNvGrpSpPr/>
          <p:nvPr/>
        </p:nvGrpSpPr>
        <p:grpSpPr>
          <a:xfrm>
            <a:off x="6842126" y="2784475"/>
            <a:ext cx="2855913" cy="2960688"/>
            <a:chOff x="5246089" y="2338120"/>
            <a:chExt cx="2881911" cy="3331807"/>
          </a:xfrm>
        </p:grpSpPr>
        <p:grpSp>
          <p:nvGrpSpPr>
            <p:cNvPr id="989" name="Google Shape;989;p83"/>
            <p:cNvGrpSpPr/>
            <p:nvPr/>
          </p:nvGrpSpPr>
          <p:grpSpPr>
            <a:xfrm>
              <a:off x="7094741" y="3588664"/>
              <a:ext cx="1033259" cy="396602"/>
              <a:chOff x="6879037" y="2481596"/>
              <a:chExt cx="1514788" cy="396602"/>
            </a:xfrm>
          </p:grpSpPr>
          <p:cxnSp>
            <p:nvCxnSpPr>
              <p:cNvPr id="990" name="Google Shape;990;p83"/>
              <p:cNvCxnSpPr/>
              <p:nvPr/>
            </p:nvCxnSpPr>
            <p:spPr>
              <a:xfrm>
                <a:off x="6879037" y="2878198"/>
                <a:ext cx="1514788" cy="0"/>
              </a:xfrm>
              <a:prstGeom prst="straightConnector1">
                <a:avLst/>
              </a:prstGeom>
              <a:noFill/>
              <a:ln w="12700" cap="flat" cmpd="sng">
                <a:solidFill>
                  <a:srgbClr val="008000"/>
                </a:solidFill>
                <a:prstDash val="solid"/>
                <a:miter lim="800000"/>
                <a:headEnd type="none" w="sm" len="sm"/>
                <a:tailEnd type="none" w="sm" len="sm"/>
              </a:ln>
            </p:spPr>
          </p:cxnSp>
          <p:cxnSp>
            <p:nvCxnSpPr>
              <p:cNvPr id="991" name="Google Shape;991;p83"/>
              <p:cNvCxnSpPr/>
              <p:nvPr/>
            </p:nvCxnSpPr>
            <p:spPr>
              <a:xfrm rot="10800000">
                <a:off x="8375037" y="2481596"/>
                <a:ext cx="0" cy="396601"/>
              </a:xfrm>
              <a:prstGeom prst="straightConnector1">
                <a:avLst/>
              </a:prstGeom>
              <a:noFill/>
              <a:ln w="12700" cap="flat" cmpd="sng">
                <a:solidFill>
                  <a:srgbClr val="008000"/>
                </a:solidFill>
                <a:prstDash val="solid"/>
                <a:miter lim="800000"/>
                <a:headEnd type="none" w="sm" len="sm"/>
                <a:tailEnd type="none" w="sm" len="sm"/>
              </a:ln>
            </p:spPr>
          </p:cxnSp>
        </p:grpSp>
        <p:grpSp>
          <p:nvGrpSpPr>
            <p:cNvPr id="992" name="Google Shape;992;p83"/>
            <p:cNvGrpSpPr/>
            <p:nvPr/>
          </p:nvGrpSpPr>
          <p:grpSpPr>
            <a:xfrm flipH="1">
              <a:off x="5544051" y="4390799"/>
              <a:ext cx="1082919" cy="396601"/>
              <a:chOff x="6878024" y="2482078"/>
              <a:chExt cx="1515098" cy="396601"/>
            </a:xfrm>
          </p:grpSpPr>
          <p:cxnSp>
            <p:nvCxnSpPr>
              <p:cNvPr id="993" name="Google Shape;993;p83"/>
              <p:cNvCxnSpPr/>
              <p:nvPr/>
            </p:nvCxnSpPr>
            <p:spPr>
              <a:xfrm>
                <a:off x="6878024" y="2878679"/>
                <a:ext cx="1515098" cy="0"/>
              </a:xfrm>
              <a:prstGeom prst="straightConnector1">
                <a:avLst/>
              </a:prstGeom>
              <a:noFill/>
              <a:ln w="12700" cap="flat" cmpd="sng">
                <a:solidFill>
                  <a:srgbClr val="008000"/>
                </a:solidFill>
                <a:prstDash val="solid"/>
                <a:miter lim="800000"/>
                <a:headEnd type="none" w="sm" len="sm"/>
                <a:tailEnd type="none" w="sm" len="sm"/>
              </a:ln>
            </p:spPr>
          </p:cxnSp>
          <p:cxnSp>
            <p:nvCxnSpPr>
              <p:cNvPr id="994" name="Google Shape;994;p83"/>
              <p:cNvCxnSpPr/>
              <p:nvPr/>
            </p:nvCxnSpPr>
            <p:spPr>
              <a:xfrm rot="10800000">
                <a:off x="8375192" y="2482078"/>
                <a:ext cx="0" cy="396601"/>
              </a:xfrm>
              <a:prstGeom prst="straightConnector1">
                <a:avLst/>
              </a:prstGeom>
              <a:noFill/>
              <a:ln w="12700" cap="flat" cmpd="sng">
                <a:solidFill>
                  <a:srgbClr val="008000"/>
                </a:solidFill>
                <a:prstDash val="solid"/>
                <a:miter lim="800000"/>
                <a:headEnd type="none" w="sm" len="sm"/>
                <a:tailEnd type="none" w="sm" len="sm"/>
              </a:ln>
            </p:spPr>
          </p:cxnSp>
        </p:grpSp>
        <p:grpSp>
          <p:nvGrpSpPr>
            <p:cNvPr id="995" name="Google Shape;995;p83"/>
            <p:cNvGrpSpPr/>
            <p:nvPr/>
          </p:nvGrpSpPr>
          <p:grpSpPr>
            <a:xfrm flipH="1">
              <a:off x="5246089" y="3226007"/>
              <a:ext cx="1033259" cy="396601"/>
              <a:chOff x="6877397" y="2482174"/>
              <a:chExt cx="1516428" cy="396601"/>
            </a:xfrm>
          </p:grpSpPr>
          <p:cxnSp>
            <p:nvCxnSpPr>
              <p:cNvPr id="996" name="Google Shape;996;p83"/>
              <p:cNvCxnSpPr/>
              <p:nvPr/>
            </p:nvCxnSpPr>
            <p:spPr>
              <a:xfrm>
                <a:off x="6877397" y="2878775"/>
                <a:ext cx="1516428" cy="0"/>
              </a:xfrm>
              <a:prstGeom prst="straightConnector1">
                <a:avLst/>
              </a:prstGeom>
              <a:noFill/>
              <a:ln w="12700" cap="flat" cmpd="sng">
                <a:solidFill>
                  <a:srgbClr val="008000"/>
                </a:solidFill>
                <a:prstDash val="solid"/>
                <a:miter lim="800000"/>
                <a:headEnd type="none" w="sm" len="sm"/>
                <a:tailEnd type="none" w="sm" len="sm"/>
              </a:ln>
            </p:spPr>
          </p:cxnSp>
          <p:cxnSp>
            <p:nvCxnSpPr>
              <p:cNvPr id="997" name="Google Shape;997;p83"/>
              <p:cNvCxnSpPr/>
              <p:nvPr/>
            </p:nvCxnSpPr>
            <p:spPr>
              <a:xfrm rot="10800000">
                <a:off x="8375017" y="2482174"/>
                <a:ext cx="0" cy="396601"/>
              </a:xfrm>
              <a:prstGeom prst="straightConnector1">
                <a:avLst/>
              </a:prstGeom>
              <a:noFill/>
              <a:ln w="12700" cap="flat" cmpd="sng">
                <a:solidFill>
                  <a:srgbClr val="008000"/>
                </a:solidFill>
                <a:prstDash val="solid"/>
                <a:miter lim="800000"/>
                <a:headEnd type="none" w="sm" len="sm"/>
                <a:tailEnd type="none" w="sm" len="sm"/>
              </a:ln>
            </p:spPr>
          </p:cxnSp>
        </p:grpSp>
        <p:cxnSp>
          <p:nvCxnSpPr>
            <p:cNvPr id="998" name="Google Shape;998;p83"/>
            <p:cNvCxnSpPr>
              <a:stCxn id="999" idx="2"/>
            </p:cNvCxnSpPr>
            <p:nvPr/>
          </p:nvCxnSpPr>
          <p:spPr>
            <a:xfrm rot="10800000" flipH="1">
              <a:off x="6092940" y="2795644"/>
              <a:ext cx="602400" cy="1709700"/>
            </a:xfrm>
            <a:prstGeom prst="straightConnector1">
              <a:avLst/>
            </a:prstGeom>
            <a:noFill/>
            <a:ln w="12700" cap="flat" cmpd="sng">
              <a:solidFill>
                <a:srgbClr val="BFBFBF"/>
              </a:solidFill>
              <a:prstDash val="solid"/>
              <a:miter lim="800000"/>
              <a:headEnd type="none" w="sm" len="sm"/>
              <a:tailEnd type="triangle" w="med" len="med"/>
            </a:ln>
          </p:spPr>
        </p:cxnSp>
        <p:cxnSp>
          <p:nvCxnSpPr>
            <p:cNvPr id="1000" name="Google Shape;1000;p83"/>
            <p:cNvCxnSpPr>
              <a:stCxn id="1001" idx="0"/>
            </p:cNvCxnSpPr>
            <p:nvPr/>
          </p:nvCxnSpPr>
          <p:spPr>
            <a:xfrm rot="10800000">
              <a:off x="7282420" y="2796709"/>
              <a:ext cx="150600" cy="905700"/>
            </a:xfrm>
            <a:prstGeom prst="straightConnector1">
              <a:avLst/>
            </a:prstGeom>
            <a:noFill/>
            <a:ln w="12700" cap="flat" cmpd="sng">
              <a:solidFill>
                <a:srgbClr val="BFBFBF"/>
              </a:solidFill>
              <a:prstDash val="solid"/>
              <a:miter lim="800000"/>
              <a:headEnd type="none" w="sm" len="sm"/>
              <a:tailEnd type="triangle" w="med" len="med"/>
            </a:ln>
          </p:spPr>
        </p:cxnSp>
        <p:cxnSp>
          <p:nvCxnSpPr>
            <p:cNvPr id="1002" name="Google Shape;1002;p83"/>
            <p:cNvCxnSpPr>
              <a:stCxn id="1003" idx="2"/>
              <a:endCxn id="1001" idx="2"/>
            </p:cNvCxnSpPr>
            <p:nvPr/>
          </p:nvCxnSpPr>
          <p:spPr>
            <a:xfrm rot="10800000" flipH="1">
              <a:off x="7031387" y="3702551"/>
              <a:ext cx="228000" cy="1703100"/>
            </a:xfrm>
            <a:prstGeom prst="curvedConnector3">
              <a:avLst>
                <a:gd name="adj1" fmla="val -767257"/>
              </a:avLst>
            </a:prstGeom>
            <a:noFill/>
            <a:ln w="12700" cap="flat" cmpd="sng">
              <a:solidFill>
                <a:srgbClr val="BFBFBF"/>
              </a:solidFill>
              <a:prstDash val="solid"/>
              <a:miter lim="800000"/>
              <a:headEnd type="none" w="sm" len="sm"/>
              <a:tailEnd type="none" w="sm" len="sm"/>
            </a:ln>
          </p:spPr>
        </p:cxnSp>
        <p:cxnSp>
          <p:nvCxnSpPr>
            <p:cNvPr id="1004" name="Google Shape;1004;p83"/>
            <p:cNvCxnSpPr>
              <a:stCxn id="1005" idx="2"/>
            </p:cNvCxnSpPr>
            <p:nvPr/>
          </p:nvCxnSpPr>
          <p:spPr>
            <a:xfrm rot="10800000" flipH="1">
              <a:off x="6020690" y="2796764"/>
              <a:ext cx="84900" cy="546600"/>
            </a:xfrm>
            <a:prstGeom prst="straightConnector1">
              <a:avLst/>
            </a:prstGeom>
            <a:noFill/>
            <a:ln w="12700" cap="flat" cmpd="sng">
              <a:solidFill>
                <a:srgbClr val="BFBFBF"/>
              </a:solidFill>
              <a:prstDash val="solid"/>
              <a:miter lim="800000"/>
              <a:headEnd type="none" w="sm" len="sm"/>
              <a:tailEnd type="triangle" w="med" len="med"/>
            </a:ln>
          </p:spPr>
        </p:cxnSp>
        <p:cxnSp>
          <p:nvCxnSpPr>
            <p:cNvPr id="1006" name="Google Shape;1006;p83"/>
            <p:cNvCxnSpPr>
              <a:stCxn id="1007" idx="0"/>
              <a:endCxn id="1005" idx="0"/>
            </p:cNvCxnSpPr>
            <p:nvPr/>
          </p:nvCxnSpPr>
          <p:spPr>
            <a:xfrm rot="10800000">
              <a:off x="6194320" y="3343151"/>
              <a:ext cx="337200" cy="2062500"/>
            </a:xfrm>
            <a:prstGeom prst="curvedConnector3">
              <a:avLst>
                <a:gd name="adj1" fmla="val 424821"/>
              </a:avLst>
            </a:prstGeom>
            <a:noFill/>
            <a:ln w="12700" cap="flat" cmpd="sng">
              <a:solidFill>
                <a:srgbClr val="BFBFBF"/>
              </a:solidFill>
              <a:prstDash val="solid"/>
              <a:miter lim="800000"/>
              <a:headEnd type="none" w="sm" len="sm"/>
              <a:tailEnd type="none" w="sm" len="sm"/>
            </a:ln>
          </p:spPr>
        </p:cxnSp>
        <p:cxnSp>
          <p:nvCxnSpPr>
            <p:cNvPr id="1008" name="Google Shape;1008;p83"/>
            <p:cNvCxnSpPr>
              <a:stCxn id="1009" idx="0"/>
            </p:cNvCxnSpPr>
            <p:nvPr/>
          </p:nvCxnSpPr>
          <p:spPr>
            <a:xfrm rot="10800000">
              <a:off x="7871150" y="2796709"/>
              <a:ext cx="89700" cy="905700"/>
            </a:xfrm>
            <a:prstGeom prst="straightConnector1">
              <a:avLst/>
            </a:prstGeom>
            <a:noFill/>
            <a:ln w="12700" cap="flat" cmpd="sng">
              <a:solidFill>
                <a:srgbClr val="BFBFBF"/>
              </a:solidFill>
              <a:prstDash val="solid"/>
              <a:miter lim="800000"/>
              <a:headEnd type="none" w="sm" len="sm"/>
              <a:tailEnd type="triangle" w="med" len="med"/>
            </a:ln>
          </p:spPr>
        </p:cxnSp>
        <p:cxnSp>
          <p:nvCxnSpPr>
            <p:cNvPr id="1010" name="Google Shape;1010;p83"/>
            <p:cNvCxnSpPr>
              <a:stCxn id="1011" idx="2"/>
              <a:endCxn id="1009" idx="2"/>
            </p:cNvCxnSpPr>
            <p:nvPr/>
          </p:nvCxnSpPr>
          <p:spPr>
            <a:xfrm rot="10800000" flipH="1">
              <a:off x="6403442" y="3702544"/>
              <a:ext cx="1383900" cy="802800"/>
            </a:xfrm>
            <a:prstGeom prst="curvedConnector3">
              <a:avLst>
                <a:gd name="adj1" fmla="val -127477"/>
              </a:avLst>
            </a:prstGeom>
            <a:noFill/>
            <a:ln w="12700" cap="flat" cmpd="sng">
              <a:solidFill>
                <a:srgbClr val="BFBFBF"/>
              </a:solidFill>
              <a:prstDash val="solid"/>
              <a:miter lim="800000"/>
              <a:headEnd type="none" w="sm" len="sm"/>
              <a:tailEnd type="none" w="sm" len="sm"/>
            </a:ln>
          </p:spPr>
        </p:cxnSp>
        <p:cxnSp>
          <p:nvCxnSpPr>
            <p:cNvPr id="1012" name="Google Shape;1012;p83"/>
            <p:cNvCxnSpPr>
              <a:stCxn id="1013" idx="0"/>
              <a:endCxn id="1011" idx="0"/>
            </p:cNvCxnSpPr>
            <p:nvPr/>
          </p:nvCxnSpPr>
          <p:spPr>
            <a:xfrm rot="10800000">
              <a:off x="6577127" y="4505351"/>
              <a:ext cx="964800" cy="900300"/>
            </a:xfrm>
            <a:prstGeom prst="curvedConnector3">
              <a:avLst>
                <a:gd name="adj1" fmla="val 147999"/>
              </a:avLst>
            </a:prstGeom>
            <a:noFill/>
            <a:ln w="12700" cap="flat" cmpd="sng">
              <a:solidFill>
                <a:srgbClr val="BFBFBF"/>
              </a:solidFill>
              <a:prstDash val="solid"/>
              <a:miter lim="800000"/>
              <a:headEnd type="none" w="sm" len="sm"/>
              <a:tailEnd type="none" w="sm" len="sm"/>
            </a:ln>
          </p:spPr>
        </p:cxnSp>
        <p:cxnSp>
          <p:nvCxnSpPr>
            <p:cNvPr id="1014" name="Google Shape;1014;p83"/>
            <p:cNvCxnSpPr>
              <a:stCxn id="1015" idx="2"/>
              <a:endCxn id="999" idx="0"/>
            </p:cNvCxnSpPr>
            <p:nvPr/>
          </p:nvCxnSpPr>
          <p:spPr>
            <a:xfrm rot="10800000">
              <a:off x="6266784" y="4505351"/>
              <a:ext cx="427800" cy="900300"/>
            </a:xfrm>
            <a:prstGeom prst="curvedConnector3">
              <a:avLst>
                <a:gd name="adj1" fmla="val 423919"/>
              </a:avLst>
            </a:prstGeom>
            <a:noFill/>
            <a:ln w="12700" cap="flat" cmpd="sng">
              <a:solidFill>
                <a:srgbClr val="BFBFBF"/>
              </a:solidFill>
              <a:prstDash val="solid"/>
              <a:miter lim="800000"/>
              <a:headEnd type="none" w="sm" len="sm"/>
              <a:tailEnd type="none" w="sm" len="sm"/>
            </a:ln>
          </p:spPr>
        </p:cxnSp>
        <p:cxnSp>
          <p:nvCxnSpPr>
            <p:cNvPr id="1016" name="Google Shape;1016;p83"/>
            <p:cNvCxnSpPr>
              <a:stCxn id="1017" idx="2"/>
              <a:endCxn id="1018" idx="0"/>
            </p:cNvCxnSpPr>
            <p:nvPr/>
          </p:nvCxnSpPr>
          <p:spPr>
            <a:xfrm rot="10800000">
              <a:off x="5956178" y="4505351"/>
              <a:ext cx="64800" cy="900300"/>
            </a:xfrm>
            <a:prstGeom prst="curvedConnector3">
              <a:avLst>
                <a:gd name="adj1" fmla="val 2491850"/>
              </a:avLst>
            </a:prstGeom>
            <a:noFill/>
            <a:ln w="12700" cap="flat" cmpd="sng">
              <a:solidFill>
                <a:srgbClr val="BFBFBF"/>
              </a:solidFill>
              <a:prstDash val="solid"/>
              <a:miter lim="800000"/>
              <a:headEnd type="none" w="sm" len="sm"/>
              <a:tailEnd type="none" w="sm" len="sm"/>
            </a:ln>
          </p:spPr>
        </p:cxnSp>
        <p:cxnSp>
          <p:nvCxnSpPr>
            <p:cNvPr id="1019" name="Google Shape;1019;p83"/>
            <p:cNvCxnSpPr>
              <a:stCxn id="1018" idx="2"/>
              <a:endCxn id="1020" idx="0"/>
            </p:cNvCxnSpPr>
            <p:nvPr/>
          </p:nvCxnSpPr>
          <p:spPr>
            <a:xfrm rot="10800000">
              <a:off x="5613538" y="3342844"/>
              <a:ext cx="168900" cy="1162500"/>
            </a:xfrm>
            <a:prstGeom prst="curvedConnector3">
              <a:avLst>
                <a:gd name="adj1" fmla="val 996047"/>
              </a:avLst>
            </a:prstGeom>
            <a:noFill/>
            <a:ln w="12700" cap="flat" cmpd="sng">
              <a:solidFill>
                <a:srgbClr val="BFBFBF"/>
              </a:solidFill>
              <a:prstDash val="solid"/>
              <a:miter lim="800000"/>
              <a:headEnd type="none" w="sm" len="sm"/>
              <a:tailEnd type="none" w="sm" len="sm"/>
            </a:ln>
          </p:spPr>
        </p:cxnSp>
        <p:cxnSp>
          <p:nvCxnSpPr>
            <p:cNvPr id="1021" name="Google Shape;1021;p83"/>
            <p:cNvCxnSpPr>
              <a:stCxn id="1020" idx="2"/>
            </p:cNvCxnSpPr>
            <p:nvPr/>
          </p:nvCxnSpPr>
          <p:spPr>
            <a:xfrm rot="10800000" flipH="1">
              <a:off x="5439660" y="2796361"/>
              <a:ext cx="86700" cy="546600"/>
            </a:xfrm>
            <a:prstGeom prst="straightConnector1">
              <a:avLst/>
            </a:prstGeom>
            <a:noFill/>
            <a:ln w="12700" cap="flat" cmpd="sng">
              <a:solidFill>
                <a:srgbClr val="BFBFBF"/>
              </a:solidFill>
              <a:prstDash val="solid"/>
              <a:miter lim="800000"/>
              <a:headEnd type="none" w="sm" len="sm"/>
              <a:tailEnd type="triangle" w="med" len="med"/>
            </a:ln>
          </p:spPr>
        </p:cxnSp>
        <p:grpSp>
          <p:nvGrpSpPr>
            <p:cNvPr id="1022" name="Google Shape;1022;p83"/>
            <p:cNvGrpSpPr/>
            <p:nvPr/>
          </p:nvGrpSpPr>
          <p:grpSpPr>
            <a:xfrm>
              <a:off x="7186153" y="2338120"/>
              <a:ext cx="173739" cy="403898"/>
              <a:chOff x="424736" y="1575508"/>
              <a:chExt cx="1256066" cy="2299192"/>
            </a:xfrm>
          </p:grpSpPr>
          <p:sp>
            <p:nvSpPr>
              <p:cNvPr id="1023" name="Google Shape;1023;p83"/>
              <p:cNvSpPr/>
              <p:nvPr/>
            </p:nvSpPr>
            <p:spPr>
              <a:xfrm>
                <a:off x="700675" y="1575508"/>
                <a:ext cx="682210" cy="660400"/>
              </a:xfrm>
              <a:prstGeom prst="ellipse">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4" name="Google Shape;1024;p83"/>
              <p:cNvSpPr/>
              <p:nvPr/>
            </p:nvSpPr>
            <p:spPr>
              <a:xfrm>
                <a:off x="887669" y="2171710"/>
                <a:ext cx="324425" cy="939790"/>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p83"/>
              <p:cNvSpPr/>
              <p:nvPr/>
            </p:nvSpPr>
            <p:spPr>
              <a:xfrm>
                <a:off x="586376" y="2937028"/>
                <a:ext cx="613018" cy="937672"/>
              </a:xfrm>
              <a:prstGeom prst="parallelogram">
                <a:avLst>
                  <a:gd name="adj" fmla="val 49918"/>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6" name="Google Shape;1026;p83"/>
              <p:cNvSpPr/>
              <p:nvPr/>
            </p:nvSpPr>
            <p:spPr>
              <a:xfrm rot="5400000">
                <a:off x="943072" y="1742274"/>
                <a:ext cx="219394" cy="125606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7" name="Google Shape;1027;p83"/>
              <p:cNvSpPr/>
              <p:nvPr/>
            </p:nvSpPr>
            <p:spPr>
              <a:xfrm flipH="1">
                <a:off x="911936" y="2937028"/>
                <a:ext cx="613018" cy="937672"/>
              </a:xfrm>
              <a:prstGeom prst="parallelogram">
                <a:avLst>
                  <a:gd name="adj" fmla="val 49918"/>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28" name="Google Shape;1028;p83"/>
            <p:cNvGrpSpPr/>
            <p:nvPr/>
          </p:nvGrpSpPr>
          <p:grpSpPr>
            <a:xfrm>
              <a:off x="7768740" y="2338120"/>
              <a:ext cx="173739" cy="403898"/>
              <a:chOff x="424736" y="1575508"/>
              <a:chExt cx="1256066" cy="2299192"/>
            </a:xfrm>
          </p:grpSpPr>
          <p:sp>
            <p:nvSpPr>
              <p:cNvPr id="1029" name="Google Shape;1029;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0" name="Google Shape;1030;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2" name="Google Shape;1032;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3" name="Google Shape;1033;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34" name="Google Shape;1034;p83"/>
            <p:cNvGrpSpPr/>
            <p:nvPr/>
          </p:nvGrpSpPr>
          <p:grpSpPr>
            <a:xfrm>
              <a:off x="6020978" y="2338120"/>
              <a:ext cx="173739" cy="403898"/>
              <a:chOff x="424736" y="1575508"/>
              <a:chExt cx="1256066" cy="2299192"/>
            </a:xfrm>
          </p:grpSpPr>
          <p:sp>
            <p:nvSpPr>
              <p:cNvPr id="1035" name="Google Shape;1035;p83"/>
              <p:cNvSpPr/>
              <p:nvPr/>
            </p:nvSpPr>
            <p:spPr>
              <a:xfrm>
                <a:off x="700675" y="1575508"/>
                <a:ext cx="682210" cy="66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6" name="Google Shape;1036;p83"/>
              <p:cNvSpPr/>
              <p:nvPr/>
            </p:nvSpPr>
            <p:spPr>
              <a:xfrm>
                <a:off x="887669" y="2171710"/>
                <a:ext cx="324425" cy="93979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7" name="Google Shape;1037;p83"/>
              <p:cNvSpPr/>
              <p:nvPr/>
            </p:nvSpPr>
            <p:spPr>
              <a:xfrm>
                <a:off x="58637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83"/>
              <p:cNvSpPr/>
              <p:nvPr/>
            </p:nvSpPr>
            <p:spPr>
              <a:xfrm rot="5400000">
                <a:off x="943072" y="1742274"/>
                <a:ext cx="219394" cy="12560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9" name="Google Shape;1039;p83"/>
              <p:cNvSpPr/>
              <p:nvPr/>
            </p:nvSpPr>
            <p:spPr>
              <a:xfrm flipH="1">
                <a:off x="91193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40" name="Google Shape;1040;p83"/>
            <p:cNvGrpSpPr/>
            <p:nvPr/>
          </p:nvGrpSpPr>
          <p:grpSpPr>
            <a:xfrm>
              <a:off x="6603566" y="2338120"/>
              <a:ext cx="173739" cy="403898"/>
              <a:chOff x="424736" y="1575508"/>
              <a:chExt cx="1256066" cy="2299192"/>
            </a:xfrm>
          </p:grpSpPr>
          <p:sp>
            <p:nvSpPr>
              <p:cNvPr id="1041" name="Google Shape;1041;p83"/>
              <p:cNvSpPr/>
              <p:nvPr/>
            </p:nvSpPr>
            <p:spPr>
              <a:xfrm>
                <a:off x="700675" y="1575508"/>
                <a:ext cx="682210" cy="660400"/>
              </a:xfrm>
              <a:prstGeom prst="ellipse">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2" name="Google Shape;1042;p83"/>
              <p:cNvSpPr/>
              <p:nvPr/>
            </p:nvSpPr>
            <p:spPr>
              <a:xfrm>
                <a:off x="887669" y="2171710"/>
                <a:ext cx="324425" cy="939790"/>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3" name="Google Shape;1043;p83"/>
              <p:cNvSpPr/>
              <p:nvPr/>
            </p:nvSpPr>
            <p:spPr>
              <a:xfrm>
                <a:off x="58637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4" name="Google Shape;1044;p83"/>
              <p:cNvSpPr/>
              <p:nvPr/>
            </p:nvSpPr>
            <p:spPr>
              <a:xfrm rot="5400000">
                <a:off x="943072" y="1742274"/>
                <a:ext cx="219394" cy="1256066"/>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5" name="Google Shape;1045;p83"/>
              <p:cNvSpPr/>
              <p:nvPr/>
            </p:nvSpPr>
            <p:spPr>
              <a:xfrm flipH="1">
                <a:off x="91193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46" name="Google Shape;1046;p83"/>
            <p:cNvGrpSpPr/>
            <p:nvPr/>
          </p:nvGrpSpPr>
          <p:grpSpPr>
            <a:xfrm>
              <a:off x="7368188" y="5266029"/>
              <a:ext cx="173739" cy="403898"/>
              <a:chOff x="424736" y="1575508"/>
              <a:chExt cx="1256066" cy="2299192"/>
            </a:xfrm>
          </p:grpSpPr>
          <p:sp>
            <p:nvSpPr>
              <p:cNvPr id="1047" name="Google Shape;1047;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8" name="Google Shape;1048;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9" name="Google Shape;1049;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3" name="Google Shape;1013;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0" name="Google Shape;1050;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51" name="Google Shape;1051;p83"/>
            <p:cNvGrpSpPr/>
            <p:nvPr/>
          </p:nvGrpSpPr>
          <p:grpSpPr>
            <a:xfrm>
              <a:off x="6357781" y="5266029"/>
              <a:ext cx="173739" cy="403898"/>
              <a:chOff x="424736" y="1575508"/>
              <a:chExt cx="1256066" cy="2299192"/>
            </a:xfrm>
          </p:grpSpPr>
          <p:sp>
            <p:nvSpPr>
              <p:cNvPr id="1052" name="Google Shape;1052;p83"/>
              <p:cNvSpPr/>
              <p:nvPr/>
            </p:nvSpPr>
            <p:spPr>
              <a:xfrm>
                <a:off x="700675" y="1575508"/>
                <a:ext cx="682210" cy="66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3" name="Google Shape;1053;p83"/>
              <p:cNvSpPr/>
              <p:nvPr/>
            </p:nvSpPr>
            <p:spPr>
              <a:xfrm>
                <a:off x="887669" y="2171710"/>
                <a:ext cx="324425" cy="93979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4" name="Google Shape;1054;p83"/>
              <p:cNvSpPr/>
              <p:nvPr/>
            </p:nvSpPr>
            <p:spPr>
              <a:xfrm>
                <a:off x="58637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7" name="Google Shape;1007;p83"/>
              <p:cNvSpPr/>
              <p:nvPr/>
            </p:nvSpPr>
            <p:spPr>
              <a:xfrm rot="5400000">
                <a:off x="943072" y="1742274"/>
                <a:ext cx="219394" cy="12560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5" name="Google Shape;1055;p83"/>
              <p:cNvSpPr/>
              <p:nvPr/>
            </p:nvSpPr>
            <p:spPr>
              <a:xfrm flipH="1">
                <a:off x="91193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56" name="Google Shape;1056;p83"/>
            <p:cNvGrpSpPr/>
            <p:nvPr/>
          </p:nvGrpSpPr>
          <p:grpSpPr>
            <a:xfrm>
              <a:off x="7031387" y="5266029"/>
              <a:ext cx="173739" cy="403898"/>
              <a:chOff x="424736" y="1575508"/>
              <a:chExt cx="1256066" cy="2299192"/>
            </a:xfrm>
          </p:grpSpPr>
          <p:sp>
            <p:nvSpPr>
              <p:cNvPr id="1057" name="Google Shape;1057;p83"/>
              <p:cNvSpPr/>
              <p:nvPr/>
            </p:nvSpPr>
            <p:spPr>
              <a:xfrm>
                <a:off x="700675" y="1575508"/>
                <a:ext cx="682210" cy="660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8" name="Google Shape;1058;p83"/>
              <p:cNvSpPr/>
              <p:nvPr/>
            </p:nvSpPr>
            <p:spPr>
              <a:xfrm>
                <a:off x="887669" y="2171710"/>
                <a:ext cx="324425" cy="93979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9" name="Google Shape;1059;p83"/>
              <p:cNvSpPr/>
              <p:nvPr/>
            </p:nvSpPr>
            <p:spPr>
              <a:xfrm>
                <a:off x="58637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3" name="Google Shape;1003;p83"/>
              <p:cNvSpPr/>
              <p:nvPr/>
            </p:nvSpPr>
            <p:spPr>
              <a:xfrm rot="5400000">
                <a:off x="943072" y="1742274"/>
                <a:ext cx="219394" cy="125606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0" name="Google Shape;1060;p83"/>
              <p:cNvSpPr/>
              <p:nvPr/>
            </p:nvSpPr>
            <p:spPr>
              <a:xfrm flipH="1">
                <a:off x="91193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61" name="Google Shape;1061;p83"/>
            <p:cNvGrpSpPr/>
            <p:nvPr/>
          </p:nvGrpSpPr>
          <p:grpSpPr>
            <a:xfrm>
              <a:off x="6694584" y="5266029"/>
              <a:ext cx="173739" cy="403898"/>
              <a:chOff x="424736" y="1575508"/>
              <a:chExt cx="1256066" cy="2299192"/>
            </a:xfrm>
          </p:grpSpPr>
          <p:sp>
            <p:nvSpPr>
              <p:cNvPr id="1062" name="Google Shape;1062;p83"/>
              <p:cNvSpPr/>
              <p:nvPr/>
            </p:nvSpPr>
            <p:spPr>
              <a:xfrm>
                <a:off x="700675" y="1575508"/>
                <a:ext cx="682210" cy="660400"/>
              </a:xfrm>
              <a:prstGeom prst="ellipse">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3" name="Google Shape;1063;p83"/>
              <p:cNvSpPr/>
              <p:nvPr/>
            </p:nvSpPr>
            <p:spPr>
              <a:xfrm>
                <a:off x="887669" y="2171710"/>
                <a:ext cx="324425" cy="939790"/>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83"/>
              <p:cNvSpPr/>
              <p:nvPr/>
            </p:nvSpPr>
            <p:spPr>
              <a:xfrm>
                <a:off x="58637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p83"/>
              <p:cNvSpPr/>
              <p:nvPr/>
            </p:nvSpPr>
            <p:spPr>
              <a:xfrm rot="5400000">
                <a:off x="943072" y="1742274"/>
                <a:ext cx="219394" cy="1256066"/>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5" name="Google Shape;1065;p83"/>
              <p:cNvSpPr/>
              <p:nvPr/>
            </p:nvSpPr>
            <p:spPr>
              <a:xfrm flipH="1">
                <a:off x="91193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66" name="Google Shape;1066;p83"/>
            <p:cNvGrpSpPr/>
            <p:nvPr/>
          </p:nvGrpSpPr>
          <p:grpSpPr>
            <a:xfrm>
              <a:off x="6092940" y="4365722"/>
              <a:ext cx="173739" cy="403898"/>
              <a:chOff x="424736" y="1575508"/>
              <a:chExt cx="1256066" cy="2299192"/>
            </a:xfrm>
          </p:grpSpPr>
          <p:sp>
            <p:nvSpPr>
              <p:cNvPr id="1067" name="Google Shape;1067;p83"/>
              <p:cNvSpPr/>
              <p:nvPr/>
            </p:nvSpPr>
            <p:spPr>
              <a:xfrm>
                <a:off x="700675" y="1575508"/>
                <a:ext cx="682210" cy="660400"/>
              </a:xfrm>
              <a:prstGeom prst="ellipse">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8" name="Google Shape;1068;p83"/>
              <p:cNvSpPr/>
              <p:nvPr/>
            </p:nvSpPr>
            <p:spPr>
              <a:xfrm>
                <a:off x="887669" y="2171710"/>
                <a:ext cx="324425" cy="939790"/>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83"/>
              <p:cNvSpPr/>
              <p:nvPr/>
            </p:nvSpPr>
            <p:spPr>
              <a:xfrm>
                <a:off x="58637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9" name="Google Shape;999;p83"/>
              <p:cNvSpPr/>
              <p:nvPr/>
            </p:nvSpPr>
            <p:spPr>
              <a:xfrm rot="5400000">
                <a:off x="943072" y="1742274"/>
                <a:ext cx="219394" cy="1256066"/>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0" name="Google Shape;1070;p83"/>
              <p:cNvSpPr/>
              <p:nvPr/>
            </p:nvSpPr>
            <p:spPr>
              <a:xfrm flipH="1">
                <a:off x="91193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71" name="Google Shape;1071;p83"/>
            <p:cNvGrpSpPr/>
            <p:nvPr/>
          </p:nvGrpSpPr>
          <p:grpSpPr>
            <a:xfrm>
              <a:off x="6403442" y="4365722"/>
              <a:ext cx="173739" cy="403898"/>
              <a:chOff x="424736" y="1575508"/>
              <a:chExt cx="1256066" cy="2299192"/>
            </a:xfrm>
          </p:grpSpPr>
          <p:sp>
            <p:nvSpPr>
              <p:cNvPr id="1072" name="Google Shape;1072;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3" name="Google Shape;1073;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4" name="Google Shape;1074;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1" name="Google Shape;1011;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5" name="Google Shape;1075;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76" name="Google Shape;1076;p83"/>
            <p:cNvGrpSpPr/>
            <p:nvPr/>
          </p:nvGrpSpPr>
          <p:grpSpPr>
            <a:xfrm>
              <a:off x="7787111" y="3562787"/>
              <a:ext cx="173739" cy="403898"/>
              <a:chOff x="424736" y="1575508"/>
              <a:chExt cx="1256066" cy="2299192"/>
            </a:xfrm>
          </p:grpSpPr>
          <p:sp>
            <p:nvSpPr>
              <p:cNvPr id="1077" name="Google Shape;1077;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8" name="Google Shape;1078;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9" name="Google Shape;1009;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0" name="Google Shape;1080;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81" name="Google Shape;1081;p83"/>
            <p:cNvGrpSpPr/>
            <p:nvPr/>
          </p:nvGrpSpPr>
          <p:grpSpPr>
            <a:xfrm>
              <a:off x="7259281" y="3562787"/>
              <a:ext cx="173739" cy="403898"/>
              <a:chOff x="424736" y="1575508"/>
              <a:chExt cx="1256066" cy="2299192"/>
            </a:xfrm>
          </p:grpSpPr>
          <p:sp>
            <p:nvSpPr>
              <p:cNvPr id="1082" name="Google Shape;1082;p83"/>
              <p:cNvSpPr/>
              <p:nvPr/>
            </p:nvSpPr>
            <p:spPr>
              <a:xfrm>
                <a:off x="700675" y="1575508"/>
                <a:ext cx="682210" cy="660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83"/>
              <p:cNvSpPr/>
              <p:nvPr/>
            </p:nvSpPr>
            <p:spPr>
              <a:xfrm>
                <a:off x="887669" y="2171710"/>
                <a:ext cx="324425" cy="93979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4" name="Google Shape;1084;p83"/>
              <p:cNvSpPr/>
              <p:nvPr/>
            </p:nvSpPr>
            <p:spPr>
              <a:xfrm>
                <a:off x="58637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83"/>
              <p:cNvSpPr/>
              <p:nvPr/>
            </p:nvSpPr>
            <p:spPr>
              <a:xfrm rot="5400000">
                <a:off x="943072" y="1742274"/>
                <a:ext cx="219394" cy="125606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5" name="Google Shape;1085;p83"/>
              <p:cNvSpPr/>
              <p:nvPr/>
            </p:nvSpPr>
            <p:spPr>
              <a:xfrm flipH="1">
                <a:off x="91193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86" name="Google Shape;1086;p83"/>
            <p:cNvGrpSpPr/>
            <p:nvPr/>
          </p:nvGrpSpPr>
          <p:grpSpPr>
            <a:xfrm>
              <a:off x="5782438" y="4365722"/>
              <a:ext cx="173739" cy="403898"/>
              <a:chOff x="424736" y="1575508"/>
              <a:chExt cx="1256066" cy="2299192"/>
            </a:xfrm>
          </p:grpSpPr>
          <p:sp>
            <p:nvSpPr>
              <p:cNvPr id="1087" name="Google Shape;1087;p83"/>
              <p:cNvSpPr/>
              <p:nvPr/>
            </p:nvSpPr>
            <p:spPr>
              <a:xfrm>
                <a:off x="700675" y="1575508"/>
                <a:ext cx="682210" cy="660400"/>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8" name="Google Shape;1088;p83"/>
              <p:cNvSpPr/>
              <p:nvPr/>
            </p:nvSpPr>
            <p:spPr>
              <a:xfrm>
                <a:off x="887669" y="2171710"/>
                <a:ext cx="324425" cy="93979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9" name="Google Shape;1089;p83"/>
              <p:cNvSpPr/>
              <p:nvPr/>
            </p:nvSpPr>
            <p:spPr>
              <a:xfrm>
                <a:off x="58637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83"/>
              <p:cNvSpPr/>
              <p:nvPr/>
            </p:nvSpPr>
            <p:spPr>
              <a:xfrm rot="5400000">
                <a:off x="943072" y="1742274"/>
                <a:ext cx="219394" cy="12560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0" name="Google Shape;1090;p83"/>
              <p:cNvSpPr/>
              <p:nvPr/>
            </p:nvSpPr>
            <p:spPr>
              <a:xfrm flipH="1">
                <a:off x="91193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91" name="Google Shape;1091;p83"/>
            <p:cNvGrpSpPr/>
            <p:nvPr/>
          </p:nvGrpSpPr>
          <p:grpSpPr>
            <a:xfrm>
              <a:off x="5438390" y="2338120"/>
              <a:ext cx="173739" cy="403898"/>
              <a:chOff x="424736" y="1575508"/>
              <a:chExt cx="1256066" cy="2299192"/>
            </a:xfrm>
          </p:grpSpPr>
          <p:sp>
            <p:nvSpPr>
              <p:cNvPr id="1092" name="Google Shape;1092;p83"/>
              <p:cNvSpPr/>
              <p:nvPr/>
            </p:nvSpPr>
            <p:spPr>
              <a:xfrm>
                <a:off x="700675" y="1575508"/>
                <a:ext cx="682210" cy="660400"/>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3" name="Google Shape;1093;p83"/>
              <p:cNvSpPr/>
              <p:nvPr/>
            </p:nvSpPr>
            <p:spPr>
              <a:xfrm>
                <a:off x="887669" y="2171710"/>
                <a:ext cx="324425" cy="93979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4" name="Google Shape;1094;p83"/>
              <p:cNvSpPr/>
              <p:nvPr/>
            </p:nvSpPr>
            <p:spPr>
              <a:xfrm>
                <a:off x="58637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5" name="Google Shape;1095;p83"/>
              <p:cNvSpPr/>
              <p:nvPr/>
            </p:nvSpPr>
            <p:spPr>
              <a:xfrm rot="5400000">
                <a:off x="943072" y="1742274"/>
                <a:ext cx="219394" cy="12560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83"/>
              <p:cNvSpPr/>
              <p:nvPr/>
            </p:nvSpPr>
            <p:spPr>
              <a:xfrm flipH="1">
                <a:off x="91193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97" name="Google Shape;1097;p83"/>
            <p:cNvGrpSpPr/>
            <p:nvPr/>
          </p:nvGrpSpPr>
          <p:grpSpPr>
            <a:xfrm>
              <a:off x="6020978" y="5266029"/>
              <a:ext cx="173739" cy="403898"/>
              <a:chOff x="424736" y="1575508"/>
              <a:chExt cx="1256066" cy="2299192"/>
            </a:xfrm>
          </p:grpSpPr>
          <p:sp>
            <p:nvSpPr>
              <p:cNvPr id="1098" name="Google Shape;1098;p83"/>
              <p:cNvSpPr/>
              <p:nvPr/>
            </p:nvSpPr>
            <p:spPr>
              <a:xfrm>
                <a:off x="700675" y="1575508"/>
                <a:ext cx="682210" cy="660400"/>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9" name="Google Shape;1099;p83"/>
              <p:cNvSpPr/>
              <p:nvPr/>
            </p:nvSpPr>
            <p:spPr>
              <a:xfrm>
                <a:off x="887669" y="2171710"/>
                <a:ext cx="324425" cy="93979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83"/>
              <p:cNvSpPr/>
              <p:nvPr/>
            </p:nvSpPr>
            <p:spPr>
              <a:xfrm>
                <a:off x="58637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83"/>
              <p:cNvSpPr/>
              <p:nvPr/>
            </p:nvSpPr>
            <p:spPr>
              <a:xfrm rot="5400000">
                <a:off x="943072" y="1742274"/>
                <a:ext cx="219394" cy="12560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1" name="Google Shape;1101;p83"/>
              <p:cNvSpPr/>
              <p:nvPr/>
            </p:nvSpPr>
            <p:spPr>
              <a:xfrm flipH="1">
                <a:off x="91193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02" name="Google Shape;1102;p83"/>
            <p:cNvGrpSpPr/>
            <p:nvPr/>
          </p:nvGrpSpPr>
          <p:grpSpPr>
            <a:xfrm>
              <a:off x="6020690" y="3203742"/>
              <a:ext cx="173739" cy="403898"/>
              <a:chOff x="424736" y="1575508"/>
              <a:chExt cx="1256066" cy="2299192"/>
            </a:xfrm>
          </p:grpSpPr>
          <p:sp>
            <p:nvSpPr>
              <p:cNvPr id="1103" name="Google Shape;1103;p83"/>
              <p:cNvSpPr/>
              <p:nvPr/>
            </p:nvSpPr>
            <p:spPr>
              <a:xfrm>
                <a:off x="700675" y="1575508"/>
                <a:ext cx="682210" cy="66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4" name="Google Shape;1104;p83"/>
              <p:cNvSpPr/>
              <p:nvPr/>
            </p:nvSpPr>
            <p:spPr>
              <a:xfrm>
                <a:off x="887669" y="2171710"/>
                <a:ext cx="324425" cy="93979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5" name="Google Shape;1105;p83"/>
              <p:cNvSpPr/>
              <p:nvPr/>
            </p:nvSpPr>
            <p:spPr>
              <a:xfrm>
                <a:off x="58637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5" name="Google Shape;1005;p83"/>
              <p:cNvSpPr/>
              <p:nvPr/>
            </p:nvSpPr>
            <p:spPr>
              <a:xfrm rot="5400000">
                <a:off x="943072" y="1742274"/>
                <a:ext cx="219394" cy="12560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6" name="Google Shape;1106;p83"/>
              <p:cNvSpPr/>
              <p:nvPr/>
            </p:nvSpPr>
            <p:spPr>
              <a:xfrm flipH="1">
                <a:off x="91193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07" name="Google Shape;1107;p83"/>
            <p:cNvGrpSpPr/>
            <p:nvPr/>
          </p:nvGrpSpPr>
          <p:grpSpPr>
            <a:xfrm>
              <a:off x="5439660" y="3203339"/>
              <a:ext cx="173739" cy="403898"/>
              <a:chOff x="424736" y="1575508"/>
              <a:chExt cx="1256066" cy="2299192"/>
            </a:xfrm>
          </p:grpSpPr>
          <p:sp>
            <p:nvSpPr>
              <p:cNvPr id="1108" name="Google Shape;1108;p83"/>
              <p:cNvSpPr/>
              <p:nvPr/>
            </p:nvSpPr>
            <p:spPr>
              <a:xfrm>
                <a:off x="700675" y="1575508"/>
                <a:ext cx="682210" cy="660400"/>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9" name="Google Shape;1109;p83"/>
              <p:cNvSpPr/>
              <p:nvPr/>
            </p:nvSpPr>
            <p:spPr>
              <a:xfrm>
                <a:off x="887669" y="2171710"/>
                <a:ext cx="324425" cy="93979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0" name="Google Shape;1110;p83"/>
              <p:cNvSpPr/>
              <p:nvPr/>
            </p:nvSpPr>
            <p:spPr>
              <a:xfrm>
                <a:off x="58637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0" name="Google Shape;1020;p83"/>
              <p:cNvSpPr/>
              <p:nvPr/>
            </p:nvSpPr>
            <p:spPr>
              <a:xfrm rot="5400000">
                <a:off x="943072" y="1742274"/>
                <a:ext cx="219394" cy="12560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1" name="Google Shape;1111;p83"/>
              <p:cNvSpPr/>
              <p:nvPr/>
            </p:nvSpPr>
            <p:spPr>
              <a:xfrm flipH="1">
                <a:off x="91193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12" name="Google Shape;1112;p83"/>
          <p:cNvGrpSpPr/>
          <p:nvPr/>
        </p:nvGrpSpPr>
        <p:grpSpPr>
          <a:xfrm>
            <a:off x="2484438" y="2678114"/>
            <a:ext cx="2830512" cy="3087687"/>
            <a:chOff x="524505" y="2324916"/>
            <a:chExt cx="3141155" cy="3339532"/>
          </a:xfrm>
        </p:grpSpPr>
        <p:grpSp>
          <p:nvGrpSpPr>
            <p:cNvPr id="1113" name="Google Shape;1113;p83"/>
            <p:cNvGrpSpPr/>
            <p:nvPr/>
          </p:nvGrpSpPr>
          <p:grpSpPr>
            <a:xfrm>
              <a:off x="799335" y="5078957"/>
              <a:ext cx="664170" cy="585491"/>
              <a:chOff x="685035" y="5078957"/>
              <a:chExt cx="664170" cy="585491"/>
            </a:xfrm>
          </p:grpSpPr>
          <p:sp>
            <p:nvSpPr>
              <p:cNvPr id="1114" name="Google Shape;1114;p83"/>
              <p:cNvSpPr/>
              <p:nvPr/>
            </p:nvSpPr>
            <p:spPr>
              <a:xfrm rot="5400000">
                <a:off x="814516" y="4949476"/>
                <a:ext cx="405208" cy="664170"/>
              </a:xfrm>
              <a:prstGeom prst="leftBracket">
                <a:avLst>
                  <a:gd name="adj" fmla="val 8333"/>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1115" name="Google Shape;1115;p83"/>
              <p:cNvGrpSpPr/>
              <p:nvPr/>
            </p:nvGrpSpPr>
            <p:grpSpPr>
              <a:xfrm>
                <a:off x="936726" y="5260550"/>
                <a:ext cx="173739" cy="403898"/>
                <a:chOff x="424736" y="1575508"/>
                <a:chExt cx="1256066" cy="2299192"/>
              </a:xfrm>
            </p:grpSpPr>
            <p:sp>
              <p:nvSpPr>
                <p:cNvPr id="1116" name="Google Shape;1116;p83"/>
                <p:cNvSpPr/>
                <p:nvPr/>
              </p:nvSpPr>
              <p:spPr>
                <a:xfrm>
                  <a:off x="700675" y="1575508"/>
                  <a:ext cx="682210" cy="660400"/>
                </a:xfrm>
                <a:prstGeom prst="ellipse">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7" name="Google Shape;1117;p83"/>
                <p:cNvSpPr/>
                <p:nvPr/>
              </p:nvSpPr>
              <p:spPr>
                <a:xfrm>
                  <a:off x="887669" y="2171710"/>
                  <a:ext cx="324425" cy="93979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83"/>
                <p:cNvSpPr/>
                <p:nvPr/>
              </p:nvSpPr>
              <p:spPr>
                <a:xfrm>
                  <a:off x="58637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9" name="Google Shape;1119;p83"/>
                <p:cNvSpPr/>
                <p:nvPr/>
              </p:nvSpPr>
              <p:spPr>
                <a:xfrm rot="5400000">
                  <a:off x="943072" y="1742274"/>
                  <a:ext cx="219394" cy="12560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0" name="Google Shape;1120;p83"/>
                <p:cNvSpPr/>
                <p:nvPr/>
              </p:nvSpPr>
              <p:spPr>
                <a:xfrm flipH="1">
                  <a:off x="911936" y="2937028"/>
                  <a:ext cx="613018" cy="937672"/>
                </a:xfrm>
                <a:prstGeom prst="parallelogram">
                  <a:avLst>
                    <a:gd name="adj" fmla="val 49918"/>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21" name="Google Shape;1121;p83"/>
            <p:cNvGrpSpPr/>
            <p:nvPr/>
          </p:nvGrpSpPr>
          <p:grpSpPr>
            <a:xfrm>
              <a:off x="524505" y="2324916"/>
              <a:ext cx="3141155" cy="3339532"/>
              <a:chOff x="524505" y="2324916"/>
              <a:chExt cx="3141155" cy="3339532"/>
            </a:xfrm>
          </p:grpSpPr>
          <p:cxnSp>
            <p:nvCxnSpPr>
              <p:cNvPr id="1122" name="Google Shape;1122;p83"/>
              <p:cNvCxnSpPr/>
              <p:nvPr/>
            </p:nvCxnSpPr>
            <p:spPr>
              <a:xfrm rot="10800000" flipH="1">
                <a:off x="524505" y="2740426"/>
                <a:ext cx="3141155" cy="15452"/>
              </a:xfrm>
              <a:prstGeom prst="straightConnector1">
                <a:avLst/>
              </a:prstGeom>
              <a:noFill/>
              <a:ln w="12700" cap="flat" cmpd="sng">
                <a:solidFill>
                  <a:srgbClr val="008000"/>
                </a:solidFill>
                <a:prstDash val="solid"/>
                <a:miter lim="800000"/>
                <a:headEnd type="none" w="sm" len="sm"/>
                <a:tailEnd type="none" w="sm" len="sm"/>
              </a:ln>
            </p:spPr>
          </p:cxnSp>
          <p:grpSp>
            <p:nvGrpSpPr>
              <p:cNvPr id="1123" name="Google Shape;1123;p83"/>
              <p:cNvGrpSpPr/>
              <p:nvPr/>
            </p:nvGrpSpPr>
            <p:grpSpPr>
              <a:xfrm>
                <a:off x="2038841" y="2324916"/>
                <a:ext cx="189153" cy="3339532"/>
                <a:chOff x="2038841" y="2324916"/>
                <a:chExt cx="189153" cy="3339532"/>
              </a:xfrm>
            </p:grpSpPr>
            <p:grpSp>
              <p:nvGrpSpPr>
                <p:cNvPr id="1124" name="Google Shape;1124;p83"/>
                <p:cNvGrpSpPr/>
                <p:nvPr/>
              </p:nvGrpSpPr>
              <p:grpSpPr>
                <a:xfrm>
                  <a:off x="2054255" y="2324916"/>
                  <a:ext cx="173739" cy="403898"/>
                  <a:chOff x="424736" y="1575508"/>
                  <a:chExt cx="1256066" cy="2299192"/>
                </a:xfrm>
              </p:grpSpPr>
              <p:sp>
                <p:nvSpPr>
                  <p:cNvPr id="1125" name="Google Shape;1125;p83"/>
                  <p:cNvSpPr/>
                  <p:nvPr/>
                </p:nvSpPr>
                <p:spPr>
                  <a:xfrm>
                    <a:off x="700675" y="1575508"/>
                    <a:ext cx="682210" cy="6604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6" name="Google Shape;1126;p83"/>
                  <p:cNvSpPr/>
                  <p:nvPr/>
                </p:nvSpPr>
                <p:spPr>
                  <a:xfrm>
                    <a:off x="887669" y="2171710"/>
                    <a:ext cx="324425" cy="93979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7" name="Google Shape;1127;p83"/>
                  <p:cNvSpPr/>
                  <p:nvPr/>
                </p:nvSpPr>
                <p:spPr>
                  <a:xfrm>
                    <a:off x="586376" y="2937028"/>
                    <a:ext cx="613018" cy="937672"/>
                  </a:xfrm>
                  <a:prstGeom prst="parallelogram">
                    <a:avLst>
                      <a:gd name="adj" fmla="val 49918"/>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8" name="Google Shape;1128;p83"/>
                  <p:cNvSpPr/>
                  <p:nvPr/>
                </p:nvSpPr>
                <p:spPr>
                  <a:xfrm rot="5400000">
                    <a:off x="943072" y="1742274"/>
                    <a:ext cx="219394" cy="12560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9" name="Google Shape;1129;p83"/>
                  <p:cNvSpPr/>
                  <p:nvPr/>
                </p:nvSpPr>
                <p:spPr>
                  <a:xfrm flipH="1">
                    <a:off x="911936" y="2937028"/>
                    <a:ext cx="613018" cy="937672"/>
                  </a:xfrm>
                  <a:prstGeom prst="parallelogram">
                    <a:avLst>
                      <a:gd name="adj" fmla="val 49918"/>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30" name="Google Shape;1130;p83"/>
                <p:cNvGrpSpPr/>
                <p:nvPr/>
              </p:nvGrpSpPr>
              <p:grpSpPr>
                <a:xfrm>
                  <a:off x="2038841" y="5260550"/>
                  <a:ext cx="173739" cy="403898"/>
                  <a:chOff x="424736" y="1575508"/>
                  <a:chExt cx="1256066" cy="2299192"/>
                </a:xfrm>
              </p:grpSpPr>
              <p:sp>
                <p:nvSpPr>
                  <p:cNvPr id="1131" name="Google Shape;1131;p83"/>
                  <p:cNvSpPr/>
                  <p:nvPr/>
                </p:nvSpPr>
                <p:spPr>
                  <a:xfrm>
                    <a:off x="700675" y="1575508"/>
                    <a:ext cx="682210" cy="660400"/>
                  </a:xfrm>
                  <a:prstGeom prst="ellipse">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2" name="Google Shape;1132;p83"/>
                  <p:cNvSpPr/>
                  <p:nvPr/>
                </p:nvSpPr>
                <p:spPr>
                  <a:xfrm>
                    <a:off x="887669" y="2171710"/>
                    <a:ext cx="324425" cy="939790"/>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3" name="Google Shape;1133;p83"/>
                  <p:cNvSpPr/>
                  <p:nvPr/>
                </p:nvSpPr>
                <p:spPr>
                  <a:xfrm>
                    <a:off x="58637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4" name="Google Shape;1134;p83"/>
                  <p:cNvSpPr/>
                  <p:nvPr/>
                </p:nvSpPr>
                <p:spPr>
                  <a:xfrm rot="5400000">
                    <a:off x="943072" y="1742274"/>
                    <a:ext cx="219394" cy="1256066"/>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5" name="Google Shape;1135;p83"/>
                  <p:cNvSpPr/>
                  <p:nvPr/>
                </p:nvSpPr>
                <p:spPr>
                  <a:xfrm flipH="1">
                    <a:off x="911936" y="2937028"/>
                    <a:ext cx="613018" cy="937672"/>
                  </a:xfrm>
                  <a:prstGeom prst="parallelogram">
                    <a:avLst>
                      <a:gd name="adj" fmla="val 49918"/>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136" name="Google Shape;1136;p83"/>
                <p:cNvCxnSpPr>
                  <a:stCxn id="1131" idx="0"/>
                </p:cNvCxnSpPr>
                <p:nvPr/>
              </p:nvCxnSpPr>
              <p:spPr>
                <a:xfrm rot="10800000" flipH="1">
                  <a:off x="2124191" y="2775950"/>
                  <a:ext cx="24600" cy="2484600"/>
                </a:xfrm>
                <a:prstGeom prst="straightConnector1">
                  <a:avLst/>
                </a:prstGeom>
                <a:noFill/>
                <a:ln w="12700" cap="flat" cmpd="sng">
                  <a:solidFill>
                    <a:srgbClr val="BFBFBF"/>
                  </a:solidFill>
                  <a:prstDash val="solid"/>
                  <a:miter lim="800000"/>
                  <a:headEnd type="none" w="sm" len="sm"/>
                  <a:tailEnd type="triangle" w="med" len="med"/>
                </a:ln>
              </p:spPr>
            </p:cxnSp>
          </p:grpSp>
        </p:grpSp>
        <p:grpSp>
          <p:nvGrpSpPr>
            <p:cNvPr id="1137" name="Google Shape;1137;p83"/>
            <p:cNvGrpSpPr/>
            <p:nvPr/>
          </p:nvGrpSpPr>
          <p:grpSpPr>
            <a:xfrm>
              <a:off x="2672046" y="3701937"/>
              <a:ext cx="801586" cy="1962511"/>
              <a:chOff x="2824446" y="3701937"/>
              <a:chExt cx="801586" cy="1962511"/>
            </a:xfrm>
          </p:grpSpPr>
          <p:grpSp>
            <p:nvGrpSpPr>
              <p:cNvPr id="1138" name="Google Shape;1138;p83"/>
              <p:cNvGrpSpPr/>
              <p:nvPr/>
            </p:nvGrpSpPr>
            <p:grpSpPr>
              <a:xfrm>
                <a:off x="3158356" y="5260550"/>
                <a:ext cx="173739" cy="403898"/>
                <a:chOff x="424736" y="1575508"/>
                <a:chExt cx="1256066" cy="2299192"/>
              </a:xfrm>
            </p:grpSpPr>
            <p:sp>
              <p:nvSpPr>
                <p:cNvPr id="1139" name="Google Shape;1139;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0" name="Google Shape;1140;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2" name="Google Shape;1142;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4" name="Google Shape;1144;p83"/>
              <p:cNvSpPr/>
              <p:nvPr/>
            </p:nvSpPr>
            <p:spPr>
              <a:xfrm rot="5400000">
                <a:off x="3021777" y="3504606"/>
                <a:ext cx="406924" cy="801586"/>
              </a:xfrm>
              <a:prstGeom prst="leftBracket">
                <a:avLst>
                  <a:gd name="adj" fmla="val 8333"/>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cxnSp>
            <p:nvCxnSpPr>
              <p:cNvPr id="1145" name="Google Shape;1145;p83"/>
              <p:cNvCxnSpPr>
                <a:stCxn id="1139" idx="0"/>
              </p:cNvCxnSpPr>
              <p:nvPr/>
            </p:nvCxnSpPr>
            <p:spPr>
              <a:xfrm rot="10800000">
                <a:off x="3243705" y="4134350"/>
                <a:ext cx="0" cy="1126200"/>
              </a:xfrm>
              <a:prstGeom prst="straightConnector1">
                <a:avLst/>
              </a:prstGeom>
              <a:noFill/>
              <a:ln w="12700" cap="flat" cmpd="sng">
                <a:solidFill>
                  <a:srgbClr val="BFBFBF"/>
                </a:solidFill>
                <a:prstDash val="solid"/>
                <a:miter lim="800000"/>
                <a:headEnd type="none" w="sm" len="sm"/>
                <a:tailEnd type="triangle" w="med" len="med"/>
              </a:ln>
            </p:spPr>
          </p:cxnSp>
          <p:grpSp>
            <p:nvGrpSpPr>
              <p:cNvPr id="1146" name="Google Shape;1146;p83"/>
              <p:cNvGrpSpPr/>
              <p:nvPr/>
            </p:nvGrpSpPr>
            <p:grpSpPr>
              <a:xfrm>
                <a:off x="3159375" y="3731322"/>
                <a:ext cx="173739" cy="403898"/>
                <a:chOff x="424736" y="1575508"/>
                <a:chExt cx="1256066" cy="2299192"/>
              </a:xfrm>
            </p:grpSpPr>
            <p:sp>
              <p:nvSpPr>
                <p:cNvPr id="1147" name="Google Shape;1147;p83"/>
                <p:cNvSpPr/>
                <p:nvPr/>
              </p:nvSpPr>
              <p:spPr>
                <a:xfrm>
                  <a:off x="700675" y="1575508"/>
                  <a:ext cx="682210" cy="660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8" name="Google Shape;1148;p83"/>
                <p:cNvSpPr/>
                <p:nvPr/>
              </p:nvSpPr>
              <p:spPr>
                <a:xfrm>
                  <a:off x="887669" y="2171710"/>
                  <a:ext cx="324425" cy="93979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9" name="Google Shape;1149;p83"/>
                <p:cNvSpPr/>
                <p:nvPr/>
              </p:nvSpPr>
              <p:spPr>
                <a:xfrm>
                  <a:off x="58637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0" name="Google Shape;1150;p83"/>
                <p:cNvSpPr/>
                <p:nvPr/>
              </p:nvSpPr>
              <p:spPr>
                <a:xfrm rot="5400000">
                  <a:off x="943072" y="1742274"/>
                  <a:ext cx="219394" cy="125606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1" name="Google Shape;1151;p83"/>
                <p:cNvSpPr/>
                <p:nvPr/>
              </p:nvSpPr>
              <p:spPr>
                <a:xfrm flipH="1">
                  <a:off x="911936" y="2937028"/>
                  <a:ext cx="613018" cy="937672"/>
                </a:xfrm>
                <a:prstGeom prst="parallelogram">
                  <a:avLst>
                    <a:gd name="adj" fmla="val 4991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52" name="Google Shape;1152;p83"/>
            <p:cNvGrpSpPr/>
            <p:nvPr/>
          </p:nvGrpSpPr>
          <p:grpSpPr>
            <a:xfrm>
              <a:off x="2242186" y="4565579"/>
              <a:ext cx="688835" cy="1098869"/>
              <a:chOff x="2318386" y="4565579"/>
              <a:chExt cx="688835" cy="1098869"/>
            </a:xfrm>
          </p:grpSpPr>
          <p:sp>
            <p:nvSpPr>
              <p:cNvPr id="1153" name="Google Shape;1153;p83"/>
              <p:cNvSpPr/>
              <p:nvPr/>
            </p:nvSpPr>
            <p:spPr>
              <a:xfrm rot="5400000">
                <a:off x="2460200" y="4423765"/>
                <a:ext cx="405208" cy="688835"/>
              </a:xfrm>
              <a:prstGeom prst="leftBracket">
                <a:avLst>
                  <a:gd name="adj" fmla="val 8333"/>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1154" name="Google Shape;1154;p83"/>
              <p:cNvGrpSpPr/>
              <p:nvPr/>
            </p:nvGrpSpPr>
            <p:grpSpPr>
              <a:xfrm>
                <a:off x="2578162" y="5260550"/>
                <a:ext cx="173739" cy="403898"/>
                <a:chOff x="424736" y="1575508"/>
                <a:chExt cx="1256066" cy="2299192"/>
              </a:xfrm>
            </p:grpSpPr>
            <p:sp>
              <p:nvSpPr>
                <p:cNvPr id="1155" name="Google Shape;1155;p83"/>
                <p:cNvSpPr/>
                <p:nvPr/>
              </p:nvSpPr>
              <p:spPr>
                <a:xfrm>
                  <a:off x="700675" y="1575508"/>
                  <a:ext cx="682210" cy="660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6" name="Google Shape;1156;p83"/>
                <p:cNvSpPr/>
                <p:nvPr/>
              </p:nvSpPr>
              <p:spPr>
                <a:xfrm>
                  <a:off x="887669" y="2171710"/>
                  <a:ext cx="324425" cy="93979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7" name="Google Shape;1157;p83"/>
                <p:cNvSpPr/>
                <p:nvPr/>
              </p:nvSpPr>
              <p:spPr>
                <a:xfrm>
                  <a:off x="58637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8" name="Google Shape;1158;p83"/>
                <p:cNvSpPr/>
                <p:nvPr/>
              </p:nvSpPr>
              <p:spPr>
                <a:xfrm rot="5400000">
                  <a:off x="943072" y="1742274"/>
                  <a:ext cx="219394" cy="125606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9" name="Google Shape;1159;p83"/>
                <p:cNvSpPr/>
                <p:nvPr/>
              </p:nvSpPr>
              <p:spPr>
                <a:xfrm flipH="1">
                  <a:off x="91193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60" name="Google Shape;1160;p83"/>
              <p:cNvGrpSpPr/>
              <p:nvPr/>
            </p:nvGrpSpPr>
            <p:grpSpPr>
              <a:xfrm>
                <a:off x="2578162" y="4652185"/>
                <a:ext cx="173739" cy="403898"/>
                <a:chOff x="424736" y="1575508"/>
                <a:chExt cx="1256066" cy="2299192"/>
              </a:xfrm>
            </p:grpSpPr>
            <p:sp>
              <p:nvSpPr>
                <p:cNvPr id="1161" name="Google Shape;1161;p83"/>
                <p:cNvSpPr/>
                <p:nvPr/>
              </p:nvSpPr>
              <p:spPr>
                <a:xfrm>
                  <a:off x="700675" y="1575508"/>
                  <a:ext cx="682210" cy="660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2" name="Google Shape;1162;p83"/>
                <p:cNvSpPr/>
                <p:nvPr/>
              </p:nvSpPr>
              <p:spPr>
                <a:xfrm>
                  <a:off x="887669" y="2171710"/>
                  <a:ext cx="324425" cy="93979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3" name="Google Shape;1163;p83"/>
                <p:cNvSpPr/>
                <p:nvPr/>
              </p:nvSpPr>
              <p:spPr>
                <a:xfrm>
                  <a:off x="58637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4" name="Google Shape;1164;p83"/>
                <p:cNvSpPr/>
                <p:nvPr/>
              </p:nvSpPr>
              <p:spPr>
                <a:xfrm rot="5400000">
                  <a:off x="943072" y="1742274"/>
                  <a:ext cx="219394" cy="125606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5" name="Google Shape;1165;p83"/>
                <p:cNvSpPr/>
                <p:nvPr/>
              </p:nvSpPr>
              <p:spPr>
                <a:xfrm flipH="1">
                  <a:off x="911936" y="2937028"/>
                  <a:ext cx="613018" cy="937672"/>
                </a:xfrm>
                <a:prstGeom prst="parallelogram">
                  <a:avLst>
                    <a:gd name="adj" fmla="val 49918"/>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166" name="Google Shape;1166;p83"/>
              <p:cNvCxnSpPr>
                <a:stCxn id="1155" idx="0"/>
              </p:cNvCxnSpPr>
              <p:nvPr/>
            </p:nvCxnSpPr>
            <p:spPr>
              <a:xfrm rot="10800000">
                <a:off x="2663511" y="5080250"/>
                <a:ext cx="0" cy="180300"/>
              </a:xfrm>
              <a:prstGeom prst="straightConnector1">
                <a:avLst/>
              </a:prstGeom>
              <a:noFill/>
              <a:ln w="12700" cap="flat" cmpd="sng">
                <a:solidFill>
                  <a:srgbClr val="BFBFBF"/>
                </a:solidFill>
                <a:prstDash val="solid"/>
                <a:miter lim="800000"/>
                <a:headEnd type="none" w="sm" len="sm"/>
                <a:tailEnd type="triangle" w="med" len="med"/>
              </a:ln>
            </p:spPr>
          </p:cxnSp>
        </p:grpSp>
        <p:grpSp>
          <p:nvGrpSpPr>
            <p:cNvPr id="1167" name="Google Shape;1167;p83"/>
            <p:cNvGrpSpPr/>
            <p:nvPr/>
          </p:nvGrpSpPr>
          <p:grpSpPr>
            <a:xfrm>
              <a:off x="1216862" y="4192994"/>
              <a:ext cx="799823" cy="1471454"/>
              <a:chOff x="1178762" y="4192994"/>
              <a:chExt cx="799823" cy="1471454"/>
            </a:xfrm>
          </p:grpSpPr>
          <p:sp>
            <p:nvSpPr>
              <p:cNvPr id="1168" name="Google Shape;1168;p83"/>
              <p:cNvSpPr/>
              <p:nvPr/>
            </p:nvSpPr>
            <p:spPr>
              <a:xfrm rot="5400000">
                <a:off x="1375211" y="3996545"/>
                <a:ext cx="406925" cy="799823"/>
              </a:xfrm>
              <a:prstGeom prst="leftBracket">
                <a:avLst>
                  <a:gd name="adj" fmla="val 8333"/>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1169" name="Google Shape;1169;p83"/>
              <p:cNvGrpSpPr/>
              <p:nvPr/>
            </p:nvGrpSpPr>
            <p:grpSpPr>
              <a:xfrm>
                <a:off x="1479083" y="5260550"/>
                <a:ext cx="173739" cy="403898"/>
                <a:chOff x="424736" y="1575508"/>
                <a:chExt cx="1256066" cy="2299192"/>
              </a:xfrm>
            </p:grpSpPr>
            <p:sp>
              <p:nvSpPr>
                <p:cNvPr id="1170" name="Google Shape;1170;p83"/>
                <p:cNvSpPr/>
                <p:nvPr/>
              </p:nvSpPr>
              <p:spPr>
                <a:xfrm>
                  <a:off x="700675" y="1575508"/>
                  <a:ext cx="682210" cy="66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1" name="Google Shape;1171;p83"/>
                <p:cNvSpPr/>
                <p:nvPr/>
              </p:nvSpPr>
              <p:spPr>
                <a:xfrm>
                  <a:off x="887669" y="2171710"/>
                  <a:ext cx="324425" cy="93979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2" name="Google Shape;1172;p83"/>
                <p:cNvSpPr/>
                <p:nvPr/>
              </p:nvSpPr>
              <p:spPr>
                <a:xfrm>
                  <a:off x="58637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3" name="Google Shape;1173;p83"/>
                <p:cNvSpPr/>
                <p:nvPr/>
              </p:nvSpPr>
              <p:spPr>
                <a:xfrm rot="5400000">
                  <a:off x="943072" y="1742274"/>
                  <a:ext cx="219394" cy="12560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4" name="Google Shape;1174;p83"/>
                <p:cNvSpPr/>
                <p:nvPr/>
              </p:nvSpPr>
              <p:spPr>
                <a:xfrm flipH="1">
                  <a:off x="91193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75" name="Google Shape;1175;p83"/>
              <p:cNvGrpSpPr/>
              <p:nvPr/>
            </p:nvGrpSpPr>
            <p:grpSpPr>
              <a:xfrm>
                <a:off x="1479083" y="4247798"/>
                <a:ext cx="173739" cy="403898"/>
                <a:chOff x="424736" y="1575508"/>
                <a:chExt cx="1256066" cy="2299192"/>
              </a:xfrm>
            </p:grpSpPr>
            <p:sp>
              <p:nvSpPr>
                <p:cNvPr id="1176" name="Google Shape;1176;p83"/>
                <p:cNvSpPr/>
                <p:nvPr/>
              </p:nvSpPr>
              <p:spPr>
                <a:xfrm>
                  <a:off x="700675" y="1575508"/>
                  <a:ext cx="682210" cy="66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7" name="Google Shape;1177;p83"/>
                <p:cNvSpPr/>
                <p:nvPr/>
              </p:nvSpPr>
              <p:spPr>
                <a:xfrm>
                  <a:off x="887669" y="2171710"/>
                  <a:ext cx="324425" cy="93979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8" name="Google Shape;1178;p83"/>
                <p:cNvSpPr/>
                <p:nvPr/>
              </p:nvSpPr>
              <p:spPr>
                <a:xfrm>
                  <a:off x="58637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9" name="Google Shape;1179;p83"/>
                <p:cNvSpPr/>
                <p:nvPr/>
              </p:nvSpPr>
              <p:spPr>
                <a:xfrm rot="5400000">
                  <a:off x="943072" y="1742274"/>
                  <a:ext cx="219394" cy="12560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0" name="Google Shape;1180;p83"/>
                <p:cNvSpPr/>
                <p:nvPr/>
              </p:nvSpPr>
              <p:spPr>
                <a:xfrm flipH="1">
                  <a:off x="911936" y="2937028"/>
                  <a:ext cx="613018" cy="937672"/>
                </a:xfrm>
                <a:prstGeom prst="parallelogram">
                  <a:avLst>
                    <a:gd name="adj" fmla="val 49918"/>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181" name="Google Shape;1181;p83"/>
              <p:cNvCxnSpPr>
                <a:stCxn id="1170" idx="0"/>
              </p:cNvCxnSpPr>
              <p:nvPr/>
            </p:nvCxnSpPr>
            <p:spPr>
              <a:xfrm rot="10800000">
                <a:off x="1564432" y="4682150"/>
                <a:ext cx="0" cy="578400"/>
              </a:xfrm>
              <a:prstGeom prst="straightConnector1">
                <a:avLst/>
              </a:prstGeom>
              <a:noFill/>
              <a:ln w="12700" cap="flat" cmpd="sng">
                <a:solidFill>
                  <a:srgbClr val="BFBFBF"/>
                </a:solidFill>
                <a:prstDash val="solid"/>
                <a:miter lim="800000"/>
                <a:headEnd type="none" w="sm" len="sm"/>
                <a:tailEnd type="triangle" w="med" len="med"/>
              </a:ln>
            </p:spPr>
          </p:cxnSp>
        </p:grpSp>
      </p:grpSp>
      <p:sp>
        <p:nvSpPr>
          <p:cNvPr id="1182" name="Google Shape;1182;p83"/>
          <p:cNvSpPr txBox="1"/>
          <p:nvPr/>
        </p:nvSpPr>
        <p:spPr>
          <a:xfrm>
            <a:off x="1782763" y="385764"/>
            <a:ext cx="6451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3A3838"/>
                </a:solidFill>
                <a:latin typeface="Avenir"/>
                <a:ea typeface="Avenir"/>
                <a:cs typeface="Avenir"/>
                <a:sym typeface="Avenir"/>
              </a:rPr>
              <a:t>Targeted Universalism</a:t>
            </a:r>
            <a:endParaRPr sz="4800" b="1">
              <a:solidFill>
                <a:srgbClr val="3A3838"/>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7"/>
          <p:cNvSpPr txBox="1"/>
          <p:nvPr/>
        </p:nvSpPr>
        <p:spPr>
          <a:xfrm>
            <a:off x="900698" y="1312864"/>
            <a:ext cx="2365015" cy="4765719"/>
          </a:xfrm>
          <a:prstGeom prst="rect">
            <a:avLst/>
          </a:prstGeom>
          <a:solidFill>
            <a:srgbClr val="31859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FFFFFF"/>
                </a:solidFill>
                <a:latin typeface="Calibri"/>
                <a:ea typeface="Calibri"/>
                <a:cs typeface="Calibri"/>
                <a:sym typeface="Calibri"/>
              </a:rPr>
              <a:t>Not only are people situated differently with regard to institutions, people are situated differently with regard to infrastructure</a:t>
            </a:r>
            <a:endParaRPr sz="20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a:p>
            <a:pPr marL="0" marR="0" lvl="0" indent="0" algn="l" rtl="0">
              <a:spcBef>
                <a:spcPts val="0"/>
              </a:spcBef>
              <a:spcAft>
                <a:spcPts val="0"/>
              </a:spcAft>
              <a:buNone/>
            </a:pPr>
            <a:endParaRPr sz="1800" dirty="0">
              <a:solidFill>
                <a:srgbClr val="FFFFFF"/>
              </a:solidFill>
              <a:latin typeface="Calibri"/>
              <a:ea typeface="Calibri"/>
              <a:cs typeface="Calibri"/>
              <a:sym typeface="Calibri"/>
            </a:endParaRPr>
          </a:p>
        </p:txBody>
      </p:sp>
      <p:sp>
        <p:nvSpPr>
          <p:cNvPr id="388" name="Google Shape;388;p27"/>
          <p:cNvSpPr txBox="1"/>
          <p:nvPr/>
        </p:nvSpPr>
        <p:spPr>
          <a:xfrm>
            <a:off x="2813113" y="1"/>
            <a:ext cx="6450013" cy="11180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3A3838"/>
                </a:solidFill>
                <a:latin typeface="Calibri"/>
                <a:ea typeface="Calibri"/>
                <a:cs typeface="Calibri"/>
                <a:sym typeface="Calibri"/>
              </a:rPr>
              <a:t>Why T/U?</a:t>
            </a:r>
            <a:endParaRPr/>
          </a:p>
          <a:p>
            <a:pPr marL="0" marR="0" lvl="0" indent="0" algn="ctr" rtl="0">
              <a:spcBef>
                <a:spcPts val="0"/>
              </a:spcBef>
              <a:spcAft>
                <a:spcPts val="0"/>
              </a:spcAft>
              <a:buNone/>
            </a:pPr>
            <a:r>
              <a:rPr lang="en-US" sz="3600">
                <a:solidFill>
                  <a:srgbClr val="3A3838"/>
                </a:solidFill>
                <a:latin typeface="Calibri"/>
                <a:ea typeface="Calibri"/>
                <a:cs typeface="Calibri"/>
                <a:sym typeface="Calibri"/>
              </a:rPr>
              <a:t>People are differently situated</a:t>
            </a:r>
            <a:endParaRPr/>
          </a:p>
        </p:txBody>
      </p:sp>
      <p:pic>
        <p:nvPicPr>
          <p:cNvPr id="389" name="Google Shape;389;p27" descr="http://cache2.asset-cache.net/xc/sb10068513u-001.jpg?v=1&amp;c=IWSAsset&amp;k=2&amp;d=31D8FB54DE31AA509407BC6E340A6C891C8B733DE2CC97947B07E4ECD834874BD4B40B3E875A785D"/>
          <p:cNvPicPr preferRelativeResize="0"/>
          <p:nvPr/>
        </p:nvPicPr>
        <p:blipFill rotWithShape="1">
          <a:blip r:embed="rId3">
            <a:alphaModFix/>
          </a:blip>
          <a:srcRect/>
          <a:stretch/>
        </p:blipFill>
        <p:spPr>
          <a:xfrm>
            <a:off x="3620894" y="1312863"/>
            <a:ext cx="1682626" cy="2370809"/>
          </a:xfrm>
          <a:prstGeom prst="rect">
            <a:avLst/>
          </a:prstGeom>
          <a:noFill/>
          <a:ln>
            <a:noFill/>
          </a:ln>
          <a:effectLst>
            <a:outerShdw blurRad="50800" dist="38100" dir="2700000" algn="tl" rotWithShape="0">
              <a:srgbClr val="000000">
                <a:alpha val="39607"/>
              </a:srgbClr>
            </a:outerShdw>
          </a:effectLst>
        </p:spPr>
      </p:pic>
      <p:pic>
        <p:nvPicPr>
          <p:cNvPr id="390" name="Google Shape;390;p27" descr="http://www.babble.com/CS/blogs/strollerderby/visually_impaired.jpg"/>
          <p:cNvPicPr preferRelativeResize="0"/>
          <p:nvPr/>
        </p:nvPicPr>
        <p:blipFill rotWithShape="1">
          <a:blip r:embed="rId4">
            <a:alphaModFix/>
          </a:blip>
          <a:srcRect/>
          <a:stretch/>
        </p:blipFill>
        <p:spPr>
          <a:xfrm>
            <a:off x="3628794" y="3801522"/>
            <a:ext cx="1682626" cy="2024512"/>
          </a:xfrm>
          <a:prstGeom prst="rect">
            <a:avLst/>
          </a:prstGeom>
          <a:noFill/>
          <a:ln>
            <a:noFill/>
          </a:ln>
          <a:effectLst>
            <a:outerShdw blurRad="50800" dist="38100" dir="2700000" algn="tl" rotWithShape="0">
              <a:srgbClr val="000000">
                <a:alpha val="39607"/>
              </a:srgbClr>
            </a:outerShdw>
          </a:effectLst>
        </p:spPr>
      </p:pic>
      <p:pic>
        <p:nvPicPr>
          <p:cNvPr id="391" name="Google Shape;391;p27" descr="http://www.payvand.com/news/07/apr/Hearing-Impaired-Tehran-ISIHI1.jpg"/>
          <p:cNvPicPr preferRelativeResize="0"/>
          <p:nvPr/>
        </p:nvPicPr>
        <p:blipFill rotWithShape="1">
          <a:blip r:embed="rId5">
            <a:alphaModFix/>
          </a:blip>
          <a:srcRect/>
          <a:stretch/>
        </p:blipFill>
        <p:spPr>
          <a:xfrm>
            <a:off x="5791822" y="1312864"/>
            <a:ext cx="2067990" cy="1700302"/>
          </a:xfrm>
          <a:prstGeom prst="rect">
            <a:avLst/>
          </a:prstGeom>
          <a:noFill/>
          <a:ln>
            <a:noFill/>
          </a:ln>
          <a:effectLst>
            <a:outerShdw blurRad="50800" dist="38100" dir="2700000" algn="tl" rotWithShape="0">
              <a:srgbClr val="000000">
                <a:alpha val="39607"/>
              </a:srgbClr>
            </a:outerShdw>
          </a:effectLst>
        </p:spPr>
      </p:pic>
      <p:pic>
        <p:nvPicPr>
          <p:cNvPr id="392" name="Google Shape;392;p27" descr="http://4.bp.blogspot.com/_5P5c2_DyvqE/SwiNQzk2HPI/AAAAAAAAAJE/oJN0PY6b1rs/s1600/Responding+to+bias+in+school.jpg"/>
          <p:cNvPicPr preferRelativeResize="0"/>
          <p:nvPr/>
        </p:nvPicPr>
        <p:blipFill rotWithShape="1">
          <a:blip r:embed="rId6">
            <a:alphaModFix/>
          </a:blip>
          <a:srcRect/>
          <a:stretch/>
        </p:blipFill>
        <p:spPr>
          <a:xfrm>
            <a:off x="5791822" y="3208012"/>
            <a:ext cx="2067990" cy="2651660"/>
          </a:xfrm>
          <a:prstGeom prst="rect">
            <a:avLst/>
          </a:prstGeom>
          <a:noFill/>
          <a:ln>
            <a:noFill/>
          </a:ln>
          <a:effectLst>
            <a:outerShdw blurRad="50800" dist="38100" dir="2700000" algn="tl" rotWithShape="0">
              <a:srgbClr val="000000">
                <a:alpha val="39607"/>
              </a:srgbClr>
            </a:outerShdw>
          </a:effectLst>
        </p:spPr>
      </p:pic>
      <p:sp>
        <p:nvSpPr>
          <p:cNvPr id="393" name="Google Shape;393;p27"/>
          <p:cNvSpPr txBox="1"/>
          <p:nvPr/>
        </p:nvSpPr>
        <p:spPr>
          <a:xfrm>
            <a:off x="8286750" y="1298828"/>
            <a:ext cx="2346416" cy="4779755"/>
          </a:xfrm>
          <a:prstGeom prst="rect">
            <a:avLst/>
          </a:prstGeom>
          <a:solidFill>
            <a:srgbClr val="31859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People are impacted by the relationships between institutions and systems…</a:t>
            </a:r>
            <a:endParaRPr sz="2000">
              <a:solidFill>
                <a:srgbClr val="000000"/>
              </a:solidFill>
              <a:latin typeface="Calibri"/>
              <a:ea typeface="Calibri"/>
              <a:cs typeface="Calibri"/>
              <a:sym typeface="Calibri"/>
            </a:endParaRPr>
          </a:p>
          <a:p>
            <a:pPr marL="0" marR="0" lvl="0" indent="0" algn="l" rtl="0">
              <a:spcBef>
                <a:spcPts val="0"/>
              </a:spcBef>
              <a:spcAft>
                <a:spcPts val="0"/>
              </a:spcAft>
              <a:buNone/>
            </a:pPr>
            <a:endParaRPr sz="2000">
              <a:solidFill>
                <a:srgbClr val="FFFFFF"/>
              </a:solidFill>
              <a:latin typeface="Calibri"/>
              <a:ea typeface="Calibri"/>
              <a:cs typeface="Calibri"/>
              <a:sym typeface="Calibri"/>
            </a:endParaRPr>
          </a:p>
          <a:p>
            <a:pPr marL="0" marR="0" lvl="0" indent="0" algn="l" rtl="0">
              <a:spcBef>
                <a:spcPts val="0"/>
              </a:spcBef>
              <a:spcAft>
                <a:spcPts val="0"/>
              </a:spcAft>
              <a:buNone/>
            </a:pPr>
            <a:r>
              <a:rPr lang="en-US" sz="2000">
                <a:solidFill>
                  <a:srgbClr val="FFFFFF"/>
                </a:solidFill>
                <a:latin typeface="Calibri"/>
                <a:ea typeface="Calibri"/>
                <a:cs typeface="Calibri"/>
                <a:sym typeface="Calibri"/>
              </a:rPr>
              <a:t>…but people also impact these relationships and can change the structure of the system.</a:t>
            </a:r>
            <a:endParaRPr sz="2000">
              <a:solidFill>
                <a:srgbClr val="000000"/>
              </a:solidFill>
              <a:latin typeface="Calibri"/>
              <a:ea typeface="Calibri"/>
              <a:cs typeface="Calibri"/>
              <a:sym typeface="Calibri"/>
            </a:endParaRPr>
          </a:p>
          <a:p>
            <a:pPr marL="0" marR="0" lvl="0" indent="0" algn="l" rtl="0">
              <a:spcBef>
                <a:spcPts val="0"/>
              </a:spcBef>
              <a:spcAft>
                <a:spcPts val="0"/>
              </a:spcAft>
              <a:buNone/>
            </a:pPr>
            <a:endParaRPr sz="2000">
              <a:solidFill>
                <a:srgbClr val="FFFFFF"/>
              </a:solidFill>
              <a:latin typeface="Calibri"/>
              <a:ea typeface="Calibri"/>
              <a:cs typeface="Calibri"/>
              <a:sym typeface="Calibri"/>
            </a:endParaRPr>
          </a:p>
          <a:p>
            <a:pPr marL="0" marR="0" lvl="0" indent="0" algn="l" rtl="0">
              <a:spcBef>
                <a:spcPts val="0"/>
              </a:spcBef>
              <a:spcAft>
                <a:spcPts val="0"/>
              </a:spcAft>
              <a:buNone/>
            </a:pPr>
            <a:endParaRPr sz="20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1182" name="Google Shape;1182;p83"/>
          <p:cNvSpPr txBox="1"/>
          <p:nvPr/>
        </p:nvSpPr>
        <p:spPr>
          <a:xfrm>
            <a:off x="1782763" y="385764"/>
            <a:ext cx="6451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3A3838"/>
                </a:solidFill>
                <a:latin typeface="Avenir"/>
                <a:ea typeface="Avenir"/>
                <a:cs typeface="Avenir"/>
                <a:sym typeface="Avenir"/>
              </a:rPr>
              <a:t>Targeted Universalism</a:t>
            </a:r>
            <a:endParaRPr sz="4800" b="1">
              <a:solidFill>
                <a:srgbClr val="3A3838"/>
              </a:solidFill>
              <a:latin typeface="Avenir"/>
              <a:ea typeface="Avenir"/>
              <a:cs typeface="Avenir"/>
              <a:sym typeface="Avenir"/>
            </a:endParaRPr>
          </a:p>
        </p:txBody>
      </p:sp>
      <p:sp>
        <p:nvSpPr>
          <p:cNvPr id="201" name="Google Shape;985;p83">
            <a:extLst>
              <a:ext uri="{FF2B5EF4-FFF2-40B4-BE49-F238E27FC236}">
                <a16:creationId xmlns:a16="http://schemas.microsoft.com/office/drawing/2014/main" id="{603B96F3-6C07-314C-83EA-FEA4D6CA201D}"/>
              </a:ext>
            </a:extLst>
          </p:cNvPr>
          <p:cNvSpPr txBox="1"/>
          <p:nvPr/>
        </p:nvSpPr>
        <p:spPr>
          <a:xfrm>
            <a:off x="1364053" y="1155205"/>
            <a:ext cx="9196372"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Avenir"/>
                <a:ea typeface="Avenir"/>
                <a:cs typeface="Avenir"/>
                <a:sym typeface="Avenir"/>
              </a:rPr>
              <a:t>How are people differently situated?</a:t>
            </a:r>
          </a:p>
          <a:p>
            <a:pPr marL="0" marR="0" lvl="0" indent="0" algn="l" rtl="0">
              <a:spcBef>
                <a:spcPts val="0"/>
              </a:spcBef>
              <a:spcAft>
                <a:spcPts val="0"/>
              </a:spcAft>
              <a:buNone/>
            </a:pPr>
            <a:endParaRPr lang="en-US" sz="4000" dirty="0">
              <a:solidFill>
                <a:schemeClr val="dk1"/>
              </a:solidFill>
              <a:latin typeface="Avenir"/>
              <a:ea typeface="Merriweather Sans"/>
              <a:cs typeface="Merriweather Sans"/>
              <a:sym typeface="Avenir"/>
            </a:endParaRPr>
          </a:p>
          <a:p>
            <a:pPr marL="0" marR="0" lvl="0" indent="0" algn="l" rtl="0">
              <a:spcBef>
                <a:spcPts val="0"/>
              </a:spcBef>
              <a:spcAft>
                <a:spcPts val="0"/>
              </a:spcAft>
              <a:buNone/>
            </a:pPr>
            <a:r>
              <a:rPr lang="en-US" sz="4000" dirty="0">
                <a:solidFill>
                  <a:schemeClr val="dk1"/>
                </a:solidFill>
                <a:latin typeface="Avenir"/>
                <a:ea typeface="Merriweather Sans"/>
                <a:cs typeface="Merriweather Sans"/>
                <a:sym typeface="Avenir"/>
              </a:rPr>
              <a:t>Start with the data!</a:t>
            </a:r>
          </a:p>
          <a:p>
            <a:pPr marL="0" marR="0" lvl="0" indent="0" algn="l" rtl="0">
              <a:spcBef>
                <a:spcPts val="0"/>
              </a:spcBef>
              <a:spcAft>
                <a:spcPts val="0"/>
              </a:spcAft>
              <a:buNone/>
            </a:pPr>
            <a:endParaRPr lang="en-US" sz="4000" dirty="0">
              <a:solidFill>
                <a:schemeClr val="dk1"/>
              </a:solidFill>
              <a:latin typeface="Avenir"/>
              <a:ea typeface="Merriweather Sans"/>
              <a:cs typeface="Merriweather Sans"/>
              <a:sym typeface="Avenir"/>
            </a:endParaRPr>
          </a:p>
          <a:p>
            <a:pPr marL="0" marR="0" lvl="0" indent="0" algn="l" rtl="0">
              <a:spcBef>
                <a:spcPts val="0"/>
              </a:spcBef>
              <a:spcAft>
                <a:spcPts val="0"/>
              </a:spcAft>
              <a:buNone/>
            </a:pPr>
            <a:r>
              <a:rPr lang="en-US" sz="4000" dirty="0">
                <a:solidFill>
                  <a:schemeClr val="dk1"/>
                </a:solidFill>
                <a:latin typeface="Avenir"/>
                <a:ea typeface="Merriweather Sans"/>
                <a:cs typeface="Merriweather Sans"/>
                <a:sym typeface="Avenir"/>
              </a:rPr>
              <a:t>What is the universal?</a:t>
            </a:r>
          </a:p>
          <a:p>
            <a:pPr marL="0" marR="0" lvl="0" indent="0" algn="l" rtl="0">
              <a:spcBef>
                <a:spcPts val="0"/>
              </a:spcBef>
              <a:spcAft>
                <a:spcPts val="0"/>
              </a:spcAft>
              <a:buNone/>
            </a:pPr>
            <a:endParaRPr lang="en-US" sz="4000" dirty="0">
              <a:solidFill>
                <a:schemeClr val="dk1"/>
              </a:solidFill>
              <a:latin typeface="Avenir"/>
              <a:ea typeface="Merriweather Sans"/>
              <a:cs typeface="Merriweather Sans"/>
              <a:sym typeface="Avenir"/>
            </a:endParaRPr>
          </a:p>
          <a:p>
            <a:pPr marL="0" marR="0" lvl="0" indent="0" algn="l" rtl="0">
              <a:spcBef>
                <a:spcPts val="0"/>
              </a:spcBef>
              <a:spcAft>
                <a:spcPts val="0"/>
              </a:spcAft>
              <a:buNone/>
            </a:pPr>
            <a:r>
              <a:rPr lang="en-US" sz="4000" dirty="0">
                <a:solidFill>
                  <a:schemeClr val="dk1"/>
                </a:solidFill>
                <a:latin typeface="Avenir"/>
                <a:ea typeface="Merriweather Sans"/>
                <a:cs typeface="Merriweather Sans"/>
                <a:sym typeface="Avenir"/>
              </a:rPr>
              <a:t>What is the structure and culture?</a:t>
            </a:r>
          </a:p>
          <a:p>
            <a:pPr marL="0" marR="0" lvl="0" indent="0" algn="l" rtl="0">
              <a:spcBef>
                <a:spcPts val="0"/>
              </a:spcBef>
              <a:spcAft>
                <a:spcPts val="0"/>
              </a:spcAft>
              <a:buNone/>
            </a:pPr>
            <a:endParaRPr lang="en-US" sz="4000" dirty="0">
              <a:solidFill>
                <a:schemeClr val="dk1"/>
              </a:solidFill>
              <a:latin typeface="Avenir"/>
              <a:ea typeface="Merriweather Sans"/>
              <a:cs typeface="Merriweather Sans"/>
              <a:sym typeface="Avenir"/>
            </a:endParaRPr>
          </a:p>
          <a:p>
            <a:pPr marL="0" marR="0" lvl="0" indent="0" algn="l" rtl="0">
              <a:spcBef>
                <a:spcPts val="0"/>
              </a:spcBef>
              <a:spcAft>
                <a:spcPts val="0"/>
              </a:spcAft>
              <a:buNone/>
            </a:pPr>
            <a:endParaRPr lang="en-US" sz="4000" dirty="0">
              <a:solidFill>
                <a:schemeClr val="dk1"/>
              </a:solidFill>
              <a:latin typeface="Avenir"/>
              <a:ea typeface="Merriweather Sans"/>
              <a:cs typeface="Merriweather Sans"/>
              <a:sym typeface="Avenir"/>
            </a:endParaRPr>
          </a:p>
        </p:txBody>
      </p:sp>
    </p:spTree>
    <p:extLst>
      <p:ext uri="{BB962C8B-B14F-4D97-AF65-F5344CB8AC3E}">
        <p14:creationId xmlns:p14="http://schemas.microsoft.com/office/powerpoint/2010/main" val="261081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p:nvPr/>
        </p:nvSpPr>
        <p:spPr>
          <a:xfrm>
            <a:off x="6938963" y="4094163"/>
            <a:ext cx="1236662" cy="800100"/>
          </a:xfrm>
          <a:custGeom>
            <a:avLst/>
            <a:gdLst/>
            <a:ahLst/>
            <a:cxnLst/>
            <a:rect l="l" t="t" r="r" b="b"/>
            <a:pathLst>
              <a:path w="1402079" h="906145" extrusionOk="0">
                <a:moveTo>
                  <a:pt x="108972" y="0"/>
                </a:moveTo>
                <a:lnTo>
                  <a:pt x="0" y="209383"/>
                </a:lnTo>
                <a:lnTo>
                  <a:pt x="1137589" y="801434"/>
                </a:lnTo>
                <a:lnTo>
                  <a:pt x="1083104" y="906125"/>
                </a:lnTo>
                <a:lnTo>
                  <a:pt x="1401555" y="805764"/>
                </a:lnTo>
                <a:lnTo>
                  <a:pt x="1334095" y="592051"/>
                </a:lnTo>
                <a:lnTo>
                  <a:pt x="1246562" y="592051"/>
                </a:lnTo>
                <a:lnTo>
                  <a:pt x="108972" y="0"/>
                </a:lnTo>
                <a:close/>
              </a:path>
              <a:path w="1402079" h="906145" extrusionOk="0">
                <a:moveTo>
                  <a:pt x="1301048" y="487358"/>
                </a:moveTo>
                <a:lnTo>
                  <a:pt x="1246562" y="592051"/>
                </a:lnTo>
                <a:lnTo>
                  <a:pt x="1334095" y="592051"/>
                </a:lnTo>
                <a:lnTo>
                  <a:pt x="1301048" y="487358"/>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0"/>
          <p:cNvSpPr/>
          <p:nvPr/>
        </p:nvSpPr>
        <p:spPr>
          <a:xfrm>
            <a:off x="6883401" y="2166938"/>
            <a:ext cx="1368425" cy="895350"/>
          </a:xfrm>
          <a:custGeom>
            <a:avLst/>
            <a:gdLst/>
            <a:ahLst/>
            <a:cxnLst/>
            <a:rect l="l" t="t" r="r" b="b"/>
            <a:pathLst>
              <a:path w="1550670" h="1014095" extrusionOk="0">
                <a:moveTo>
                  <a:pt x="1229622" y="0"/>
                </a:moveTo>
                <a:lnTo>
                  <a:pt x="1286233" y="103559"/>
                </a:lnTo>
                <a:lnTo>
                  <a:pt x="0" y="806663"/>
                </a:lnTo>
                <a:lnTo>
                  <a:pt x="113219" y="1013781"/>
                </a:lnTo>
                <a:lnTo>
                  <a:pt x="1399451" y="310677"/>
                </a:lnTo>
                <a:lnTo>
                  <a:pt x="1486443" y="310677"/>
                </a:lnTo>
                <a:lnTo>
                  <a:pt x="1550056" y="93847"/>
                </a:lnTo>
                <a:lnTo>
                  <a:pt x="1229622" y="0"/>
                </a:lnTo>
                <a:close/>
              </a:path>
              <a:path w="1550670" h="1014095" extrusionOk="0">
                <a:moveTo>
                  <a:pt x="1486443" y="310677"/>
                </a:moveTo>
                <a:lnTo>
                  <a:pt x="1399451" y="310677"/>
                </a:lnTo>
                <a:lnTo>
                  <a:pt x="1456061" y="414237"/>
                </a:lnTo>
                <a:lnTo>
                  <a:pt x="1486443" y="310677"/>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0"/>
          <p:cNvSpPr/>
          <p:nvPr/>
        </p:nvSpPr>
        <p:spPr>
          <a:xfrm>
            <a:off x="2913064" y="2946401"/>
            <a:ext cx="415925" cy="1590675"/>
          </a:xfrm>
          <a:custGeom>
            <a:avLst/>
            <a:gdLst/>
            <a:ahLst/>
            <a:cxnLst/>
            <a:rect l="l" t="t" r="r" b="b"/>
            <a:pathLst>
              <a:path w="472439" h="2259329" extrusionOk="0">
                <a:moveTo>
                  <a:pt x="472086" y="2023002"/>
                </a:moveTo>
                <a:lnTo>
                  <a:pt x="0" y="2023002"/>
                </a:lnTo>
                <a:lnTo>
                  <a:pt x="236042" y="2259153"/>
                </a:lnTo>
                <a:lnTo>
                  <a:pt x="472086" y="2023002"/>
                </a:lnTo>
                <a:close/>
              </a:path>
              <a:path w="472439" h="2259329" extrusionOk="0">
                <a:moveTo>
                  <a:pt x="354064" y="0"/>
                </a:moveTo>
                <a:lnTo>
                  <a:pt x="118022" y="0"/>
                </a:lnTo>
                <a:lnTo>
                  <a:pt x="118022" y="2023002"/>
                </a:lnTo>
                <a:lnTo>
                  <a:pt x="354064" y="2023002"/>
                </a:lnTo>
                <a:lnTo>
                  <a:pt x="3540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0"/>
          <p:cNvSpPr/>
          <p:nvPr/>
        </p:nvSpPr>
        <p:spPr>
          <a:xfrm>
            <a:off x="3886201" y="3781425"/>
            <a:ext cx="989013" cy="1066800"/>
          </a:xfrm>
          <a:custGeom>
            <a:avLst/>
            <a:gdLst/>
            <a:ahLst/>
            <a:cxnLst/>
            <a:rect l="l" t="t" r="r" b="b"/>
            <a:pathLst>
              <a:path w="1120775" h="1209039" extrusionOk="0">
                <a:moveTo>
                  <a:pt x="1102639" y="0"/>
                </a:moveTo>
                <a:lnTo>
                  <a:pt x="769228" y="17931"/>
                </a:lnTo>
                <a:lnTo>
                  <a:pt x="857026" y="96803"/>
                </a:lnTo>
                <a:lnTo>
                  <a:pt x="0" y="1050815"/>
                </a:lnTo>
                <a:lnTo>
                  <a:pt x="175594" y="1208559"/>
                </a:lnTo>
                <a:lnTo>
                  <a:pt x="1032621" y="254546"/>
                </a:lnTo>
                <a:lnTo>
                  <a:pt x="1116212" y="254546"/>
                </a:lnTo>
                <a:lnTo>
                  <a:pt x="1102639" y="0"/>
                </a:lnTo>
                <a:close/>
              </a:path>
              <a:path w="1120775" h="1209039" extrusionOk="0">
                <a:moveTo>
                  <a:pt x="1116212" y="254546"/>
                </a:moveTo>
                <a:lnTo>
                  <a:pt x="1032621" y="254546"/>
                </a:lnTo>
                <a:lnTo>
                  <a:pt x="1120418" y="333418"/>
                </a:lnTo>
                <a:lnTo>
                  <a:pt x="1116212" y="254546"/>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0"/>
          <p:cNvSpPr/>
          <p:nvPr/>
        </p:nvSpPr>
        <p:spPr>
          <a:xfrm rot="-197337">
            <a:off x="7056439" y="4135438"/>
            <a:ext cx="777875" cy="546100"/>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0"/>
          <p:cNvSpPr txBox="1"/>
          <p:nvPr/>
        </p:nvSpPr>
        <p:spPr>
          <a:xfrm>
            <a:off x="1733550" y="101867"/>
            <a:ext cx="6694488" cy="999595"/>
          </a:xfrm>
          <a:prstGeom prst="rect">
            <a:avLst/>
          </a:prstGeom>
          <a:noFill/>
          <a:ln>
            <a:noFill/>
          </a:ln>
        </p:spPr>
        <p:txBody>
          <a:bodyPr spcFirstLastPara="1" wrap="square" lIns="0" tIns="14550" rIns="0" bIns="0" anchor="ctr" anchorCtr="0">
            <a:spAutoFit/>
          </a:bodyPr>
          <a:lstStyle/>
          <a:p>
            <a:pPr marL="11206" marR="0" lvl="0" indent="0" algn="ctr" rtl="0">
              <a:spcBef>
                <a:spcPts val="0"/>
              </a:spcBef>
              <a:spcAft>
                <a:spcPts val="0"/>
              </a:spcAft>
              <a:buNone/>
            </a:pPr>
            <a:r>
              <a:rPr lang="en-US" sz="3200">
                <a:solidFill>
                  <a:srgbClr val="FFFFFF"/>
                </a:solidFill>
                <a:latin typeface="Georgia"/>
                <a:ea typeface="Georgia"/>
                <a:cs typeface="Georgia"/>
                <a:sym typeface="Georgia"/>
              </a:rPr>
              <a:t>Rapid change produces collective anxiety:</a:t>
            </a:r>
            <a:endParaRPr sz="3200">
              <a:solidFill>
                <a:srgbClr val="FFFFFF"/>
              </a:solidFill>
              <a:latin typeface="Georgia"/>
              <a:ea typeface="Georgia"/>
              <a:cs typeface="Georgia"/>
              <a:sym typeface="Georgia"/>
            </a:endParaRPr>
          </a:p>
        </p:txBody>
      </p:sp>
      <p:sp>
        <p:nvSpPr>
          <p:cNvPr id="206" name="Google Shape;206;p10"/>
          <p:cNvSpPr txBox="1"/>
          <p:nvPr/>
        </p:nvSpPr>
        <p:spPr>
          <a:xfrm rot="-1705874">
            <a:off x="7005638" y="2457450"/>
            <a:ext cx="102235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Breaking</a:t>
            </a:r>
            <a:endParaRPr/>
          </a:p>
        </p:txBody>
      </p:sp>
      <p:sp>
        <p:nvSpPr>
          <p:cNvPr id="207" name="Google Shape;207;p10"/>
          <p:cNvSpPr/>
          <p:nvPr/>
        </p:nvSpPr>
        <p:spPr>
          <a:xfrm>
            <a:off x="8205789" y="1585914"/>
            <a:ext cx="2130425" cy="1360487"/>
          </a:xfrm>
          <a:prstGeom prst="rect">
            <a:avLst/>
          </a:prstGeom>
          <a:gradFill>
            <a:gsLst>
              <a:gs pos="0">
                <a:srgbClr val="C00000"/>
              </a:gs>
              <a:gs pos="100000">
                <a:srgbClr val="C00000"/>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10"/>
          <p:cNvSpPr txBox="1"/>
          <p:nvPr/>
        </p:nvSpPr>
        <p:spPr>
          <a:xfrm>
            <a:off x="8548688" y="1927226"/>
            <a:ext cx="1403350" cy="646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Calibri"/>
                <a:ea typeface="Calibri"/>
                <a:cs typeface="Calibri"/>
                <a:sym typeface="Calibri"/>
              </a:rPr>
              <a:t>Fear, anger, Othering</a:t>
            </a:r>
            <a:endParaRPr/>
          </a:p>
        </p:txBody>
      </p:sp>
      <p:sp>
        <p:nvSpPr>
          <p:cNvPr id="209" name="Google Shape;209;p10"/>
          <p:cNvSpPr/>
          <p:nvPr/>
        </p:nvSpPr>
        <p:spPr>
          <a:xfrm>
            <a:off x="2184401" y="1701800"/>
            <a:ext cx="2132013" cy="1360488"/>
          </a:xfrm>
          <a:prstGeom prst="rect">
            <a:avLst/>
          </a:prstGeom>
          <a:gradFill>
            <a:gsLst>
              <a:gs pos="0">
                <a:srgbClr val="C00000"/>
              </a:gs>
              <a:gs pos="100000">
                <a:srgbClr val="C00000"/>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10"/>
          <p:cNvSpPr/>
          <p:nvPr/>
        </p:nvSpPr>
        <p:spPr>
          <a:xfrm>
            <a:off x="4878388" y="2884489"/>
            <a:ext cx="2132012" cy="1360487"/>
          </a:xfrm>
          <a:prstGeom prst="rect">
            <a:avLst/>
          </a:prstGeom>
          <a:gradFill>
            <a:gsLst>
              <a:gs pos="0">
                <a:srgbClr val="C00000"/>
              </a:gs>
              <a:gs pos="100000">
                <a:srgbClr val="C00000"/>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10"/>
          <p:cNvSpPr/>
          <p:nvPr/>
        </p:nvSpPr>
        <p:spPr>
          <a:xfrm>
            <a:off x="2116139" y="4537075"/>
            <a:ext cx="2130425" cy="1360488"/>
          </a:xfrm>
          <a:prstGeom prst="rect">
            <a:avLst/>
          </a:prstGeom>
          <a:gradFill>
            <a:gsLst>
              <a:gs pos="0">
                <a:srgbClr val="C00000"/>
              </a:gs>
              <a:gs pos="100000">
                <a:srgbClr val="C00000"/>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10"/>
          <p:cNvSpPr/>
          <p:nvPr/>
        </p:nvSpPr>
        <p:spPr>
          <a:xfrm>
            <a:off x="8185151" y="4537075"/>
            <a:ext cx="2130425" cy="1360488"/>
          </a:xfrm>
          <a:prstGeom prst="rect">
            <a:avLst/>
          </a:prstGeom>
          <a:gradFill>
            <a:gsLst>
              <a:gs pos="0">
                <a:srgbClr val="C00000"/>
              </a:gs>
              <a:gs pos="100000">
                <a:srgbClr val="C00000"/>
              </a:gs>
            </a:gsLst>
            <a:lin ang="5400000" scaled="0"/>
          </a:gradFill>
          <a:ln w="9525" cap="flat" cmpd="sng">
            <a:solidFill>
              <a:srgbClr val="4A7EBB"/>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10"/>
          <p:cNvSpPr txBox="1"/>
          <p:nvPr/>
        </p:nvSpPr>
        <p:spPr>
          <a:xfrm>
            <a:off x="2474101" y="1788396"/>
            <a:ext cx="1584717"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Calibri"/>
                <a:ea typeface="Calibri"/>
                <a:cs typeface="Calibri"/>
                <a:sym typeface="Calibri"/>
              </a:rPr>
              <a:t>Change in demographic</a:t>
            </a:r>
            <a:endParaRPr/>
          </a:p>
          <a:p>
            <a:pPr marL="0" marR="0" lvl="0" indent="0" algn="ctr" rtl="0">
              <a:spcBef>
                <a:spcPts val="0"/>
              </a:spcBef>
              <a:spcAft>
                <a:spcPts val="0"/>
              </a:spcAft>
              <a:buNone/>
            </a:pPr>
            <a:r>
              <a:rPr lang="en-US" sz="1800" b="1">
                <a:solidFill>
                  <a:srgbClr val="FFFFFF"/>
                </a:solidFill>
                <a:latin typeface="Calibri"/>
                <a:ea typeface="Calibri"/>
                <a:cs typeface="Calibri"/>
                <a:sym typeface="Calibri"/>
              </a:rPr>
              <a:t>Climate, Tech</a:t>
            </a:r>
            <a:endParaRPr/>
          </a:p>
          <a:p>
            <a:pPr marL="0" marR="0" lvl="0" indent="0" algn="ctr" rtl="0">
              <a:spcBef>
                <a:spcPts val="0"/>
              </a:spcBef>
              <a:spcAft>
                <a:spcPts val="0"/>
              </a:spcAft>
              <a:buNone/>
            </a:pPr>
            <a:r>
              <a:rPr lang="en-US" sz="1800" b="1">
                <a:solidFill>
                  <a:srgbClr val="FFFFFF"/>
                </a:solidFill>
                <a:latin typeface="Calibri"/>
                <a:ea typeface="Calibri"/>
                <a:cs typeface="Calibri"/>
                <a:sym typeface="Calibri"/>
              </a:rPr>
              <a:t>Globalism</a:t>
            </a:r>
            <a:endParaRPr/>
          </a:p>
          <a:p>
            <a:pPr marL="0" marR="0" lvl="0" indent="0" algn="ctr" rtl="0">
              <a:spcBef>
                <a:spcPts val="0"/>
              </a:spcBef>
              <a:spcAft>
                <a:spcPts val="0"/>
              </a:spcAft>
              <a:buNone/>
            </a:pPr>
            <a:endParaRPr sz="1800" b="1">
              <a:solidFill>
                <a:srgbClr val="FFFFFF"/>
              </a:solidFill>
              <a:latin typeface="Calibri"/>
              <a:ea typeface="Calibri"/>
              <a:cs typeface="Calibri"/>
              <a:sym typeface="Calibri"/>
            </a:endParaRPr>
          </a:p>
        </p:txBody>
      </p:sp>
      <p:sp>
        <p:nvSpPr>
          <p:cNvPr id="214" name="Google Shape;214;p10"/>
          <p:cNvSpPr txBox="1"/>
          <p:nvPr/>
        </p:nvSpPr>
        <p:spPr>
          <a:xfrm>
            <a:off x="2419350" y="4894263"/>
            <a:ext cx="1403350" cy="646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Calibri"/>
                <a:ea typeface="Calibri"/>
                <a:cs typeface="Calibri"/>
                <a:sym typeface="Calibri"/>
              </a:rPr>
              <a:t>Increase in anxiety</a:t>
            </a:r>
            <a:endParaRPr/>
          </a:p>
        </p:txBody>
      </p:sp>
      <p:sp>
        <p:nvSpPr>
          <p:cNvPr id="215" name="Google Shape;215;p10"/>
          <p:cNvSpPr txBox="1"/>
          <p:nvPr/>
        </p:nvSpPr>
        <p:spPr>
          <a:xfrm>
            <a:off x="8548688" y="4676776"/>
            <a:ext cx="1403350" cy="9239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Calibri"/>
                <a:ea typeface="Calibri"/>
                <a:cs typeface="Calibri"/>
                <a:sym typeface="Calibri"/>
              </a:rPr>
              <a:t>Empathy, belonging, inclusion</a:t>
            </a:r>
            <a:endParaRPr/>
          </a:p>
        </p:txBody>
      </p:sp>
      <p:sp>
        <p:nvSpPr>
          <p:cNvPr id="216" name="Google Shape;216;p10"/>
          <p:cNvSpPr txBox="1"/>
          <p:nvPr/>
        </p:nvSpPr>
        <p:spPr>
          <a:xfrm>
            <a:off x="5110163" y="2978150"/>
            <a:ext cx="1778000" cy="12001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Calibri"/>
                <a:ea typeface="Calibri"/>
                <a:cs typeface="Calibri"/>
                <a:sym typeface="Calibri"/>
              </a:rPr>
              <a:t>Leadership, Meta-Narrative, Structures, Organizing</a:t>
            </a:r>
            <a:endParaRPr/>
          </a:p>
        </p:txBody>
      </p:sp>
      <p:sp>
        <p:nvSpPr>
          <p:cNvPr id="217" name="Google Shape;217;p10"/>
          <p:cNvSpPr/>
          <p:nvPr/>
        </p:nvSpPr>
        <p:spPr>
          <a:xfrm rot="2112160">
            <a:off x="5668963" y="4562475"/>
            <a:ext cx="1236662" cy="800100"/>
          </a:xfrm>
          <a:custGeom>
            <a:avLst/>
            <a:gdLst/>
            <a:ahLst/>
            <a:cxnLst/>
            <a:rect l="l" t="t" r="r" b="b"/>
            <a:pathLst>
              <a:path w="1402079" h="906145" extrusionOk="0">
                <a:moveTo>
                  <a:pt x="108972" y="0"/>
                </a:moveTo>
                <a:lnTo>
                  <a:pt x="0" y="209383"/>
                </a:lnTo>
                <a:lnTo>
                  <a:pt x="1137589" y="801434"/>
                </a:lnTo>
                <a:lnTo>
                  <a:pt x="1083104" y="906125"/>
                </a:lnTo>
                <a:lnTo>
                  <a:pt x="1401555" y="805764"/>
                </a:lnTo>
                <a:lnTo>
                  <a:pt x="1334095" y="592051"/>
                </a:lnTo>
                <a:lnTo>
                  <a:pt x="1246562" y="592051"/>
                </a:lnTo>
                <a:lnTo>
                  <a:pt x="108972" y="0"/>
                </a:lnTo>
                <a:close/>
              </a:path>
              <a:path w="1402079" h="906145" extrusionOk="0">
                <a:moveTo>
                  <a:pt x="1301048" y="487358"/>
                </a:moveTo>
                <a:lnTo>
                  <a:pt x="1246562" y="592051"/>
                </a:lnTo>
                <a:lnTo>
                  <a:pt x="1334095" y="592051"/>
                </a:lnTo>
                <a:lnTo>
                  <a:pt x="1301048" y="487358"/>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0"/>
          <p:cNvSpPr txBox="1"/>
          <p:nvPr/>
        </p:nvSpPr>
        <p:spPr>
          <a:xfrm rot="3694053">
            <a:off x="5721351" y="4805364"/>
            <a:ext cx="1236663"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Bonding</a:t>
            </a:r>
            <a:endParaRPr/>
          </a:p>
        </p:txBody>
      </p:sp>
      <p:sp>
        <p:nvSpPr>
          <p:cNvPr id="219" name="Google Shape;219;p10"/>
          <p:cNvSpPr/>
          <p:nvPr/>
        </p:nvSpPr>
        <p:spPr>
          <a:xfrm>
            <a:off x="5551488" y="5540375"/>
            <a:ext cx="2297112" cy="1212850"/>
          </a:xfrm>
          <a:prstGeom prst="rect">
            <a:avLst/>
          </a:prstGeom>
          <a:solidFill>
            <a:srgbClr val="C0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0" name="Google Shape;220;p10"/>
          <p:cNvSpPr txBox="1"/>
          <p:nvPr/>
        </p:nvSpPr>
        <p:spPr>
          <a:xfrm>
            <a:off x="5883275" y="5540376"/>
            <a:ext cx="1619250" cy="107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FFFF"/>
                </a:solidFill>
                <a:latin typeface="Calibri"/>
                <a:ea typeface="Calibri"/>
                <a:cs typeface="Calibri"/>
                <a:sym typeface="Calibri"/>
              </a:rPr>
              <a:t>Connecting on similarities, common threads of identity</a:t>
            </a:r>
            <a:endParaRPr/>
          </a:p>
        </p:txBody>
      </p:sp>
      <p:cxnSp>
        <p:nvCxnSpPr>
          <p:cNvPr id="221" name="Google Shape;221;p10"/>
          <p:cNvCxnSpPr/>
          <p:nvPr/>
        </p:nvCxnSpPr>
        <p:spPr>
          <a:xfrm rot="10800000" flipH="1">
            <a:off x="6556375" y="4568825"/>
            <a:ext cx="960438" cy="649288"/>
          </a:xfrm>
          <a:prstGeom prst="straightConnector1">
            <a:avLst/>
          </a:prstGeom>
          <a:noFill/>
          <a:ln w="38100" cap="flat" cmpd="sng">
            <a:solidFill>
              <a:srgbClr val="FBE4D4"/>
            </a:solidFill>
            <a:prstDash val="dot"/>
            <a:round/>
            <a:headEnd type="stealth" w="med" len="med"/>
            <a:tailEnd type="stealth"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FF2A-446A-0342-B1E8-DE6703A46922}"/>
              </a:ext>
            </a:extLst>
          </p:cNvPr>
          <p:cNvSpPr>
            <a:spLocks noGrp="1"/>
          </p:cNvSpPr>
          <p:nvPr>
            <p:ph type="title"/>
          </p:nvPr>
        </p:nvSpPr>
        <p:spPr/>
        <p:txBody>
          <a:bodyPr>
            <a:normAutofit/>
          </a:bodyPr>
          <a:lstStyle/>
          <a:p>
            <a:r>
              <a:rPr lang="en-US" sz="3600" dirty="0"/>
              <a:t>Targeted Universal</a:t>
            </a:r>
          </a:p>
        </p:txBody>
      </p:sp>
      <p:sp>
        <p:nvSpPr>
          <p:cNvPr id="3" name="Text Placeholder 2">
            <a:extLst>
              <a:ext uri="{FF2B5EF4-FFF2-40B4-BE49-F238E27FC236}">
                <a16:creationId xmlns:a16="http://schemas.microsoft.com/office/drawing/2014/main" id="{CA2936B9-65B0-1E4A-8ACE-982DAF41F5C5}"/>
              </a:ext>
            </a:extLst>
          </p:cNvPr>
          <p:cNvSpPr>
            <a:spLocks noGrp="1"/>
          </p:cNvSpPr>
          <p:nvPr>
            <p:ph type="body" idx="1"/>
          </p:nvPr>
        </p:nvSpPr>
        <p:spPr/>
        <p:txBody>
          <a:bodyPr>
            <a:normAutofit/>
          </a:bodyPr>
          <a:lstStyle/>
          <a:p>
            <a:r>
              <a:rPr lang="en-US" sz="3200" dirty="0"/>
              <a:t>What is the story?</a:t>
            </a:r>
          </a:p>
          <a:p>
            <a:endParaRPr lang="en-US" sz="3200" dirty="0"/>
          </a:p>
          <a:p>
            <a:r>
              <a:rPr lang="en-US" sz="3200" dirty="0"/>
              <a:t>Who is telling it?</a:t>
            </a:r>
          </a:p>
        </p:txBody>
      </p:sp>
    </p:spTree>
    <p:extLst>
      <p:ext uri="{BB962C8B-B14F-4D97-AF65-F5344CB8AC3E}">
        <p14:creationId xmlns:p14="http://schemas.microsoft.com/office/powerpoint/2010/main" val="277244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975B4-9DCF-774A-853B-13A7F219765A}"/>
              </a:ext>
            </a:extLst>
          </p:cNvPr>
          <p:cNvSpPr>
            <a:spLocks noGrp="1"/>
          </p:cNvSpPr>
          <p:nvPr>
            <p:ph type="title"/>
          </p:nvPr>
        </p:nvSpPr>
        <p:spPr>
          <a:xfrm>
            <a:off x="-65316" y="243768"/>
            <a:ext cx="12322628" cy="666576"/>
          </a:xfrm>
        </p:spPr>
        <p:txBody>
          <a:bodyPr>
            <a:normAutofit/>
          </a:bodyPr>
          <a:lstStyle/>
          <a:p>
            <a:r>
              <a:rPr lang="en-US" sz="4000" dirty="0"/>
              <a:t>Economic Disparities in WA: Percent living in poverty</a:t>
            </a:r>
          </a:p>
        </p:txBody>
      </p:sp>
      <p:sp>
        <p:nvSpPr>
          <p:cNvPr id="7" name="TextBox 6">
            <a:extLst>
              <a:ext uri="{FF2B5EF4-FFF2-40B4-BE49-F238E27FC236}">
                <a16:creationId xmlns:a16="http://schemas.microsoft.com/office/drawing/2014/main" id="{4F0B36F3-B27D-D84A-9D2F-9C0CBD03EA47}"/>
              </a:ext>
            </a:extLst>
          </p:cNvPr>
          <p:cNvSpPr txBox="1"/>
          <p:nvPr/>
        </p:nvSpPr>
        <p:spPr>
          <a:xfrm>
            <a:off x="6248400" y="6451600"/>
            <a:ext cx="3606800" cy="307777"/>
          </a:xfrm>
          <a:prstGeom prst="rect">
            <a:avLst/>
          </a:prstGeom>
          <a:noFill/>
        </p:spPr>
        <p:txBody>
          <a:bodyPr wrap="square" rtlCol="0">
            <a:spAutoFit/>
          </a:bodyPr>
          <a:lstStyle/>
          <a:p>
            <a:r>
              <a:rPr lang="en-US" dirty="0">
                <a:solidFill>
                  <a:schemeClr val="bg1"/>
                </a:solidFill>
              </a:rPr>
              <a:t>Source: WA Dept. of Health</a:t>
            </a:r>
          </a:p>
        </p:txBody>
      </p:sp>
      <p:pic>
        <p:nvPicPr>
          <p:cNvPr id="11" name="Picture 10" descr="Map&#10;&#10;Description automatically generated">
            <a:extLst>
              <a:ext uri="{FF2B5EF4-FFF2-40B4-BE49-F238E27FC236}">
                <a16:creationId xmlns:a16="http://schemas.microsoft.com/office/drawing/2014/main" id="{18D62B10-99FC-5F45-A0B0-35D0D579D463}"/>
              </a:ext>
            </a:extLst>
          </p:cNvPr>
          <p:cNvPicPr>
            <a:picLocks noChangeAspect="1"/>
          </p:cNvPicPr>
          <p:nvPr/>
        </p:nvPicPr>
        <p:blipFill>
          <a:blip r:embed="rId2"/>
          <a:stretch>
            <a:fillRect/>
          </a:stretch>
        </p:blipFill>
        <p:spPr>
          <a:xfrm>
            <a:off x="2018393" y="910344"/>
            <a:ext cx="8460014" cy="5274581"/>
          </a:xfrm>
          <a:prstGeom prst="rect">
            <a:avLst/>
          </a:prstGeom>
        </p:spPr>
      </p:pic>
    </p:spTree>
    <p:extLst>
      <p:ext uri="{BB962C8B-B14F-4D97-AF65-F5344CB8AC3E}">
        <p14:creationId xmlns:p14="http://schemas.microsoft.com/office/powerpoint/2010/main" val="71784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975B4-9DCF-774A-853B-13A7F219765A}"/>
              </a:ext>
            </a:extLst>
          </p:cNvPr>
          <p:cNvSpPr>
            <a:spLocks noGrp="1"/>
          </p:cNvSpPr>
          <p:nvPr>
            <p:ph type="title"/>
          </p:nvPr>
        </p:nvSpPr>
        <p:spPr>
          <a:xfrm>
            <a:off x="65312" y="229253"/>
            <a:ext cx="12061371" cy="843723"/>
          </a:xfrm>
        </p:spPr>
        <p:txBody>
          <a:bodyPr>
            <a:noAutofit/>
          </a:bodyPr>
          <a:lstStyle/>
          <a:p>
            <a:r>
              <a:rPr lang="en-US" sz="4000" dirty="0"/>
              <a:t>Racial Demographics in WA: Percent people of color</a:t>
            </a:r>
          </a:p>
        </p:txBody>
      </p:sp>
      <p:sp>
        <p:nvSpPr>
          <p:cNvPr id="7" name="TextBox 6">
            <a:extLst>
              <a:ext uri="{FF2B5EF4-FFF2-40B4-BE49-F238E27FC236}">
                <a16:creationId xmlns:a16="http://schemas.microsoft.com/office/drawing/2014/main" id="{4F0B36F3-B27D-D84A-9D2F-9C0CBD03EA47}"/>
              </a:ext>
            </a:extLst>
          </p:cNvPr>
          <p:cNvSpPr txBox="1"/>
          <p:nvPr/>
        </p:nvSpPr>
        <p:spPr>
          <a:xfrm>
            <a:off x="6248400" y="6451600"/>
            <a:ext cx="3606800" cy="307777"/>
          </a:xfrm>
          <a:prstGeom prst="rect">
            <a:avLst/>
          </a:prstGeom>
          <a:noFill/>
        </p:spPr>
        <p:txBody>
          <a:bodyPr wrap="square" rtlCol="0">
            <a:spAutoFit/>
          </a:bodyPr>
          <a:lstStyle/>
          <a:p>
            <a:r>
              <a:rPr lang="en-US" dirty="0">
                <a:solidFill>
                  <a:schemeClr val="bg1"/>
                </a:solidFill>
              </a:rPr>
              <a:t>Source: WA Dept. of Health</a:t>
            </a:r>
          </a:p>
        </p:txBody>
      </p:sp>
      <p:pic>
        <p:nvPicPr>
          <p:cNvPr id="3" name="Picture 2" descr="Map&#10;&#10;Description automatically generated">
            <a:extLst>
              <a:ext uri="{FF2B5EF4-FFF2-40B4-BE49-F238E27FC236}">
                <a16:creationId xmlns:a16="http://schemas.microsoft.com/office/drawing/2014/main" id="{9D013374-EB3C-B244-B676-1534EDAF3858}"/>
              </a:ext>
            </a:extLst>
          </p:cNvPr>
          <p:cNvPicPr>
            <a:picLocks noChangeAspect="1"/>
          </p:cNvPicPr>
          <p:nvPr/>
        </p:nvPicPr>
        <p:blipFill>
          <a:blip r:embed="rId2"/>
          <a:stretch>
            <a:fillRect/>
          </a:stretch>
        </p:blipFill>
        <p:spPr>
          <a:xfrm>
            <a:off x="1923143" y="956129"/>
            <a:ext cx="8345714" cy="5338802"/>
          </a:xfrm>
          <a:prstGeom prst="rect">
            <a:avLst/>
          </a:prstGeom>
        </p:spPr>
      </p:pic>
    </p:spTree>
    <p:extLst>
      <p:ext uri="{BB962C8B-B14F-4D97-AF65-F5344CB8AC3E}">
        <p14:creationId xmlns:p14="http://schemas.microsoft.com/office/powerpoint/2010/main" val="45888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975B4-9DCF-774A-853B-13A7F219765A}"/>
              </a:ext>
            </a:extLst>
          </p:cNvPr>
          <p:cNvSpPr>
            <a:spLocks noGrp="1"/>
          </p:cNvSpPr>
          <p:nvPr>
            <p:ph type="title"/>
          </p:nvPr>
        </p:nvSpPr>
        <p:spPr>
          <a:xfrm>
            <a:off x="1387928" y="229253"/>
            <a:ext cx="9416143" cy="666576"/>
          </a:xfrm>
        </p:spPr>
        <p:txBody>
          <a:bodyPr>
            <a:normAutofit fontScale="90000"/>
          </a:bodyPr>
          <a:lstStyle/>
          <a:p>
            <a:r>
              <a:rPr lang="en-US" dirty="0"/>
              <a:t>Health Disparities in WA</a:t>
            </a:r>
          </a:p>
        </p:txBody>
      </p:sp>
      <p:sp>
        <p:nvSpPr>
          <p:cNvPr id="7" name="TextBox 6">
            <a:extLst>
              <a:ext uri="{FF2B5EF4-FFF2-40B4-BE49-F238E27FC236}">
                <a16:creationId xmlns:a16="http://schemas.microsoft.com/office/drawing/2014/main" id="{4F0B36F3-B27D-D84A-9D2F-9C0CBD03EA47}"/>
              </a:ext>
            </a:extLst>
          </p:cNvPr>
          <p:cNvSpPr txBox="1"/>
          <p:nvPr/>
        </p:nvSpPr>
        <p:spPr>
          <a:xfrm>
            <a:off x="6248400" y="6451600"/>
            <a:ext cx="3606800" cy="307777"/>
          </a:xfrm>
          <a:prstGeom prst="rect">
            <a:avLst/>
          </a:prstGeom>
          <a:noFill/>
        </p:spPr>
        <p:txBody>
          <a:bodyPr wrap="square" rtlCol="0">
            <a:spAutoFit/>
          </a:bodyPr>
          <a:lstStyle/>
          <a:p>
            <a:r>
              <a:rPr lang="en-US" dirty="0">
                <a:solidFill>
                  <a:schemeClr val="bg1"/>
                </a:solidFill>
              </a:rPr>
              <a:t>Source: WA Dept. of Health</a:t>
            </a:r>
          </a:p>
        </p:txBody>
      </p:sp>
      <p:pic>
        <p:nvPicPr>
          <p:cNvPr id="9" name="Picture 8">
            <a:extLst>
              <a:ext uri="{FF2B5EF4-FFF2-40B4-BE49-F238E27FC236}">
                <a16:creationId xmlns:a16="http://schemas.microsoft.com/office/drawing/2014/main" id="{8CFF4BEE-8B10-BD4D-8BFF-FFCFBF9CF9A4}"/>
              </a:ext>
            </a:extLst>
          </p:cNvPr>
          <p:cNvPicPr>
            <a:picLocks noChangeAspect="1"/>
          </p:cNvPicPr>
          <p:nvPr/>
        </p:nvPicPr>
        <p:blipFill>
          <a:blip r:embed="rId2"/>
          <a:stretch>
            <a:fillRect/>
          </a:stretch>
        </p:blipFill>
        <p:spPr>
          <a:xfrm>
            <a:off x="1795234" y="1072976"/>
            <a:ext cx="8601529" cy="5378624"/>
          </a:xfrm>
          <a:prstGeom prst="rect">
            <a:avLst/>
          </a:prstGeom>
        </p:spPr>
      </p:pic>
    </p:spTree>
    <p:extLst>
      <p:ext uri="{BB962C8B-B14F-4D97-AF65-F5344CB8AC3E}">
        <p14:creationId xmlns:p14="http://schemas.microsoft.com/office/powerpoint/2010/main" val="308255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1182" name="Google Shape;1182;p83"/>
          <p:cNvSpPr txBox="1"/>
          <p:nvPr/>
        </p:nvSpPr>
        <p:spPr>
          <a:xfrm>
            <a:off x="1782763" y="385764"/>
            <a:ext cx="64516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3A3838"/>
                </a:solidFill>
                <a:latin typeface="Avenir"/>
                <a:ea typeface="Avenir"/>
                <a:cs typeface="Avenir"/>
                <a:sym typeface="Avenir"/>
              </a:rPr>
              <a:t>Targeted Universalism</a:t>
            </a:r>
            <a:endParaRPr sz="4800" b="1" dirty="0">
              <a:solidFill>
                <a:srgbClr val="3A3838"/>
              </a:solidFill>
              <a:latin typeface="Avenir"/>
              <a:ea typeface="Avenir"/>
              <a:cs typeface="Avenir"/>
              <a:sym typeface="Avenir"/>
            </a:endParaRPr>
          </a:p>
        </p:txBody>
      </p:sp>
      <p:sp>
        <p:nvSpPr>
          <p:cNvPr id="201" name="Google Shape;985;p83">
            <a:extLst>
              <a:ext uri="{FF2B5EF4-FFF2-40B4-BE49-F238E27FC236}">
                <a16:creationId xmlns:a16="http://schemas.microsoft.com/office/drawing/2014/main" id="{603B96F3-6C07-314C-83EA-FEA4D6CA201D}"/>
              </a:ext>
            </a:extLst>
          </p:cNvPr>
          <p:cNvSpPr txBox="1"/>
          <p:nvPr/>
        </p:nvSpPr>
        <p:spPr>
          <a:xfrm>
            <a:off x="1435769" y="2459524"/>
            <a:ext cx="9320462"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tx1"/>
                </a:solidFill>
                <a:latin typeface="Avenir Book" panose="02000503020000020003" pitchFamily="2" charset="0"/>
                <a:ea typeface="Merriweather Sans"/>
                <a:cs typeface="Merriweather Sans"/>
                <a:sym typeface="Merriweather Sans"/>
              </a:rPr>
              <a:t>After the data and universal develop an action plan?</a:t>
            </a:r>
          </a:p>
          <a:p>
            <a:pPr marL="0" marR="0" lvl="0" indent="0" algn="l" rtl="0">
              <a:spcBef>
                <a:spcPts val="0"/>
              </a:spcBef>
              <a:spcAft>
                <a:spcPts val="0"/>
              </a:spcAft>
              <a:buNone/>
            </a:pPr>
            <a:endParaRPr lang="en-US" sz="4000" dirty="0">
              <a:solidFill>
                <a:schemeClr val="tx1"/>
              </a:solidFill>
              <a:latin typeface="Avenir Book" panose="02000503020000020003" pitchFamily="2" charset="0"/>
              <a:ea typeface="Merriweather Sans"/>
              <a:cs typeface="Merriweather Sans"/>
              <a:sym typeface="Merriweather Sans"/>
            </a:endParaRPr>
          </a:p>
          <a:p>
            <a:pPr marL="0" marR="0" lvl="0" indent="0" algn="l" rtl="0">
              <a:spcBef>
                <a:spcPts val="0"/>
              </a:spcBef>
              <a:spcAft>
                <a:spcPts val="0"/>
              </a:spcAft>
              <a:buNone/>
            </a:pPr>
            <a:r>
              <a:rPr lang="en-US" sz="4000" dirty="0">
                <a:solidFill>
                  <a:schemeClr val="tx1"/>
                </a:solidFill>
                <a:latin typeface="Avenir Book" panose="02000503020000020003" pitchFamily="2" charset="0"/>
                <a:ea typeface="Merriweather Sans"/>
                <a:cs typeface="Merriweather Sans"/>
                <a:sym typeface="Merriweather Sans"/>
              </a:rPr>
              <a:t>Note the goal is not just eliminating the disparity.  Why?</a:t>
            </a:r>
            <a:endParaRPr sz="4000" dirty="0">
              <a:solidFill>
                <a:schemeClr val="tx1"/>
              </a:solidFill>
              <a:latin typeface="Avenir Book" panose="02000503020000020003" pitchFamily="2" charset="0"/>
              <a:ea typeface="Merriweather Sans"/>
              <a:cs typeface="Merriweather Sans"/>
              <a:sym typeface="Merriweather Sans"/>
            </a:endParaRPr>
          </a:p>
        </p:txBody>
      </p:sp>
    </p:spTree>
    <p:extLst>
      <p:ext uri="{BB962C8B-B14F-4D97-AF65-F5344CB8AC3E}">
        <p14:creationId xmlns:p14="http://schemas.microsoft.com/office/powerpoint/2010/main" val="2629337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1182" name="Google Shape;1182;p83"/>
          <p:cNvSpPr txBox="1"/>
          <p:nvPr/>
        </p:nvSpPr>
        <p:spPr>
          <a:xfrm>
            <a:off x="7011041" y="331993"/>
            <a:ext cx="5012346"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3A3838"/>
                </a:solidFill>
                <a:latin typeface="Avenir"/>
                <a:ea typeface="Avenir"/>
                <a:cs typeface="Avenir"/>
                <a:sym typeface="Avenir"/>
              </a:rPr>
              <a:t>TU and Health Equity in Oregon</a:t>
            </a:r>
            <a:endParaRPr sz="4800" b="1" dirty="0">
              <a:solidFill>
                <a:srgbClr val="3A3838"/>
              </a:solidFill>
              <a:latin typeface="Avenir"/>
              <a:ea typeface="Avenir"/>
              <a:cs typeface="Avenir"/>
              <a:sym typeface="Avenir"/>
            </a:endParaRPr>
          </a:p>
        </p:txBody>
      </p:sp>
      <p:pic>
        <p:nvPicPr>
          <p:cNvPr id="3" name="Picture 2" descr="Graphical user interface, text, application&#10;&#10;Description automatically generated">
            <a:extLst>
              <a:ext uri="{FF2B5EF4-FFF2-40B4-BE49-F238E27FC236}">
                <a16:creationId xmlns:a16="http://schemas.microsoft.com/office/drawing/2014/main" id="{7A483148-CBE2-F74E-83B3-DD44D1785053}"/>
              </a:ext>
            </a:extLst>
          </p:cNvPr>
          <p:cNvPicPr>
            <a:picLocks noChangeAspect="1"/>
          </p:cNvPicPr>
          <p:nvPr/>
        </p:nvPicPr>
        <p:blipFill>
          <a:blip r:embed="rId3"/>
          <a:stretch>
            <a:fillRect/>
          </a:stretch>
        </p:blipFill>
        <p:spPr>
          <a:xfrm>
            <a:off x="0" y="37999"/>
            <a:ext cx="7011041" cy="2034498"/>
          </a:xfrm>
          <a:prstGeom prst="rect">
            <a:avLst/>
          </a:prstGeom>
        </p:spPr>
      </p:pic>
      <p:sp>
        <p:nvSpPr>
          <p:cNvPr id="6" name="Google Shape;985;p83">
            <a:extLst>
              <a:ext uri="{FF2B5EF4-FFF2-40B4-BE49-F238E27FC236}">
                <a16:creationId xmlns:a16="http://schemas.microsoft.com/office/drawing/2014/main" id="{660613C4-EBE8-974F-B7AD-0C80ECC3F8AB}"/>
              </a:ext>
            </a:extLst>
          </p:cNvPr>
          <p:cNvSpPr txBox="1"/>
          <p:nvPr/>
        </p:nvSpPr>
        <p:spPr>
          <a:xfrm>
            <a:off x="461723" y="2397289"/>
            <a:ext cx="11268554" cy="3785611"/>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Font typeface="Arial" panose="020B0604020202020204" pitchFamily="34" charset="0"/>
              <a:buChar char="•"/>
            </a:pPr>
            <a:r>
              <a:rPr lang="en-US" sz="3000" dirty="0">
                <a:solidFill>
                  <a:schemeClr val="tx1"/>
                </a:solidFill>
                <a:latin typeface="Avenir Book" panose="02000503020000020003" pitchFamily="2" charset="0"/>
                <a:ea typeface="Merriweather Sans"/>
                <a:cs typeface="Merriweather Sans"/>
                <a:sym typeface="Merriweather Sans"/>
              </a:rPr>
              <a:t>Oregon tracked disparities in health care use and health outcomes for black, American Indian, and Alaska Native Medicaid enrollees compared to white enrollees.</a:t>
            </a:r>
          </a:p>
          <a:p>
            <a:pPr marL="571500" marR="0" lvl="0" indent="-571500" algn="l" rtl="0">
              <a:spcBef>
                <a:spcPts val="0"/>
              </a:spcBef>
              <a:spcAft>
                <a:spcPts val="0"/>
              </a:spcAft>
              <a:buFont typeface="Arial" panose="020B0604020202020204" pitchFamily="34" charset="0"/>
              <a:buChar char="•"/>
            </a:pPr>
            <a:r>
              <a:rPr lang="en-US" sz="3000" dirty="0">
                <a:solidFill>
                  <a:schemeClr val="tx1"/>
                </a:solidFill>
                <a:latin typeface="Avenir Book" panose="02000503020000020003" pitchFamily="2" charset="0"/>
                <a:ea typeface="Merriweather Sans"/>
                <a:cs typeface="Merriweather Sans"/>
                <a:sym typeface="Merriweather Sans"/>
              </a:rPr>
              <a:t>Introduced health equity policies and Coordinated Care Organizations</a:t>
            </a:r>
          </a:p>
          <a:p>
            <a:pPr marL="571500" marR="0" lvl="0" indent="-571500" algn="l" rtl="0">
              <a:spcBef>
                <a:spcPts val="0"/>
              </a:spcBef>
              <a:spcAft>
                <a:spcPts val="0"/>
              </a:spcAft>
              <a:buFont typeface="Arial" panose="020B0604020202020204" pitchFamily="34" charset="0"/>
              <a:buChar char="•"/>
            </a:pPr>
            <a:r>
              <a:rPr lang="en-US" sz="3000" dirty="0">
                <a:solidFill>
                  <a:schemeClr val="tx1"/>
                </a:solidFill>
                <a:latin typeface="Avenir Book" panose="02000503020000020003" pitchFamily="2" charset="0"/>
                <a:ea typeface="Merriweather Sans"/>
                <a:cs typeface="Merriweather Sans"/>
                <a:sym typeface="Merriweather Sans"/>
              </a:rPr>
              <a:t>Disparities in access to primary care and preventative services decreased</a:t>
            </a:r>
          </a:p>
          <a:p>
            <a:pPr marL="571500" marR="0" lvl="0" indent="-571500" algn="l" rtl="0">
              <a:spcBef>
                <a:spcPts val="0"/>
              </a:spcBef>
              <a:spcAft>
                <a:spcPts val="0"/>
              </a:spcAft>
              <a:buFont typeface="Arial" panose="020B0604020202020204" pitchFamily="34" charset="0"/>
              <a:buChar char="•"/>
            </a:pPr>
            <a:r>
              <a:rPr lang="en-US" sz="3000" dirty="0">
                <a:solidFill>
                  <a:schemeClr val="tx1"/>
                </a:solidFill>
                <a:latin typeface="Avenir Book" panose="02000503020000020003" pitchFamily="2" charset="0"/>
                <a:ea typeface="Merriweather Sans"/>
                <a:cs typeface="Merriweather Sans"/>
                <a:sym typeface="Merriweather Sans"/>
              </a:rPr>
              <a:t>State and use the universal.  </a:t>
            </a:r>
            <a:endParaRPr sz="3000" dirty="0">
              <a:solidFill>
                <a:schemeClr val="tx1"/>
              </a:solidFill>
              <a:latin typeface="Avenir Book" panose="02000503020000020003" pitchFamily="2" charset="0"/>
              <a:ea typeface="Merriweather Sans"/>
              <a:cs typeface="Merriweather Sans"/>
              <a:sym typeface="Merriweather Sans"/>
            </a:endParaRPr>
          </a:p>
        </p:txBody>
      </p:sp>
      <p:sp>
        <p:nvSpPr>
          <p:cNvPr id="7" name="Google Shape;1182;p83">
            <a:extLst>
              <a:ext uri="{FF2B5EF4-FFF2-40B4-BE49-F238E27FC236}">
                <a16:creationId xmlns:a16="http://schemas.microsoft.com/office/drawing/2014/main" id="{537DCA19-ACBF-9349-84BE-1595F93D1660}"/>
              </a:ext>
            </a:extLst>
          </p:cNvPr>
          <p:cNvSpPr txBox="1"/>
          <p:nvPr/>
        </p:nvSpPr>
        <p:spPr>
          <a:xfrm>
            <a:off x="6773332" y="5721235"/>
            <a:ext cx="548776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3A3838"/>
                </a:solidFill>
                <a:latin typeface="Avenir"/>
                <a:ea typeface="Avenir"/>
                <a:cs typeface="Avenir"/>
                <a:sym typeface="Avenir"/>
              </a:rPr>
              <a:t>Source: Oregon Health &amp; Science University </a:t>
            </a:r>
            <a:endParaRPr sz="2000" dirty="0">
              <a:solidFill>
                <a:srgbClr val="3A3838"/>
              </a:solidFill>
              <a:latin typeface="Avenir"/>
              <a:ea typeface="Avenir"/>
              <a:cs typeface="Avenir"/>
              <a:sym typeface="Avenir"/>
            </a:endParaRPr>
          </a:p>
        </p:txBody>
      </p:sp>
    </p:spTree>
    <p:extLst>
      <p:ext uri="{BB962C8B-B14F-4D97-AF65-F5344CB8AC3E}">
        <p14:creationId xmlns:p14="http://schemas.microsoft.com/office/powerpoint/2010/main" val="42829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1182" name="Google Shape;1182;p83"/>
          <p:cNvSpPr txBox="1"/>
          <p:nvPr/>
        </p:nvSpPr>
        <p:spPr>
          <a:xfrm>
            <a:off x="825584" y="296022"/>
            <a:ext cx="9561095"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3A3838"/>
                </a:solidFill>
                <a:latin typeface="Avenir"/>
                <a:ea typeface="Avenir"/>
                <a:cs typeface="Avenir"/>
                <a:sym typeface="Avenir"/>
              </a:rPr>
              <a:t>TU and COVID-19 in California</a:t>
            </a:r>
            <a:endParaRPr sz="4800" b="1" dirty="0">
              <a:solidFill>
                <a:srgbClr val="3A3838"/>
              </a:solidFill>
              <a:latin typeface="Avenir"/>
              <a:ea typeface="Avenir"/>
              <a:cs typeface="Avenir"/>
              <a:sym typeface="Avenir"/>
            </a:endParaRPr>
          </a:p>
        </p:txBody>
      </p:sp>
      <p:pic>
        <p:nvPicPr>
          <p:cNvPr id="3" name="Picture 2" descr="Text&#10;&#10;Description automatically generated">
            <a:extLst>
              <a:ext uri="{FF2B5EF4-FFF2-40B4-BE49-F238E27FC236}">
                <a16:creationId xmlns:a16="http://schemas.microsoft.com/office/drawing/2014/main" id="{C9C62AC2-CAD3-B34B-9307-10FD9F57AC91}"/>
              </a:ext>
            </a:extLst>
          </p:cNvPr>
          <p:cNvPicPr>
            <a:picLocks noChangeAspect="1"/>
          </p:cNvPicPr>
          <p:nvPr/>
        </p:nvPicPr>
        <p:blipFill>
          <a:blip r:embed="rId3"/>
          <a:stretch>
            <a:fillRect/>
          </a:stretch>
        </p:blipFill>
        <p:spPr>
          <a:xfrm>
            <a:off x="1304174" y="1231900"/>
            <a:ext cx="9194800" cy="2527300"/>
          </a:xfrm>
          <a:prstGeom prst="rect">
            <a:avLst/>
          </a:prstGeom>
        </p:spPr>
      </p:pic>
      <p:pic>
        <p:nvPicPr>
          <p:cNvPr id="5" name="Picture 4" descr="Text&#10;&#10;Description automatically generated">
            <a:extLst>
              <a:ext uri="{FF2B5EF4-FFF2-40B4-BE49-F238E27FC236}">
                <a16:creationId xmlns:a16="http://schemas.microsoft.com/office/drawing/2014/main" id="{98B5E250-A31F-9444-8A75-C4673B2FCA74}"/>
              </a:ext>
            </a:extLst>
          </p:cNvPr>
          <p:cNvPicPr>
            <a:picLocks noChangeAspect="1"/>
          </p:cNvPicPr>
          <p:nvPr/>
        </p:nvPicPr>
        <p:blipFill>
          <a:blip r:embed="rId4"/>
          <a:stretch>
            <a:fillRect/>
          </a:stretch>
        </p:blipFill>
        <p:spPr>
          <a:xfrm>
            <a:off x="1090279" y="3759200"/>
            <a:ext cx="9296400" cy="1866900"/>
          </a:xfrm>
          <a:prstGeom prst="rect">
            <a:avLst/>
          </a:prstGeom>
        </p:spPr>
      </p:pic>
      <p:sp>
        <p:nvSpPr>
          <p:cNvPr id="205" name="Google Shape;1182;p83">
            <a:extLst>
              <a:ext uri="{FF2B5EF4-FFF2-40B4-BE49-F238E27FC236}">
                <a16:creationId xmlns:a16="http://schemas.microsoft.com/office/drawing/2014/main" id="{27D3ED3C-5B49-2041-8114-0DB9AB96D253}"/>
              </a:ext>
            </a:extLst>
          </p:cNvPr>
          <p:cNvSpPr txBox="1"/>
          <p:nvPr/>
        </p:nvSpPr>
        <p:spPr>
          <a:xfrm>
            <a:off x="7620000" y="5626100"/>
            <a:ext cx="444366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3A3838"/>
                </a:solidFill>
                <a:latin typeface="Avenir"/>
                <a:ea typeface="Avenir"/>
                <a:cs typeface="Avenir"/>
                <a:sym typeface="Avenir"/>
              </a:rPr>
              <a:t>Source: CA Dept. of Public Health </a:t>
            </a:r>
            <a:endParaRPr sz="2000" dirty="0">
              <a:solidFill>
                <a:srgbClr val="3A3838"/>
              </a:solidFill>
              <a:latin typeface="Avenir"/>
              <a:ea typeface="Avenir"/>
              <a:cs typeface="Avenir"/>
              <a:sym typeface="Avenir"/>
            </a:endParaRPr>
          </a:p>
        </p:txBody>
      </p:sp>
    </p:spTree>
    <p:extLst>
      <p:ext uri="{BB962C8B-B14F-4D97-AF65-F5344CB8AC3E}">
        <p14:creationId xmlns:p14="http://schemas.microsoft.com/office/powerpoint/2010/main" val="633271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7117" y="2207077"/>
            <a:ext cx="8802688" cy="2690813"/>
          </a:xfrm>
          <a:prstGeom prst="rect">
            <a:avLst/>
          </a:prstGeom>
          <a:noFill/>
          <a:ln>
            <a:noFill/>
          </a:ln>
        </p:spPr>
      </p:pic>
      <p:sp>
        <p:nvSpPr>
          <p:cNvPr id="728" name="Google Shape;728;p52"/>
          <p:cNvSpPr txBox="1"/>
          <p:nvPr/>
        </p:nvSpPr>
        <p:spPr>
          <a:xfrm>
            <a:off x="929192" y="5339215"/>
            <a:ext cx="2570163" cy="393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FF9900"/>
              </a:buClr>
              <a:buSzPts val="450"/>
              <a:buFont typeface="Calibri"/>
              <a:buNone/>
            </a:pPr>
            <a:r>
              <a:rPr lang="en-US" sz="1800">
                <a:solidFill>
                  <a:srgbClr val="26403A"/>
                </a:solidFill>
                <a:latin typeface="Arial"/>
                <a:ea typeface="Arial"/>
                <a:cs typeface="Arial"/>
                <a:sym typeface="Arial"/>
              </a:rPr>
              <a:t>Exclusion</a:t>
            </a:r>
            <a:endParaRPr/>
          </a:p>
        </p:txBody>
      </p:sp>
      <p:sp>
        <p:nvSpPr>
          <p:cNvPr id="729" name="Google Shape;729;p52"/>
          <p:cNvSpPr txBox="1"/>
          <p:nvPr/>
        </p:nvSpPr>
        <p:spPr>
          <a:xfrm>
            <a:off x="3953380" y="5339215"/>
            <a:ext cx="2568575" cy="393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FF9900"/>
              </a:buClr>
              <a:buSzPts val="450"/>
              <a:buFont typeface="Calibri"/>
              <a:buNone/>
            </a:pPr>
            <a:r>
              <a:rPr lang="en-US" sz="1800">
                <a:solidFill>
                  <a:srgbClr val="26403A"/>
                </a:solidFill>
                <a:latin typeface="Arial"/>
                <a:ea typeface="Arial"/>
                <a:cs typeface="Arial"/>
                <a:sym typeface="Arial"/>
              </a:rPr>
              <a:t>Inclusion</a:t>
            </a:r>
            <a:endParaRPr sz="1800">
              <a:solidFill>
                <a:srgbClr val="26403A"/>
              </a:solidFill>
              <a:latin typeface="Arial"/>
              <a:ea typeface="Arial"/>
              <a:cs typeface="Arial"/>
              <a:sym typeface="Arial"/>
            </a:endParaRPr>
          </a:p>
          <a:p>
            <a:pPr marL="0" marR="0" lvl="0" indent="0" algn="ctr" rtl="0">
              <a:spcBef>
                <a:spcPts val="0"/>
              </a:spcBef>
              <a:spcAft>
                <a:spcPts val="0"/>
              </a:spcAft>
              <a:buClr>
                <a:srgbClr val="FF9900"/>
              </a:buClr>
              <a:buSzPts val="450"/>
              <a:buFont typeface="Calibri"/>
              <a:buNone/>
            </a:pPr>
            <a:endParaRPr sz="1800">
              <a:solidFill>
                <a:srgbClr val="26403A"/>
              </a:solidFill>
              <a:latin typeface="Arial"/>
              <a:ea typeface="Arial"/>
              <a:cs typeface="Arial"/>
              <a:sym typeface="Arial"/>
            </a:endParaRPr>
          </a:p>
        </p:txBody>
      </p:sp>
      <p:sp>
        <p:nvSpPr>
          <p:cNvPr id="730" name="Google Shape;730;p52"/>
          <p:cNvSpPr txBox="1"/>
          <p:nvPr/>
        </p:nvSpPr>
        <p:spPr>
          <a:xfrm>
            <a:off x="6442580" y="5342390"/>
            <a:ext cx="2570162" cy="393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FF9900"/>
              </a:buClr>
              <a:buSzPts val="450"/>
              <a:buFont typeface="Calibri"/>
              <a:buNone/>
            </a:pPr>
            <a:r>
              <a:rPr lang="en-US" sz="1800">
                <a:solidFill>
                  <a:srgbClr val="26403A"/>
                </a:solidFill>
                <a:latin typeface="Arial"/>
                <a:ea typeface="Arial"/>
                <a:cs typeface="Arial"/>
                <a:sym typeface="Arial"/>
              </a:rPr>
              <a:t>Belonging</a:t>
            </a:r>
            <a:endParaRPr sz="1800">
              <a:solidFill>
                <a:srgbClr val="26403A"/>
              </a:solidFill>
              <a:latin typeface="Arial"/>
              <a:ea typeface="Arial"/>
              <a:cs typeface="Arial"/>
              <a:sym typeface="Arial"/>
            </a:endParaRPr>
          </a:p>
        </p:txBody>
      </p:sp>
      <p:pic>
        <p:nvPicPr>
          <p:cNvPr id="731" name="Google Shape;731;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092919">
            <a:off x="6244936" y="1023596"/>
            <a:ext cx="2847975" cy="2690813"/>
          </a:xfrm>
          <a:prstGeom prst="rect">
            <a:avLst/>
          </a:prstGeom>
          <a:noFill/>
          <a:ln>
            <a:noFill/>
          </a:ln>
        </p:spPr>
      </p:pic>
      <p:pic>
        <p:nvPicPr>
          <p:cNvPr id="732" name="Google Shape;732;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7728321">
            <a:off x="8299161" y="2792071"/>
            <a:ext cx="2847975" cy="2690813"/>
          </a:xfrm>
          <a:prstGeom prst="rect">
            <a:avLst/>
          </a:prstGeom>
          <a:noFill/>
          <a:ln>
            <a:noFill/>
          </a:ln>
        </p:spPr>
      </p:pic>
      <p:pic>
        <p:nvPicPr>
          <p:cNvPr id="733" name="Google Shape;733;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016198">
            <a:off x="8554748" y="725147"/>
            <a:ext cx="2847975" cy="2690812"/>
          </a:xfrm>
          <a:prstGeom prst="rect">
            <a:avLst/>
          </a:prstGeom>
          <a:noFill/>
          <a:ln>
            <a:noFill/>
          </a:ln>
        </p:spPr>
      </p:pic>
      <p:pic>
        <p:nvPicPr>
          <p:cNvPr id="734" name="Google Shape;734;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092919">
            <a:off x="7125998" y="2699997"/>
            <a:ext cx="2847975" cy="2690812"/>
          </a:xfrm>
          <a:prstGeom prst="rect">
            <a:avLst/>
          </a:prstGeom>
          <a:noFill/>
          <a:ln>
            <a:noFill/>
          </a:ln>
        </p:spPr>
      </p:pic>
      <p:pic>
        <p:nvPicPr>
          <p:cNvPr id="735" name="Google Shape;735;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872469">
            <a:off x="7656223" y="685459"/>
            <a:ext cx="2847975" cy="2690812"/>
          </a:xfrm>
          <a:prstGeom prst="rect">
            <a:avLst/>
          </a:prstGeom>
          <a:noFill/>
          <a:ln>
            <a:noFill/>
          </a:ln>
        </p:spPr>
      </p:pic>
      <p:pic>
        <p:nvPicPr>
          <p:cNvPr id="736" name="Google Shape;736;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872469">
            <a:off x="8235661" y="2226921"/>
            <a:ext cx="2847975" cy="2690813"/>
          </a:xfrm>
          <a:prstGeom prst="rect">
            <a:avLst/>
          </a:prstGeom>
          <a:noFill/>
          <a:ln>
            <a:noFill/>
          </a:ln>
        </p:spPr>
      </p:pic>
      <p:pic>
        <p:nvPicPr>
          <p:cNvPr id="737" name="Google Shape;737;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092919">
            <a:off x="6610855" y="2700790"/>
            <a:ext cx="2849562" cy="2690812"/>
          </a:xfrm>
          <a:prstGeom prst="rect">
            <a:avLst/>
          </a:prstGeom>
          <a:noFill/>
          <a:ln>
            <a:noFill/>
          </a:ln>
        </p:spPr>
      </p:pic>
      <p:pic>
        <p:nvPicPr>
          <p:cNvPr id="738" name="Google Shape;738;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092919">
            <a:off x="6970423" y="1360147"/>
            <a:ext cx="2847975" cy="2690812"/>
          </a:xfrm>
          <a:prstGeom prst="rect">
            <a:avLst/>
          </a:prstGeom>
          <a:noFill/>
          <a:ln>
            <a:noFill/>
          </a:ln>
        </p:spPr>
      </p:pic>
      <p:pic>
        <p:nvPicPr>
          <p:cNvPr id="739" name="Google Shape;739;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092919">
            <a:off x="8729373" y="2068172"/>
            <a:ext cx="2847975" cy="2690812"/>
          </a:xfrm>
          <a:prstGeom prst="rect">
            <a:avLst/>
          </a:prstGeom>
          <a:noFill/>
          <a:ln>
            <a:noFill/>
          </a:ln>
        </p:spPr>
      </p:pic>
      <p:sp>
        <p:nvSpPr>
          <p:cNvPr id="740" name="Google Shape;740;p52"/>
          <p:cNvSpPr txBox="1"/>
          <p:nvPr/>
        </p:nvSpPr>
        <p:spPr>
          <a:xfrm>
            <a:off x="817419" y="5960594"/>
            <a:ext cx="10451472" cy="53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23"/>
              <a:buFont typeface="Arial"/>
              <a:buNone/>
            </a:pPr>
            <a:r>
              <a:rPr lang="en-US" sz="4400" b="0" i="0">
                <a:solidFill>
                  <a:srgbClr val="525252"/>
                </a:solidFill>
                <a:latin typeface="Georgia"/>
                <a:ea typeface="Georgia"/>
                <a:cs typeface="Georgia"/>
                <a:sym typeface="Georgia"/>
              </a:rPr>
              <a:t>Bridge — Listen, engage, organize, love.</a:t>
            </a:r>
            <a:endParaRPr/>
          </a:p>
          <a:p>
            <a:pPr marL="0" marR="0" lvl="0" indent="0" algn="ctr" rtl="0">
              <a:lnSpc>
                <a:spcPct val="90000"/>
              </a:lnSpc>
              <a:spcBef>
                <a:spcPts val="0"/>
              </a:spcBef>
              <a:spcAft>
                <a:spcPts val="0"/>
              </a:spcAft>
              <a:buClr>
                <a:schemeClr val="lt1"/>
              </a:buClr>
              <a:buSzPts val="850"/>
              <a:buFont typeface="Georgia"/>
              <a:buNone/>
            </a:pPr>
            <a:endParaRPr sz="3400" b="0" i="0">
              <a:solidFill>
                <a:srgbClr val="FFFFFF"/>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55"/>
          <p:cNvPicPr preferRelativeResize="0"/>
          <p:nvPr/>
        </p:nvPicPr>
        <p:blipFill rotWithShape="1">
          <a:blip r:embed="rId3">
            <a:alphaModFix/>
          </a:blip>
          <a:srcRect/>
          <a:stretch/>
        </p:blipFill>
        <p:spPr>
          <a:xfrm>
            <a:off x="1484811" y="1073875"/>
            <a:ext cx="8229600" cy="4762500"/>
          </a:xfrm>
          <a:prstGeom prst="rect">
            <a:avLst/>
          </a:prstGeom>
          <a:noFill/>
          <a:ln>
            <a:noFill/>
          </a:ln>
        </p:spPr>
      </p:pic>
      <p:sp>
        <p:nvSpPr>
          <p:cNvPr id="760" name="Google Shape;760;p55"/>
          <p:cNvSpPr txBox="1"/>
          <p:nvPr/>
        </p:nvSpPr>
        <p:spPr>
          <a:xfrm>
            <a:off x="583474" y="365760"/>
            <a:ext cx="94488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404040"/>
                </a:solidFill>
                <a:latin typeface="Calibri"/>
                <a:ea typeface="Calibri"/>
                <a:cs typeface="Calibri"/>
                <a:sym typeface="Calibri"/>
              </a:rPr>
              <a:t>United Kingdom Minister of Loneliness</a:t>
            </a:r>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56"/>
          <p:cNvPicPr preferRelativeResize="0"/>
          <p:nvPr/>
        </p:nvPicPr>
        <p:blipFill rotWithShape="1">
          <a:blip r:embed="rId3">
            <a:alphaModFix/>
          </a:blip>
          <a:srcRect/>
          <a:stretch/>
        </p:blipFill>
        <p:spPr>
          <a:xfrm>
            <a:off x="1791790" y="1217159"/>
            <a:ext cx="7779306" cy="4077653"/>
          </a:xfrm>
          <a:prstGeom prst="rect">
            <a:avLst/>
          </a:prstGeom>
          <a:noFill/>
          <a:ln>
            <a:noFill/>
          </a:ln>
        </p:spPr>
      </p:pic>
      <p:sp>
        <p:nvSpPr>
          <p:cNvPr id="766" name="Google Shape;766;p56"/>
          <p:cNvSpPr txBox="1"/>
          <p:nvPr/>
        </p:nvSpPr>
        <p:spPr>
          <a:xfrm>
            <a:off x="1695995" y="5330727"/>
            <a:ext cx="39123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1E4E79"/>
                </a:solidFill>
                <a:latin typeface="Calibri"/>
                <a:ea typeface="Calibri"/>
                <a:cs typeface="Calibri"/>
                <a:sym typeface="Calibri"/>
              </a:rPr>
              <a:t>Source – Participatory City Foundation</a:t>
            </a:r>
            <a:endParaRPr/>
          </a:p>
        </p:txBody>
      </p:sp>
      <p:sp>
        <p:nvSpPr>
          <p:cNvPr id="767" name="Google Shape;767;p56"/>
          <p:cNvSpPr txBox="1"/>
          <p:nvPr/>
        </p:nvSpPr>
        <p:spPr>
          <a:xfrm>
            <a:off x="1010194" y="278674"/>
            <a:ext cx="886532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404040"/>
                </a:solidFill>
                <a:latin typeface="Calibri"/>
                <a:ea typeface="Calibri"/>
                <a:cs typeface="Calibri"/>
                <a:sym typeface="Calibri"/>
              </a:rPr>
              <a:t>Belonging in Barking and Dagenham</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a:stretch/>
        </p:blipFill>
        <p:spPr>
          <a:xfrm>
            <a:off x="1018903" y="675342"/>
            <a:ext cx="10241280" cy="5365618"/>
          </a:xfrm>
          <a:prstGeom prst="rect">
            <a:avLst/>
          </a:prstGeom>
          <a:noFill/>
          <a:ln>
            <a:noFill/>
          </a:ln>
        </p:spPr>
      </p:pic>
      <p:sp>
        <p:nvSpPr>
          <p:cNvPr id="137" name="Google Shape;137;p4"/>
          <p:cNvSpPr/>
          <p:nvPr/>
        </p:nvSpPr>
        <p:spPr>
          <a:xfrm>
            <a:off x="1018903" y="2374103"/>
            <a:ext cx="7289074"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E2E7DB"/>
                </a:solidFill>
                <a:latin typeface="Avenir"/>
                <a:ea typeface="Avenir"/>
                <a:cs typeface="Avenir"/>
                <a:sym typeface="Avenir"/>
              </a:rPr>
              <a:t>The problem of “Othering” is the problem of the 21st century </a:t>
            </a:r>
            <a:endParaRPr/>
          </a:p>
          <a:p>
            <a:pPr marL="0" marR="0" lvl="0" indent="0" algn="ctr" rtl="0">
              <a:spcBef>
                <a:spcPts val="0"/>
              </a:spcBef>
              <a:spcAft>
                <a:spcPts val="0"/>
              </a:spcAft>
              <a:buNone/>
            </a:pPr>
            <a:endParaRPr sz="2800">
              <a:solidFill>
                <a:srgbClr val="E2E7DB"/>
              </a:solidFill>
              <a:latin typeface="Avenir"/>
              <a:ea typeface="Avenir"/>
              <a:cs typeface="Avenir"/>
              <a:sym typeface="Avenir"/>
            </a:endParaRPr>
          </a:p>
          <a:p>
            <a:pPr marL="0" marR="0" lvl="0" indent="0" algn="ctr" rtl="0">
              <a:spcBef>
                <a:spcPts val="0"/>
              </a:spcBef>
              <a:spcAft>
                <a:spcPts val="0"/>
              </a:spcAft>
              <a:buNone/>
            </a:pPr>
            <a:r>
              <a:rPr lang="en-US" sz="2800">
                <a:solidFill>
                  <a:srgbClr val="E2E7DB"/>
                </a:solidFill>
                <a:latin typeface="Avenir"/>
                <a:ea typeface="Avenir"/>
                <a:cs typeface="Avenir"/>
                <a:sym typeface="Avenir"/>
              </a:rPr>
              <a:t>And the possible demise of the nation state as we know it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57"/>
          <p:cNvPicPr preferRelativeResize="0"/>
          <p:nvPr/>
        </p:nvPicPr>
        <p:blipFill rotWithShape="1">
          <a:blip r:embed="rId3">
            <a:alphaModFix/>
          </a:blip>
          <a:srcRect/>
          <a:stretch/>
        </p:blipFill>
        <p:spPr>
          <a:xfrm>
            <a:off x="548641" y="722811"/>
            <a:ext cx="6490788" cy="4868091"/>
          </a:xfrm>
          <a:prstGeom prst="rect">
            <a:avLst/>
          </a:prstGeom>
          <a:noFill/>
          <a:ln>
            <a:noFill/>
          </a:ln>
        </p:spPr>
      </p:pic>
      <p:sp>
        <p:nvSpPr>
          <p:cNvPr id="773" name="Google Shape;773;p57"/>
          <p:cNvSpPr txBox="1"/>
          <p:nvPr/>
        </p:nvSpPr>
        <p:spPr>
          <a:xfrm>
            <a:off x="8368937" y="923109"/>
            <a:ext cx="38230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Calibri"/>
                <a:ea typeface="Calibri"/>
                <a:cs typeface="Calibri"/>
                <a:sym typeface="Calibri"/>
              </a:rPr>
              <a:t>The Friendly Bench</a:t>
            </a:r>
            <a:endParaRPr sz="3600" b="1" i="1">
              <a:solidFill>
                <a:schemeClr val="dk1"/>
              </a:solidFill>
              <a:latin typeface="Calibri"/>
              <a:ea typeface="Calibri"/>
              <a:cs typeface="Calibri"/>
              <a:sym typeface="Calibri"/>
            </a:endParaRPr>
          </a:p>
        </p:txBody>
      </p:sp>
      <p:sp>
        <p:nvSpPr>
          <p:cNvPr id="774" name="Google Shape;774;p57"/>
          <p:cNvSpPr txBox="1"/>
          <p:nvPr/>
        </p:nvSpPr>
        <p:spPr>
          <a:xfrm>
            <a:off x="8577943" y="1569440"/>
            <a:ext cx="342246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By sitting at a friendly bench, people agree to engage in conversation or a social activity.</a:t>
            </a:r>
            <a:endParaRPr sz="1800">
              <a:solidFill>
                <a:schemeClr val="dk1"/>
              </a:solidFill>
              <a:latin typeface="Calibri"/>
              <a:ea typeface="Calibri"/>
              <a:cs typeface="Calibri"/>
              <a:sym typeface="Calibri"/>
            </a:endParaRPr>
          </a:p>
        </p:txBody>
      </p:sp>
      <p:sp>
        <p:nvSpPr>
          <p:cNvPr id="775" name="Google Shape;775;p57"/>
          <p:cNvSpPr txBox="1"/>
          <p:nvPr/>
        </p:nvSpPr>
        <p:spPr>
          <a:xfrm>
            <a:off x="9353006" y="4598126"/>
            <a:ext cx="254290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Can this be replicated in other settings?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restaurants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online forums</a:t>
            </a: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85"/>
          <p:cNvSpPr txBox="1">
            <a:spLocks noGrp="1"/>
          </p:cNvSpPr>
          <p:nvPr>
            <p:ph type="title"/>
          </p:nvPr>
        </p:nvSpPr>
        <p:spPr>
          <a:xfrm>
            <a:off x="735512" y="557711"/>
            <a:ext cx="109601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A3838"/>
              </a:buClr>
              <a:buSzPts val="3600"/>
              <a:buFont typeface="Arial"/>
              <a:buNone/>
            </a:pPr>
            <a:r>
              <a:rPr lang="en-US" sz="3600" b="1">
                <a:solidFill>
                  <a:srgbClr val="3A3838"/>
                </a:solidFill>
              </a:rPr>
              <a:t>Targeted Universalism Operationalizes Belonging</a:t>
            </a:r>
            <a:endParaRPr/>
          </a:p>
        </p:txBody>
      </p:sp>
      <p:sp>
        <p:nvSpPr>
          <p:cNvPr id="1195" name="Google Shape;1195;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dirty="0"/>
              <a:t>Each group’s differences must be taken into account</a:t>
            </a:r>
            <a:endParaRPr dirty="0"/>
          </a:p>
          <a:p>
            <a:pPr marL="228600" lvl="0" indent="-228600" algn="l" rtl="0">
              <a:lnSpc>
                <a:spcPct val="90000"/>
              </a:lnSpc>
              <a:spcBef>
                <a:spcPts val="1000"/>
              </a:spcBef>
              <a:spcAft>
                <a:spcPts val="0"/>
              </a:spcAft>
              <a:buSzPts val="2800"/>
              <a:buChar char="•"/>
            </a:pPr>
            <a:r>
              <a:rPr lang="en-US" dirty="0"/>
              <a:t>T/U is designed through careful consideration of positionality and situatedness</a:t>
            </a:r>
            <a:endParaRPr dirty="0"/>
          </a:p>
          <a:p>
            <a:pPr marL="228600" lvl="0" indent="-228600" algn="l" rtl="0">
              <a:lnSpc>
                <a:spcPct val="90000"/>
              </a:lnSpc>
              <a:spcBef>
                <a:spcPts val="1000"/>
              </a:spcBef>
              <a:spcAft>
                <a:spcPts val="0"/>
              </a:spcAft>
              <a:buSzPts val="2800"/>
              <a:buChar char="•"/>
            </a:pPr>
            <a:r>
              <a:rPr lang="en-US" dirty="0"/>
              <a:t>It is inclusive of all regardless of differences, it expands the ‘we’</a:t>
            </a:r>
            <a:endParaRPr dirty="0"/>
          </a:p>
          <a:p>
            <a:pPr marL="228600" lvl="0" indent="-228600" algn="l" rtl="0">
              <a:lnSpc>
                <a:spcPct val="90000"/>
              </a:lnSpc>
              <a:spcBef>
                <a:spcPts val="1000"/>
              </a:spcBef>
              <a:spcAft>
                <a:spcPts val="0"/>
              </a:spcAft>
              <a:buSzPts val="2800"/>
              <a:buChar char="•"/>
            </a:pPr>
            <a:r>
              <a:rPr lang="en-US" dirty="0"/>
              <a:t>T/U is a communications strategy</a:t>
            </a:r>
            <a:endParaRPr dirty="0"/>
          </a:p>
          <a:p>
            <a:pPr marL="228600" lvl="0" indent="-228600" algn="l" rtl="0">
              <a:lnSpc>
                <a:spcPct val="90000"/>
              </a:lnSpc>
              <a:spcBef>
                <a:spcPts val="1000"/>
              </a:spcBef>
              <a:spcAft>
                <a:spcPts val="0"/>
              </a:spcAft>
              <a:buSzPts val="2800"/>
              <a:buChar char="•"/>
            </a:pPr>
            <a:r>
              <a:rPr lang="en-US" dirty="0"/>
              <a:t>It avoids breaking and scarcity</a:t>
            </a:r>
          </a:p>
          <a:p>
            <a:pPr marL="228600" lvl="0" indent="-228600" algn="l" rtl="0">
              <a:lnSpc>
                <a:spcPct val="90000"/>
              </a:lnSpc>
              <a:spcBef>
                <a:spcPts val="1000"/>
              </a:spcBef>
              <a:spcAft>
                <a:spcPts val="0"/>
              </a:spcAft>
              <a:buSzPts val="2800"/>
              <a:buChar char="•"/>
            </a:pPr>
            <a:r>
              <a:rPr lang="en-US" dirty="0"/>
              <a:t>Participation/data/power/stories</a:t>
            </a:r>
          </a:p>
          <a:p>
            <a:pPr marL="228600" lvl="0" indent="-228600" algn="l" rtl="0">
              <a:lnSpc>
                <a:spcPct val="90000"/>
              </a:lnSpc>
              <a:spcBef>
                <a:spcPts val="1000"/>
              </a:spcBef>
              <a:spcAft>
                <a:spcPts val="0"/>
              </a:spcAft>
              <a:buSzPts val="2800"/>
              <a:buChar char="•"/>
            </a:pPr>
            <a:r>
              <a:rPr lang="en-US" dirty="0"/>
              <a:t>Move us toward belonging</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84"/>
          <p:cNvSpPr txBox="1">
            <a:spLocks noGrp="1"/>
          </p:cNvSpPr>
          <p:nvPr>
            <p:ph type="title"/>
          </p:nvPr>
        </p:nvSpPr>
        <p:spPr>
          <a:xfrm>
            <a:off x="1836738" y="342900"/>
            <a:ext cx="8623300" cy="8414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838"/>
              </a:buClr>
              <a:buSzPts val="4000"/>
              <a:buFont typeface="Avenir"/>
              <a:buNone/>
            </a:pPr>
            <a:r>
              <a:rPr lang="en-US" sz="4000">
                <a:solidFill>
                  <a:srgbClr val="3A3838"/>
                </a:solidFill>
                <a:latin typeface="Avenir"/>
                <a:ea typeface="Avenir"/>
                <a:cs typeface="Avenir"/>
                <a:sym typeface="Avenir"/>
              </a:rPr>
              <a:t>Targeted universalism in practice. </a:t>
            </a:r>
            <a:endParaRPr/>
          </a:p>
        </p:txBody>
      </p:sp>
      <p:sp>
        <p:nvSpPr>
          <p:cNvPr id="1189" name="Google Shape;1189;p84"/>
          <p:cNvSpPr txBox="1">
            <a:spLocks noGrp="1"/>
          </p:cNvSpPr>
          <p:nvPr>
            <p:ph type="body" idx="1"/>
          </p:nvPr>
        </p:nvSpPr>
        <p:spPr>
          <a:xfrm>
            <a:off x="2217738" y="1462089"/>
            <a:ext cx="8242300" cy="39195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70000"/>
              </a:lnSpc>
              <a:spcBef>
                <a:spcPts val="0"/>
              </a:spcBef>
              <a:spcAft>
                <a:spcPts val="0"/>
              </a:spcAft>
              <a:buSzPts val="2000"/>
              <a:buNone/>
            </a:pPr>
            <a:r>
              <a:rPr lang="en-US" sz="2000" dirty="0">
                <a:latin typeface="Avenir"/>
                <a:ea typeface="Avenir"/>
                <a:cs typeface="Avenir"/>
                <a:sym typeface="Avenir"/>
              </a:rPr>
              <a:t>This strategic framework…</a:t>
            </a:r>
            <a:endParaRPr dirty="0"/>
          </a:p>
          <a:p>
            <a:pPr marL="0" lvl="0" indent="0" algn="l" rtl="0">
              <a:lnSpc>
                <a:spcPct val="70000"/>
              </a:lnSpc>
              <a:spcBef>
                <a:spcPts val="1038"/>
              </a:spcBef>
              <a:spcAft>
                <a:spcPts val="0"/>
              </a:spcAft>
              <a:buSzPts val="2000"/>
              <a:buNone/>
            </a:pPr>
            <a:endParaRPr sz="2000" dirty="0">
              <a:latin typeface="Avenir"/>
              <a:ea typeface="Avenir"/>
              <a:cs typeface="Avenir"/>
              <a:sym typeface="Avenir"/>
            </a:endParaRPr>
          </a:p>
          <a:p>
            <a:pPr marL="0" lvl="0" indent="-127000" algn="l" rtl="0">
              <a:lnSpc>
                <a:spcPct val="70000"/>
              </a:lnSpc>
              <a:spcBef>
                <a:spcPts val="1038"/>
              </a:spcBef>
              <a:spcAft>
                <a:spcPts val="0"/>
              </a:spcAft>
              <a:buSzPts val="2000"/>
              <a:buFont typeface="Noto Sans Symbols"/>
              <a:buChar char="❖"/>
            </a:pPr>
            <a:r>
              <a:rPr lang="en-US" sz="2000" dirty="0">
                <a:latin typeface="Avenir"/>
                <a:ea typeface="Avenir"/>
                <a:cs typeface="Avenir"/>
                <a:sym typeface="Avenir"/>
              </a:rPr>
              <a:t>Starts with identifying the universal goals for all, yet the current position of whites should not be normalized in the system whereby becoming the universal goal for all. So, set a universal bench mark/goal that is not dependent on the dominant group.  </a:t>
            </a:r>
            <a:endParaRPr dirty="0"/>
          </a:p>
          <a:p>
            <a:pPr marL="0" lvl="0" indent="0" algn="l" rtl="0">
              <a:lnSpc>
                <a:spcPct val="70000"/>
              </a:lnSpc>
              <a:spcBef>
                <a:spcPts val="1038"/>
              </a:spcBef>
              <a:spcAft>
                <a:spcPts val="0"/>
              </a:spcAft>
              <a:buSzPts val="2000"/>
              <a:buFont typeface="Noto Sans Symbols"/>
              <a:buNone/>
            </a:pPr>
            <a:endParaRPr sz="2000" dirty="0">
              <a:latin typeface="Avenir"/>
              <a:ea typeface="Avenir"/>
              <a:cs typeface="Avenir"/>
              <a:sym typeface="Avenir"/>
            </a:endParaRPr>
          </a:p>
          <a:p>
            <a:pPr marL="0" lvl="0" indent="-127000" algn="l" rtl="0">
              <a:lnSpc>
                <a:spcPct val="70000"/>
              </a:lnSpc>
              <a:spcBef>
                <a:spcPts val="1038"/>
              </a:spcBef>
              <a:spcAft>
                <a:spcPts val="0"/>
              </a:spcAft>
              <a:buSzPts val="2000"/>
              <a:buFont typeface="Noto Sans Symbols"/>
              <a:buChar char="❖"/>
            </a:pPr>
            <a:r>
              <a:rPr lang="en-US" sz="2000" dirty="0">
                <a:solidFill>
                  <a:srgbClr val="E75204"/>
                </a:solidFill>
                <a:latin typeface="Avenir"/>
                <a:ea typeface="Avenir"/>
                <a:cs typeface="Avenir"/>
                <a:sym typeface="Avenir"/>
              </a:rPr>
              <a:t> Identify specific obstacles in particular geographies that limit certain populations from reaching those goals.</a:t>
            </a:r>
            <a:endParaRPr dirty="0"/>
          </a:p>
          <a:p>
            <a:pPr marL="0" lvl="0" indent="0" algn="l" rtl="0">
              <a:lnSpc>
                <a:spcPct val="70000"/>
              </a:lnSpc>
              <a:spcBef>
                <a:spcPts val="1038"/>
              </a:spcBef>
              <a:spcAft>
                <a:spcPts val="0"/>
              </a:spcAft>
              <a:buSzPts val="2000"/>
              <a:buFont typeface="Noto Sans Symbols"/>
              <a:buNone/>
            </a:pPr>
            <a:endParaRPr sz="2000" dirty="0">
              <a:solidFill>
                <a:srgbClr val="E75204"/>
              </a:solidFill>
              <a:latin typeface="Avenir"/>
              <a:ea typeface="Avenir"/>
              <a:cs typeface="Avenir"/>
              <a:sym typeface="Avenir"/>
            </a:endParaRPr>
          </a:p>
          <a:p>
            <a:pPr marL="0" lvl="0" indent="-127000" algn="l" rtl="0">
              <a:lnSpc>
                <a:spcPct val="70000"/>
              </a:lnSpc>
              <a:spcBef>
                <a:spcPts val="1038"/>
              </a:spcBef>
              <a:spcAft>
                <a:spcPts val="0"/>
              </a:spcAft>
              <a:buSzPts val="2000"/>
              <a:buFont typeface="Noto Sans Symbols"/>
              <a:buChar char="❖"/>
            </a:pPr>
            <a:r>
              <a:rPr lang="en-US" sz="2000" dirty="0">
                <a:latin typeface="Avenir"/>
                <a:ea typeface="Avenir"/>
                <a:cs typeface="Avenir"/>
                <a:sym typeface="Avenir"/>
              </a:rPr>
              <a:t>Create targeted strategies for each group that are designed to affirmatively promote inclusion/belonging AND remove barriers to inclusion/belonging.</a:t>
            </a:r>
          </a:p>
          <a:p>
            <a:pPr marL="0" lvl="0" indent="-127000" algn="l" rtl="0">
              <a:lnSpc>
                <a:spcPct val="70000"/>
              </a:lnSpc>
              <a:spcBef>
                <a:spcPts val="1038"/>
              </a:spcBef>
              <a:spcAft>
                <a:spcPts val="0"/>
              </a:spcAft>
              <a:buSzPts val="2000"/>
              <a:buFont typeface="Noto Sans Symbols"/>
              <a:buChar char="❖"/>
            </a:pPr>
            <a:r>
              <a:rPr lang="en-US" sz="2000" dirty="0">
                <a:latin typeface="Avenir"/>
                <a:ea typeface="Avenir"/>
                <a:cs typeface="Avenir"/>
                <a:sym typeface="Avenir"/>
              </a:rPr>
              <a:t>Involve the group in the goal setting/ the research and the story</a:t>
            </a:r>
          </a:p>
          <a:p>
            <a:pPr marL="0" lvl="0" indent="0" algn="l" rtl="0">
              <a:lnSpc>
                <a:spcPct val="70000"/>
              </a:lnSpc>
              <a:spcBef>
                <a:spcPts val="1038"/>
              </a:spcBef>
              <a:spcAft>
                <a:spcPts val="0"/>
              </a:spcAft>
              <a:buSzPts val="2000"/>
              <a:buNone/>
            </a:pPr>
            <a:endParaRPr lang="en-US" sz="2000" dirty="0">
              <a:latin typeface="Avenir"/>
              <a:ea typeface="Avenir"/>
              <a:cs typeface="Avenir"/>
              <a:sym typeface="Avenir"/>
            </a:endParaRPr>
          </a:p>
          <a:p>
            <a:pPr marL="0" lvl="0" indent="-127000" algn="l" rtl="0">
              <a:lnSpc>
                <a:spcPct val="70000"/>
              </a:lnSpc>
              <a:spcBef>
                <a:spcPts val="1038"/>
              </a:spcBef>
              <a:spcAft>
                <a:spcPts val="0"/>
              </a:spcAft>
              <a:buSzPts val="2000"/>
              <a:buFont typeface="Noto Sans Symbols"/>
              <a:buChar char="❖"/>
            </a:pPr>
            <a:r>
              <a:rPr lang="en-US" sz="2000" dirty="0">
                <a:latin typeface="Avenir"/>
                <a:sym typeface="Avenir"/>
              </a:rPr>
              <a:t>This could be through a Community Health Needs Assessment</a:t>
            </a:r>
            <a:endParaRPr dirty="0"/>
          </a:p>
          <a:p>
            <a:pPr marL="0" lvl="0" indent="0" algn="l" rtl="0">
              <a:lnSpc>
                <a:spcPct val="70000"/>
              </a:lnSpc>
              <a:spcBef>
                <a:spcPts val="1038"/>
              </a:spcBef>
              <a:spcAft>
                <a:spcPts val="0"/>
              </a:spcAft>
              <a:buSzPts val="1700"/>
              <a:buFont typeface="Calibri"/>
              <a:buNone/>
            </a:pPr>
            <a:endParaRPr sz="1700" dirty="0">
              <a:solidFill>
                <a:srgbClr val="1F497D"/>
              </a:solidFill>
            </a:endParaRPr>
          </a:p>
          <a:p>
            <a:pPr marL="0" lvl="0" indent="0" algn="r" rtl="0">
              <a:lnSpc>
                <a:spcPct val="70000"/>
              </a:lnSpc>
              <a:spcBef>
                <a:spcPts val="600"/>
              </a:spcBef>
              <a:spcAft>
                <a:spcPts val="0"/>
              </a:spcAft>
              <a:buSzPts val="700"/>
              <a:buNone/>
            </a:pPr>
            <a:endParaRPr sz="700" dirty="0"/>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84"/>
          <p:cNvSpPr txBox="1">
            <a:spLocks noGrp="1"/>
          </p:cNvSpPr>
          <p:nvPr>
            <p:ph type="title"/>
          </p:nvPr>
        </p:nvSpPr>
        <p:spPr>
          <a:xfrm>
            <a:off x="605972" y="342900"/>
            <a:ext cx="9854066" cy="84146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A3838"/>
              </a:buClr>
              <a:buSzPts val="4000"/>
              <a:buFont typeface="Avenir"/>
              <a:buNone/>
            </a:pPr>
            <a:r>
              <a:rPr lang="en-US" sz="4000" dirty="0">
                <a:solidFill>
                  <a:srgbClr val="3A3838"/>
                </a:solidFill>
                <a:latin typeface="Avenir"/>
                <a:ea typeface="Avenir"/>
                <a:cs typeface="Avenir"/>
                <a:sym typeface="Avenir"/>
              </a:rPr>
              <a:t>San Francisco Health Improvement Partnership</a:t>
            </a:r>
            <a:endParaRPr dirty="0"/>
          </a:p>
        </p:txBody>
      </p:sp>
      <p:pic>
        <p:nvPicPr>
          <p:cNvPr id="5" name="Picture 4" descr="Graphical user interface, application&#10;&#10;Description automatically generated">
            <a:extLst>
              <a:ext uri="{FF2B5EF4-FFF2-40B4-BE49-F238E27FC236}">
                <a16:creationId xmlns:a16="http://schemas.microsoft.com/office/drawing/2014/main" id="{325D5702-71F7-9E4F-901B-A877FD986DA2}"/>
              </a:ext>
            </a:extLst>
          </p:cNvPr>
          <p:cNvPicPr>
            <a:picLocks noChangeAspect="1"/>
          </p:cNvPicPr>
          <p:nvPr/>
        </p:nvPicPr>
        <p:blipFill>
          <a:blip r:embed="rId3"/>
          <a:stretch>
            <a:fillRect/>
          </a:stretch>
        </p:blipFill>
        <p:spPr>
          <a:xfrm>
            <a:off x="127000" y="1682750"/>
            <a:ext cx="11938000" cy="3492500"/>
          </a:xfrm>
          <a:prstGeom prst="rect">
            <a:avLst/>
          </a:prstGeom>
        </p:spPr>
      </p:pic>
    </p:spTree>
    <p:extLst>
      <p:ext uri="{BB962C8B-B14F-4D97-AF65-F5344CB8AC3E}">
        <p14:creationId xmlns:p14="http://schemas.microsoft.com/office/powerpoint/2010/main" val="424490590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63"/>
          <p:cNvSpPr txBox="1"/>
          <p:nvPr/>
        </p:nvSpPr>
        <p:spPr>
          <a:xfrm>
            <a:off x="451921" y="189462"/>
            <a:ext cx="10485120" cy="815926"/>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3600" b="1" dirty="0">
                <a:solidFill>
                  <a:srgbClr val="404040"/>
                </a:solidFill>
                <a:latin typeface="Arial"/>
                <a:ea typeface="Arial"/>
                <a:cs typeface="Arial"/>
                <a:sym typeface="Arial"/>
              </a:rPr>
              <a:t>How can we create a culture of belonging in ACH?</a:t>
            </a:r>
            <a:endParaRPr dirty="0"/>
          </a:p>
        </p:txBody>
      </p:sp>
      <p:pic>
        <p:nvPicPr>
          <p:cNvPr id="3" name="Picture 2" descr="Map&#10;&#10;Description automatically generated">
            <a:extLst>
              <a:ext uri="{FF2B5EF4-FFF2-40B4-BE49-F238E27FC236}">
                <a16:creationId xmlns:a16="http://schemas.microsoft.com/office/drawing/2014/main" id="{C39D440E-8297-0742-8EBF-4B0E5E5D1E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4002" y="1343077"/>
            <a:ext cx="6560957" cy="4616178"/>
          </a:xfrm>
          <a:prstGeom prst="rect">
            <a:avLst/>
          </a:prstGeom>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87"/>
          <p:cNvSpPr txBox="1">
            <a:spLocks noGrp="1"/>
          </p:cNvSpPr>
          <p:nvPr>
            <p:ph type="title"/>
          </p:nvPr>
        </p:nvSpPr>
        <p:spPr>
          <a:xfrm>
            <a:off x="423772" y="292055"/>
            <a:ext cx="8276091"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A3838"/>
              </a:buClr>
              <a:buSzPts val="3600"/>
              <a:buFont typeface="Arial"/>
              <a:buNone/>
            </a:pPr>
            <a:r>
              <a:rPr lang="en-US" sz="3600">
                <a:solidFill>
                  <a:srgbClr val="3A3838"/>
                </a:solidFill>
              </a:rPr>
              <a:t>What Does a Transformative Agenda Look Like?</a:t>
            </a:r>
            <a:endParaRPr/>
          </a:p>
        </p:txBody>
      </p:sp>
      <p:sp>
        <p:nvSpPr>
          <p:cNvPr id="1207" name="Google Shape;1207;p87"/>
          <p:cNvSpPr txBox="1">
            <a:spLocks noGrp="1"/>
          </p:cNvSpPr>
          <p:nvPr>
            <p:ph type="body" idx="1"/>
          </p:nvPr>
        </p:nvSpPr>
        <p:spPr>
          <a:xfrm>
            <a:off x="838200" y="2214607"/>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200"/>
              <a:buChar char="•"/>
            </a:pPr>
            <a:r>
              <a:rPr lang="en-US" sz="2200" dirty="0"/>
              <a:t>Transformative change requires substantive efforts in three areas:</a:t>
            </a:r>
            <a:endParaRPr dirty="0"/>
          </a:p>
          <a:p>
            <a:pPr marL="685800" lvl="1" indent="-228600" algn="l" rtl="0">
              <a:lnSpc>
                <a:spcPct val="90000"/>
              </a:lnSpc>
              <a:spcBef>
                <a:spcPts val="500"/>
              </a:spcBef>
              <a:spcAft>
                <a:spcPts val="0"/>
              </a:spcAft>
              <a:buSzPts val="2200"/>
              <a:buChar char="•"/>
            </a:pPr>
            <a:r>
              <a:rPr lang="en-US" sz="2200" dirty="0"/>
              <a:t>Talking about race: Understanding how language and messages shape reality and the perception of reality.</a:t>
            </a:r>
            <a:endParaRPr dirty="0"/>
          </a:p>
          <a:p>
            <a:pPr marL="685800" lvl="1" indent="-228600" algn="l" rtl="0">
              <a:lnSpc>
                <a:spcPct val="90000"/>
              </a:lnSpc>
              <a:spcBef>
                <a:spcPts val="500"/>
              </a:spcBef>
              <a:spcAft>
                <a:spcPts val="0"/>
              </a:spcAft>
              <a:buSzPts val="2200"/>
              <a:buChar char="•"/>
            </a:pPr>
            <a:r>
              <a:rPr lang="en-US" sz="2200" dirty="0"/>
              <a:t>Thinking about race: Understanding how framing and priming impact information processing in both the explicit and the implicit mind.</a:t>
            </a:r>
            <a:endParaRPr dirty="0"/>
          </a:p>
          <a:p>
            <a:pPr marL="685800" lvl="1" indent="-228600" algn="l" rtl="0">
              <a:lnSpc>
                <a:spcPct val="90000"/>
              </a:lnSpc>
              <a:spcBef>
                <a:spcPts val="500"/>
              </a:spcBef>
              <a:spcAft>
                <a:spcPts val="0"/>
              </a:spcAft>
              <a:buSzPts val="2200"/>
              <a:buChar char="•"/>
            </a:pPr>
            <a:r>
              <a:rPr lang="en-US" sz="2200" dirty="0"/>
              <a:t>Acting on race: Understanding how we arrange our institutions and policies, and intervening in equitable arrangements.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89"/>
          <p:cNvPicPr preferRelativeResize="0"/>
          <p:nvPr/>
        </p:nvPicPr>
        <p:blipFill rotWithShape="1">
          <a:blip r:embed="rId3">
            <a:alphaModFix/>
          </a:blip>
          <a:srcRect/>
          <a:stretch/>
        </p:blipFill>
        <p:spPr>
          <a:xfrm>
            <a:off x="6219795" y="3553104"/>
            <a:ext cx="5972204" cy="3267810"/>
          </a:xfrm>
          <a:prstGeom prst="rect">
            <a:avLst/>
          </a:prstGeom>
          <a:noFill/>
          <a:ln>
            <a:noFill/>
          </a:ln>
        </p:spPr>
      </p:pic>
      <p:pic>
        <p:nvPicPr>
          <p:cNvPr id="1220" name="Google Shape;1220;p89"/>
          <p:cNvPicPr preferRelativeResize="0"/>
          <p:nvPr/>
        </p:nvPicPr>
        <p:blipFill rotWithShape="1">
          <a:blip r:embed="rId4">
            <a:alphaModFix/>
          </a:blip>
          <a:srcRect/>
          <a:stretch/>
        </p:blipFill>
        <p:spPr>
          <a:xfrm>
            <a:off x="0" y="0"/>
            <a:ext cx="6219795" cy="35531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90"/>
          <p:cNvSpPr/>
          <p:nvPr/>
        </p:nvSpPr>
        <p:spPr>
          <a:xfrm>
            <a:off x="400594" y="432131"/>
            <a:ext cx="3840479" cy="58434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90"/>
          <p:cNvSpPr txBox="1"/>
          <p:nvPr/>
        </p:nvSpPr>
        <p:spPr>
          <a:xfrm>
            <a:off x="4432027" y="1385916"/>
            <a:ext cx="4527550" cy="513080"/>
          </a:xfrm>
          <a:prstGeom prst="rect">
            <a:avLst/>
          </a:prstGeom>
          <a:noFill/>
          <a:ln>
            <a:noFill/>
          </a:ln>
        </p:spPr>
        <p:txBody>
          <a:bodyPr spcFirstLastPara="1" wrap="square" lIns="0" tIns="12050" rIns="0" bIns="0" anchor="t" anchorCtr="0">
            <a:noAutofit/>
          </a:bodyPr>
          <a:lstStyle/>
          <a:p>
            <a:pPr marL="12700" marR="5080" lvl="0" indent="0" algn="l" rtl="0">
              <a:spcBef>
                <a:spcPts val="0"/>
              </a:spcBef>
              <a:spcAft>
                <a:spcPts val="0"/>
              </a:spcAft>
              <a:buNone/>
            </a:pPr>
            <a:r>
              <a:rPr lang="en-US" sz="1600" b="1">
                <a:solidFill>
                  <a:srgbClr val="007078"/>
                </a:solidFill>
                <a:latin typeface="Arial"/>
                <a:ea typeface="Arial"/>
                <a:cs typeface="Arial"/>
                <a:sym typeface="Arial"/>
              </a:rPr>
              <a:t>For more information, visit:  </a:t>
            </a:r>
            <a:r>
              <a:rPr lang="en-US" sz="1600" b="1" u="sng">
                <a:solidFill>
                  <a:srgbClr val="0000FF"/>
                </a:solidFill>
                <a:latin typeface="Arial"/>
                <a:ea typeface="Arial"/>
                <a:cs typeface="Arial"/>
                <a:sym typeface="Arial"/>
                <a:hlinkClick r:id="rId4"/>
              </a:rPr>
              <a:t>http://www.iupress.indiana.edu/catalog/806639</a:t>
            </a:r>
            <a:endParaRPr sz="1600">
              <a:solidFill>
                <a:srgbClr val="000000"/>
              </a:solidFill>
              <a:latin typeface="Arial"/>
              <a:ea typeface="Arial"/>
              <a:cs typeface="Arial"/>
              <a:sym typeface="Arial"/>
            </a:endParaRPr>
          </a:p>
        </p:txBody>
      </p:sp>
      <p:sp>
        <p:nvSpPr>
          <p:cNvPr id="1227" name="Google Shape;1227;p90"/>
          <p:cNvSpPr txBox="1"/>
          <p:nvPr/>
        </p:nvSpPr>
        <p:spPr>
          <a:xfrm>
            <a:off x="5295681" y="2652972"/>
            <a:ext cx="5120660" cy="728922"/>
          </a:xfrm>
          <a:prstGeom prst="rect">
            <a:avLst/>
          </a:prstGeom>
          <a:noFill/>
          <a:ln>
            <a:noFill/>
          </a:ln>
        </p:spPr>
        <p:txBody>
          <a:bodyPr spcFirstLastPara="1" wrap="square" lIns="0" tIns="12050" rIns="0" bIns="0" anchor="t" anchorCtr="0">
            <a:noAutofit/>
          </a:bodyPr>
          <a:lstStyle/>
          <a:p>
            <a:pPr marL="12700" marR="5080" lvl="0" indent="0" algn="l" rtl="0">
              <a:spcBef>
                <a:spcPts val="0"/>
              </a:spcBef>
              <a:spcAft>
                <a:spcPts val="0"/>
              </a:spcAft>
              <a:buNone/>
            </a:pPr>
            <a:r>
              <a:rPr lang="en-US" sz="1600" b="1">
                <a:solidFill>
                  <a:srgbClr val="007078"/>
                </a:solidFill>
                <a:latin typeface="Arial"/>
                <a:ea typeface="Arial"/>
                <a:cs typeface="Arial"/>
                <a:sym typeface="Arial"/>
              </a:rPr>
              <a:t>Like the Othering &amp; Belonging Institute on Facebook</a:t>
            </a:r>
            <a:endParaRPr/>
          </a:p>
          <a:p>
            <a:pPr marL="12700" marR="5080" lvl="0" indent="0" algn="l" rtl="0">
              <a:spcBef>
                <a:spcPts val="0"/>
              </a:spcBef>
              <a:spcAft>
                <a:spcPts val="0"/>
              </a:spcAft>
              <a:buNone/>
            </a:pPr>
            <a:r>
              <a:rPr lang="en-US" sz="1600" b="1" u="sng">
                <a:solidFill>
                  <a:srgbClr val="000000"/>
                </a:solidFill>
                <a:latin typeface="Arial"/>
                <a:ea typeface="Arial"/>
                <a:cs typeface="Arial"/>
                <a:sym typeface="Arial"/>
                <a:hlinkClick r:id="rId5"/>
              </a:rPr>
              <a:t>https://www.facebook.com/otheringandbelonging/</a:t>
            </a:r>
            <a:endParaRPr sz="1600" b="1">
              <a:solidFill>
                <a:srgbClr val="000000"/>
              </a:solidFill>
              <a:latin typeface="Arial"/>
              <a:ea typeface="Arial"/>
              <a:cs typeface="Arial"/>
              <a:sym typeface="Arial"/>
            </a:endParaRPr>
          </a:p>
        </p:txBody>
      </p:sp>
      <p:sp>
        <p:nvSpPr>
          <p:cNvPr id="1228" name="Google Shape;1228;p90"/>
          <p:cNvSpPr/>
          <p:nvPr/>
        </p:nvSpPr>
        <p:spPr>
          <a:xfrm>
            <a:off x="4241073" y="2255190"/>
            <a:ext cx="1054608" cy="105459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29" name="Google Shape;1229;p90"/>
          <p:cNvPicPr preferRelativeResize="0"/>
          <p:nvPr/>
        </p:nvPicPr>
        <p:blipFill rotWithShape="1">
          <a:blip r:embed="rId7">
            <a:alphaModFix/>
          </a:blip>
          <a:srcRect/>
          <a:stretch/>
        </p:blipFill>
        <p:spPr>
          <a:xfrm>
            <a:off x="9150531" y="126138"/>
            <a:ext cx="2895600" cy="1171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1968305" y="4140202"/>
            <a:ext cx="8331200" cy="18158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4A94C2"/>
                </a:solidFill>
                <a:latin typeface="Georgia"/>
                <a:ea typeface="Georgia"/>
                <a:cs typeface="Georgia"/>
                <a:sym typeface="Georgia"/>
              </a:rPr>
              <a:t>Othering</a:t>
            </a:r>
            <a:r>
              <a:rPr lang="en-US" sz="2800">
                <a:solidFill>
                  <a:srgbClr val="4A94C2"/>
                </a:solidFill>
                <a:latin typeface="Georgia"/>
                <a:ea typeface="Georgia"/>
                <a:cs typeface="Georgia"/>
                <a:sym typeface="Georgia"/>
              </a:rPr>
              <a:t> is a generalized set of common processes that engender marginality and group-based inequality across any of the full range of human differences </a:t>
            </a:r>
            <a:endParaRPr/>
          </a:p>
        </p:txBody>
      </p:sp>
      <p:sp>
        <p:nvSpPr>
          <p:cNvPr id="187" name="Google Shape;187;p9"/>
          <p:cNvSpPr txBox="1"/>
          <p:nvPr/>
        </p:nvSpPr>
        <p:spPr>
          <a:xfrm>
            <a:off x="7178087" y="1323600"/>
            <a:ext cx="1262059" cy="461657"/>
          </a:xfrm>
          <a:prstGeom prst="rect">
            <a:avLst/>
          </a:prstGeom>
          <a:solidFill>
            <a:srgbClr val="94B636"/>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class</a:t>
            </a:r>
            <a:endParaRPr/>
          </a:p>
        </p:txBody>
      </p:sp>
      <p:sp>
        <p:nvSpPr>
          <p:cNvPr id="188" name="Google Shape;188;p9"/>
          <p:cNvSpPr txBox="1"/>
          <p:nvPr/>
        </p:nvSpPr>
        <p:spPr>
          <a:xfrm rot="1032002">
            <a:off x="3591957" y="2233443"/>
            <a:ext cx="1720882" cy="461657"/>
          </a:xfrm>
          <a:prstGeom prst="rect">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gender</a:t>
            </a:r>
            <a:endParaRPr/>
          </a:p>
        </p:txBody>
      </p:sp>
      <p:sp>
        <p:nvSpPr>
          <p:cNvPr id="189" name="Google Shape;189;p9"/>
          <p:cNvSpPr txBox="1"/>
          <p:nvPr/>
        </p:nvSpPr>
        <p:spPr>
          <a:xfrm rot="790620">
            <a:off x="4532069" y="1288676"/>
            <a:ext cx="2150048" cy="461657"/>
          </a:xfrm>
          <a:prstGeom prst="rect">
            <a:avLst/>
          </a:prstGeom>
          <a:solidFill>
            <a:schemeClr val="accent2"/>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sexuality</a:t>
            </a:r>
            <a:endParaRPr/>
          </a:p>
        </p:txBody>
      </p:sp>
      <p:sp>
        <p:nvSpPr>
          <p:cNvPr id="190" name="Google Shape;190;p9"/>
          <p:cNvSpPr txBox="1"/>
          <p:nvPr/>
        </p:nvSpPr>
        <p:spPr>
          <a:xfrm rot="-925893">
            <a:off x="3174583" y="1487349"/>
            <a:ext cx="1595913" cy="461657"/>
          </a:xfrm>
          <a:prstGeom prst="rect">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ability</a:t>
            </a:r>
            <a:endParaRPr/>
          </a:p>
        </p:txBody>
      </p:sp>
      <p:sp>
        <p:nvSpPr>
          <p:cNvPr id="191" name="Google Shape;191;p9"/>
          <p:cNvSpPr txBox="1"/>
          <p:nvPr/>
        </p:nvSpPr>
        <p:spPr>
          <a:xfrm rot="-411175">
            <a:off x="5839613" y="3198536"/>
            <a:ext cx="981456" cy="461657"/>
          </a:xfrm>
          <a:prstGeom prst="rect">
            <a:avLst/>
          </a:prstGeom>
          <a:solidFill>
            <a:srgbClr val="AD802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age</a:t>
            </a:r>
            <a:endParaRPr/>
          </a:p>
        </p:txBody>
      </p:sp>
      <p:sp>
        <p:nvSpPr>
          <p:cNvPr id="192" name="Google Shape;192;p9"/>
          <p:cNvSpPr txBox="1"/>
          <p:nvPr/>
        </p:nvSpPr>
        <p:spPr>
          <a:xfrm rot="-833398">
            <a:off x="5334346" y="1922185"/>
            <a:ext cx="2207049" cy="461657"/>
          </a:xfrm>
          <a:prstGeom prst="rect">
            <a:avLst/>
          </a:prstGeom>
          <a:solidFill>
            <a:schemeClr val="accent6"/>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skin tone</a:t>
            </a:r>
            <a:endParaRPr/>
          </a:p>
        </p:txBody>
      </p:sp>
      <p:sp>
        <p:nvSpPr>
          <p:cNvPr id="193" name="Google Shape;193;p9"/>
          <p:cNvSpPr txBox="1"/>
          <p:nvPr/>
        </p:nvSpPr>
        <p:spPr>
          <a:xfrm rot="396345">
            <a:off x="6986354" y="2301179"/>
            <a:ext cx="1156370" cy="461657"/>
          </a:xfrm>
          <a:prstGeom prst="rect">
            <a:avLst/>
          </a:prstGeom>
          <a:solidFill>
            <a:srgbClr val="E75204"/>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race</a:t>
            </a:r>
            <a:endParaRPr/>
          </a:p>
        </p:txBody>
      </p:sp>
      <p:sp>
        <p:nvSpPr>
          <p:cNvPr id="194" name="Google Shape;194;p9"/>
          <p:cNvSpPr txBox="1"/>
          <p:nvPr/>
        </p:nvSpPr>
        <p:spPr>
          <a:xfrm>
            <a:off x="4025314" y="2827821"/>
            <a:ext cx="2207049" cy="461657"/>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ethnicity</a:t>
            </a:r>
            <a:endParaRPr/>
          </a:p>
        </p:txBody>
      </p:sp>
      <p:sp>
        <p:nvSpPr>
          <p:cNvPr id="195" name="Google Shape;195;p9"/>
          <p:cNvSpPr txBox="1"/>
          <p:nvPr/>
        </p:nvSpPr>
        <p:spPr>
          <a:xfrm rot="1792106">
            <a:off x="6319090" y="2922677"/>
            <a:ext cx="2207049" cy="461657"/>
          </a:xfrm>
          <a:prstGeom prst="rect">
            <a:avLst/>
          </a:prstGeom>
          <a:solidFill>
            <a:srgbClr val="4A5FAB"/>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religion</a:t>
            </a:r>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3"/>
          <p:cNvSpPr txBox="1">
            <a:spLocks noGrp="1"/>
          </p:cNvSpPr>
          <p:nvPr>
            <p:ph type="title"/>
          </p:nvPr>
        </p:nvSpPr>
        <p:spPr>
          <a:xfrm>
            <a:off x="442710" y="383177"/>
            <a:ext cx="5278821" cy="6209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E4E79"/>
              </a:buClr>
              <a:buSzPts val="4000"/>
              <a:buFont typeface="Arial"/>
              <a:buNone/>
            </a:pPr>
            <a:r>
              <a:rPr lang="en-US" sz="4000" b="1" i="1">
                <a:solidFill>
                  <a:srgbClr val="1E4E79"/>
                </a:solidFill>
              </a:rPr>
              <a:t>Indices of Othering</a:t>
            </a:r>
            <a:endParaRPr sz="4000" b="1" i="1">
              <a:solidFill>
                <a:srgbClr val="1E4E79"/>
              </a:solidFill>
            </a:endParaRPr>
          </a:p>
        </p:txBody>
      </p:sp>
      <p:sp>
        <p:nvSpPr>
          <p:cNvPr id="446" name="Google Shape;446;p33"/>
          <p:cNvSpPr txBox="1"/>
          <p:nvPr/>
        </p:nvSpPr>
        <p:spPr>
          <a:xfrm>
            <a:off x="457200" y="1600200"/>
            <a:ext cx="4484255" cy="2380673"/>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66CCA1"/>
              </a:buClr>
              <a:buSzPts val="3200"/>
              <a:buFont typeface="Arial"/>
              <a:buNone/>
            </a:pPr>
            <a:r>
              <a:rPr lang="en-US" sz="3200" b="1" i="0">
                <a:solidFill>
                  <a:srgbClr val="1E4E79"/>
                </a:solidFill>
                <a:latin typeface="Arial"/>
                <a:ea typeface="Arial"/>
                <a:cs typeface="Arial"/>
                <a:sym typeface="Arial"/>
              </a:rPr>
              <a:t>Lack of effective voice</a:t>
            </a:r>
            <a:endParaRPr/>
          </a:p>
          <a:p>
            <a:pPr marL="0" marR="0" lvl="0" indent="0" algn="l" rtl="0">
              <a:lnSpc>
                <a:spcPct val="90000"/>
              </a:lnSpc>
              <a:spcBef>
                <a:spcPts val="1000"/>
              </a:spcBef>
              <a:spcAft>
                <a:spcPts val="0"/>
              </a:spcAft>
              <a:buClr>
                <a:srgbClr val="66CCA1"/>
              </a:buClr>
              <a:buSzPts val="3200"/>
              <a:buFont typeface="Arial"/>
              <a:buNone/>
            </a:pPr>
            <a:r>
              <a:rPr lang="en-US" sz="3200" b="1" i="0">
                <a:solidFill>
                  <a:srgbClr val="1E4E79"/>
                </a:solidFill>
                <a:latin typeface="Arial"/>
                <a:ea typeface="Arial"/>
                <a:cs typeface="Arial"/>
                <a:sym typeface="Arial"/>
              </a:rPr>
              <a:t>Lack of representation</a:t>
            </a:r>
            <a:endParaRPr/>
          </a:p>
          <a:p>
            <a:pPr marL="0" marR="0" lvl="0" indent="0" algn="l" rtl="0">
              <a:lnSpc>
                <a:spcPct val="90000"/>
              </a:lnSpc>
              <a:spcBef>
                <a:spcPts val="1000"/>
              </a:spcBef>
              <a:spcAft>
                <a:spcPts val="0"/>
              </a:spcAft>
              <a:buClr>
                <a:srgbClr val="66CCA1"/>
              </a:buClr>
              <a:buSzPts val="3200"/>
              <a:buFont typeface="Arial"/>
              <a:buNone/>
            </a:pPr>
            <a:r>
              <a:rPr lang="en-US" sz="3200" b="1" i="0">
                <a:solidFill>
                  <a:srgbClr val="1E4E79"/>
                </a:solidFill>
                <a:latin typeface="Arial"/>
                <a:ea typeface="Arial"/>
                <a:cs typeface="Arial"/>
                <a:sym typeface="Arial"/>
              </a:rPr>
              <a:t>Lack of recognition</a:t>
            </a:r>
            <a:endParaRPr/>
          </a:p>
          <a:p>
            <a:pPr marL="0" marR="0" lvl="0" indent="0" algn="l" rtl="0">
              <a:lnSpc>
                <a:spcPct val="90000"/>
              </a:lnSpc>
              <a:spcBef>
                <a:spcPts val="1000"/>
              </a:spcBef>
              <a:spcAft>
                <a:spcPts val="0"/>
              </a:spcAft>
              <a:buClr>
                <a:srgbClr val="66CCA1"/>
              </a:buClr>
              <a:buSzPts val="3200"/>
              <a:buFont typeface="Arial"/>
              <a:buNone/>
            </a:pPr>
            <a:r>
              <a:rPr lang="en-US" sz="3200" b="1" i="0">
                <a:solidFill>
                  <a:srgbClr val="1E4E79"/>
                </a:solidFill>
                <a:latin typeface="Arial"/>
                <a:ea typeface="Arial"/>
                <a:cs typeface="Arial"/>
                <a:sym typeface="Arial"/>
              </a:rPr>
              <a:t>Lack of power</a:t>
            </a:r>
            <a:endParaRPr sz="3200" b="1" i="0">
              <a:solidFill>
                <a:srgbClr val="1E4E79"/>
              </a:solidFill>
              <a:latin typeface="Arial"/>
              <a:ea typeface="Arial"/>
              <a:cs typeface="Arial"/>
              <a:sym typeface="Arial"/>
            </a:endParaRPr>
          </a:p>
        </p:txBody>
      </p:sp>
      <p:pic>
        <p:nvPicPr>
          <p:cNvPr id="447" name="Google Shape;447;p33"/>
          <p:cNvPicPr preferRelativeResize="0"/>
          <p:nvPr/>
        </p:nvPicPr>
        <p:blipFill rotWithShape="1">
          <a:blip r:embed="rId3">
            <a:alphaModFix/>
          </a:blip>
          <a:srcRect/>
          <a:stretch/>
        </p:blipFill>
        <p:spPr>
          <a:xfrm>
            <a:off x="6372340" y="1572744"/>
            <a:ext cx="3627434" cy="2408129"/>
          </a:xfrm>
          <a:prstGeom prst="rect">
            <a:avLst/>
          </a:prstGeom>
          <a:noFill/>
          <a:ln>
            <a:noFill/>
          </a:ln>
        </p:spPr>
      </p:pic>
      <p:sp>
        <p:nvSpPr>
          <p:cNvPr id="448" name="Google Shape;448;p33"/>
          <p:cNvSpPr txBox="1"/>
          <p:nvPr/>
        </p:nvSpPr>
        <p:spPr>
          <a:xfrm>
            <a:off x="457200" y="4786284"/>
            <a:ext cx="969369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dirty="0">
                <a:solidFill>
                  <a:srgbClr val="1E4E79"/>
                </a:solidFill>
                <a:latin typeface="Calibri"/>
                <a:ea typeface="Calibri"/>
                <a:cs typeface="Calibri"/>
                <a:sym typeface="Calibri"/>
              </a:rPr>
              <a:t>People can experience strong othering in one or some of these areas and low or no othering in others. When someone experiences othering on all of these indices, then the othering is more likely durable. High durability also exists when othering happens between the interpersonal, structural, and cultural.</a:t>
            </a:r>
            <a:endParaRPr sz="2000" i="1" dirty="0">
              <a:solidFill>
                <a:srgbClr val="1E4E79"/>
              </a:solidFill>
              <a:latin typeface="Calibri"/>
              <a:ea typeface="Calibri"/>
              <a:cs typeface="Calibri"/>
              <a:sym typeface="Calibri"/>
            </a:endParaRPr>
          </a:p>
        </p:txBody>
      </p:sp>
    </p:spTree>
    <p:extLst>
      <p:ext uri="{BB962C8B-B14F-4D97-AF65-F5344CB8AC3E}">
        <p14:creationId xmlns:p14="http://schemas.microsoft.com/office/powerpoint/2010/main" val="201731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C3D61073-73AF-B04E-BB7B-92E2D70131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9405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71"/>
          <p:cNvPicPr preferRelativeResize="0"/>
          <p:nvPr/>
        </p:nvPicPr>
        <p:blipFill rotWithShape="1">
          <a:blip r:embed="rId3">
            <a:alphaModFix/>
          </a:blip>
          <a:srcRect/>
          <a:stretch/>
        </p:blipFill>
        <p:spPr>
          <a:xfrm>
            <a:off x="870857" y="924819"/>
            <a:ext cx="5564777" cy="4764691"/>
          </a:xfrm>
          <a:prstGeom prst="rect">
            <a:avLst/>
          </a:prstGeom>
          <a:noFill/>
          <a:ln>
            <a:noFill/>
          </a:ln>
        </p:spPr>
      </p:pic>
      <p:sp>
        <p:nvSpPr>
          <p:cNvPr id="873" name="Google Shape;873;p71"/>
          <p:cNvSpPr txBox="1"/>
          <p:nvPr/>
        </p:nvSpPr>
        <p:spPr>
          <a:xfrm>
            <a:off x="69668" y="252549"/>
            <a:ext cx="73413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Mind Science and the Importance of Human Connection</a:t>
            </a:r>
            <a:endParaRPr sz="2400" b="1">
              <a:solidFill>
                <a:schemeClr val="dk1"/>
              </a:solidFill>
              <a:latin typeface="Calibri"/>
              <a:ea typeface="Calibri"/>
              <a:cs typeface="Calibri"/>
              <a:sym typeface="Calibri"/>
            </a:endParaRPr>
          </a:p>
        </p:txBody>
      </p:sp>
      <p:sp>
        <p:nvSpPr>
          <p:cNvPr id="874" name="Google Shape;874;p71"/>
          <p:cNvSpPr txBox="1"/>
          <p:nvPr/>
        </p:nvSpPr>
        <p:spPr>
          <a:xfrm>
            <a:off x="8847909" y="844731"/>
            <a:ext cx="312637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Calibri"/>
                <a:ea typeface="Calibri"/>
                <a:cs typeface="Calibri"/>
                <a:sym typeface="Calibri"/>
              </a:rPr>
              <a:t>Source of Strength Support</a:t>
            </a:r>
            <a:endParaRPr sz="2800" b="1" i="1">
              <a:solidFill>
                <a:schemeClr val="dk1"/>
              </a:solidFill>
              <a:latin typeface="Calibri"/>
              <a:ea typeface="Calibri"/>
              <a:cs typeface="Calibri"/>
              <a:sym typeface="Calibri"/>
            </a:endParaRPr>
          </a:p>
        </p:txBody>
      </p:sp>
      <p:sp>
        <p:nvSpPr>
          <p:cNvPr id="875" name="Google Shape;875;p71"/>
          <p:cNvSpPr txBox="1"/>
          <p:nvPr/>
        </p:nvSpPr>
        <p:spPr>
          <a:xfrm>
            <a:off x="9126583" y="4963886"/>
            <a:ext cx="306541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Calibri"/>
                <a:ea typeface="Calibri"/>
                <a:cs typeface="Calibri"/>
                <a:sym typeface="Calibri"/>
              </a:rPr>
              <a:t>Relational Catalyst Support</a:t>
            </a:r>
            <a:endParaRPr sz="2800" b="1"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126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FC9D-74AE-A34F-97E3-B11A3EAE6245}"/>
              </a:ext>
            </a:extLst>
          </p:cNvPr>
          <p:cNvSpPr>
            <a:spLocks noGrp="1"/>
          </p:cNvSpPr>
          <p:nvPr>
            <p:ph type="title"/>
          </p:nvPr>
        </p:nvSpPr>
        <p:spPr/>
        <p:txBody>
          <a:bodyPr/>
          <a:lstStyle/>
          <a:p>
            <a:r>
              <a:rPr lang="en-US" dirty="0"/>
              <a:t>Heart of Belonging:</a:t>
            </a:r>
            <a:br>
              <a:rPr lang="en-US" dirty="0"/>
            </a:br>
            <a:r>
              <a:rPr lang="en-US" dirty="0"/>
              <a:t>co-creating &amp; being seen</a:t>
            </a:r>
          </a:p>
        </p:txBody>
      </p:sp>
    </p:spTree>
    <p:extLst>
      <p:ext uri="{BB962C8B-B14F-4D97-AF65-F5344CB8AC3E}">
        <p14:creationId xmlns:p14="http://schemas.microsoft.com/office/powerpoint/2010/main" val="2274549978"/>
      </p:ext>
    </p:extLst>
  </p:cSld>
  <p:clrMapOvr>
    <a:masterClrMapping/>
  </p:clrMapOvr>
</p:sld>
</file>

<file path=ppt/theme/theme1.xml><?xml version="1.0" encoding="utf-8"?>
<a:theme xmlns:a="http://schemas.openxmlformats.org/drawingml/2006/main" name="Office Theme">
  <a:themeElements>
    <a:clrScheme name="OBI Col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TotalTime>
  <Words>4100</Words>
  <Application>Microsoft Macintosh PowerPoint</Application>
  <PresentationFormat>Widescreen</PresentationFormat>
  <Paragraphs>303</Paragraphs>
  <Slides>47</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Avenir Book</vt:lpstr>
      <vt:lpstr>Noto Sans Symbols</vt:lpstr>
      <vt:lpstr>Calibri</vt:lpstr>
      <vt:lpstr>Arial</vt:lpstr>
      <vt:lpstr>Avenir</vt:lpstr>
      <vt:lpstr>Georgia</vt:lpstr>
      <vt:lpstr>Merriweather Sans</vt:lpstr>
      <vt:lpstr>Office Theme</vt:lpstr>
      <vt:lpstr>Building Belonging in Health Care</vt:lpstr>
      <vt:lpstr>PowerPoint Presentation</vt:lpstr>
      <vt:lpstr>PowerPoint Presentation</vt:lpstr>
      <vt:lpstr>PowerPoint Presentation</vt:lpstr>
      <vt:lpstr>PowerPoint Presentation</vt:lpstr>
      <vt:lpstr>Indices of Othering</vt:lpstr>
      <vt:lpstr>PowerPoint Presentation</vt:lpstr>
      <vt:lpstr>PowerPoint Presentation</vt:lpstr>
      <vt:lpstr>Heart of Belonging: co-creating &amp; being seen</vt:lpstr>
      <vt:lpstr>PowerPoint Presentation</vt:lpstr>
      <vt:lpstr>PowerPoint Presentation</vt:lpstr>
      <vt:lpstr>PowerPoint Presentation</vt:lpstr>
      <vt:lpstr>The Trauma of Othering</vt:lpstr>
      <vt:lpstr>PowerPoint Presentation</vt:lpstr>
      <vt:lpstr>PowerPoint Presentation</vt:lpstr>
      <vt:lpstr>Belonging</vt:lpstr>
      <vt:lpstr>PowerPoint Presentation</vt:lpstr>
      <vt:lpstr>Tiers of Belonging</vt:lpstr>
      <vt:lpstr>PowerPoint Presentation</vt:lpstr>
      <vt:lpstr>PowerPoint Presentation</vt:lpstr>
      <vt:lpstr>Belonging and Structures</vt:lpstr>
      <vt:lpstr>Othering &amp; Belonging within Structures</vt:lpstr>
      <vt:lpstr>Structures limit and enhance opportunity</vt:lpstr>
      <vt:lpstr>PowerPoint Presentation</vt:lpstr>
      <vt:lpstr>Transformative vs. Transactional Change</vt:lpstr>
      <vt:lpstr>PowerPoint Presentation</vt:lpstr>
      <vt:lpstr>PowerPoint Presentation</vt:lpstr>
      <vt:lpstr>PowerPoint Presentation</vt:lpstr>
      <vt:lpstr>PowerPoint Presentation</vt:lpstr>
      <vt:lpstr>Targeted Universal</vt:lpstr>
      <vt:lpstr>Economic Disparities in WA: Percent living in poverty</vt:lpstr>
      <vt:lpstr>Racial Demographics in WA: Percent people of color</vt:lpstr>
      <vt:lpstr>Health Disparities in 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Targeted Universalism Operationalizes Belonging</vt:lpstr>
      <vt:lpstr>Targeted universalism in practice. </vt:lpstr>
      <vt:lpstr>San Francisco Health Improvement Partnership</vt:lpstr>
      <vt:lpstr>PowerPoint Presentation</vt:lpstr>
      <vt:lpstr>What Does a Transformative Agenda Look Like?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Column Five</dc:creator>
  <cp:lastModifiedBy>Cathy Kaufmann</cp:lastModifiedBy>
  <cp:revision>29</cp:revision>
  <cp:lastPrinted>2020-12-04T05:29:04Z</cp:lastPrinted>
  <dcterms:created xsi:type="dcterms:W3CDTF">2019-10-25T23:25:04Z</dcterms:created>
  <dcterms:modified xsi:type="dcterms:W3CDTF">2020-12-04T05:29:12Z</dcterms:modified>
</cp:coreProperties>
</file>