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265" r:id="rId3"/>
    <p:sldId id="302" r:id="rId4"/>
    <p:sldId id="315" r:id="rId5"/>
    <p:sldId id="317" r:id="rId6"/>
    <p:sldId id="318" r:id="rId7"/>
    <p:sldId id="319" r:id="rId8"/>
    <p:sldId id="320" r:id="rId9"/>
    <p:sldId id="322" r:id="rId10"/>
    <p:sldId id="321" r:id="rId11"/>
    <p:sldId id="32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Brandt" initials="AB" lastIdx="3" clrIdx="0">
    <p:extLst>
      <p:ext uri="{19B8F6BF-5375-455C-9EA6-DF929625EA0E}">
        <p15:presenceInfo xmlns:p15="http://schemas.microsoft.com/office/powerpoint/2012/main" userId="S::amy@olympicch.org::c0b82349-4ab1-476f-b674-0eaecde985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ED4C13-7140-4AD7-B1E4-5051992B573D}" v="165" dt="2021-10-28T19:11:23.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5781" autoAdjust="0"/>
  </p:normalViewPr>
  <p:slideViewPr>
    <p:cSldViewPr snapToGrid="0">
      <p:cViewPr varScale="1">
        <p:scale>
          <a:sx n="54" d="100"/>
          <a:sy n="54" d="100"/>
        </p:scale>
        <p:origin x="2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CEFA71-614A-428B-A5E1-FD68B8F2AACD}"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US"/>
        </a:p>
      </dgm:t>
    </dgm:pt>
    <dgm:pt modelId="{74B4A86B-2E77-4F04-8267-C7024CFE59C0}">
      <dgm:prSet/>
      <dgm:spPr/>
      <dgm:t>
        <a:bodyPr/>
        <a:lstStyle/>
        <a:p>
          <a:pPr>
            <a:buFont typeface="Arial" panose="020B0604020202020204" pitchFamily="34" charset="0"/>
            <a:buChar char="•"/>
          </a:pPr>
          <a:r>
            <a:rPr lang="en-US" b="1" i="0" dirty="0"/>
            <a:t>build situational awareness</a:t>
          </a:r>
        </a:p>
      </dgm:t>
    </dgm:pt>
    <dgm:pt modelId="{B6ECA6D5-F719-457D-8E69-1722FBBC4DE8}" type="parTrans" cxnId="{221978FF-799B-4037-BF7D-2480B49511BB}">
      <dgm:prSet/>
      <dgm:spPr/>
      <dgm:t>
        <a:bodyPr/>
        <a:lstStyle/>
        <a:p>
          <a:endParaRPr lang="en-US"/>
        </a:p>
      </dgm:t>
    </dgm:pt>
    <dgm:pt modelId="{802A9841-7068-4298-900E-A760729C23B5}" type="sibTrans" cxnId="{221978FF-799B-4037-BF7D-2480B49511BB}">
      <dgm:prSet/>
      <dgm:spPr/>
      <dgm:t>
        <a:bodyPr/>
        <a:lstStyle/>
        <a:p>
          <a:endParaRPr lang="en-US"/>
        </a:p>
      </dgm:t>
    </dgm:pt>
    <dgm:pt modelId="{563747D1-29AC-40EB-ADDE-BF9E7EDE446D}">
      <dgm:prSet/>
      <dgm:spPr/>
      <dgm:t>
        <a:bodyPr/>
        <a:lstStyle/>
        <a:p>
          <a:pPr>
            <a:buFont typeface="Arial" panose="020B0604020202020204" pitchFamily="34" charset="0"/>
            <a:buChar char="•"/>
          </a:pPr>
          <a:r>
            <a:rPr lang="en-US" b="1" i="0" dirty="0"/>
            <a:t>inspire future projects and collaboration</a:t>
          </a:r>
        </a:p>
      </dgm:t>
    </dgm:pt>
    <dgm:pt modelId="{8E80297F-71E6-448D-8C46-9752E9583633}" type="parTrans" cxnId="{65F5AF13-E84F-49C4-8FAE-BE4C37CDAB24}">
      <dgm:prSet/>
      <dgm:spPr/>
      <dgm:t>
        <a:bodyPr/>
        <a:lstStyle/>
        <a:p>
          <a:endParaRPr lang="en-US"/>
        </a:p>
      </dgm:t>
    </dgm:pt>
    <dgm:pt modelId="{4358D0B5-4116-4385-8062-F282BBDA34E4}" type="sibTrans" cxnId="{65F5AF13-E84F-49C4-8FAE-BE4C37CDAB24}">
      <dgm:prSet/>
      <dgm:spPr/>
      <dgm:t>
        <a:bodyPr/>
        <a:lstStyle/>
        <a:p>
          <a:endParaRPr lang="en-US"/>
        </a:p>
      </dgm:t>
    </dgm:pt>
    <dgm:pt modelId="{56EB412A-53B2-4328-A8B9-FB696F688E43}">
      <dgm:prSet/>
      <dgm:spPr/>
      <dgm:t>
        <a:bodyPr/>
        <a:lstStyle/>
        <a:p>
          <a:pPr>
            <a:buFont typeface="Arial" panose="020B0604020202020204" pitchFamily="34" charset="0"/>
            <a:buChar char="•"/>
          </a:pPr>
          <a:r>
            <a:rPr lang="en-US" b="1" i="0" dirty="0"/>
            <a:t>visually display current outreach</a:t>
          </a:r>
        </a:p>
      </dgm:t>
    </dgm:pt>
    <dgm:pt modelId="{BC42369D-8EAD-43DC-A4B1-F8883DEF5CD2}" type="parTrans" cxnId="{AFD1437F-F0A8-42B3-8C90-ADE79B41287F}">
      <dgm:prSet/>
      <dgm:spPr/>
      <dgm:t>
        <a:bodyPr/>
        <a:lstStyle/>
        <a:p>
          <a:endParaRPr lang="en-US"/>
        </a:p>
      </dgm:t>
    </dgm:pt>
    <dgm:pt modelId="{921E069B-6CBC-4DB2-85B0-65F4378FE184}" type="sibTrans" cxnId="{AFD1437F-F0A8-42B3-8C90-ADE79B41287F}">
      <dgm:prSet/>
      <dgm:spPr/>
      <dgm:t>
        <a:bodyPr/>
        <a:lstStyle/>
        <a:p>
          <a:endParaRPr lang="en-US"/>
        </a:p>
      </dgm:t>
    </dgm:pt>
    <dgm:pt modelId="{413B781E-B1E7-4662-9601-8390E7762052}" type="pres">
      <dgm:prSet presAssocID="{B6CEFA71-614A-428B-A5E1-FD68B8F2AACD}" presName="Name0" presStyleCnt="0">
        <dgm:presLayoutVars>
          <dgm:chMax val="7"/>
          <dgm:chPref val="7"/>
          <dgm:dir/>
        </dgm:presLayoutVars>
      </dgm:prSet>
      <dgm:spPr/>
    </dgm:pt>
    <dgm:pt modelId="{4280D6FC-9364-4116-9677-4BEA0996CF3E}" type="pres">
      <dgm:prSet presAssocID="{B6CEFA71-614A-428B-A5E1-FD68B8F2AACD}" presName="Name1" presStyleCnt="0"/>
      <dgm:spPr/>
    </dgm:pt>
    <dgm:pt modelId="{4B952AFF-24FE-4ECF-B4A7-7AF22A3C53F4}" type="pres">
      <dgm:prSet presAssocID="{B6CEFA71-614A-428B-A5E1-FD68B8F2AACD}" presName="cycle" presStyleCnt="0"/>
      <dgm:spPr/>
    </dgm:pt>
    <dgm:pt modelId="{148BE2A3-6FD9-421D-A70D-675725787099}" type="pres">
      <dgm:prSet presAssocID="{B6CEFA71-614A-428B-A5E1-FD68B8F2AACD}" presName="srcNode" presStyleLbl="node1" presStyleIdx="0" presStyleCnt="3"/>
      <dgm:spPr/>
    </dgm:pt>
    <dgm:pt modelId="{91C94CF2-AE68-473A-A07D-0E1CAD6BA76B}" type="pres">
      <dgm:prSet presAssocID="{B6CEFA71-614A-428B-A5E1-FD68B8F2AACD}" presName="conn" presStyleLbl="parChTrans1D2" presStyleIdx="0" presStyleCnt="1"/>
      <dgm:spPr/>
    </dgm:pt>
    <dgm:pt modelId="{B03D2B80-7F2A-45A2-B638-5D735EE43447}" type="pres">
      <dgm:prSet presAssocID="{B6CEFA71-614A-428B-A5E1-FD68B8F2AACD}" presName="extraNode" presStyleLbl="node1" presStyleIdx="0" presStyleCnt="3"/>
      <dgm:spPr/>
    </dgm:pt>
    <dgm:pt modelId="{C018EEF2-6CB2-4DBA-A07C-906E2A7F6102}" type="pres">
      <dgm:prSet presAssocID="{B6CEFA71-614A-428B-A5E1-FD68B8F2AACD}" presName="dstNode" presStyleLbl="node1" presStyleIdx="0" presStyleCnt="3"/>
      <dgm:spPr/>
    </dgm:pt>
    <dgm:pt modelId="{0DFF6292-47C2-479B-8738-34F8312A451C}" type="pres">
      <dgm:prSet presAssocID="{74B4A86B-2E77-4F04-8267-C7024CFE59C0}" presName="text_1" presStyleLbl="node1" presStyleIdx="0" presStyleCnt="3">
        <dgm:presLayoutVars>
          <dgm:bulletEnabled val="1"/>
        </dgm:presLayoutVars>
      </dgm:prSet>
      <dgm:spPr/>
    </dgm:pt>
    <dgm:pt modelId="{89227BC1-D8B4-4D77-8B8E-7D7AC4C0226F}" type="pres">
      <dgm:prSet presAssocID="{74B4A86B-2E77-4F04-8267-C7024CFE59C0}" presName="accent_1" presStyleCnt="0"/>
      <dgm:spPr/>
    </dgm:pt>
    <dgm:pt modelId="{C4105129-18E8-4751-8EBC-5D7ED3E8EE47}" type="pres">
      <dgm:prSet presAssocID="{74B4A86B-2E77-4F04-8267-C7024CFE59C0}" presName="accentRepeatNode" presStyleLbl="solidFgAcc1" presStyleIdx="0" presStyleCnt="3"/>
      <dgm:spPr/>
    </dgm:pt>
    <dgm:pt modelId="{6793DEC6-23A7-4C3D-879F-D1AC9C8ED58F}" type="pres">
      <dgm:prSet presAssocID="{563747D1-29AC-40EB-ADDE-BF9E7EDE446D}" presName="text_2" presStyleLbl="node1" presStyleIdx="1" presStyleCnt="3">
        <dgm:presLayoutVars>
          <dgm:bulletEnabled val="1"/>
        </dgm:presLayoutVars>
      </dgm:prSet>
      <dgm:spPr/>
    </dgm:pt>
    <dgm:pt modelId="{57CBCBD7-DEF7-499D-BBA4-57036E162F78}" type="pres">
      <dgm:prSet presAssocID="{563747D1-29AC-40EB-ADDE-BF9E7EDE446D}" presName="accent_2" presStyleCnt="0"/>
      <dgm:spPr/>
    </dgm:pt>
    <dgm:pt modelId="{38A3DDF2-9A52-4596-857F-76D7A2EE5905}" type="pres">
      <dgm:prSet presAssocID="{563747D1-29AC-40EB-ADDE-BF9E7EDE446D}" presName="accentRepeatNode" presStyleLbl="solidFgAcc1" presStyleIdx="1" presStyleCnt="3"/>
      <dgm:spPr/>
    </dgm:pt>
    <dgm:pt modelId="{BDE1EDF7-5478-442B-9630-6F583FAA2414}" type="pres">
      <dgm:prSet presAssocID="{56EB412A-53B2-4328-A8B9-FB696F688E43}" presName="text_3" presStyleLbl="node1" presStyleIdx="2" presStyleCnt="3">
        <dgm:presLayoutVars>
          <dgm:bulletEnabled val="1"/>
        </dgm:presLayoutVars>
      </dgm:prSet>
      <dgm:spPr/>
    </dgm:pt>
    <dgm:pt modelId="{FD998A51-C2D3-4999-8620-3BB2A08F03DC}" type="pres">
      <dgm:prSet presAssocID="{56EB412A-53B2-4328-A8B9-FB696F688E43}" presName="accent_3" presStyleCnt="0"/>
      <dgm:spPr/>
    </dgm:pt>
    <dgm:pt modelId="{41EE0ECD-2691-4C0E-A86A-B0CFDB305A28}" type="pres">
      <dgm:prSet presAssocID="{56EB412A-53B2-4328-A8B9-FB696F688E43}" presName="accentRepeatNode" presStyleLbl="solidFgAcc1" presStyleIdx="2" presStyleCnt="3"/>
      <dgm:spPr/>
    </dgm:pt>
  </dgm:ptLst>
  <dgm:cxnLst>
    <dgm:cxn modelId="{65F5AF13-E84F-49C4-8FAE-BE4C37CDAB24}" srcId="{B6CEFA71-614A-428B-A5E1-FD68B8F2AACD}" destId="{563747D1-29AC-40EB-ADDE-BF9E7EDE446D}" srcOrd="1" destOrd="0" parTransId="{8E80297F-71E6-448D-8C46-9752E9583633}" sibTransId="{4358D0B5-4116-4385-8062-F282BBDA34E4}"/>
    <dgm:cxn modelId="{95A51124-4778-4347-8E7F-6029F7B76001}" type="presOf" srcId="{802A9841-7068-4298-900E-A760729C23B5}" destId="{91C94CF2-AE68-473A-A07D-0E1CAD6BA76B}" srcOrd="0" destOrd="0" presId="urn:microsoft.com/office/officeart/2008/layout/VerticalCurvedList"/>
    <dgm:cxn modelId="{96FF8066-44F5-4045-90FD-115A89C2E792}" type="presOf" srcId="{563747D1-29AC-40EB-ADDE-BF9E7EDE446D}" destId="{6793DEC6-23A7-4C3D-879F-D1AC9C8ED58F}" srcOrd="0" destOrd="0" presId="urn:microsoft.com/office/officeart/2008/layout/VerticalCurvedList"/>
    <dgm:cxn modelId="{D6034C55-CB15-435F-AF19-41DD0769DD71}" type="presOf" srcId="{B6CEFA71-614A-428B-A5E1-FD68B8F2AACD}" destId="{413B781E-B1E7-4662-9601-8390E7762052}" srcOrd="0" destOrd="0" presId="urn:microsoft.com/office/officeart/2008/layout/VerticalCurvedList"/>
    <dgm:cxn modelId="{AFD1437F-F0A8-42B3-8C90-ADE79B41287F}" srcId="{B6CEFA71-614A-428B-A5E1-FD68B8F2AACD}" destId="{56EB412A-53B2-4328-A8B9-FB696F688E43}" srcOrd="2" destOrd="0" parTransId="{BC42369D-8EAD-43DC-A4B1-F8883DEF5CD2}" sibTransId="{921E069B-6CBC-4DB2-85B0-65F4378FE184}"/>
    <dgm:cxn modelId="{66477EB7-47E6-4C54-8A43-146CC06B8EA4}" type="presOf" srcId="{74B4A86B-2E77-4F04-8267-C7024CFE59C0}" destId="{0DFF6292-47C2-479B-8738-34F8312A451C}" srcOrd="0" destOrd="0" presId="urn:microsoft.com/office/officeart/2008/layout/VerticalCurvedList"/>
    <dgm:cxn modelId="{F7A2C8D4-52FF-43A3-B8BA-B2031E0C291F}" type="presOf" srcId="{56EB412A-53B2-4328-A8B9-FB696F688E43}" destId="{BDE1EDF7-5478-442B-9630-6F583FAA2414}" srcOrd="0" destOrd="0" presId="urn:microsoft.com/office/officeart/2008/layout/VerticalCurvedList"/>
    <dgm:cxn modelId="{221978FF-799B-4037-BF7D-2480B49511BB}" srcId="{B6CEFA71-614A-428B-A5E1-FD68B8F2AACD}" destId="{74B4A86B-2E77-4F04-8267-C7024CFE59C0}" srcOrd="0" destOrd="0" parTransId="{B6ECA6D5-F719-457D-8E69-1722FBBC4DE8}" sibTransId="{802A9841-7068-4298-900E-A760729C23B5}"/>
    <dgm:cxn modelId="{CFE3C070-672F-4171-A15F-5CDDFA6C6A9B}" type="presParOf" srcId="{413B781E-B1E7-4662-9601-8390E7762052}" destId="{4280D6FC-9364-4116-9677-4BEA0996CF3E}" srcOrd="0" destOrd="0" presId="urn:microsoft.com/office/officeart/2008/layout/VerticalCurvedList"/>
    <dgm:cxn modelId="{F5DB12D5-D177-4160-9789-608CA6500AC7}" type="presParOf" srcId="{4280D6FC-9364-4116-9677-4BEA0996CF3E}" destId="{4B952AFF-24FE-4ECF-B4A7-7AF22A3C53F4}" srcOrd="0" destOrd="0" presId="urn:microsoft.com/office/officeart/2008/layout/VerticalCurvedList"/>
    <dgm:cxn modelId="{F08C227B-85E4-47A0-80CD-40F1863C1F1C}" type="presParOf" srcId="{4B952AFF-24FE-4ECF-B4A7-7AF22A3C53F4}" destId="{148BE2A3-6FD9-421D-A70D-675725787099}" srcOrd="0" destOrd="0" presId="urn:microsoft.com/office/officeart/2008/layout/VerticalCurvedList"/>
    <dgm:cxn modelId="{A19BEB4F-6775-4D02-AD4B-F8BF0F1D0782}" type="presParOf" srcId="{4B952AFF-24FE-4ECF-B4A7-7AF22A3C53F4}" destId="{91C94CF2-AE68-473A-A07D-0E1CAD6BA76B}" srcOrd="1" destOrd="0" presId="urn:microsoft.com/office/officeart/2008/layout/VerticalCurvedList"/>
    <dgm:cxn modelId="{E3A7FF6E-CA84-4C5C-9483-82C05364C134}" type="presParOf" srcId="{4B952AFF-24FE-4ECF-B4A7-7AF22A3C53F4}" destId="{B03D2B80-7F2A-45A2-B638-5D735EE43447}" srcOrd="2" destOrd="0" presId="urn:microsoft.com/office/officeart/2008/layout/VerticalCurvedList"/>
    <dgm:cxn modelId="{C94E8384-8CC3-41A3-A207-5CA04DB51864}" type="presParOf" srcId="{4B952AFF-24FE-4ECF-B4A7-7AF22A3C53F4}" destId="{C018EEF2-6CB2-4DBA-A07C-906E2A7F6102}" srcOrd="3" destOrd="0" presId="urn:microsoft.com/office/officeart/2008/layout/VerticalCurvedList"/>
    <dgm:cxn modelId="{1FA9F965-EDE3-49DE-9E0C-1DF15759C723}" type="presParOf" srcId="{4280D6FC-9364-4116-9677-4BEA0996CF3E}" destId="{0DFF6292-47C2-479B-8738-34F8312A451C}" srcOrd="1" destOrd="0" presId="urn:microsoft.com/office/officeart/2008/layout/VerticalCurvedList"/>
    <dgm:cxn modelId="{540A3105-C947-424F-A329-B1348720EBB1}" type="presParOf" srcId="{4280D6FC-9364-4116-9677-4BEA0996CF3E}" destId="{89227BC1-D8B4-4D77-8B8E-7D7AC4C0226F}" srcOrd="2" destOrd="0" presId="urn:microsoft.com/office/officeart/2008/layout/VerticalCurvedList"/>
    <dgm:cxn modelId="{DBFB7598-AB9B-4E2D-A894-3D71AB729CC6}" type="presParOf" srcId="{89227BC1-D8B4-4D77-8B8E-7D7AC4C0226F}" destId="{C4105129-18E8-4751-8EBC-5D7ED3E8EE47}" srcOrd="0" destOrd="0" presId="urn:microsoft.com/office/officeart/2008/layout/VerticalCurvedList"/>
    <dgm:cxn modelId="{DFBA9C82-C140-47B1-AE20-7BA9649134BA}" type="presParOf" srcId="{4280D6FC-9364-4116-9677-4BEA0996CF3E}" destId="{6793DEC6-23A7-4C3D-879F-D1AC9C8ED58F}" srcOrd="3" destOrd="0" presId="urn:microsoft.com/office/officeart/2008/layout/VerticalCurvedList"/>
    <dgm:cxn modelId="{A80E6FB3-0D1A-4992-8F46-B789D1778261}" type="presParOf" srcId="{4280D6FC-9364-4116-9677-4BEA0996CF3E}" destId="{57CBCBD7-DEF7-499D-BBA4-57036E162F78}" srcOrd="4" destOrd="0" presId="urn:microsoft.com/office/officeart/2008/layout/VerticalCurvedList"/>
    <dgm:cxn modelId="{5ECBAA45-A3A2-4AF2-883F-0A27E0AC9F98}" type="presParOf" srcId="{57CBCBD7-DEF7-499D-BBA4-57036E162F78}" destId="{38A3DDF2-9A52-4596-857F-76D7A2EE5905}" srcOrd="0" destOrd="0" presId="urn:microsoft.com/office/officeart/2008/layout/VerticalCurvedList"/>
    <dgm:cxn modelId="{A6251772-4756-429E-879D-E25AF6D9CB14}" type="presParOf" srcId="{4280D6FC-9364-4116-9677-4BEA0996CF3E}" destId="{BDE1EDF7-5478-442B-9630-6F583FAA2414}" srcOrd="5" destOrd="0" presId="urn:microsoft.com/office/officeart/2008/layout/VerticalCurvedList"/>
    <dgm:cxn modelId="{7F2E9F2D-1959-4C45-8994-5B7B7B4CC797}" type="presParOf" srcId="{4280D6FC-9364-4116-9677-4BEA0996CF3E}" destId="{FD998A51-C2D3-4999-8620-3BB2A08F03DC}" srcOrd="6" destOrd="0" presId="urn:microsoft.com/office/officeart/2008/layout/VerticalCurvedList"/>
    <dgm:cxn modelId="{DB1A272E-4F81-4C66-8CB0-9E824569691F}" type="presParOf" srcId="{FD998A51-C2D3-4999-8620-3BB2A08F03DC}" destId="{41EE0ECD-2691-4C0E-A86A-B0CFDB305A2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94CF2-AE68-473A-A07D-0E1CAD6BA76B}">
      <dsp:nvSpPr>
        <dsp:cNvPr id="0" name=""/>
        <dsp:cNvSpPr/>
      </dsp:nvSpPr>
      <dsp:spPr>
        <a:xfrm>
          <a:off x="-5667225" y="-867667"/>
          <a:ext cx="6748515" cy="6748515"/>
        </a:xfrm>
        <a:prstGeom prst="blockArc">
          <a:avLst>
            <a:gd name="adj1" fmla="val 18900000"/>
            <a:gd name="adj2" fmla="val 2700000"/>
            <a:gd name="adj3" fmla="val 320"/>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FF6292-47C2-479B-8738-34F8312A451C}">
      <dsp:nvSpPr>
        <dsp:cNvPr id="0" name=""/>
        <dsp:cNvSpPr/>
      </dsp:nvSpPr>
      <dsp:spPr>
        <a:xfrm>
          <a:off x="695829" y="501318"/>
          <a:ext cx="7362988" cy="1002636"/>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5842" tIns="76200" rIns="76200" bIns="762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US" sz="3000" b="1" i="0" kern="1200" dirty="0"/>
            <a:t>build situational awareness</a:t>
          </a:r>
        </a:p>
      </dsp:txBody>
      <dsp:txXfrm>
        <a:off x="695829" y="501318"/>
        <a:ext cx="7362988" cy="1002636"/>
      </dsp:txXfrm>
    </dsp:sp>
    <dsp:sp modelId="{C4105129-18E8-4751-8EBC-5D7ED3E8EE47}">
      <dsp:nvSpPr>
        <dsp:cNvPr id="0" name=""/>
        <dsp:cNvSpPr/>
      </dsp:nvSpPr>
      <dsp:spPr>
        <a:xfrm>
          <a:off x="69181" y="375988"/>
          <a:ext cx="1253295" cy="1253295"/>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93DEC6-23A7-4C3D-879F-D1AC9C8ED58F}">
      <dsp:nvSpPr>
        <dsp:cNvPr id="0" name=""/>
        <dsp:cNvSpPr/>
      </dsp:nvSpPr>
      <dsp:spPr>
        <a:xfrm>
          <a:off x="1060287" y="2005272"/>
          <a:ext cx="6998530" cy="1002636"/>
        </a:xfrm>
        <a:prstGeom prst="rect">
          <a:avLst/>
        </a:prstGeom>
        <a:solidFill>
          <a:schemeClr val="accent3">
            <a:shade val="80000"/>
            <a:hueOff val="67526"/>
            <a:satOff val="-11625"/>
            <a:lumOff val="17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5842" tIns="76200" rIns="76200" bIns="762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US" sz="3000" b="1" i="0" kern="1200" dirty="0"/>
            <a:t>inspire future projects and collaboration</a:t>
          </a:r>
        </a:p>
      </dsp:txBody>
      <dsp:txXfrm>
        <a:off x="1060287" y="2005272"/>
        <a:ext cx="6998530" cy="1002636"/>
      </dsp:txXfrm>
    </dsp:sp>
    <dsp:sp modelId="{38A3DDF2-9A52-4596-857F-76D7A2EE5905}">
      <dsp:nvSpPr>
        <dsp:cNvPr id="0" name=""/>
        <dsp:cNvSpPr/>
      </dsp:nvSpPr>
      <dsp:spPr>
        <a:xfrm>
          <a:off x="433640" y="1879942"/>
          <a:ext cx="1253295" cy="1253295"/>
        </a:xfrm>
        <a:prstGeom prst="ellipse">
          <a:avLst/>
        </a:prstGeom>
        <a:solidFill>
          <a:schemeClr val="lt1">
            <a:hueOff val="0"/>
            <a:satOff val="0"/>
            <a:lumOff val="0"/>
            <a:alphaOff val="0"/>
          </a:schemeClr>
        </a:solidFill>
        <a:ln w="12700" cap="flat" cmpd="sng" algn="ctr">
          <a:solidFill>
            <a:schemeClr val="accent3">
              <a:shade val="80000"/>
              <a:hueOff val="67526"/>
              <a:satOff val="-11625"/>
              <a:lumOff val="178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1EDF7-5478-442B-9630-6F583FAA2414}">
      <dsp:nvSpPr>
        <dsp:cNvPr id="0" name=""/>
        <dsp:cNvSpPr/>
      </dsp:nvSpPr>
      <dsp:spPr>
        <a:xfrm>
          <a:off x="695829" y="3509226"/>
          <a:ext cx="7362988" cy="1002636"/>
        </a:xfrm>
        <a:prstGeom prst="rect">
          <a:avLst/>
        </a:prstGeom>
        <a:solidFill>
          <a:schemeClr val="accent3">
            <a:shade val="80000"/>
            <a:hueOff val="135052"/>
            <a:satOff val="-23249"/>
            <a:lumOff val="3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5842" tIns="76200" rIns="76200" bIns="762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US" sz="3000" b="1" i="0" kern="1200" dirty="0"/>
            <a:t>visually display current outreach</a:t>
          </a:r>
        </a:p>
      </dsp:txBody>
      <dsp:txXfrm>
        <a:off x="695829" y="3509226"/>
        <a:ext cx="7362988" cy="1002636"/>
      </dsp:txXfrm>
    </dsp:sp>
    <dsp:sp modelId="{41EE0ECD-2691-4C0E-A86A-B0CFDB305A28}">
      <dsp:nvSpPr>
        <dsp:cNvPr id="0" name=""/>
        <dsp:cNvSpPr/>
      </dsp:nvSpPr>
      <dsp:spPr>
        <a:xfrm>
          <a:off x="69181" y="3383897"/>
          <a:ext cx="1253295" cy="1253295"/>
        </a:xfrm>
        <a:prstGeom prst="ellipse">
          <a:avLst/>
        </a:prstGeom>
        <a:solidFill>
          <a:schemeClr val="lt1">
            <a:hueOff val="0"/>
            <a:satOff val="0"/>
            <a:lumOff val="0"/>
            <a:alphaOff val="0"/>
          </a:schemeClr>
        </a:solidFill>
        <a:ln w="12700" cap="flat" cmpd="sng" algn="ctr">
          <a:solidFill>
            <a:schemeClr val="accent3">
              <a:shade val="80000"/>
              <a:hueOff val="135052"/>
              <a:satOff val="-23249"/>
              <a:lumOff val="357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B7E8B-669F-4AC3-A9B0-E4A0D129C686}"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CA016-89A0-4981-92B5-CB9F9778341B}" type="slidenum">
              <a:rPr lang="en-US" smtClean="0"/>
              <a:t>‹#›</a:t>
            </a:fld>
            <a:endParaRPr lang="en-US"/>
          </a:p>
        </p:txBody>
      </p:sp>
    </p:spTree>
    <p:extLst>
      <p:ext uri="{BB962C8B-B14F-4D97-AF65-F5344CB8AC3E}">
        <p14:creationId xmlns:p14="http://schemas.microsoft.com/office/powerpoint/2010/main" val="382585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Amy Brandt and I am the Communications Coordinator at Olympic Community of Health. Today I’m going to share with you a tool that Olympic Community of Health has created to take stock of local projects addressing determinants of health.</a:t>
            </a:r>
          </a:p>
          <a:p>
            <a:endParaRPr lang="en-US" dirty="0"/>
          </a:p>
          <a:p>
            <a:r>
              <a:rPr lang="en-US" dirty="0"/>
              <a:t>Olympic Community of Health is the Accountable Community of Health working in the Olympic region, with the purpose of tackling health issues that no single sector or Tribe can tackle alone. Collaboration is at the core of our work, and this determinants of health inventory is just one way that we foster collaborative and innovative problem-solving, ultimately co-creating a region of healthy people, thriving communities.</a:t>
            </a:r>
          </a:p>
        </p:txBody>
      </p:sp>
      <p:sp>
        <p:nvSpPr>
          <p:cNvPr id="4" name="Slide Number Placeholder 3"/>
          <p:cNvSpPr>
            <a:spLocks noGrp="1"/>
          </p:cNvSpPr>
          <p:nvPr>
            <p:ph type="sldNum" sz="quarter" idx="5"/>
          </p:nvPr>
        </p:nvSpPr>
        <p:spPr/>
        <p:txBody>
          <a:bodyPr/>
          <a:lstStyle/>
          <a:p>
            <a:fld id="{0D7CA016-89A0-4981-92B5-CB9F9778341B}" type="slidenum">
              <a:rPr lang="en-US" smtClean="0"/>
              <a:t>1</a:t>
            </a:fld>
            <a:endParaRPr lang="en-US"/>
          </a:p>
        </p:txBody>
      </p:sp>
    </p:spTree>
    <p:extLst>
      <p:ext uri="{BB962C8B-B14F-4D97-AF65-F5344CB8AC3E}">
        <p14:creationId xmlns:p14="http://schemas.microsoft.com/office/powerpoint/2010/main" val="169204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 has been expanding our awareness, understanding, and resources related to local determinants of health over the past few years. A reoccurring theme that we keep hearing from our partners is the need and importance of collaboration/partnership. A partner shared “being innovative with partnerships is important, you’d be surprised by who is interested in partnering with you and why.” The work that our region sets out to do is challenging work with a long road ahead, and by working together, sharing best practices, lessons learned, and maximizing regional strengths, we can ultimately create more meaningful health impacts.</a:t>
            </a:r>
          </a:p>
        </p:txBody>
      </p:sp>
      <p:sp>
        <p:nvSpPr>
          <p:cNvPr id="4" name="Slide Number Placeholder 3"/>
          <p:cNvSpPr>
            <a:spLocks noGrp="1"/>
          </p:cNvSpPr>
          <p:nvPr>
            <p:ph type="sldNum" sz="quarter" idx="5"/>
          </p:nvPr>
        </p:nvSpPr>
        <p:spPr/>
        <p:txBody>
          <a:bodyPr/>
          <a:lstStyle/>
          <a:p>
            <a:fld id="{A271FA40-CDFB-4EBA-9165-6777815A258D}" type="slidenum">
              <a:rPr lang="en-US" smtClean="0"/>
              <a:t>2</a:t>
            </a:fld>
            <a:endParaRPr lang="en-US"/>
          </a:p>
        </p:txBody>
      </p:sp>
    </p:spTree>
    <p:extLst>
      <p:ext uri="{BB962C8B-B14F-4D97-AF65-F5344CB8AC3E}">
        <p14:creationId xmlns:p14="http://schemas.microsoft.com/office/powerpoint/2010/main" val="338337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our work over the past two years, we’ve conducted 25 case studies, conducted a regional assessment with our partners, and hosted several convenings on the topic of determinants of health. Through all these activities, it became apparent that there are a lot of innovative projects happening all across the region. Partnerships between clinical and community-based organizations, health teams meeting community members where they are at, projects that think outside the box to address access to food, housing, transportation, etc.</a:t>
            </a:r>
          </a:p>
          <a:p>
            <a:endParaRPr lang="en-US" dirty="0"/>
          </a:p>
          <a:p>
            <a:r>
              <a:rPr lang="en-US" dirty="0"/>
              <a:t>But there is no where to see who’s working on what. If I was interested in implementing a project addressing food access but wanted to see what others have done and succeeded at, I wouldn’t know where to start. Thus--- the determinants of health inventory.</a:t>
            </a:r>
          </a:p>
          <a:p>
            <a:endParaRPr lang="en-US" dirty="0"/>
          </a:p>
          <a:p>
            <a:endParaRPr lang="en-US" dirty="0"/>
          </a:p>
          <a:p>
            <a:r>
              <a:rPr lang="en-US" dirty="0"/>
              <a:t>This identified need for a platform to take stock of local projects led to OCH creating the determinants of health inventory for the Olympic region. The purpose of this tool is to build situational awareness, what are our neighbors working on? Instead of everyone starting their own transportation systems, let’s take a look at who is already working on transportation (is their room for expansion or partnership?)</a:t>
            </a:r>
          </a:p>
          <a:p>
            <a:r>
              <a:rPr lang="en-US" dirty="0"/>
              <a:t>The inventory also aims to serve as creative examples and inspire future projects and collaboration. If a project is succeeding in Kitsap, is there a way to adapt it and share resources to launch a similar project in Forks?</a:t>
            </a:r>
          </a:p>
          <a:p>
            <a:r>
              <a:rPr lang="en-US" dirty="0"/>
              <a:t>Lastly, as this tool grows, we will able to visually see at a birds eye view, where are projects happening and where are there gaps. Are there lots of financial support projects in PT, but not much in 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1FA40-CDFB-4EBA-9165-6777815A25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72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I’m going to access the inventory on our website via this link on the screen. I will walk you through.</a:t>
            </a:r>
          </a:p>
        </p:txBody>
      </p:sp>
      <p:sp>
        <p:nvSpPr>
          <p:cNvPr id="4" name="Slide Number Placeholder 3"/>
          <p:cNvSpPr>
            <a:spLocks noGrp="1"/>
          </p:cNvSpPr>
          <p:nvPr>
            <p:ph type="sldNum" sz="quarter" idx="5"/>
          </p:nvPr>
        </p:nvSpPr>
        <p:spPr/>
        <p:txBody>
          <a:bodyPr/>
          <a:lstStyle/>
          <a:p>
            <a:fld id="{0D7CA016-89A0-4981-92B5-CB9F9778341B}" type="slidenum">
              <a:rPr lang="en-US" smtClean="0"/>
              <a:t>4</a:t>
            </a:fld>
            <a:endParaRPr lang="en-US"/>
          </a:p>
        </p:txBody>
      </p:sp>
    </p:spTree>
    <p:extLst>
      <p:ext uri="{BB962C8B-B14F-4D97-AF65-F5344CB8AC3E}">
        <p14:creationId xmlns:p14="http://schemas.microsoft.com/office/powerpoint/2010/main" val="234534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Featuring over 60 projects related to financial strain, healthy affordable food access, housing, and transportation</a:t>
            </a:r>
          </a:p>
        </p:txBody>
      </p:sp>
      <p:sp>
        <p:nvSpPr>
          <p:cNvPr id="4" name="Slide Number Placeholder 3"/>
          <p:cNvSpPr>
            <a:spLocks noGrp="1"/>
          </p:cNvSpPr>
          <p:nvPr>
            <p:ph type="sldNum" sz="quarter" idx="5"/>
          </p:nvPr>
        </p:nvSpPr>
        <p:spPr/>
        <p:txBody>
          <a:bodyPr/>
          <a:lstStyle/>
          <a:p>
            <a:fld id="{0D7CA016-89A0-4981-92B5-CB9F9778341B}" type="slidenum">
              <a:rPr lang="en-US" smtClean="0"/>
              <a:t>6</a:t>
            </a:fld>
            <a:endParaRPr lang="en-US"/>
          </a:p>
        </p:txBody>
      </p:sp>
    </p:spTree>
    <p:extLst>
      <p:ext uri="{BB962C8B-B14F-4D97-AF65-F5344CB8AC3E}">
        <p14:creationId xmlns:p14="http://schemas.microsoft.com/office/powerpoint/2010/main" val="141733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explore the tool, by clicking on an organization or Tribe, a panel appears with a description about the project, the population being served, and the geographic reach. The area served can also be easily seen by the appearance of a regional layer on the map. These regions are not restricted by </a:t>
            </a:r>
            <a:r>
              <a:rPr lang="en-US" dirty="0" err="1"/>
              <a:t>zipcode</a:t>
            </a:r>
            <a:r>
              <a:rPr lang="en-US" dirty="0"/>
              <a:t> or city limits, as they represent a broader region that reflects access patterns (just because a foodbank is in Poulsbo doesn’t necessarily mean it’s clients are limited to those who live in Poulsbo– the greater north </a:t>
            </a:r>
            <a:r>
              <a:rPr lang="en-US" dirty="0" err="1"/>
              <a:t>kitsap</a:t>
            </a:r>
            <a:r>
              <a:rPr lang="en-US" dirty="0"/>
              <a:t> area is being served).</a:t>
            </a:r>
          </a:p>
        </p:txBody>
      </p:sp>
      <p:sp>
        <p:nvSpPr>
          <p:cNvPr id="4" name="Slide Number Placeholder 3"/>
          <p:cNvSpPr>
            <a:spLocks noGrp="1"/>
          </p:cNvSpPr>
          <p:nvPr>
            <p:ph type="sldNum" sz="quarter" idx="5"/>
          </p:nvPr>
        </p:nvSpPr>
        <p:spPr/>
        <p:txBody>
          <a:bodyPr/>
          <a:lstStyle/>
          <a:p>
            <a:fld id="{0D7CA016-89A0-4981-92B5-CB9F9778341B}" type="slidenum">
              <a:rPr lang="en-US" smtClean="0"/>
              <a:t>7</a:t>
            </a:fld>
            <a:endParaRPr lang="en-US"/>
          </a:p>
        </p:txBody>
      </p:sp>
    </p:spTree>
    <p:extLst>
      <p:ext uri="{BB962C8B-B14F-4D97-AF65-F5344CB8AC3E}">
        <p14:creationId xmlns:p14="http://schemas.microsoft.com/office/powerpoint/2010/main" val="405685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organizations serve several subregions– the Oxford House serves Kitsap County and community members in Port Angeles.</a:t>
            </a:r>
          </a:p>
        </p:txBody>
      </p:sp>
      <p:sp>
        <p:nvSpPr>
          <p:cNvPr id="4" name="Slide Number Placeholder 3"/>
          <p:cNvSpPr>
            <a:spLocks noGrp="1"/>
          </p:cNvSpPr>
          <p:nvPr>
            <p:ph type="sldNum" sz="quarter" idx="5"/>
          </p:nvPr>
        </p:nvSpPr>
        <p:spPr/>
        <p:txBody>
          <a:bodyPr/>
          <a:lstStyle/>
          <a:p>
            <a:fld id="{0D7CA016-89A0-4981-92B5-CB9F9778341B}" type="slidenum">
              <a:rPr lang="en-US" smtClean="0"/>
              <a:t>8</a:t>
            </a:fld>
            <a:endParaRPr lang="en-US"/>
          </a:p>
        </p:txBody>
      </p:sp>
    </p:spTree>
    <p:extLst>
      <p:ext uri="{BB962C8B-B14F-4D97-AF65-F5344CB8AC3E}">
        <p14:creationId xmlns:p14="http://schemas.microsoft.com/office/powerpoint/2010/main" val="278623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7CA016-89A0-4981-92B5-CB9F9778341B}" type="slidenum">
              <a:rPr lang="en-US" smtClean="0"/>
              <a:t>9</a:t>
            </a:fld>
            <a:endParaRPr lang="en-US"/>
          </a:p>
        </p:txBody>
      </p:sp>
    </p:spTree>
    <p:extLst>
      <p:ext uri="{BB962C8B-B14F-4D97-AF65-F5344CB8AC3E}">
        <p14:creationId xmlns:p14="http://schemas.microsoft.com/office/powerpoint/2010/main" val="143339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Next steps-- continue to build and maximize projects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7CA016-89A0-4981-92B5-CB9F9778341B}" type="slidenum">
              <a:rPr lang="en-US" smtClean="0"/>
              <a:t>10</a:t>
            </a:fld>
            <a:endParaRPr lang="en-US"/>
          </a:p>
        </p:txBody>
      </p:sp>
    </p:spTree>
    <p:extLst>
      <p:ext uri="{BB962C8B-B14F-4D97-AF65-F5344CB8AC3E}">
        <p14:creationId xmlns:p14="http://schemas.microsoft.com/office/powerpoint/2010/main" val="104776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D670-027F-465D-AC62-055819A6DB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37A14-EB52-46D5-9105-9249FC70E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63F13-0F44-4276-8DF8-CB95FFD813D0}"/>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5A83500E-E25E-42DB-984E-0D150119A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669BB-A528-446A-8AED-234FD4DD2B60}"/>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02889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D525-8AD7-4857-8D11-9A1C6B319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D84C4-95C6-42F3-A0CE-BECCE6E45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A5D0B-C994-4133-9EEB-2FD554C359AA}"/>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6B1F0F6B-C6F0-41FC-A233-98BCFFD2B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D64AF-D8ED-491C-845D-F61452BDE56F}"/>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26275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9C29-8BAA-475D-88FF-6444A03B6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E9C59-A8F9-4914-A0CE-494028D89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CDB68-5C1D-4532-BDAF-046C987203FB}"/>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169370C2-E427-4196-9F52-B54F264A8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AEF54-F727-4B8C-912A-BB2605607A22}"/>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901570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89AF-5F0E-49AE-95B2-7A8628F6B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5BEC0-DEA6-40AC-9766-00E59678C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18AF3-D3BF-401F-9A2E-E36818B870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2AD4D-2DD0-4D21-8BD5-D03234EDEE96}"/>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6" name="Footer Placeholder 5">
            <a:extLst>
              <a:ext uri="{FF2B5EF4-FFF2-40B4-BE49-F238E27FC236}">
                <a16:creationId xmlns:a16="http://schemas.microsoft.com/office/drawing/2014/main" id="{8D3F7D87-DD9C-47B7-9E2A-79CA4D3BA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90876-E554-4099-BCB3-88DCE6E74C6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58306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803F-8CD0-40CF-B0F5-03B903C19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333AE-F5C2-4844-877A-DE238A92C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8B151-13A4-44E6-AD57-1887E6114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9FC1A-A069-40B5-9CDC-62E0D6019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85FF1-0BD2-4159-8963-92D82A41C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5D2B7-0375-4D94-B9B9-AD1C6AF7DA94}"/>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8" name="Footer Placeholder 7">
            <a:extLst>
              <a:ext uri="{FF2B5EF4-FFF2-40B4-BE49-F238E27FC236}">
                <a16:creationId xmlns:a16="http://schemas.microsoft.com/office/drawing/2014/main" id="{199FA9D5-732B-4F8D-8434-6CA7CE7D0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DAA273-1F3D-4336-B23D-B0D2A9869BFF}"/>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77963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7BFB-D469-4F61-A97F-F9FB27EC27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ADF5A2-D2F4-48D3-930F-696C34D9EF20}"/>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4" name="Footer Placeholder 3">
            <a:extLst>
              <a:ext uri="{FF2B5EF4-FFF2-40B4-BE49-F238E27FC236}">
                <a16:creationId xmlns:a16="http://schemas.microsoft.com/office/drawing/2014/main" id="{6BF60178-0A57-4DCD-9A95-B7FA8EC57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3A29F-36ED-4889-94BF-53BC0653BFE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046179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FF051-4817-45DB-A5AA-4B76D047A764}"/>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3" name="Footer Placeholder 2">
            <a:extLst>
              <a:ext uri="{FF2B5EF4-FFF2-40B4-BE49-F238E27FC236}">
                <a16:creationId xmlns:a16="http://schemas.microsoft.com/office/drawing/2014/main" id="{3894FD1B-7071-4552-810E-84E4F8741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4A62A-B6CD-4738-BA51-DC41CEA28908}"/>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496963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7D30-024A-4DFC-AEBA-C78C6C7A1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7AB549-4230-42BF-AADF-F664C6694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99A7A-7CAB-4C7D-AECF-7149F945E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DE1D1-A09C-419B-B0C5-55A523681675}"/>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6" name="Footer Placeholder 5">
            <a:extLst>
              <a:ext uri="{FF2B5EF4-FFF2-40B4-BE49-F238E27FC236}">
                <a16:creationId xmlns:a16="http://schemas.microsoft.com/office/drawing/2014/main" id="{996C6F60-B2E6-4EFF-AF39-967A4EF77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F2B2B-168C-45AA-A4C0-E77BB0C987C3}"/>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31811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C9B3-D9D0-43A1-9CB3-03419331B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53ADE8-B9E9-4272-A7D3-E6190968CC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1A484-932B-4489-94DD-4EBC903EF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5B0F1-497D-42AA-9E07-9D3C9FA1AF1A}"/>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6" name="Footer Placeholder 5">
            <a:extLst>
              <a:ext uri="{FF2B5EF4-FFF2-40B4-BE49-F238E27FC236}">
                <a16:creationId xmlns:a16="http://schemas.microsoft.com/office/drawing/2014/main" id="{994D2169-2D33-4F49-B06F-B5A00A77F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E4D07-2685-489F-94D0-B9DE804E3517}"/>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866052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5239-A873-4300-8426-133E35B8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30BBB5-1A7E-47EB-B8C9-7552582E23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DE6F-3086-4E2C-81BB-63458052B4B9}"/>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2EAFBEA5-D47A-42CD-BE9F-4B59EFD09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C8A6A-9CF2-450F-9CD3-31C237934348}"/>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758747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6A6116-03FC-4F0C-A772-DC1EA3B846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6C401-9589-4C7D-B1CD-3B2B0D73A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A972B-C2F8-45CF-9BE8-862D9B6855A0}"/>
              </a:ext>
            </a:extLst>
          </p:cNvPr>
          <p:cNvSpPr>
            <a:spLocks noGrp="1"/>
          </p:cNvSpPr>
          <p:nvPr>
            <p:ph type="dt" sz="half" idx="10"/>
          </p:nvPr>
        </p:nvSpPr>
        <p:spPr/>
        <p:txBody>
          <a:body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58B6ACCE-D896-4946-B60D-0337520F5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C0C5D-A4E0-4263-919C-CA94BAC138E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26040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B2880-D58B-41ED-B9C2-4CFFB3952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618FC-5940-49C2-994A-8B25029B1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80EA2-9DE4-4C17-8BF0-0C73D907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98BAA-A7AA-47B5-9945-83C1BFBD2116}" type="datetimeFigureOut">
              <a:rPr lang="en-US" smtClean="0"/>
              <a:t>10/28/2021</a:t>
            </a:fld>
            <a:endParaRPr lang="en-US"/>
          </a:p>
        </p:txBody>
      </p:sp>
      <p:sp>
        <p:nvSpPr>
          <p:cNvPr id="5" name="Footer Placeholder 4">
            <a:extLst>
              <a:ext uri="{FF2B5EF4-FFF2-40B4-BE49-F238E27FC236}">
                <a16:creationId xmlns:a16="http://schemas.microsoft.com/office/drawing/2014/main" id="{A05B7DB3-9B22-43D7-8615-EF8E5F487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69DF18-5721-49C1-824B-084CAA8A5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FC045-32FB-4DEE-AB85-FF93A21E8387}" type="slidenum">
              <a:rPr lang="en-US" smtClean="0"/>
              <a:t>‹#›</a:t>
            </a:fld>
            <a:endParaRPr lang="en-US"/>
          </a:p>
        </p:txBody>
      </p:sp>
    </p:spTree>
    <p:extLst>
      <p:ext uri="{BB962C8B-B14F-4D97-AF65-F5344CB8AC3E}">
        <p14:creationId xmlns:p14="http://schemas.microsoft.com/office/powerpoint/2010/main" val="2730964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diagramQuickStyle" Target="../diagrams/quickStyle1.xml"/><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image" Target="../media/image9.svg"/><Relationship Id="rId5" Type="http://schemas.openxmlformats.org/officeDocument/2006/relationships/diagramData" Target="../diagrams/data1.xml"/><Relationship Id="rId15" Type="http://schemas.openxmlformats.org/officeDocument/2006/relationships/image" Target="../media/image13.sv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diagramDrawing" Target="../diagrams/drawing1.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www.olympicch.org/localdeterminantsofhealt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AD3C63B-2839-4FD1-BAF2-DEFF63F28FCA}"/>
              </a:ext>
            </a:extLst>
          </p:cNvPr>
          <p:cNvSpPr/>
          <p:nvPr/>
        </p:nvSpPr>
        <p:spPr>
          <a:xfrm>
            <a:off x="967515" y="4207462"/>
            <a:ext cx="417039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rPr>
              <a:t>Foster a region of healthy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rPr>
              <a:t>thriving communities</a:t>
            </a:r>
            <a:endParaRPr kumimoji="0" lang="en-US" sz="1000" b="1" i="0" u="none" strike="noStrike" kern="1200" cap="all"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endParaRPr>
          </a:p>
        </p:txBody>
      </p:sp>
      <p:sp>
        <p:nvSpPr>
          <p:cNvPr id="28" name="Rectangle 27">
            <a:extLst>
              <a:ext uri="{FF2B5EF4-FFF2-40B4-BE49-F238E27FC236}">
                <a16:creationId xmlns:a16="http://schemas.microsoft.com/office/drawing/2014/main" id="{8BDD8FE5-65B2-4CAA-8324-86D85F0CDF39}"/>
              </a:ext>
            </a:extLst>
          </p:cNvPr>
          <p:cNvSpPr/>
          <p:nvPr/>
        </p:nvSpPr>
        <p:spPr>
          <a:xfrm>
            <a:off x="6420052" y="1825030"/>
            <a:ext cx="5589696"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71A6"/>
                </a:solidFill>
                <a:effectLst/>
                <a:uLnTx/>
                <a:uFillTx/>
                <a:latin typeface="Calibri" panose="020F0502020204030204"/>
                <a:ea typeface="+mn-ea"/>
                <a:cs typeface="Khmer UI" panose="020B0502040204020203"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Calibri" panose="020F0502020204030204"/>
                <a:ea typeface="+mn-ea"/>
                <a:cs typeface="Khmer UI" panose="020B0502040204020203" pitchFamily="34" charset="0"/>
              </a:rPr>
              <a:t>Tackling health issues that no single sector or Tribe can tackle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Khmer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71A6"/>
                </a:solidFill>
                <a:effectLst/>
                <a:uLnTx/>
                <a:uFillTx/>
                <a:latin typeface="Calibri" panose="020F0502020204030204"/>
                <a:ea typeface="+mn-ea"/>
                <a:cs typeface="Khmer UI" panose="020B0502040204020203" pitchFamily="34" charset="0"/>
              </a:rPr>
              <a:t>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Calibri" panose="020F0502020204030204"/>
                <a:ea typeface="+mn-ea"/>
                <a:cs typeface="Khmer UI" panose="020B0502040204020203" pitchFamily="34" charset="0"/>
              </a:rPr>
              <a:t>To solve health problems through collaborative action</a:t>
            </a:r>
          </a:p>
        </p:txBody>
      </p:sp>
      <p:pic>
        <p:nvPicPr>
          <p:cNvPr id="47" name="Picture 46" descr="A picture containing mountain, outdoor, nature, distance&#10;&#10;Description automatically generated">
            <a:extLst>
              <a:ext uri="{FF2B5EF4-FFF2-40B4-BE49-F238E27FC236}">
                <a16:creationId xmlns:a16="http://schemas.microsoft.com/office/drawing/2014/main" id="{A93609C9-4E05-43DE-AFEB-9827C3A8E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34" r="43891" b="-481"/>
          <a:stretch/>
        </p:blipFill>
        <p:spPr>
          <a:xfrm>
            <a:off x="0" y="1"/>
            <a:ext cx="5780830" cy="6136850"/>
          </a:xfrm>
          <a:prstGeom prst="rect">
            <a:avLst/>
          </a:prstGeom>
        </p:spPr>
      </p:pic>
      <p:sp>
        <p:nvSpPr>
          <p:cNvPr id="48" name="Rectangle 47">
            <a:extLst>
              <a:ext uri="{FF2B5EF4-FFF2-40B4-BE49-F238E27FC236}">
                <a16:creationId xmlns:a16="http://schemas.microsoft.com/office/drawing/2014/main" id="{F47ADF13-1E5D-494F-83F4-B0BCCA4A285B}"/>
              </a:ext>
            </a:extLst>
          </p:cNvPr>
          <p:cNvSpPr/>
          <p:nvPr/>
        </p:nvSpPr>
        <p:spPr>
          <a:xfrm>
            <a:off x="475007" y="1825030"/>
            <a:ext cx="4821936" cy="304698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rPr>
              <a:t>HEALTHY PEOPLE,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rPr>
              <a:t>THRIVING COMMUNITIES</a:t>
            </a:r>
            <a:endParaRPr kumimoji="0" lang="en-US" sz="3200" b="1" i="0" u="none" strike="noStrike" kern="1200" cap="none" spc="100" normalizeH="0" baseline="0" noProof="0" dirty="0">
              <a:ln>
                <a:noFill/>
              </a:ln>
              <a:solidFill>
                <a:prstClr val="white"/>
              </a:solidFill>
              <a:effectLst/>
              <a:uLnTx/>
              <a:uFillTx/>
              <a:latin typeface="Khmer UI" panose="020B0502040204020203" pitchFamily="34" charset="0"/>
              <a:ea typeface="+mn-ea"/>
              <a:cs typeface="Khmer UI" panose="020B0502040204020203" pitchFamily="34" charset="0"/>
            </a:endParaRPr>
          </a:p>
        </p:txBody>
      </p:sp>
      <p:pic>
        <p:nvPicPr>
          <p:cNvPr id="52" name="Graphic 51" descr="Caret Right outline">
            <a:extLst>
              <a:ext uri="{FF2B5EF4-FFF2-40B4-BE49-F238E27FC236}">
                <a16:creationId xmlns:a16="http://schemas.microsoft.com/office/drawing/2014/main" id="{1587068F-D09A-451E-BE58-E66C41D26C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1" y="2726703"/>
            <a:ext cx="914400" cy="914400"/>
          </a:xfrm>
          <a:prstGeom prst="rect">
            <a:avLst/>
          </a:prstGeom>
        </p:spPr>
      </p:pic>
    </p:spTree>
    <p:extLst>
      <p:ext uri="{BB962C8B-B14F-4D97-AF65-F5344CB8AC3E}">
        <p14:creationId xmlns:p14="http://schemas.microsoft.com/office/powerpoint/2010/main" val="4044371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CE258-A9D4-4EA9-9A02-CF1ED9299174}"/>
              </a:ext>
            </a:extLst>
          </p:cNvPr>
          <p:cNvPicPr>
            <a:picLocks noChangeAspect="1"/>
          </p:cNvPicPr>
          <p:nvPr/>
        </p:nvPicPr>
        <p:blipFill rotWithShape="1">
          <a:blip r:embed="rId3"/>
          <a:srcRect t="4392"/>
          <a:stretch/>
        </p:blipFill>
        <p:spPr>
          <a:xfrm>
            <a:off x="0" y="0"/>
            <a:ext cx="12192000" cy="6192487"/>
          </a:xfrm>
          <a:prstGeom prst="rect">
            <a:avLst/>
          </a:prstGeom>
        </p:spPr>
      </p:pic>
    </p:spTree>
    <p:extLst>
      <p:ext uri="{BB962C8B-B14F-4D97-AF65-F5344CB8AC3E}">
        <p14:creationId xmlns:p14="http://schemas.microsoft.com/office/powerpoint/2010/main" val="68172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15">
            <a:extLst>
              <a:ext uri="{FF2B5EF4-FFF2-40B4-BE49-F238E27FC236}">
                <a16:creationId xmlns:a16="http://schemas.microsoft.com/office/drawing/2014/main" id="{DFB3F0A4-A6BA-4F75-8FF4-3E55029216D6}"/>
              </a:ext>
            </a:extLst>
          </p:cNvPr>
          <p:cNvSpPr/>
          <p:nvPr/>
        </p:nvSpPr>
        <p:spPr>
          <a:xfrm>
            <a:off x="1025238" y="1359435"/>
            <a:ext cx="4293213" cy="3586638"/>
          </a:xfrm>
          <a:prstGeom prst="wedgeRectCallout">
            <a:avLst>
              <a:gd name="adj1" fmla="val -6895"/>
              <a:gd name="adj2" fmla="val 719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8C05957-6F65-4A35-8E75-FEDD0DC753A8}"/>
              </a:ext>
            </a:extLst>
          </p:cNvPr>
          <p:cNvGrpSpPr/>
          <p:nvPr/>
        </p:nvGrpSpPr>
        <p:grpSpPr>
          <a:xfrm>
            <a:off x="1230297" y="1666775"/>
            <a:ext cx="4075520" cy="2533178"/>
            <a:chOff x="8930368" y="1668938"/>
            <a:chExt cx="3082637" cy="2533178"/>
          </a:xfrm>
        </p:grpSpPr>
        <p:sp>
          <p:nvSpPr>
            <p:cNvPr id="18" name="TextBox 17">
              <a:extLst>
                <a:ext uri="{FF2B5EF4-FFF2-40B4-BE49-F238E27FC236}">
                  <a16:creationId xmlns:a16="http://schemas.microsoft.com/office/drawing/2014/main" id="{DD5A8E66-5DAB-4B6D-8670-56AA08C4243F}"/>
                </a:ext>
              </a:extLst>
            </p:cNvPr>
            <p:cNvSpPr txBox="1"/>
            <p:nvPr/>
          </p:nvSpPr>
          <p:spPr>
            <a:xfrm>
              <a:off x="8930368" y="1668938"/>
              <a:ext cx="2937088" cy="461665"/>
            </a:xfrm>
            <a:prstGeom prst="rect">
              <a:avLst/>
            </a:prstGeom>
            <a:noFill/>
          </p:spPr>
          <p:txBody>
            <a:bodyPr wrap="square" lIns="0" rIns="0" rtlCol="0" anchor="b">
              <a:spAutoFit/>
            </a:bodyPr>
            <a:lstStyle/>
            <a:p>
              <a:pPr algn="ctr"/>
              <a:r>
                <a:rPr lang="en-US" sz="2400" b="1" noProof="1">
                  <a:solidFill>
                    <a:schemeClr val="bg1"/>
                  </a:solidFill>
                </a:rPr>
                <a:t>Collaboration</a:t>
              </a:r>
            </a:p>
          </p:txBody>
        </p:sp>
        <p:sp>
          <p:nvSpPr>
            <p:cNvPr id="19" name="TextBox 18">
              <a:extLst>
                <a:ext uri="{FF2B5EF4-FFF2-40B4-BE49-F238E27FC236}">
                  <a16:creationId xmlns:a16="http://schemas.microsoft.com/office/drawing/2014/main" id="{4D765D3F-1FD5-4E7C-A15F-D12C74F6598E}"/>
                </a:ext>
              </a:extLst>
            </p:cNvPr>
            <p:cNvSpPr txBox="1"/>
            <p:nvPr/>
          </p:nvSpPr>
          <p:spPr>
            <a:xfrm>
              <a:off x="9083712" y="2263124"/>
              <a:ext cx="2929293" cy="1938992"/>
            </a:xfrm>
            <a:prstGeom prst="rect">
              <a:avLst/>
            </a:prstGeom>
            <a:noFill/>
          </p:spPr>
          <p:txBody>
            <a:bodyPr wrap="square" lIns="0" rIns="0" rtlCol="0" anchor="t">
              <a:spAutoFit/>
            </a:bodyPr>
            <a:lstStyle/>
            <a:p>
              <a:r>
                <a:rPr lang="en-US" sz="2400" b="0" i="0" dirty="0">
                  <a:solidFill>
                    <a:schemeClr val="bg1"/>
                  </a:solidFill>
                  <a:effectLst/>
                  <a:latin typeface="Calibri" panose="020F0502020204030204" pitchFamily="34" charset="0"/>
                </a:rPr>
                <a:t>There has to be a collective approach within the community. Coming together and working on the same goals.</a:t>
              </a:r>
              <a:endParaRPr lang="en-US" sz="2400" b="0" i="0" dirty="0">
                <a:solidFill>
                  <a:schemeClr val="bg1"/>
                </a:solidFill>
                <a:effectLst/>
                <a:latin typeface="Segoe UI" panose="020B0502040204020203" pitchFamily="34" charset="0"/>
              </a:endParaRPr>
            </a:p>
          </p:txBody>
        </p:sp>
      </p:grpSp>
      <p:sp>
        <p:nvSpPr>
          <p:cNvPr id="22" name="Speech Bubble: Rectangle 21">
            <a:extLst>
              <a:ext uri="{FF2B5EF4-FFF2-40B4-BE49-F238E27FC236}">
                <a16:creationId xmlns:a16="http://schemas.microsoft.com/office/drawing/2014/main" id="{0DA3F194-2115-4160-A1E5-67AC812D1E74}"/>
              </a:ext>
            </a:extLst>
          </p:cNvPr>
          <p:cNvSpPr/>
          <p:nvPr/>
        </p:nvSpPr>
        <p:spPr>
          <a:xfrm>
            <a:off x="5652655" y="540317"/>
            <a:ext cx="5701145" cy="4405755"/>
          </a:xfrm>
          <a:prstGeom prst="wedgeRectCallout">
            <a:avLst>
              <a:gd name="adj1" fmla="val -6895"/>
              <a:gd name="adj2" fmla="val 697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6AC6124-08E4-4B86-B05E-D0CB00BEC753}"/>
              </a:ext>
            </a:extLst>
          </p:cNvPr>
          <p:cNvGrpSpPr/>
          <p:nvPr/>
        </p:nvGrpSpPr>
        <p:grpSpPr>
          <a:xfrm>
            <a:off x="5982406" y="774660"/>
            <a:ext cx="5141856" cy="3262431"/>
            <a:chOff x="8855800" y="1166016"/>
            <a:chExt cx="2995469" cy="3262431"/>
          </a:xfrm>
        </p:grpSpPr>
        <p:sp>
          <p:nvSpPr>
            <p:cNvPr id="24" name="TextBox 23">
              <a:extLst>
                <a:ext uri="{FF2B5EF4-FFF2-40B4-BE49-F238E27FC236}">
                  <a16:creationId xmlns:a16="http://schemas.microsoft.com/office/drawing/2014/main" id="{167ACF7F-AD28-488B-BE6C-BF5C1CA6D0DF}"/>
                </a:ext>
              </a:extLst>
            </p:cNvPr>
            <p:cNvSpPr txBox="1"/>
            <p:nvPr/>
          </p:nvSpPr>
          <p:spPr>
            <a:xfrm>
              <a:off x="8855800" y="1166016"/>
              <a:ext cx="2937088" cy="584775"/>
            </a:xfrm>
            <a:prstGeom prst="rect">
              <a:avLst/>
            </a:prstGeom>
            <a:noFill/>
          </p:spPr>
          <p:txBody>
            <a:bodyPr wrap="square" lIns="0" rIns="0" rtlCol="0" anchor="b">
              <a:spAutoFit/>
            </a:bodyPr>
            <a:lstStyle/>
            <a:p>
              <a:pPr algn="ctr"/>
              <a:r>
                <a:rPr lang="en-US" sz="3200" b="1" noProof="1"/>
                <a:t>Partnership</a:t>
              </a:r>
              <a:endParaRPr lang="en-US" sz="2400" b="1" noProof="1"/>
            </a:p>
          </p:txBody>
        </p:sp>
        <p:sp>
          <p:nvSpPr>
            <p:cNvPr id="25" name="TextBox 24">
              <a:extLst>
                <a:ext uri="{FF2B5EF4-FFF2-40B4-BE49-F238E27FC236}">
                  <a16:creationId xmlns:a16="http://schemas.microsoft.com/office/drawing/2014/main" id="{9A61B930-6311-4A62-9AD7-AEB6F6C8DFDF}"/>
                </a:ext>
              </a:extLst>
            </p:cNvPr>
            <p:cNvSpPr txBox="1"/>
            <p:nvPr/>
          </p:nvSpPr>
          <p:spPr>
            <a:xfrm>
              <a:off x="8921976" y="1750791"/>
              <a:ext cx="2929293" cy="2677656"/>
            </a:xfrm>
            <a:prstGeom prst="rect">
              <a:avLst/>
            </a:prstGeom>
            <a:noFill/>
          </p:spPr>
          <p:txBody>
            <a:bodyPr wrap="square" lIns="0" rIns="0" rtlCol="0" anchor="t">
              <a:spAutoFit/>
            </a:bodyPr>
            <a:lstStyle/>
            <a:p>
              <a:pPr rtl="0" fontAlgn="base"/>
              <a:r>
                <a:rPr lang="en-US" sz="2800" b="0" i="0" dirty="0">
                  <a:effectLst/>
                  <a:latin typeface="Calibri" panose="020F0502020204030204" pitchFamily="34" charset="0"/>
                </a:rPr>
                <a:t>Being innovative with partnerships is important […] you’d be surprised by who is interested in partnering with you and why. It’s another way to understand what your community needs.</a:t>
              </a:r>
              <a:endParaRPr lang="en-US" sz="2800" b="0" i="0" dirty="0">
                <a:effectLst/>
                <a:latin typeface="Segoe UI" panose="020B0502040204020203" pitchFamily="34" charset="0"/>
              </a:endParaRPr>
            </a:p>
          </p:txBody>
        </p:sp>
      </p:grpSp>
      <p:sp>
        <p:nvSpPr>
          <p:cNvPr id="46" name="Freeform: Shape 45">
            <a:extLst>
              <a:ext uri="{FF2B5EF4-FFF2-40B4-BE49-F238E27FC236}">
                <a16:creationId xmlns:a16="http://schemas.microsoft.com/office/drawing/2014/main" id="{90C76B3B-F3C6-461B-BBCE-8D8D2ED4CB37}"/>
              </a:ext>
            </a:extLst>
          </p:cNvPr>
          <p:cNvSpPr/>
          <p:nvPr/>
        </p:nvSpPr>
        <p:spPr>
          <a:xfrm>
            <a:off x="3171844" y="5309426"/>
            <a:ext cx="474825" cy="526826"/>
          </a:xfrm>
          <a:custGeom>
            <a:avLst/>
            <a:gdLst>
              <a:gd name="connsiteX0" fmla="*/ 237413 w 474825"/>
              <a:gd name="connsiteY0" fmla="*/ 289412 h 526826"/>
              <a:gd name="connsiteX1" fmla="*/ 335345 w 474825"/>
              <a:gd name="connsiteY1" fmla="*/ 304250 h 526826"/>
              <a:gd name="connsiteX2" fmla="*/ 451084 w 474825"/>
              <a:gd name="connsiteY2" fmla="*/ 360636 h 526826"/>
              <a:gd name="connsiteX3" fmla="*/ 474825 w 474825"/>
              <a:gd name="connsiteY3" fmla="*/ 408119 h 526826"/>
              <a:gd name="connsiteX4" fmla="*/ 474825 w 474825"/>
              <a:gd name="connsiteY4" fmla="*/ 526826 h 526826"/>
              <a:gd name="connsiteX5" fmla="*/ 0 w 474825"/>
              <a:gd name="connsiteY5" fmla="*/ 526826 h 526826"/>
              <a:gd name="connsiteX6" fmla="*/ 0 w 474825"/>
              <a:gd name="connsiteY6" fmla="*/ 408119 h 526826"/>
              <a:gd name="connsiteX7" fmla="*/ 23741 w 474825"/>
              <a:gd name="connsiteY7" fmla="*/ 360636 h 526826"/>
              <a:gd name="connsiteX8" fmla="*/ 139480 w 474825"/>
              <a:gd name="connsiteY8" fmla="*/ 304250 h 526826"/>
              <a:gd name="connsiteX9" fmla="*/ 237413 w 474825"/>
              <a:gd name="connsiteY9" fmla="*/ 289412 h 526826"/>
              <a:gd name="connsiteX10" fmla="*/ 286010 w 474825"/>
              <a:gd name="connsiteY10" fmla="*/ 77225 h 526826"/>
              <a:gd name="connsiteX11" fmla="*/ 294096 w 474825"/>
              <a:gd name="connsiteY11" fmla="*/ 81676 h 526826"/>
              <a:gd name="connsiteX12" fmla="*/ 325925 w 474825"/>
              <a:gd name="connsiteY12" fmla="*/ 115656 h 526826"/>
              <a:gd name="connsiteX13" fmla="*/ 344398 w 474825"/>
              <a:gd name="connsiteY13" fmla="*/ 142291 h 526826"/>
              <a:gd name="connsiteX14" fmla="*/ 355008 w 474825"/>
              <a:gd name="connsiteY14" fmla="*/ 156833 h 526826"/>
              <a:gd name="connsiteX15" fmla="*/ 238951 w 474825"/>
              <a:gd name="connsiteY15" fmla="*/ 258849 h 526826"/>
              <a:gd name="connsiteX16" fmla="*/ 118781 w 474825"/>
              <a:gd name="connsiteY16" fmla="*/ 141623 h 526826"/>
              <a:gd name="connsiteX17" fmla="*/ 222650 w 474825"/>
              <a:gd name="connsiteY17" fmla="*/ 122185 h 526826"/>
              <a:gd name="connsiteX18" fmla="*/ 286010 w 474825"/>
              <a:gd name="connsiteY18" fmla="*/ 77225 h 526826"/>
              <a:gd name="connsiteX19" fmla="*/ 227992 w 474825"/>
              <a:gd name="connsiteY19" fmla="*/ 65 h 526826"/>
              <a:gd name="connsiteX20" fmla="*/ 294912 w 474825"/>
              <a:gd name="connsiteY20" fmla="*/ 26032 h 526826"/>
              <a:gd name="connsiteX21" fmla="*/ 333863 w 474825"/>
              <a:gd name="connsiteY21" fmla="*/ 39016 h 526826"/>
              <a:gd name="connsiteX22" fmla="*/ 357085 w 474825"/>
              <a:gd name="connsiteY22" fmla="*/ 86648 h 526826"/>
              <a:gd name="connsiteX23" fmla="*/ 356120 w 474825"/>
              <a:gd name="connsiteY23" fmla="*/ 133611 h 526826"/>
              <a:gd name="connsiteX24" fmla="*/ 355304 w 474825"/>
              <a:gd name="connsiteY24" fmla="*/ 132572 h 526826"/>
              <a:gd name="connsiteX25" fmla="*/ 337869 w 474825"/>
              <a:gd name="connsiteY25" fmla="*/ 107347 h 526826"/>
              <a:gd name="connsiteX26" fmla="*/ 302406 w 474825"/>
              <a:gd name="connsiteY26" fmla="*/ 69731 h 526826"/>
              <a:gd name="connsiteX27" fmla="*/ 281929 w 474825"/>
              <a:gd name="connsiteY27" fmla="*/ 61496 h 526826"/>
              <a:gd name="connsiteX28" fmla="*/ 215156 w 474825"/>
              <a:gd name="connsiteY28" fmla="*/ 109499 h 526826"/>
              <a:gd name="connsiteX29" fmla="*/ 119671 w 474825"/>
              <a:gd name="connsiteY29" fmla="*/ 126859 h 526826"/>
              <a:gd name="connsiteX30" fmla="*/ 107281 w 474825"/>
              <a:gd name="connsiteY30" fmla="*/ 126859 h 526826"/>
              <a:gd name="connsiteX31" fmla="*/ 110026 w 474825"/>
              <a:gd name="connsiteY31" fmla="*/ 105121 h 526826"/>
              <a:gd name="connsiteX32" fmla="*/ 133174 w 474825"/>
              <a:gd name="connsiteY32" fmla="*/ 40796 h 526826"/>
              <a:gd name="connsiteX33" fmla="*/ 227992 w 474825"/>
              <a:gd name="connsiteY33" fmla="*/ 65 h 5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4825" h="526826">
                <a:moveTo>
                  <a:pt x="237413" y="289412"/>
                </a:moveTo>
                <a:cubicBezTo>
                  <a:pt x="270607" y="289534"/>
                  <a:pt x="303604" y="294533"/>
                  <a:pt x="335345" y="304250"/>
                </a:cubicBezTo>
                <a:cubicBezTo>
                  <a:pt x="376893" y="316121"/>
                  <a:pt x="418440" y="333927"/>
                  <a:pt x="451084" y="360636"/>
                </a:cubicBezTo>
                <a:cubicBezTo>
                  <a:pt x="465722" y="372099"/>
                  <a:pt x="474438" y="389531"/>
                  <a:pt x="474825" y="408119"/>
                </a:cubicBezTo>
                <a:lnTo>
                  <a:pt x="474825" y="526826"/>
                </a:lnTo>
                <a:lnTo>
                  <a:pt x="0" y="526826"/>
                </a:lnTo>
                <a:lnTo>
                  <a:pt x="0" y="408119"/>
                </a:lnTo>
                <a:cubicBezTo>
                  <a:pt x="387" y="389531"/>
                  <a:pt x="9103" y="372099"/>
                  <a:pt x="23741" y="360636"/>
                </a:cubicBezTo>
                <a:cubicBezTo>
                  <a:pt x="58851" y="335425"/>
                  <a:pt x="97987" y="316358"/>
                  <a:pt x="139480" y="304250"/>
                </a:cubicBezTo>
                <a:cubicBezTo>
                  <a:pt x="171320" y="294974"/>
                  <a:pt x="204254" y="289984"/>
                  <a:pt x="237413" y="289412"/>
                </a:cubicBezTo>
                <a:close/>
                <a:moveTo>
                  <a:pt x="286010" y="77225"/>
                </a:moveTo>
                <a:cubicBezTo>
                  <a:pt x="288882" y="78362"/>
                  <a:pt x="291599" y="79858"/>
                  <a:pt x="294096" y="81676"/>
                </a:cubicBezTo>
                <a:cubicBezTo>
                  <a:pt x="306926" y="90698"/>
                  <a:pt x="317760" y="102265"/>
                  <a:pt x="325925" y="115656"/>
                </a:cubicBezTo>
                <a:cubicBezTo>
                  <a:pt x="335866" y="130420"/>
                  <a:pt x="344027" y="141772"/>
                  <a:pt x="344398" y="142291"/>
                </a:cubicBezTo>
                <a:lnTo>
                  <a:pt x="355008" y="156833"/>
                </a:lnTo>
                <a:cubicBezTo>
                  <a:pt x="346779" y="214809"/>
                  <a:pt x="297503" y="258123"/>
                  <a:pt x="238951" y="258849"/>
                </a:cubicBezTo>
                <a:cubicBezTo>
                  <a:pt x="173396" y="259662"/>
                  <a:pt x="119594" y="207179"/>
                  <a:pt x="118781" y="141623"/>
                </a:cubicBezTo>
                <a:cubicBezTo>
                  <a:pt x="150164" y="140955"/>
                  <a:pt x="196980" y="137023"/>
                  <a:pt x="222650" y="122185"/>
                </a:cubicBezTo>
                <a:cubicBezTo>
                  <a:pt x="238824" y="112763"/>
                  <a:pt x="272803" y="87241"/>
                  <a:pt x="286010" y="77225"/>
                </a:cubicBezTo>
                <a:close/>
                <a:moveTo>
                  <a:pt x="227992" y="65"/>
                </a:moveTo>
                <a:cubicBezTo>
                  <a:pt x="252349" y="2027"/>
                  <a:pt x="275606" y="11051"/>
                  <a:pt x="294912" y="26032"/>
                </a:cubicBezTo>
                <a:cubicBezTo>
                  <a:pt x="309141" y="24708"/>
                  <a:pt x="323273" y="29419"/>
                  <a:pt x="333863" y="39016"/>
                </a:cubicBezTo>
                <a:cubicBezTo>
                  <a:pt x="350482" y="52964"/>
                  <a:pt x="353449" y="60680"/>
                  <a:pt x="357085" y="86648"/>
                </a:cubicBezTo>
                <a:cubicBezTo>
                  <a:pt x="359681" y="105492"/>
                  <a:pt x="359830" y="126192"/>
                  <a:pt x="356120" y="133611"/>
                </a:cubicBezTo>
                <a:lnTo>
                  <a:pt x="355304" y="132572"/>
                </a:lnTo>
                <a:cubicBezTo>
                  <a:pt x="353153" y="129604"/>
                  <a:pt x="346104" y="119663"/>
                  <a:pt x="337869" y="107347"/>
                </a:cubicBezTo>
                <a:cubicBezTo>
                  <a:pt x="328720" y="92535"/>
                  <a:pt x="316654" y="79737"/>
                  <a:pt x="302406" y="69731"/>
                </a:cubicBezTo>
                <a:cubicBezTo>
                  <a:pt x="296550" y="65012"/>
                  <a:pt x="289421" y="62145"/>
                  <a:pt x="281929" y="61496"/>
                </a:cubicBezTo>
                <a:cubicBezTo>
                  <a:pt x="281929" y="61496"/>
                  <a:pt x="234446" y="98147"/>
                  <a:pt x="215156" y="109499"/>
                </a:cubicBezTo>
                <a:cubicBezTo>
                  <a:pt x="191193" y="123595"/>
                  <a:pt x="143190" y="126192"/>
                  <a:pt x="119671" y="126859"/>
                </a:cubicBezTo>
                <a:cubicBezTo>
                  <a:pt x="115516" y="126859"/>
                  <a:pt x="111436" y="126859"/>
                  <a:pt x="107281" y="126859"/>
                </a:cubicBezTo>
                <a:cubicBezTo>
                  <a:pt x="100901" y="126859"/>
                  <a:pt x="110026" y="113060"/>
                  <a:pt x="110026" y="105121"/>
                </a:cubicBezTo>
                <a:cubicBezTo>
                  <a:pt x="110026" y="97183"/>
                  <a:pt x="107133" y="74924"/>
                  <a:pt x="133174" y="40796"/>
                </a:cubicBezTo>
                <a:cubicBezTo>
                  <a:pt x="150386" y="18094"/>
                  <a:pt x="190896" y="-1270"/>
                  <a:pt x="227992" y="65"/>
                </a:cubicBezTo>
                <a:close/>
              </a:path>
            </a:pathLst>
          </a:custGeom>
          <a:solidFill>
            <a:schemeClr val="accent3">
              <a:lumMod val="75000"/>
            </a:schemeClr>
          </a:solidFill>
          <a:ln w="734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F8C8DA3-1A25-4508-9E19-5F965836BD07}"/>
              </a:ext>
            </a:extLst>
          </p:cNvPr>
          <p:cNvSpPr/>
          <p:nvPr/>
        </p:nvSpPr>
        <p:spPr>
          <a:xfrm>
            <a:off x="8307920" y="5259743"/>
            <a:ext cx="474825" cy="552621"/>
          </a:xfrm>
          <a:custGeom>
            <a:avLst/>
            <a:gdLst>
              <a:gd name="connsiteX0" fmla="*/ 237413 w 474825"/>
              <a:gd name="connsiteY0" fmla="*/ 315207 h 552621"/>
              <a:gd name="connsiteX1" fmla="*/ 335345 w 474825"/>
              <a:gd name="connsiteY1" fmla="*/ 330045 h 552621"/>
              <a:gd name="connsiteX2" fmla="*/ 451084 w 474825"/>
              <a:gd name="connsiteY2" fmla="*/ 386431 h 552621"/>
              <a:gd name="connsiteX3" fmla="*/ 474825 w 474825"/>
              <a:gd name="connsiteY3" fmla="*/ 433914 h 552621"/>
              <a:gd name="connsiteX4" fmla="*/ 474825 w 474825"/>
              <a:gd name="connsiteY4" fmla="*/ 552621 h 552621"/>
              <a:gd name="connsiteX5" fmla="*/ 0 w 474825"/>
              <a:gd name="connsiteY5" fmla="*/ 552621 h 552621"/>
              <a:gd name="connsiteX6" fmla="*/ 0 w 474825"/>
              <a:gd name="connsiteY6" fmla="*/ 433914 h 552621"/>
              <a:gd name="connsiteX7" fmla="*/ 23741 w 474825"/>
              <a:gd name="connsiteY7" fmla="*/ 386431 h 552621"/>
              <a:gd name="connsiteX8" fmla="*/ 139480 w 474825"/>
              <a:gd name="connsiteY8" fmla="*/ 330045 h 552621"/>
              <a:gd name="connsiteX9" fmla="*/ 237413 w 474825"/>
              <a:gd name="connsiteY9" fmla="*/ 315207 h 552621"/>
              <a:gd name="connsiteX10" fmla="*/ 306485 w 474825"/>
              <a:gd name="connsiteY10" fmla="*/ 84694 h 552621"/>
              <a:gd name="connsiteX11" fmla="*/ 319172 w 474825"/>
              <a:gd name="connsiteY11" fmla="*/ 113109 h 552621"/>
              <a:gd name="connsiteX12" fmla="*/ 334010 w 474825"/>
              <a:gd name="connsiteY12" fmla="*/ 126093 h 552621"/>
              <a:gd name="connsiteX13" fmla="*/ 342320 w 474825"/>
              <a:gd name="connsiteY13" fmla="*/ 133512 h 552621"/>
              <a:gd name="connsiteX14" fmla="*/ 348700 w 474825"/>
              <a:gd name="connsiteY14" fmla="*/ 159406 h 552621"/>
              <a:gd name="connsiteX15" fmla="*/ 237413 w 474825"/>
              <a:gd name="connsiteY15" fmla="*/ 278112 h 552621"/>
              <a:gd name="connsiteX16" fmla="*/ 129316 w 474825"/>
              <a:gd name="connsiteY16" fmla="*/ 186041 h 552621"/>
              <a:gd name="connsiteX17" fmla="*/ 129316 w 474825"/>
              <a:gd name="connsiteY17" fmla="*/ 159257 h 552621"/>
              <a:gd name="connsiteX18" fmla="*/ 160180 w 474825"/>
              <a:gd name="connsiteY18" fmla="*/ 151466 h 552621"/>
              <a:gd name="connsiteX19" fmla="*/ 238971 w 474825"/>
              <a:gd name="connsiteY19" fmla="*/ 129209 h 552621"/>
              <a:gd name="connsiteX20" fmla="*/ 306485 w 474825"/>
              <a:gd name="connsiteY20" fmla="*/ 84694 h 552621"/>
              <a:gd name="connsiteX21" fmla="*/ 196133 w 474825"/>
              <a:gd name="connsiteY21" fmla="*/ 1202 h 552621"/>
              <a:gd name="connsiteX22" fmla="*/ 254182 w 474825"/>
              <a:gd name="connsiteY22" fmla="*/ 5235 h 552621"/>
              <a:gd name="connsiteX23" fmla="*/ 314499 w 474825"/>
              <a:gd name="connsiteY23" fmla="*/ 45966 h 552621"/>
              <a:gd name="connsiteX24" fmla="*/ 353005 w 474825"/>
              <a:gd name="connsiteY24" fmla="*/ 46486 h 552621"/>
              <a:gd name="connsiteX25" fmla="*/ 383868 w 474825"/>
              <a:gd name="connsiteY25" fmla="*/ 112368 h 552621"/>
              <a:gd name="connsiteX26" fmla="*/ 364356 w 474825"/>
              <a:gd name="connsiteY26" fmla="*/ 252886 h 552621"/>
              <a:gd name="connsiteX27" fmla="*/ 392474 w 474825"/>
              <a:gd name="connsiteY27" fmla="*/ 305785 h 552621"/>
              <a:gd name="connsiteX28" fmla="*/ 316428 w 474825"/>
              <a:gd name="connsiteY28" fmla="*/ 311943 h 552621"/>
              <a:gd name="connsiteX29" fmla="*/ 281336 w 474825"/>
              <a:gd name="connsiteY29" fmla="*/ 283750 h 552621"/>
              <a:gd name="connsiteX30" fmla="*/ 363540 w 474825"/>
              <a:gd name="connsiteY30" fmla="*/ 158960 h 552621"/>
              <a:gd name="connsiteX31" fmla="*/ 354637 w 474825"/>
              <a:gd name="connsiteY31" fmla="*/ 125277 h 552621"/>
              <a:gd name="connsiteX32" fmla="*/ 342173 w 474825"/>
              <a:gd name="connsiteY32" fmla="*/ 113629 h 552621"/>
              <a:gd name="connsiteX33" fmla="*/ 331192 w 474825"/>
              <a:gd name="connsiteY33" fmla="*/ 103984 h 552621"/>
              <a:gd name="connsiteX34" fmla="*/ 318728 w 474825"/>
              <a:gd name="connsiteY34" fmla="*/ 69559 h 552621"/>
              <a:gd name="connsiteX35" fmla="*/ 316682 w 474825"/>
              <a:gd name="connsiteY35" fmla="*/ 65485 h 552621"/>
              <a:gd name="connsiteX36" fmla="*/ 306190 w 474825"/>
              <a:gd name="connsiteY36" fmla="*/ 65404 h 552621"/>
              <a:gd name="connsiteX37" fmla="*/ 232591 w 474825"/>
              <a:gd name="connsiteY37" fmla="*/ 115855 h 552621"/>
              <a:gd name="connsiteX38" fmla="*/ 157954 w 474825"/>
              <a:gd name="connsiteY38" fmla="*/ 136851 h 552621"/>
              <a:gd name="connsiteX39" fmla="*/ 117891 w 474825"/>
              <a:gd name="connsiteY39" fmla="*/ 150131 h 552621"/>
              <a:gd name="connsiteX40" fmla="*/ 114997 w 474825"/>
              <a:gd name="connsiteY40" fmla="*/ 190046 h 552621"/>
              <a:gd name="connsiteX41" fmla="*/ 190228 w 474825"/>
              <a:gd name="connsiteY41" fmla="*/ 283082 h 552621"/>
              <a:gd name="connsiteX42" fmla="*/ 154764 w 474825"/>
              <a:gd name="connsiteY42" fmla="*/ 310978 h 552621"/>
              <a:gd name="connsiteX43" fmla="*/ 85395 w 474825"/>
              <a:gd name="connsiteY43" fmla="*/ 318397 h 552621"/>
              <a:gd name="connsiteX44" fmla="*/ 101865 w 474825"/>
              <a:gd name="connsiteY44" fmla="*/ 277221 h 552621"/>
              <a:gd name="connsiteX45" fmla="*/ 97711 w 474825"/>
              <a:gd name="connsiteY45" fmla="*/ 128838 h 552621"/>
              <a:gd name="connsiteX46" fmla="*/ 140964 w 474825"/>
              <a:gd name="connsiteY46" fmla="*/ 19703 h 552621"/>
              <a:gd name="connsiteX47" fmla="*/ 196133 w 474825"/>
              <a:gd name="connsiteY47" fmla="*/ 1202 h 55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74825" h="552621">
                <a:moveTo>
                  <a:pt x="237413" y="315207"/>
                </a:moveTo>
                <a:cubicBezTo>
                  <a:pt x="270607" y="315329"/>
                  <a:pt x="303604" y="320328"/>
                  <a:pt x="335345" y="330045"/>
                </a:cubicBezTo>
                <a:cubicBezTo>
                  <a:pt x="376893" y="341916"/>
                  <a:pt x="418440" y="359722"/>
                  <a:pt x="451084" y="386431"/>
                </a:cubicBezTo>
                <a:cubicBezTo>
                  <a:pt x="465722" y="397894"/>
                  <a:pt x="474438" y="415326"/>
                  <a:pt x="474825" y="433914"/>
                </a:cubicBezTo>
                <a:lnTo>
                  <a:pt x="474825" y="552621"/>
                </a:lnTo>
                <a:lnTo>
                  <a:pt x="0" y="552621"/>
                </a:lnTo>
                <a:lnTo>
                  <a:pt x="0" y="433914"/>
                </a:lnTo>
                <a:cubicBezTo>
                  <a:pt x="387" y="415326"/>
                  <a:pt x="9103" y="397894"/>
                  <a:pt x="23741" y="386431"/>
                </a:cubicBezTo>
                <a:cubicBezTo>
                  <a:pt x="58851" y="361220"/>
                  <a:pt x="97987" y="342153"/>
                  <a:pt x="139480" y="330045"/>
                </a:cubicBezTo>
                <a:cubicBezTo>
                  <a:pt x="171320" y="320769"/>
                  <a:pt x="204254" y="315779"/>
                  <a:pt x="237413" y="315207"/>
                </a:cubicBezTo>
                <a:close/>
                <a:moveTo>
                  <a:pt x="306485" y="84694"/>
                </a:moveTo>
                <a:cubicBezTo>
                  <a:pt x="308899" y="94876"/>
                  <a:pt x="313203" y="104515"/>
                  <a:pt x="319172" y="113109"/>
                </a:cubicBezTo>
                <a:cubicBezTo>
                  <a:pt x="323313" y="118280"/>
                  <a:pt x="328336" y="122675"/>
                  <a:pt x="334010" y="126093"/>
                </a:cubicBezTo>
                <a:cubicBezTo>
                  <a:pt x="337306" y="127905"/>
                  <a:pt x="340147" y="130442"/>
                  <a:pt x="342320" y="133512"/>
                </a:cubicBezTo>
                <a:cubicBezTo>
                  <a:pt x="346136" y="141637"/>
                  <a:pt x="348304" y="150437"/>
                  <a:pt x="348700" y="159406"/>
                </a:cubicBezTo>
                <a:cubicBezTo>
                  <a:pt x="348700" y="222617"/>
                  <a:pt x="296766" y="278112"/>
                  <a:pt x="237413" y="278112"/>
                </a:cubicBezTo>
                <a:cubicBezTo>
                  <a:pt x="187408" y="278112"/>
                  <a:pt x="142003" y="239533"/>
                  <a:pt x="129316" y="186041"/>
                </a:cubicBezTo>
                <a:cubicBezTo>
                  <a:pt x="127165" y="179808"/>
                  <a:pt x="124865" y="165044"/>
                  <a:pt x="129316" y="159257"/>
                </a:cubicBezTo>
                <a:cubicBezTo>
                  <a:pt x="131987" y="156438"/>
                  <a:pt x="147642" y="153692"/>
                  <a:pt x="160180" y="151466"/>
                </a:cubicBezTo>
                <a:cubicBezTo>
                  <a:pt x="187373" y="147854"/>
                  <a:pt x="213907" y="140358"/>
                  <a:pt x="238971" y="129209"/>
                </a:cubicBezTo>
                <a:cubicBezTo>
                  <a:pt x="263117" y="117022"/>
                  <a:pt x="285772" y="102085"/>
                  <a:pt x="306485" y="84694"/>
                </a:cubicBezTo>
                <a:close/>
                <a:moveTo>
                  <a:pt x="196133" y="1202"/>
                </a:moveTo>
                <a:cubicBezTo>
                  <a:pt x="215376" y="-1257"/>
                  <a:pt x="235100" y="40"/>
                  <a:pt x="254182" y="5235"/>
                </a:cubicBezTo>
                <a:cubicBezTo>
                  <a:pt x="300625" y="19703"/>
                  <a:pt x="314499" y="45966"/>
                  <a:pt x="314499" y="45966"/>
                </a:cubicBezTo>
                <a:cubicBezTo>
                  <a:pt x="314499" y="45966"/>
                  <a:pt x="341357" y="39883"/>
                  <a:pt x="353005" y="46486"/>
                </a:cubicBezTo>
                <a:cubicBezTo>
                  <a:pt x="373185" y="57911"/>
                  <a:pt x="383868" y="74753"/>
                  <a:pt x="383868" y="112368"/>
                </a:cubicBezTo>
                <a:cubicBezTo>
                  <a:pt x="383646" y="159405"/>
                  <a:pt x="357530" y="226177"/>
                  <a:pt x="364356" y="252886"/>
                </a:cubicBezTo>
                <a:cubicBezTo>
                  <a:pt x="375114" y="295398"/>
                  <a:pt x="392474" y="305785"/>
                  <a:pt x="392474" y="305785"/>
                </a:cubicBezTo>
                <a:cubicBezTo>
                  <a:pt x="392474" y="305785"/>
                  <a:pt x="338686" y="328042"/>
                  <a:pt x="316428" y="311943"/>
                </a:cubicBezTo>
                <a:cubicBezTo>
                  <a:pt x="302925" y="302149"/>
                  <a:pt x="290684" y="291985"/>
                  <a:pt x="281336" y="283750"/>
                </a:cubicBezTo>
                <a:cubicBezTo>
                  <a:pt x="330887" y="261932"/>
                  <a:pt x="363055" y="213100"/>
                  <a:pt x="363540" y="158960"/>
                </a:cubicBezTo>
                <a:cubicBezTo>
                  <a:pt x="363031" y="147222"/>
                  <a:pt x="359994" y="135733"/>
                  <a:pt x="354637" y="125277"/>
                </a:cubicBezTo>
                <a:cubicBezTo>
                  <a:pt x="351355" y="120555"/>
                  <a:pt x="347106" y="116585"/>
                  <a:pt x="342173" y="113629"/>
                </a:cubicBezTo>
                <a:cubicBezTo>
                  <a:pt x="337941" y="111130"/>
                  <a:pt x="334216" y="107858"/>
                  <a:pt x="331192" y="103984"/>
                </a:cubicBezTo>
                <a:cubicBezTo>
                  <a:pt x="324736" y="93478"/>
                  <a:pt x="320495" y="81764"/>
                  <a:pt x="318728" y="69559"/>
                </a:cubicBezTo>
                <a:cubicBezTo>
                  <a:pt x="318491" y="68020"/>
                  <a:pt x="317775" y="66595"/>
                  <a:pt x="316682" y="65485"/>
                </a:cubicBezTo>
                <a:cubicBezTo>
                  <a:pt x="313806" y="62565"/>
                  <a:pt x="309109" y="62530"/>
                  <a:pt x="306190" y="65404"/>
                </a:cubicBezTo>
                <a:cubicBezTo>
                  <a:pt x="284042" y="85461"/>
                  <a:pt x="259286" y="102431"/>
                  <a:pt x="232591" y="115855"/>
                </a:cubicBezTo>
                <a:cubicBezTo>
                  <a:pt x="208844" y="126388"/>
                  <a:pt x="183709" y="133458"/>
                  <a:pt x="157954" y="136851"/>
                </a:cubicBezTo>
                <a:cubicBezTo>
                  <a:pt x="136439" y="140635"/>
                  <a:pt x="123529" y="142712"/>
                  <a:pt x="117891" y="150131"/>
                </a:cubicBezTo>
                <a:cubicBezTo>
                  <a:pt x="107578" y="163189"/>
                  <a:pt x="114033" y="186485"/>
                  <a:pt x="114997" y="190046"/>
                </a:cubicBezTo>
                <a:cubicBezTo>
                  <a:pt x="124394" y="230996"/>
                  <a:pt x="152151" y="265324"/>
                  <a:pt x="190228" y="283082"/>
                </a:cubicBezTo>
                <a:cubicBezTo>
                  <a:pt x="179126" y="293261"/>
                  <a:pt x="167271" y="302586"/>
                  <a:pt x="154764" y="310978"/>
                </a:cubicBezTo>
                <a:cubicBezTo>
                  <a:pt x="129910" y="324110"/>
                  <a:pt x="85395" y="318397"/>
                  <a:pt x="85395" y="318397"/>
                </a:cubicBezTo>
                <a:cubicBezTo>
                  <a:pt x="94314" y="306305"/>
                  <a:pt x="99984" y="292128"/>
                  <a:pt x="101865" y="277221"/>
                </a:cubicBezTo>
                <a:cubicBezTo>
                  <a:pt x="105946" y="250290"/>
                  <a:pt x="97117" y="193162"/>
                  <a:pt x="97711" y="128838"/>
                </a:cubicBezTo>
                <a:cubicBezTo>
                  <a:pt x="98379" y="58653"/>
                  <a:pt x="112252" y="38250"/>
                  <a:pt x="140964" y="19703"/>
                </a:cubicBezTo>
                <a:cubicBezTo>
                  <a:pt x="158127" y="9876"/>
                  <a:pt x="176890" y="3661"/>
                  <a:pt x="196133" y="1202"/>
                </a:cubicBezTo>
                <a:close/>
              </a:path>
            </a:pathLst>
          </a:custGeom>
          <a:solidFill>
            <a:schemeClr val="accent3">
              <a:lumMod val="60000"/>
              <a:lumOff val="40000"/>
            </a:schemeClr>
          </a:solidFill>
          <a:ln w="7342" cap="flat">
            <a:noFill/>
            <a:prstDash val="solid"/>
            <a:miter/>
          </a:ln>
        </p:spPr>
        <p:txBody>
          <a:bodyPr rtlCol="0" anchor="ctr"/>
          <a:lstStyle/>
          <a:p>
            <a:endParaRPr lang="en-US"/>
          </a:p>
        </p:txBody>
      </p:sp>
      <p:pic>
        <p:nvPicPr>
          <p:cNvPr id="56" name="Graphic 55" descr="Quotes with solid fill">
            <a:extLst>
              <a:ext uri="{FF2B5EF4-FFF2-40B4-BE49-F238E27FC236}">
                <a16:creationId xmlns:a16="http://schemas.microsoft.com/office/drawing/2014/main" id="{B03347B7-3FD4-4D02-82E0-9F8985A3878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2070" b="53037"/>
          <a:stretch/>
        </p:blipFill>
        <p:spPr>
          <a:xfrm>
            <a:off x="9884913" y="4149754"/>
            <a:ext cx="2608022" cy="1803051"/>
          </a:xfrm>
          <a:prstGeom prst="rect">
            <a:avLst/>
          </a:prstGeom>
        </p:spPr>
      </p:pic>
      <p:pic>
        <p:nvPicPr>
          <p:cNvPr id="57" name="Graphic 56" descr="Quotes with solid fill">
            <a:extLst>
              <a:ext uri="{FF2B5EF4-FFF2-40B4-BE49-F238E27FC236}">
                <a16:creationId xmlns:a16="http://schemas.microsoft.com/office/drawing/2014/main" id="{2C9E7EE4-1AFB-485E-A9F7-B88A699B18D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2070" b="53037"/>
          <a:stretch/>
        </p:blipFill>
        <p:spPr>
          <a:xfrm rot="10800000">
            <a:off x="-185022" y="457909"/>
            <a:ext cx="2608022" cy="1803051"/>
          </a:xfrm>
          <a:prstGeom prst="rect">
            <a:avLst/>
          </a:prstGeom>
        </p:spPr>
      </p:pic>
    </p:spTree>
    <p:extLst>
      <p:ext uri="{BB962C8B-B14F-4D97-AF65-F5344CB8AC3E}">
        <p14:creationId xmlns:p14="http://schemas.microsoft.com/office/powerpoint/2010/main" val="169345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859AA24-1386-4565-8A9C-8745F56E9BCA}"/>
              </a:ext>
            </a:extLst>
          </p:cNvPr>
          <p:cNvSpPr/>
          <p:nvPr/>
        </p:nvSpPr>
        <p:spPr>
          <a:xfrm>
            <a:off x="3020739" y="-64622"/>
            <a:ext cx="9171261" cy="6081016"/>
          </a:xfrm>
          <a:prstGeom prst="rect">
            <a:avLst/>
          </a:prstGeom>
          <a:gradFill flip="none" rotWithShape="1">
            <a:gsLst>
              <a:gs pos="0">
                <a:schemeClr val="bg1"/>
              </a:gs>
              <a:gs pos="100000">
                <a:schemeClr val="accent2">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text, person, computer, indoor&#10;&#10;Description automatically generated">
            <a:extLst>
              <a:ext uri="{FF2B5EF4-FFF2-40B4-BE49-F238E27FC236}">
                <a16:creationId xmlns:a16="http://schemas.microsoft.com/office/drawing/2014/main" id="{04433E7D-1D29-4611-A9AB-5EEE35172137}"/>
              </a:ext>
            </a:extLst>
          </p:cNvPr>
          <p:cNvPicPr>
            <a:picLocks noChangeAspect="1"/>
          </p:cNvPicPr>
          <p:nvPr/>
        </p:nvPicPr>
        <p:blipFill rotWithShape="1">
          <a:blip r:embed="rId3" cstate="print">
            <a:duotone>
              <a:schemeClr val="accent5">
                <a:shade val="45000"/>
                <a:satMod val="135000"/>
              </a:schemeClr>
              <a:prstClr val="white"/>
            </a:duotone>
            <a:alphaModFix amt="8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6095" t="6091" r="36234" b="1337"/>
          <a:stretch/>
        </p:blipFill>
        <p:spPr>
          <a:xfrm>
            <a:off x="-540326" y="305230"/>
            <a:ext cx="5230090" cy="555524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5F579C0-D287-466C-BEF5-1D7CE3EED727}"/>
              </a:ext>
            </a:extLst>
          </p:cNvPr>
          <p:cNvSpPr>
            <a:spLocks noGrp="1"/>
          </p:cNvSpPr>
          <p:nvPr>
            <p:ph type="title"/>
          </p:nvPr>
        </p:nvSpPr>
        <p:spPr>
          <a:xfrm>
            <a:off x="577746" y="2837488"/>
            <a:ext cx="3211307" cy="1325563"/>
          </a:xfrm>
        </p:spPr>
        <p:txBody>
          <a:bodyPr>
            <a:noAutofit/>
          </a:bodyPr>
          <a:lstStyle/>
          <a:p>
            <a:r>
              <a:rPr lang="en-US" sz="36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Inventory of local projects</a:t>
            </a:r>
            <a:br>
              <a:rPr lang="en-US" sz="24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br>
            <a:r>
              <a:rPr lang="en-US" sz="2400" dirty="0">
                <a:solidFill>
                  <a:schemeClr val="bg1"/>
                </a:solidFill>
                <a:effectLst/>
                <a:latin typeface="+mn-lt"/>
                <a:ea typeface="Calibri" panose="020F0502020204030204" pitchFamily="34" charset="0"/>
                <a:cs typeface="Aharoni" panose="02010803020104030203" pitchFamily="2" charset="-79"/>
              </a:rPr>
              <a:t>addressing determinants of health in the Olympic region</a:t>
            </a:r>
            <a:endParaRPr lang="en-US" sz="2400" dirty="0">
              <a:solidFill>
                <a:schemeClr val="bg1"/>
              </a:solidFill>
              <a:latin typeface="+mn-lt"/>
              <a:cs typeface="Aharoni" panose="02010803020104030203" pitchFamily="2" charset="-79"/>
            </a:endParaRPr>
          </a:p>
        </p:txBody>
      </p:sp>
      <p:graphicFrame>
        <p:nvGraphicFramePr>
          <p:cNvPr id="4" name="Diagram 3">
            <a:extLst>
              <a:ext uri="{FF2B5EF4-FFF2-40B4-BE49-F238E27FC236}">
                <a16:creationId xmlns:a16="http://schemas.microsoft.com/office/drawing/2014/main" id="{2AE0BB82-6401-4A09-8445-130143A049FC}"/>
              </a:ext>
            </a:extLst>
          </p:cNvPr>
          <p:cNvGraphicFramePr/>
          <p:nvPr>
            <p:extLst>
              <p:ext uri="{D42A27DB-BD31-4B8C-83A1-F6EECF244321}">
                <p14:modId xmlns:p14="http://schemas.microsoft.com/office/powerpoint/2010/main" val="3540761386"/>
              </p:ext>
            </p:extLst>
          </p:nvPr>
        </p:nvGraphicFramePr>
        <p:xfrm>
          <a:off x="3777673" y="612269"/>
          <a:ext cx="8128000" cy="5013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raphic 11" descr="Teacher with solid fill">
            <a:extLst>
              <a:ext uri="{FF2B5EF4-FFF2-40B4-BE49-F238E27FC236}">
                <a16:creationId xmlns:a16="http://schemas.microsoft.com/office/drawing/2014/main" id="{3B5DE85C-756D-4263-8483-C16C6E9A08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347434" y="2600783"/>
            <a:ext cx="996819" cy="996819"/>
          </a:xfrm>
          <a:prstGeom prst="rect">
            <a:avLst/>
          </a:prstGeom>
        </p:spPr>
      </p:pic>
      <p:pic>
        <p:nvPicPr>
          <p:cNvPr id="20" name="Graphic 19" descr="Treasure Map with solid fill">
            <a:extLst>
              <a:ext uri="{FF2B5EF4-FFF2-40B4-BE49-F238E27FC236}">
                <a16:creationId xmlns:a16="http://schemas.microsoft.com/office/drawing/2014/main" id="{7AA7E536-0F1A-4E9A-A3CD-3B81BDFCB2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041105" y="4163051"/>
            <a:ext cx="895555" cy="895555"/>
          </a:xfrm>
          <a:prstGeom prst="rect">
            <a:avLst/>
          </a:prstGeom>
        </p:spPr>
      </p:pic>
      <p:pic>
        <p:nvPicPr>
          <p:cNvPr id="15" name="Graphic 14" descr="Connections with solid fill">
            <a:extLst>
              <a:ext uri="{FF2B5EF4-FFF2-40B4-BE49-F238E27FC236}">
                <a16:creationId xmlns:a16="http://schemas.microsoft.com/office/drawing/2014/main" id="{9863960B-F35B-4701-855E-63039A9FAA9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990472" y="1102497"/>
            <a:ext cx="996819" cy="996819"/>
          </a:xfrm>
          <a:prstGeom prst="rect">
            <a:avLst/>
          </a:prstGeom>
        </p:spPr>
      </p:pic>
      <p:pic>
        <p:nvPicPr>
          <p:cNvPr id="9" name="Graphic 8" descr="Arrow: Clockwise curve with solid fill">
            <a:extLst>
              <a:ext uri="{FF2B5EF4-FFF2-40B4-BE49-F238E27FC236}">
                <a16:creationId xmlns:a16="http://schemas.microsoft.com/office/drawing/2014/main" id="{5816F6F5-1884-46DD-808F-45667656A6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239753">
            <a:off x="2081628" y="401079"/>
            <a:ext cx="2328638" cy="2328638"/>
          </a:xfrm>
          <a:prstGeom prst="rect">
            <a:avLst/>
          </a:prstGeom>
        </p:spPr>
      </p:pic>
      <p:pic>
        <p:nvPicPr>
          <p:cNvPr id="10" name="Picture 9">
            <a:extLst>
              <a:ext uri="{FF2B5EF4-FFF2-40B4-BE49-F238E27FC236}">
                <a16:creationId xmlns:a16="http://schemas.microsoft.com/office/drawing/2014/main" id="{396753EC-F17C-4003-A577-E8AFE00790E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290493" y="414486"/>
            <a:ext cx="2171865" cy="1718548"/>
          </a:xfrm>
          <a:prstGeom prst="rect">
            <a:avLst/>
          </a:prstGeom>
        </p:spPr>
      </p:pic>
    </p:spTree>
    <p:extLst>
      <p:ext uri="{BB962C8B-B14F-4D97-AF65-F5344CB8AC3E}">
        <p14:creationId xmlns:p14="http://schemas.microsoft.com/office/powerpoint/2010/main" val="29272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URL Length Checker | Is URL Address is SEO Friendly ᐈ">
            <a:extLst>
              <a:ext uri="{FF2B5EF4-FFF2-40B4-BE49-F238E27FC236}">
                <a16:creationId xmlns:a16="http://schemas.microsoft.com/office/drawing/2014/main" id="{6193CD44-473B-458E-A58F-77869D64E8C4}"/>
              </a:ext>
            </a:extLst>
          </p:cNvPr>
          <p:cNvPicPr>
            <a:picLocks noChangeAspect="1" noChangeArrowheads="1"/>
          </p:cNvPicPr>
          <p:nvPr/>
        </p:nvPicPr>
        <p:blipFill>
          <a:blip r:embed="rId3">
            <a:clrChange>
              <a:clrFrom>
                <a:srgbClr val="C2DEEF"/>
              </a:clrFrom>
              <a:clrTo>
                <a:srgbClr val="C2DEE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0006" y="-83128"/>
            <a:ext cx="11222182" cy="6015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6110F5-8A3B-470C-8513-9657FCC8904C}"/>
              </a:ext>
            </a:extLst>
          </p:cNvPr>
          <p:cNvSpPr txBox="1"/>
          <p:nvPr/>
        </p:nvSpPr>
        <p:spPr>
          <a:xfrm>
            <a:off x="2009630" y="2266740"/>
            <a:ext cx="9992363" cy="584775"/>
          </a:xfrm>
          <a:prstGeom prst="rect">
            <a:avLst/>
          </a:prstGeom>
          <a:solidFill>
            <a:schemeClr val="bg1"/>
          </a:solidFill>
        </p:spPr>
        <p:txBody>
          <a:bodyPr wrap="square" rtlCol="0">
            <a:spAutoFit/>
          </a:bodyPr>
          <a:lstStyle/>
          <a:p>
            <a:r>
              <a:rPr lang="en-US" sz="3200" b="1" dirty="0">
                <a:solidFill>
                  <a:schemeClr val="accent5"/>
                </a:solidFill>
                <a:hlinkClick r:id="rId4">
                  <a:extLst>
                    <a:ext uri="{A12FA001-AC4F-418D-AE19-62706E023703}">
                      <ahyp:hlinkClr xmlns:ahyp="http://schemas.microsoft.com/office/drawing/2018/hyperlinkcolor" val="tx"/>
                    </a:ext>
                  </a:extLst>
                </a:hlinkClick>
              </a:rPr>
              <a:t>www.olympicch.org/localdeterminantsofhealth</a:t>
            </a:r>
            <a:r>
              <a:rPr lang="en-US" sz="3200" b="1" dirty="0">
                <a:solidFill>
                  <a:schemeClr val="accent5"/>
                </a:solidFill>
              </a:rPr>
              <a:t> </a:t>
            </a:r>
          </a:p>
        </p:txBody>
      </p:sp>
    </p:spTree>
    <p:extLst>
      <p:ext uri="{BB962C8B-B14F-4D97-AF65-F5344CB8AC3E}">
        <p14:creationId xmlns:p14="http://schemas.microsoft.com/office/powerpoint/2010/main" val="321713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1F7AC-6727-469F-ACDB-198BFDB694D6}"/>
              </a:ext>
            </a:extLst>
          </p:cNvPr>
          <p:cNvPicPr>
            <a:picLocks noChangeAspect="1"/>
          </p:cNvPicPr>
          <p:nvPr/>
        </p:nvPicPr>
        <p:blipFill>
          <a:blip r:embed="rId2"/>
          <a:stretch>
            <a:fillRect/>
          </a:stretch>
        </p:blipFill>
        <p:spPr>
          <a:xfrm>
            <a:off x="2161309" y="72857"/>
            <a:ext cx="7327074" cy="3629654"/>
          </a:xfrm>
          <a:prstGeom prst="rect">
            <a:avLst/>
          </a:prstGeom>
        </p:spPr>
      </p:pic>
      <p:pic>
        <p:nvPicPr>
          <p:cNvPr id="5" name="Picture 4">
            <a:extLst>
              <a:ext uri="{FF2B5EF4-FFF2-40B4-BE49-F238E27FC236}">
                <a16:creationId xmlns:a16="http://schemas.microsoft.com/office/drawing/2014/main" id="{8FAEC88D-6BDA-44C0-BE9F-883910D70550}"/>
              </a:ext>
            </a:extLst>
          </p:cNvPr>
          <p:cNvPicPr>
            <a:picLocks noChangeAspect="1"/>
          </p:cNvPicPr>
          <p:nvPr/>
        </p:nvPicPr>
        <p:blipFill>
          <a:blip r:embed="rId3"/>
          <a:stretch>
            <a:fillRect/>
          </a:stretch>
        </p:blipFill>
        <p:spPr>
          <a:xfrm>
            <a:off x="2161308" y="3000312"/>
            <a:ext cx="7327075" cy="3857688"/>
          </a:xfrm>
          <a:prstGeom prst="rect">
            <a:avLst/>
          </a:prstGeom>
        </p:spPr>
      </p:pic>
    </p:spTree>
    <p:extLst>
      <p:ext uri="{BB962C8B-B14F-4D97-AF65-F5344CB8AC3E}">
        <p14:creationId xmlns:p14="http://schemas.microsoft.com/office/powerpoint/2010/main" val="342113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9011B-073F-49D2-81E4-FA93E289D31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9771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1F019-6E09-40C7-B2F8-F81D66BA3DAF}"/>
              </a:ext>
            </a:extLst>
          </p:cNvPr>
          <p:cNvPicPr>
            <a:picLocks noChangeAspect="1"/>
          </p:cNvPicPr>
          <p:nvPr/>
        </p:nvPicPr>
        <p:blipFill rotWithShape="1">
          <a:blip r:embed="rId3"/>
          <a:srcRect t="-1" b="-1"/>
          <a:stretch/>
        </p:blipFill>
        <p:spPr>
          <a:xfrm>
            <a:off x="0" y="0"/>
            <a:ext cx="12192000" cy="6858000"/>
          </a:xfrm>
          <a:prstGeom prst="rect">
            <a:avLst/>
          </a:prstGeom>
        </p:spPr>
      </p:pic>
    </p:spTree>
    <p:extLst>
      <p:ext uri="{BB962C8B-B14F-4D97-AF65-F5344CB8AC3E}">
        <p14:creationId xmlns:p14="http://schemas.microsoft.com/office/powerpoint/2010/main" val="377173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002D2-173E-4DF5-9DAA-3FDC4CF97A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218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8185B-2075-4362-9414-DAB7C01AF08E}"/>
              </a:ext>
            </a:extLst>
          </p:cNvPr>
          <p:cNvPicPr>
            <a:picLocks noChangeAspect="1"/>
          </p:cNvPicPr>
          <p:nvPr/>
        </p:nvPicPr>
        <p:blipFill rotWithShape="1">
          <a:blip r:embed="rId3"/>
          <a:srcRect b="3520"/>
          <a:stretch/>
        </p:blipFill>
        <p:spPr>
          <a:xfrm>
            <a:off x="2291937" y="0"/>
            <a:ext cx="9690266" cy="6874414"/>
          </a:xfrm>
          <a:prstGeom prst="rect">
            <a:avLst/>
          </a:prstGeom>
        </p:spPr>
      </p:pic>
      <p:pic>
        <p:nvPicPr>
          <p:cNvPr id="9" name="Picture 8">
            <a:extLst>
              <a:ext uri="{FF2B5EF4-FFF2-40B4-BE49-F238E27FC236}">
                <a16:creationId xmlns:a16="http://schemas.microsoft.com/office/drawing/2014/main" id="{7D97F294-90DA-4980-8F73-639894B02683}"/>
              </a:ext>
            </a:extLst>
          </p:cNvPr>
          <p:cNvPicPr>
            <a:picLocks noChangeAspect="1"/>
          </p:cNvPicPr>
          <p:nvPr/>
        </p:nvPicPr>
        <p:blipFill rotWithShape="1">
          <a:blip r:embed="rId4"/>
          <a:srcRect l="24996" t="1902" r="51207" b="-1902"/>
          <a:stretch/>
        </p:blipFill>
        <p:spPr>
          <a:xfrm>
            <a:off x="47500" y="0"/>
            <a:ext cx="2386942" cy="2457617"/>
          </a:xfrm>
          <a:prstGeom prst="rect">
            <a:avLst/>
          </a:prstGeom>
        </p:spPr>
      </p:pic>
      <p:pic>
        <p:nvPicPr>
          <p:cNvPr id="5" name="Picture 4">
            <a:extLst>
              <a:ext uri="{FF2B5EF4-FFF2-40B4-BE49-F238E27FC236}">
                <a16:creationId xmlns:a16="http://schemas.microsoft.com/office/drawing/2014/main" id="{40ED6439-D4D8-456F-BBFD-B111B4A85F69}"/>
              </a:ext>
            </a:extLst>
          </p:cNvPr>
          <p:cNvPicPr>
            <a:picLocks noChangeAspect="1"/>
          </p:cNvPicPr>
          <p:nvPr/>
        </p:nvPicPr>
        <p:blipFill rotWithShape="1">
          <a:blip r:embed="rId4"/>
          <a:srcRect r="75516"/>
          <a:stretch/>
        </p:blipFill>
        <p:spPr>
          <a:xfrm>
            <a:off x="47500" y="2267931"/>
            <a:ext cx="2455928" cy="2457617"/>
          </a:xfrm>
          <a:prstGeom prst="rect">
            <a:avLst/>
          </a:prstGeom>
        </p:spPr>
      </p:pic>
      <p:pic>
        <p:nvPicPr>
          <p:cNvPr id="6" name="Picture 5">
            <a:extLst>
              <a:ext uri="{FF2B5EF4-FFF2-40B4-BE49-F238E27FC236}">
                <a16:creationId xmlns:a16="http://schemas.microsoft.com/office/drawing/2014/main" id="{A89CE83D-3278-442D-9E39-7FE0F1DE906B}"/>
              </a:ext>
            </a:extLst>
          </p:cNvPr>
          <p:cNvPicPr>
            <a:picLocks noChangeAspect="1"/>
          </p:cNvPicPr>
          <p:nvPr/>
        </p:nvPicPr>
        <p:blipFill rotWithShape="1">
          <a:blip r:embed="rId4">
            <a:clrChange>
              <a:clrFrom>
                <a:srgbClr val="FFFFFF"/>
              </a:clrFrom>
              <a:clrTo>
                <a:srgbClr val="FFFFFF">
                  <a:alpha val="0"/>
                </a:srgbClr>
              </a:clrTo>
            </a:clrChange>
          </a:blip>
          <a:srcRect l="50893" r="25310"/>
          <a:stretch/>
        </p:blipFill>
        <p:spPr>
          <a:xfrm>
            <a:off x="116486" y="4606798"/>
            <a:ext cx="2386942" cy="2457617"/>
          </a:xfrm>
          <a:prstGeom prst="rect">
            <a:avLst/>
          </a:prstGeom>
        </p:spPr>
      </p:pic>
    </p:spTree>
    <p:extLst>
      <p:ext uri="{BB962C8B-B14F-4D97-AF65-F5344CB8AC3E}">
        <p14:creationId xmlns:p14="http://schemas.microsoft.com/office/powerpoint/2010/main" val="2638739011"/>
      </p:ext>
    </p:extLst>
  </p:cSld>
  <p:clrMapOvr>
    <a:masterClrMapping/>
  </p:clrMapOvr>
</p:sld>
</file>

<file path=ppt/theme/theme1.xml><?xml version="1.0" encoding="utf-8"?>
<a:theme xmlns:a="http://schemas.openxmlformats.org/drawingml/2006/main" name="office theme">
  <a:themeElements>
    <a:clrScheme name="OCH">
      <a:dk1>
        <a:sysClr val="windowText" lastClr="000000"/>
      </a:dk1>
      <a:lt1>
        <a:sysClr val="window" lastClr="FFFFFF"/>
      </a:lt1>
      <a:dk2>
        <a:srgbClr val="001E2E"/>
      </a:dk2>
      <a:lt2>
        <a:srgbClr val="BCE3F7"/>
      </a:lt2>
      <a:accent1>
        <a:srgbClr val="0071A6"/>
      </a:accent1>
      <a:accent2>
        <a:srgbClr val="193038"/>
      </a:accent2>
      <a:accent3>
        <a:srgbClr val="375F66"/>
      </a:accent3>
      <a:accent4>
        <a:srgbClr val="779A9E"/>
      </a:accent4>
      <a:accent5>
        <a:srgbClr val="618650"/>
      </a:accent5>
      <a:accent6>
        <a:srgbClr val="BFBFBF"/>
      </a:accent6>
      <a:hlink>
        <a:srgbClr val="A5A5A5"/>
      </a:hlink>
      <a:folHlink>
        <a:srgbClr val="7F7F7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CH">
      <a:dk1>
        <a:sysClr val="windowText" lastClr="000000"/>
      </a:dk1>
      <a:lt1>
        <a:sysClr val="window" lastClr="FFFFFF"/>
      </a:lt1>
      <a:dk2>
        <a:srgbClr val="001E2E"/>
      </a:dk2>
      <a:lt2>
        <a:srgbClr val="BCE3F7"/>
      </a:lt2>
      <a:accent1>
        <a:srgbClr val="0071A6"/>
      </a:accent1>
      <a:accent2>
        <a:srgbClr val="193038"/>
      </a:accent2>
      <a:accent3>
        <a:srgbClr val="375F66"/>
      </a:accent3>
      <a:accent4>
        <a:srgbClr val="779A9E"/>
      </a:accent4>
      <a:accent5>
        <a:srgbClr val="618650"/>
      </a:accent5>
      <a:accent6>
        <a:srgbClr val="BFBFBF"/>
      </a:accent6>
      <a:hlink>
        <a:srgbClr val="A5A5A5"/>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TotalTime>
  <Words>835</Words>
  <Application>Microsoft Office PowerPoint</Application>
  <PresentationFormat>Widescreen</PresentationFormat>
  <Paragraphs>44</Paragraphs>
  <Slides>10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Aharoni</vt:lpstr>
      <vt:lpstr>Arial</vt:lpstr>
      <vt:lpstr>Calibri</vt:lpstr>
      <vt:lpstr>Calibri Light</vt:lpstr>
      <vt:lpstr>Khmer UI</vt:lpstr>
      <vt:lpstr>Segoe UI</vt:lpstr>
      <vt:lpstr>office theme</vt:lpstr>
      <vt:lpstr>1_Office Theme</vt:lpstr>
      <vt:lpstr>PowerPoint Presentation</vt:lpstr>
      <vt:lpstr>PowerPoint Presentation</vt:lpstr>
      <vt:lpstr>Inventory of local projects addressing determinants of health in the Olympic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Amy Brandt</cp:lastModifiedBy>
  <cp:revision>2</cp:revision>
  <dcterms:created xsi:type="dcterms:W3CDTF">2021-10-20T14:15:26Z</dcterms:created>
  <dcterms:modified xsi:type="dcterms:W3CDTF">2021-10-28T19:12:14Z</dcterms:modified>
</cp:coreProperties>
</file>