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14" autoAdjust="0"/>
    <p:restoredTop sz="9466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2292" y="-91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3A14B-5C24-4A57-AA92-46B525CA999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B5A4-9DF0-47BB-9AFC-71D35325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9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B5A4-9DF0-47BB-9AFC-71D353250C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B5A4-9DF0-47BB-9AFC-71D353250CBF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25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25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B5A4-9DF0-47BB-9AFC-71D353250C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3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B5A4-9DF0-47BB-9AFC-71D353250C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74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B5A4-9DF0-47BB-9AFC-71D353250CBF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0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590800"/>
            <a:ext cx="6400800" cy="1543051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67200"/>
            <a:ext cx="6400800" cy="1066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9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48122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105400"/>
            <a:ext cx="5791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dirty="0" smtClean="0"/>
              <a:t>Name | Phone | Email</a:t>
            </a:r>
          </a:p>
        </p:txBody>
      </p:sp>
    </p:spTree>
    <p:extLst>
      <p:ext uri="{BB962C8B-B14F-4D97-AF65-F5344CB8AC3E}">
        <p14:creationId xmlns:p14="http://schemas.microsoft.com/office/powerpoint/2010/main" val="61661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9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2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5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4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4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609600" y="2209800"/>
            <a:ext cx="3886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4648200" y="2209800"/>
            <a:ext cx="3886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9600" y="1600200"/>
            <a:ext cx="3886200" cy="685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Click to edit title style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648200" y="1604920"/>
            <a:ext cx="3886200" cy="685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Click to edit title style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2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de 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3008313" cy="9779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0" y="457200"/>
            <a:ext cx="5029200" cy="56689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8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257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52" r:id="rId6"/>
    <p:sldLayoutId id="2147483660" r:id="rId7"/>
    <p:sldLayoutId id="2147483656" r:id="rId8"/>
    <p:sldLayoutId id="2147483657" r:id="rId9"/>
    <p:sldLayoutId id="2147483659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Care Coordination and Social Determinates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343400"/>
            <a:ext cx="6400800" cy="1066800"/>
          </a:xfrm>
        </p:spPr>
        <p:txBody>
          <a:bodyPr/>
          <a:lstStyle/>
          <a:p>
            <a:r>
              <a:rPr lang="en-US" sz="2000" dirty="0" smtClean="0"/>
              <a:t>Daryn Nelsen-Soza, MSW, LICSW</a:t>
            </a:r>
          </a:p>
          <a:p>
            <a:r>
              <a:rPr lang="en-US" sz="2000" dirty="0" smtClean="0"/>
              <a:t>Care Manager – </a:t>
            </a:r>
            <a:r>
              <a:rPr lang="en-US" sz="2000" dirty="0" err="1" smtClean="0"/>
              <a:t>SeaMar</a:t>
            </a:r>
            <a:r>
              <a:rPr lang="en-US" sz="2000" dirty="0" smtClean="0"/>
              <a:t> Community Health Center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140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Homes &amp; </a:t>
            </a:r>
            <a:r>
              <a:rPr lang="en-US" dirty="0" err="1" smtClean="0"/>
              <a:t>HealthConnect</a:t>
            </a:r>
            <a:r>
              <a:rPr lang="en-US" dirty="0" smtClean="0"/>
              <a:t>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Whole Person Care: </a:t>
            </a:r>
            <a:endParaRPr lang="en-US" b="1" dirty="0" smtClean="0"/>
          </a:p>
          <a:p>
            <a:pPr marL="914400" indent="-91440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</a:p>
          <a:p>
            <a:pPr marL="914400" indent="-625475">
              <a:buNone/>
            </a:pPr>
            <a:r>
              <a:rPr lang="en-US" b="1" dirty="0" smtClean="0"/>
              <a:t> C</a:t>
            </a:r>
            <a:r>
              <a:rPr lang="en-US" dirty="0" smtClean="0"/>
              <a:t>onsider their full spectrum of needs – medical, behavioral, socioeconomic, and beyond.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sz="1700" b="1" dirty="0"/>
          </a:p>
          <a:p>
            <a:pPr marL="914400" indent="-509588">
              <a:buNone/>
            </a:pPr>
            <a:r>
              <a:rPr lang="en-US" b="1" dirty="0" smtClean="0"/>
              <a:t>C</a:t>
            </a:r>
            <a:r>
              <a:rPr lang="en-US" dirty="0" smtClean="0"/>
              <a:t>oordination </a:t>
            </a:r>
            <a:r>
              <a:rPr lang="en-US" dirty="0"/>
              <a:t>of health, behavioral health, and social services in a patient-centered </a:t>
            </a:r>
            <a:r>
              <a:rPr lang="en-US" dirty="0" smtClean="0"/>
              <a:t>manner.</a:t>
            </a:r>
          </a:p>
          <a:p>
            <a:pPr marL="914400" indent="-509588">
              <a:buNone/>
            </a:pPr>
            <a:endParaRPr lang="en-US" sz="1700" dirty="0"/>
          </a:p>
          <a:p>
            <a:pPr marL="914400" indent="-509588">
              <a:buNone/>
            </a:pPr>
            <a:r>
              <a:rPr lang="en-US" b="1" dirty="0" smtClean="0"/>
              <a:t>G</a:t>
            </a:r>
            <a:r>
              <a:rPr lang="en-US" dirty="0" smtClean="0"/>
              <a:t>oals </a:t>
            </a:r>
            <a:r>
              <a:rPr lang="en-US" dirty="0"/>
              <a:t>of improved health outcomes and more efficient and effective use of resources. </a:t>
            </a:r>
          </a:p>
          <a:p>
            <a:pPr marL="914400" indent="-91440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557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HealthConnect</a:t>
            </a:r>
            <a:r>
              <a:rPr lang="en-US" b="1" dirty="0"/>
              <a:t> and Whole Person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The Accountable Community of Health in SW Washington (SWACH) spearheaded the </a:t>
            </a:r>
            <a:r>
              <a:rPr lang="en-US" sz="2600" dirty="0" err="1" smtClean="0"/>
              <a:t>HealthConnect</a:t>
            </a:r>
            <a:r>
              <a:rPr lang="en-US" sz="2600" dirty="0" smtClean="0"/>
              <a:t> </a:t>
            </a:r>
            <a:r>
              <a:rPr lang="en-US" sz="2600" dirty="0"/>
              <a:t>Regional </a:t>
            </a:r>
            <a:r>
              <a:rPr lang="en-US" sz="2600" dirty="0" smtClean="0"/>
              <a:t>Hub</a:t>
            </a:r>
          </a:p>
          <a:p>
            <a:pPr marL="461963" indent="0">
              <a:buNone/>
            </a:pPr>
            <a:r>
              <a:rPr lang="en-US" sz="2600" b="1" dirty="0" smtClean="0"/>
              <a:t>C</a:t>
            </a:r>
            <a:r>
              <a:rPr lang="en-US" sz="2600" dirty="0" smtClean="0"/>
              <a:t>entralized </a:t>
            </a:r>
            <a:r>
              <a:rPr lang="en-US" sz="2600" dirty="0"/>
              <a:t>community-based care coordination </a:t>
            </a:r>
            <a:r>
              <a:rPr lang="en-US" sz="2600" dirty="0" smtClean="0"/>
              <a:t>infrastructure.</a:t>
            </a:r>
          </a:p>
          <a:p>
            <a:pPr marL="461963" indent="0">
              <a:buNone/>
            </a:pPr>
            <a:endParaRPr lang="en-US" sz="1600" dirty="0" smtClean="0"/>
          </a:p>
          <a:p>
            <a:pPr marL="461963" indent="0">
              <a:buNone/>
            </a:pPr>
            <a:r>
              <a:rPr lang="en-US" sz="2600" b="1" dirty="0" smtClean="0"/>
              <a:t>D</a:t>
            </a:r>
            <a:r>
              <a:rPr lang="en-US" sz="2600" dirty="0" smtClean="0"/>
              <a:t>ata </a:t>
            </a:r>
            <a:r>
              <a:rPr lang="en-US" sz="2600" dirty="0"/>
              <a:t>infrastructure, </a:t>
            </a:r>
            <a:r>
              <a:rPr lang="en-US" sz="2600" dirty="0" smtClean="0"/>
              <a:t>and workforce development.</a:t>
            </a:r>
          </a:p>
          <a:p>
            <a:pPr marL="461963" indent="0">
              <a:buNone/>
            </a:pPr>
            <a:endParaRPr lang="en-US" sz="1600" dirty="0" smtClean="0"/>
          </a:p>
          <a:p>
            <a:pPr marL="461963" indent="0">
              <a:buNone/>
            </a:pPr>
            <a:r>
              <a:rPr lang="en-US" sz="2600" b="1" dirty="0" smtClean="0"/>
              <a:t>D</a:t>
            </a:r>
            <a:r>
              <a:rPr lang="en-US" sz="2600" dirty="0" smtClean="0"/>
              <a:t>iverse </a:t>
            </a:r>
            <a:r>
              <a:rPr lang="en-US" sz="2600" dirty="0"/>
              <a:t>community voice to address the social determinants of health and improve health outcomes</a:t>
            </a:r>
          </a:p>
          <a:p>
            <a:endParaRPr lang="en-US" dirty="0"/>
          </a:p>
        </p:txBody>
      </p:sp>
      <p:pic>
        <p:nvPicPr>
          <p:cNvPr id="2050" name="Picture 1" descr="SWACH Horazontal Logo Transparent BKG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516" y="5334000"/>
            <a:ext cx="4220684" cy="105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5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Care Coordination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199" y="1600200"/>
            <a:ext cx="848320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9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Social Determinate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41" y="1752600"/>
            <a:ext cx="8229600" cy="4525963"/>
          </a:xfrm>
        </p:spPr>
        <p:txBody>
          <a:bodyPr/>
          <a:lstStyle/>
          <a:p>
            <a:r>
              <a:rPr lang="en-US" dirty="0" smtClean="0"/>
              <a:t>Language:  The lack of cultural specific and positive care often created a culture of distrust towards individual health care.</a:t>
            </a:r>
          </a:p>
          <a:p>
            <a:pPr marL="91440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SeaMar</a:t>
            </a:r>
            <a:r>
              <a:rPr lang="en-US" dirty="0">
                <a:solidFill>
                  <a:schemeClr val="accent1"/>
                </a:solidFill>
              </a:rPr>
              <a:t>/</a:t>
            </a:r>
            <a:r>
              <a:rPr lang="en-US" dirty="0" smtClean="0">
                <a:solidFill>
                  <a:schemeClr val="accent1"/>
                </a:solidFill>
              </a:rPr>
              <a:t>Health Homes/Pathways/</a:t>
            </a:r>
            <a:r>
              <a:rPr lang="en-US" dirty="0" err="1" smtClean="0">
                <a:solidFill>
                  <a:schemeClr val="accent1"/>
                </a:solidFill>
              </a:rPr>
              <a:t>HealthConnect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have all made the hiring of bilingual individuals to address this this.  </a:t>
            </a:r>
            <a:endParaRPr lang="en-US" dirty="0"/>
          </a:p>
        </p:txBody>
      </p:sp>
      <p:pic>
        <p:nvPicPr>
          <p:cNvPr id="1026" name="Picture 2" descr="IMG_67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9" b="3157"/>
          <a:stretch>
            <a:fillRect/>
          </a:stretch>
        </p:blipFill>
        <p:spPr bwMode="auto">
          <a:xfrm>
            <a:off x="4191000" y="4342873"/>
            <a:ext cx="3733800" cy="216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64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 Template">
  <a:themeElements>
    <a:clrScheme name="Sea Mar">
      <a:dk1>
        <a:sysClr val="windowText" lastClr="000000"/>
      </a:dk1>
      <a:lt1>
        <a:sysClr val="window" lastClr="FFFFFF"/>
      </a:lt1>
      <a:dk2>
        <a:srgbClr val="252525"/>
      </a:dk2>
      <a:lt2>
        <a:srgbClr val="F8F7F2"/>
      </a:lt2>
      <a:accent1>
        <a:srgbClr val="00A5AF"/>
      </a:accent1>
      <a:accent2>
        <a:srgbClr val="640032"/>
      </a:accent2>
      <a:accent3>
        <a:srgbClr val="8CD600"/>
      </a:accent3>
      <a:accent4>
        <a:srgbClr val="FFAD21"/>
      </a:accent4>
      <a:accent5>
        <a:srgbClr val="33D3E2"/>
      </a:accent5>
      <a:accent6>
        <a:srgbClr val="DE6698"/>
      </a:accent6>
      <a:hlink>
        <a:srgbClr val="006D7C"/>
      </a:hlink>
      <a:folHlink>
        <a:srgbClr val="003A49"/>
      </a:folHlink>
    </a:clrScheme>
    <a:fontScheme name="Sea Mar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24B2A9E61C6C409E8E34001A4BDF36" ma:contentTypeVersion="2" ma:contentTypeDescription="Create a new document." ma:contentTypeScope="" ma:versionID="faa30bad641dfc5eee8092bbc610c4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f24e562da6693c9ce5cc061685d4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7DE7F4-8923-4AA2-8AB6-6AECAB9AD7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297FDA-A2ED-4988-9A94-7F5CE29BEC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48B079-C7F9-46EE-8D89-C28B3918B3BB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SeaPPT</Template>
  <TotalTime>279</TotalTime>
  <Words>170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Official Template</vt:lpstr>
      <vt:lpstr>Care Coordination and Social Determinates </vt:lpstr>
      <vt:lpstr>Health Homes &amp; HealthConnect Pathways</vt:lpstr>
      <vt:lpstr>HealthConnect and Whole Person Care</vt:lpstr>
      <vt:lpstr>Community Care Coordination</vt:lpstr>
      <vt:lpstr>Major Social Determinate</vt:lpstr>
    </vt:vector>
  </TitlesOfParts>
  <Company>Sea Mar CHC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Casanova</dc:creator>
  <cp:lastModifiedBy>Daryn Nelsen-Soza</cp:lastModifiedBy>
  <cp:revision>36</cp:revision>
  <dcterms:created xsi:type="dcterms:W3CDTF">2016-01-05T19:36:33Z</dcterms:created>
  <dcterms:modified xsi:type="dcterms:W3CDTF">2021-11-01T15:09:25Z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0x0101009224B2A9E61C6C409E8E34001A4BDF36</vt:lpwstr>
  </property>
</Properties>
</file>