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5023"/>
  </p:normalViewPr>
  <p:slideViewPr>
    <p:cSldViewPr snapToGrid="0" snapToObjects="1">
      <p:cViewPr varScale="1">
        <p:scale>
          <a:sx n="62" d="100"/>
          <a:sy n="62" d="100"/>
        </p:scale>
        <p:origin x="10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991B6-6DAD-384B-B07D-0CF2D631370D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89EB8-EB48-0944-B293-6ABF7CA44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9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89EB8-EB48-0944-B293-6ABF7CA44A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58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Diversos tribunales y culturas podrán debatir las definiciones y consecuencias de la pornografía (las publicaciones de desviaciones sexuales), pero sobre la base de principios eternos, los adventistas de cualquier cultura estiman que la pornografía es destructiva, degradante, insensibilizadora y explotadora.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89EB8-EB48-0944-B293-6ABF7CA44A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18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1. 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</a:t>
            </a:r>
            <a:r>
              <a:rPr lang="es-MX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destructiva 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las relaciones maritales, al subvertir el propósito de Dios de que el esposo y la esposa se mantengan tan estrechamente unidos que lleguen a ser, simbólicamente, “una carne” (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Gén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2:24).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89EB8-EB48-0944-B293-6ABF7CA44A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42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</a:t>
            </a:r>
            <a:r>
              <a:rPr lang="es-MX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degradante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pues define a una mujer (y en algunos casos a un hombre) no como un todo espiritual, mental y físico, sino como un objeto sexual de una sola dimensión y descartable, privándola así de su valor y el respeto que merece y su derecho como hija de Dios.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89EB8-EB48-0944-B293-6ABF7CA44A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92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</a:t>
            </a:r>
            <a:r>
              <a:rPr lang="es-MX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insensibilizadora 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el lector u observador, encalleciendo la conciencia y pervirtiendo su percepción,  produciendo así una “mente reprobada” (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Rom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1:22, 28).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89EB8-EB48-0944-B293-6ABF7CA44A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78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4. 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</a:t>
            </a:r>
            <a:r>
              <a:rPr lang="es-MX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explotadora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complace la lujuria y es básicamente </a:t>
            </a:r>
            <a:r>
              <a:rPr lang="es-MX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abusiva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por lo que es contraria a la Regla de Oro, que insiste en que uno trate a otros como desea ser tratado (Mat. 7:12). La pornografía infantil es particularmente detestable. Dijo Jesús: “Y cualquiera que haga tropezar a alguno de estos pequeños que creen en mí, mejor le fuera que se le colgase al cuello una piedra de molino de asno, y que se le hundiese en lo profundo del mar” (Mat. 18:6).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89EB8-EB48-0944-B293-6ABF7CA44A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16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Aunque Norman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Cousins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lo haya dicho en lenguaje bíblico, ha escrito con gran percepción: “El problema con esta pornografía tan difundida... no es que corrompe, sino que insensibiliza; no es que desata las pasiones, sino que paraliza las emociones; no es que estimula una actitud madura, sino que es una reversión a las obsesiones infantiles; no es que quita las anteojeras, sino que distorsiona la visión. Se proclama la destreza sexual, pero se niega el amor. Lo que tenemos no es liberación sino deshumanización” </a:t>
            </a:r>
            <a:r>
              <a:rPr lang="es-MX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s-MX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Saturday</a:t>
            </a:r>
            <a:r>
              <a:rPr lang="es-MX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MX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</a:t>
            </a:r>
            <a:r>
              <a:rPr lang="es-MX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MX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Literature</a:t>
            </a:r>
            <a:r>
              <a:rPr lang="es-MX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de setiembre de 1975).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89EB8-EB48-0944-B293-6ABF7CA44A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7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 sociedad infestada con normas cada vez más bajas de decencia, con una creciente prostitución infantil, embarazos de adolescentes, ataques sexuales a mujeres y niños, mentalidades deterioradas por las drogas y crimen organizado, no puede realmente permitirse que la pornografía siga contribuyendo a esos males.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89EB8-EB48-0944-B293-6ABF7CA44A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95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Muy sabio es el consejo del primer gran teólogo del cristianismo: “Todo lo que es verdadero, todo lo honesto, todo lo justo, todo lo puro, todo lo amable, todo lo que es de buen nombre; si hay virtud alguna, si algo digno de alabanza, en esto pensad” (Fil. 4: 8). Este es un consejo que todos los cristianos harían bien en aceptar.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89EB8-EB48-0944-B293-6ABF7CA44A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4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Thursday, May 20,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1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Thursday, May 20,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72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Thursday, May 20,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5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Thursday, May 20,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76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Thursday, May 20,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7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Thursday, May 20,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8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Thursday, May 20,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5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Thursday, May 20,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0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Thursday, May 20,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76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Thursday, May 20,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59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Thursday, May 20,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51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Thursday, May 20,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6871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dventist.org/articles/pornography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68D6EF-A55B-3E43-ACE3-36B85DFAB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362" y="1745024"/>
            <a:ext cx="5015638" cy="889688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Pornografía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97B85E-8DDE-EC4E-9A4A-6359C1D6A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17" y="3388557"/>
            <a:ext cx="6493396" cy="2906221"/>
          </a:xfrm>
        </p:spPr>
        <p:txBody>
          <a:bodyPr>
            <a:normAutofit fontScale="77500" lnSpcReduction="20000"/>
          </a:bodyPr>
          <a:lstStyle/>
          <a:p>
            <a:r>
              <a:rPr lang="es-MX" dirty="0"/>
              <a:t>Esta declaración pública fue dada a conocer  por el presidente de la Asociación General, </a:t>
            </a:r>
            <a:r>
              <a:rPr lang="es-MX" dirty="0" err="1"/>
              <a:t>Neal</a:t>
            </a:r>
            <a:r>
              <a:rPr lang="es-MX" dirty="0"/>
              <a:t> C. Wilson, después de consultar con los 16 vicepresidentes mundiales de la Iglesia Adventista del Séptimo Día, el 5 de julio de 1990 en ocasión del Congreso de la Asociación General celebrado en Indianápolis, Indiana, EE.UU</a:t>
            </a:r>
            <a:r>
              <a:rPr lang="es-MX" dirty="0" smtClean="0"/>
              <a:t>.</a:t>
            </a:r>
            <a:endParaRPr lang="en-US" dirty="0"/>
          </a:p>
        </p:txBody>
      </p:sp>
      <p:pic>
        <p:nvPicPr>
          <p:cNvPr id="4" name="Picture 3" descr="Abstract pink and blue spotted lights">
            <a:extLst>
              <a:ext uri="{FF2B5EF4-FFF2-40B4-BE49-F238E27FC236}">
                <a16:creationId xmlns:a16="http://schemas.microsoft.com/office/drawing/2014/main" id="{D020376E-01FF-4892-AEA8-FC6D6A603E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26" r="6372" b="1"/>
          <a:stretch/>
        </p:blipFill>
        <p:spPr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3287A4A1-7DEC-AE45-813F-565662DCE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0452" y="60102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5AFFD3E-B6AE-B844-A662-CB49D8DD7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83" y="21134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A close up of a colorful umbrella&#10;&#10;Description automatically generated">
            <a:extLst>
              <a:ext uri="{FF2B5EF4-FFF2-40B4-BE49-F238E27FC236}">
                <a16:creationId xmlns:a16="http://schemas.microsoft.com/office/drawing/2014/main" id="{94325B07-A562-7843-91A8-8F25017FEA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367" t="3081" b="2297"/>
          <a:stretch/>
        </p:blipFill>
        <p:spPr>
          <a:xfrm>
            <a:off x="10749181" y="-23193"/>
            <a:ext cx="1442819" cy="689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43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B7757-397B-4849-982F-8E1C92918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10081"/>
            <a:ext cx="10728325" cy="3227375"/>
          </a:xfrm>
        </p:spPr>
        <p:txBody>
          <a:bodyPr>
            <a:normAutofit/>
          </a:bodyPr>
          <a:lstStyle/>
          <a:p>
            <a:r>
              <a:rPr lang="es-MX" dirty="0"/>
              <a:t>Esta declaración pública fue dada a conocer  por el presidente de la Asociación General, </a:t>
            </a:r>
            <a:r>
              <a:rPr lang="es-MX" dirty="0" err="1"/>
              <a:t>Neal</a:t>
            </a:r>
            <a:r>
              <a:rPr lang="es-MX" dirty="0"/>
              <a:t> C. Wilson, después de consultar con los 16 vicepresidentes mundiales de la Iglesia Adventista del Séptimo Día, el 5 de julio de 1990 en ocasión del Congreso de la Asociación General celebrado en Indianápolis, Indiana, EE.UU.</a:t>
            </a:r>
            <a:endParaRPr lang="en-US" dirty="0"/>
          </a:p>
          <a:p>
            <a:r>
              <a:rPr lang="es-MX" u="sng" dirty="0" smtClean="0">
                <a:hlinkClick r:id="rId2"/>
              </a:rPr>
              <a:t>https</a:t>
            </a:r>
            <a:r>
              <a:rPr lang="es-MX" u="sng" dirty="0">
                <a:hlinkClick r:id="rId2"/>
              </a:rPr>
              <a:t>://www.adventist.org/articles/pornography/</a:t>
            </a:r>
            <a:r>
              <a:rPr lang="es-MX" dirty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726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D1035C-3BF0-4FE0-B3A3-1062F86009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FE01B-5C0C-C046-BA58-7B891C0EF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447" y="1543051"/>
            <a:ext cx="6623738" cy="367987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MX" sz="2800" dirty="0"/>
              <a:t>Diversos tribunales y culturas podrán debatir las definiciones y consecuencias de la pornografía (las publicaciones de desviaciones sexuales), pero sobre la base de principios eternos, los </a:t>
            </a:r>
            <a:r>
              <a:rPr lang="es-MX" sz="2800" b="1" dirty="0"/>
              <a:t>adventistas </a:t>
            </a:r>
            <a:r>
              <a:rPr lang="es-MX" sz="2800" dirty="0"/>
              <a:t>de cualquier cultura estiman que la pornografía es destructiva, degradante, insensibilizadora y explotadora</a:t>
            </a:r>
            <a:r>
              <a:rPr lang="es-MX" dirty="0" smtClean="0"/>
              <a:t>.</a:t>
            </a:r>
            <a:endParaRPr lang="en-US" dirty="0"/>
          </a:p>
        </p:txBody>
      </p:sp>
      <p:pic>
        <p:nvPicPr>
          <p:cNvPr id="4" name="Picture 3" descr="A person using a computer&#10;&#10;Description automatically generated">
            <a:extLst>
              <a:ext uri="{FF2B5EF4-FFF2-40B4-BE49-F238E27FC236}">
                <a16:creationId xmlns:a16="http://schemas.microsoft.com/office/drawing/2014/main" id="{CD535412-8B90-AC41-ADAF-7A920FDD61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74" r="2" b="16213"/>
          <a:stretch/>
        </p:blipFill>
        <p:spPr>
          <a:xfrm>
            <a:off x="6529065" y="10"/>
            <a:ext cx="5662937" cy="6857990"/>
          </a:xfrm>
          <a:custGeom>
            <a:avLst/>
            <a:gdLst/>
            <a:ahLst/>
            <a:cxnLst/>
            <a:rect l="l" t="t" r="r" b="b"/>
            <a:pathLst>
              <a:path w="5662937" h="6858000">
                <a:moveTo>
                  <a:pt x="598332" y="0"/>
                </a:moveTo>
                <a:lnTo>
                  <a:pt x="5662937" y="0"/>
                </a:lnTo>
                <a:lnTo>
                  <a:pt x="5662937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6" y="5515036"/>
                  <a:pt x="1066079" y="5030470"/>
                  <a:pt x="1217562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79" y="1021447"/>
                  <a:pt x="773055" y="27945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28510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5ED9E2D9-EE69-4775-8CE5-9EAC35AD2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Rectangle 72">
            <a:extLst>
              <a:ext uri="{FF2B5EF4-FFF2-40B4-BE49-F238E27FC236}">
                <a16:creationId xmlns:a16="http://schemas.microsoft.com/office/drawing/2014/main" id="{3D75B673-1FA7-415E-8B2E-7A0550C8BD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5F099A-D62E-1D4E-8D2F-8D3706991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1.</a:t>
            </a:r>
            <a:r>
              <a: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s-MX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Es </a:t>
            </a:r>
            <a:r>
              <a:rPr lang="es-MX" sz="40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destructiva </a:t>
            </a:r>
            <a:endParaRPr lang="en-US" sz="40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turned-on black smartphone beside laptop computer">
            <a:extLst>
              <a:ext uri="{FF2B5EF4-FFF2-40B4-BE49-F238E27FC236}">
                <a16:creationId xmlns:a16="http://schemas.microsoft.com/office/drawing/2014/main" id="{24675445-BEBC-D946-A52E-BDC106EAE6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6" r="21191" b="-1"/>
          <a:stretch/>
        </p:blipFill>
        <p:spPr bwMode="auto">
          <a:xfrm>
            <a:off x="20" y="10"/>
            <a:ext cx="590370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4E521-C6F1-CB46-808F-4F6D4B938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349" y="2096528"/>
            <a:ext cx="4849261" cy="3890196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es-MX" sz="2800" dirty="0">
                <a:solidFill>
                  <a:schemeClr val="tx1"/>
                </a:solidFill>
              </a:rPr>
              <a:t>Es </a:t>
            </a:r>
            <a:r>
              <a:rPr lang="es-MX" sz="2800" b="1" i="1" dirty="0">
                <a:solidFill>
                  <a:schemeClr val="tx1"/>
                </a:solidFill>
              </a:rPr>
              <a:t>destructiva </a:t>
            </a:r>
            <a:r>
              <a:rPr lang="es-MX" sz="2800" dirty="0">
                <a:solidFill>
                  <a:schemeClr val="tx1"/>
                </a:solidFill>
              </a:rPr>
              <a:t>de las relaciones maritales, al subvertir el propósito de Dios de que el esposo y la esposa se mantengan tan estrechamente unidos que lleguen a ser, simbólicamente, “una carne” (</a:t>
            </a:r>
            <a:r>
              <a:rPr lang="es-MX" sz="2800" dirty="0" err="1">
                <a:solidFill>
                  <a:schemeClr val="tx1"/>
                </a:solidFill>
              </a:rPr>
              <a:t>Gén</a:t>
            </a:r>
            <a:r>
              <a:rPr lang="es-MX" sz="2800" dirty="0">
                <a:solidFill>
                  <a:schemeClr val="tx1"/>
                </a:solidFill>
              </a:rPr>
              <a:t>. 2:24</a:t>
            </a:r>
            <a:r>
              <a:rPr lang="es-MX" sz="2800" dirty="0" smtClean="0">
                <a:solidFill>
                  <a:schemeClr val="tx1"/>
                </a:solidFill>
              </a:rPr>
              <a:t>).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159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ED9E2D9-EE69-4775-8CE5-9EAC35AD2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D75B673-1FA7-415E-8B2E-7A0550C8BD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552E8F-63D7-6947-8715-3925B487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n-US" sz="4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2. </a:t>
            </a:r>
            <a:r>
              <a:rPr lang="es-MX" sz="4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Es </a:t>
            </a:r>
            <a:r>
              <a:rPr lang="es-MX" sz="40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degradante</a:t>
            </a:r>
            <a:endParaRPr lang="en-US" sz="40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4" name="Picture 2" descr="white and silver electronic device">
            <a:extLst>
              <a:ext uri="{FF2B5EF4-FFF2-40B4-BE49-F238E27FC236}">
                <a16:creationId xmlns:a16="http://schemas.microsoft.com/office/drawing/2014/main" id="{159D068B-F021-DF47-BC2A-CDB83F3E48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 r="36633" b="-1"/>
          <a:stretch/>
        </p:blipFill>
        <p:spPr bwMode="auto">
          <a:xfrm>
            <a:off x="20" y="10"/>
            <a:ext cx="590370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F6881-1FDF-5942-8362-AC7AE5A88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2321170"/>
            <a:ext cx="4991962" cy="3436704"/>
          </a:xfrm>
        </p:spPr>
        <p:txBody>
          <a:bodyPr>
            <a:normAutofit fontScale="92500"/>
          </a:bodyPr>
          <a:lstStyle/>
          <a:p>
            <a:r>
              <a:rPr lang="es-MX" sz="2400" dirty="0">
                <a:solidFill>
                  <a:schemeClr val="tx1"/>
                </a:solidFill>
              </a:rPr>
              <a:t>Es </a:t>
            </a:r>
            <a:r>
              <a:rPr lang="es-MX" sz="2400" b="1" i="1" dirty="0">
                <a:solidFill>
                  <a:schemeClr val="tx1"/>
                </a:solidFill>
              </a:rPr>
              <a:t>degradante</a:t>
            </a:r>
            <a:r>
              <a:rPr lang="es-MX" sz="2400" dirty="0">
                <a:solidFill>
                  <a:schemeClr val="tx1"/>
                </a:solidFill>
              </a:rPr>
              <a:t>, pues define a una mujer (y en algunos casos a un hombre) no como un todo espiritual, mental y físico, sino como un objeto sexual de una sola dimensión y descartable, privándola así de su valor y el respeto que merece y su derecho como hija de Dios</a:t>
            </a:r>
            <a:r>
              <a:rPr lang="es-MX" sz="2400" dirty="0" smtClean="0">
                <a:solidFill>
                  <a:schemeClr val="tx1"/>
                </a:solidFill>
              </a:rPr>
              <a:t>.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9947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ED9E2D9-EE69-4775-8CE5-9EAC35AD2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D75B673-1FA7-415E-8B2E-7A0550C8BD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D5DB05-B7D5-B741-AE6B-E3A4CF127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329" y="458901"/>
            <a:ext cx="5712000" cy="1477328"/>
          </a:xfrm>
        </p:spPr>
        <p:txBody>
          <a:bodyPr wrap="square" anchor="ctr"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3.</a:t>
            </a:r>
            <a:r>
              <a:rPr lang="es-MX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Es </a:t>
            </a:r>
            <a:r>
              <a:rPr lang="es-MX" sz="40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insensibilizadora </a:t>
            </a:r>
            <a:r>
              <a:rPr lang="en-US" sz="4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</a:p>
        </p:txBody>
      </p:sp>
      <p:pic>
        <p:nvPicPr>
          <p:cNvPr id="4098" name="Picture 2" descr="MacBook Pro beside phone">
            <a:extLst>
              <a:ext uri="{FF2B5EF4-FFF2-40B4-BE49-F238E27FC236}">
                <a16:creationId xmlns:a16="http://schemas.microsoft.com/office/drawing/2014/main" id="{54FDC6E4-933D-F84D-97AE-77135F0CF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7" r="-1" b="12424"/>
          <a:stretch/>
        </p:blipFill>
        <p:spPr bwMode="auto">
          <a:xfrm>
            <a:off x="20" y="10"/>
            <a:ext cx="590370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33C84-187B-CD43-9F78-B7A142DAF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2541600"/>
            <a:ext cx="5294658" cy="3216273"/>
          </a:xfrm>
        </p:spPr>
        <p:txBody>
          <a:bodyPr>
            <a:normAutofit/>
          </a:bodyPr>
          <a:lstStyle/>
          <a:p>
            <a:r>
              <a:rPr lang="es-MX" sz="2800" dirty="0" smtClean="0">
                <a:solidFill>
                  <a:schemeClr val="tx1"/>
                </a:solidFill>
              </a:rPr>
              <a:t>Es </a:t>
            </a:r>
            <a:r>
              <a:rPr lang="es-MX" sz="2800" b="1" i="1" dirty="0">
                <a:solidFill>
                  <a:schemeClr val="tx1"/>
                </a:solidFill>
              </a:rPr>
              <a:t>insensibilizadora </a:t>
            </a:r>
            <a:r>
              <a:rPr lang="es-MX" sz="2800" dirty="0">
                <a:solidFill>
                  <a:schemeClr val="tx1"/>
                </a:solidFill>
              </a:rPr>
              <a:t>para el lector u observador, encalleciendo la conciencia y pervirtiendo su percepción,  produciendo así una “mente reprobada” (</a:t>
            </a:r>
            <a:r>
              <a:rPr lang="es-MX" sz="2800" dirty="0" err="1">
                <a:solidFill>
                  <a:schemeClr val="tx1"/>
                </a:solidFill>
              </a:rPr>
              <a:t>Rom</a:t>
            </a:r>
            <a:r>
              <a:rPr lang="es-MX" sz="2800" dirty="0">
                <a:solidFill>
                  <a:schemeClr val="tx1"/>
                </a:solidFill>
              </a:rPr>
              <a:t>. 1:22, 28).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7208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ED9E2D9-EE69-4775-8CE5-9EAC35AD2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D75B673-1FA7-415E-8B2E-7A0550C8BD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549237-0C95-2E40-A7ED-4E89CA234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n-US" sz="4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4. </a:t>
            </a:r>
            <a:r>
              <a:rPr lang="es-MX" sz="4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Es </a:t>
            </a:r>
            <a:r>
              <a:rPr lang="es-MX" sz="40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explotadora</a:t>
            </a:r>
            <a:endParaRPr lang="en-US" sz="40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122" name="Picture 2" descr="Youtube application screengrab">
            <a:extLst>
              <a:ext uri="{FF2B5EF4-FFF2-40B4-BE49-F238E27FC236}">
                <a16:creationId xmlns:a16="http://schemas.microsoft.com/office/drawing/2014/main" id="{9F4387D4-E9BA-CB4E-8A9D-21BB5EEF5F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1" r="38716" b="-1"/>
          <a:stretch/>
        </p:blipFill>
        <p:spPr bwMode="auto">
          <a:xfrm>
            <a:off x="20" y="10"/>
            <a:ext cx="590370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0EE60-ABA9-044B-A27B-6190CDFAD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36764"/>
            <a:ext cx="5748997" cy="4318782"/>
          </a:xfrm>
        </p:spPr>
        <p:txBody>
          <a:bodyPr>
            <a:normAutofit/>
          </a:bodyPr>
          <a:lstStyle/>
          <a:p>
            <a:r>
              <a:rPr lang="es-MX" dirty="0"/>
              <a:t>Es </a:t>
            </a:r>
            <a:r>
              <a:rPr lang="es-MX" b="1" i="1" dirty="0"/>
              <a:t>explotadora</a:t>
            </a:r>
            <a:r>
              <a:rPr lang="es-MX" dirty="0"/>
              <a:t>, complace la lujuria y es básicamente </a:t>
            </a:r>
            <a:r>
              <a:rPr lang="es-MX" b="1" i="1" dirty="0"/>
              <a:t>abusiva</a:t>
            </a:r>
            <a:r>
              <a:rPr lang="es-MX" dirty="0"/>
              <a:t>, por lo que es contraria a la Regla de Oro, que insiste en que uno trate a otros como desea ser tratado (Mat. 7:12). La pornografía infantil es particularmente detestable. Dijo Jesús: “Y cualquiera que haga tropezar a alguno de estos pequeños que creen en mí, mejor le fuera que se le colgase al cuello una piedra de molino de asno, y que se le hundiese en lo profundo del mar” (Mat. 18:6).</a:t>
            </a:r>
            <a:endParaRPr lang="en-US" dirty="0"/>
          </a:p>
          <a:p>
            <a:pPr marL="0" indent="0">
              <a:lnSpc>
                <a:spcPct val="11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2211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8" name="Rectangle 70">
            <a:extLst>
              <a:ext uri="{FF2B5EF4-FFF2-40B4-BE49-F238E27FC236}">
                <a16:creationId xmlns:a16="http://schemas.microsoft.com/office/drawing/2014/main" id="{05D1035C-3BF0-4FE0-B3A3-1062F86009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1264E-9565-8845-B066-A74921692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5" y="984076"/>
            <a:ext cx="6911439" cy="488984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s-MX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Aunque Norman </a:t>
            </a:r>
            <a:r>
              <a:rPr lang="es-MX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Cousins</a:t>
            </a:r>
            <a:r>
              <a:rPr lang="es-MX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no lo haya dicho en lenguaje bíblico, ha escrito con gran percepción:</a:t>
            </a:r>
            <a:endParaRPr lang="en-US" sz="24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s-MX" sz="2400" dirty="0" smtClean="0">
                <a:solidFill>
                  <a:schemeClr val="tx1"/>
                </a:solidFill>
              </a:rPr>
              <a:t>“</a:t>
            </a:r>
            <a:r>
              <a:rPr lang="es-MX" sz="2400" dirty="0">
                <a:solidFill>
                  <a:schemeClr val="tx1"/>
                </a:solidFill>
              </a:rPr>
              <a:t>El problema con esta pornografía tan difundida... no es que corrompe, sino que insensibiliza; no es que desata las pasiones, sino que paraliza las emociones; no es que estimula una actitud madura, sino que es una reversión a las obsesiones infantiles; no es que quita las anteojeras, sino que distorsiona la visión. Se proclama la destreza sexual, pero se niega el amor. Lo que tenemos no es liberación sino deshumanización</a:t>
            </a:r>
            <a:r>
              <a:rPr lang="es-MX" sz="2400" dirty="0" smtClean="0">
                <a:solidFill>
                  <a:schemeClr val="tx1"/>
                </a:solidFill>
              </a:rPr>
              <a:t>”</a:t>
            </a:r>
          </a:p>
          <a:p>
            <a:pPr marL="0" indent="0">
              <a:buNone/>
            </a:pPr>
            <a:r>
              <a:rPr lang="es-MX" sz="2200" dirty="0" smtClean="0">
                <a:solidFill>
                  <a:schemeClr val="tx1"/>
                </a:solidFill>
              </a:rPr>
              <a:t> </a:t>
            </a:r>
            <a:r>
              <a:rPr lang="es-MX" sz="2200" i="1" dirty="0">
                <a:solidFill>
                  <a:schemeClr val="tx1"/>
                </a:solidFill>
              </a:rPr>
              <a:t>(</a:t>
            </a:r>
            <a:r>
              <a:rPr lang="es-MX" sz="2200" i="1" dirty="0" err="1">
                <a:solidFill>
                  <a:schemeClr val="tx1"/>
                </a:solidFill>
              </a:rPr>
              <a:t>Saturday</a:t>
            </a:r>
            <a:r>
              <a:rPr lang="es-MX" sz="2200" i="1" dirty="0">
                <a:solidFill>
                  <a:schemeClr val="tx1"/>
                </a:solidFill>
              </a:rPr>
              <a:t> </a:t>
            </a:r>
            <a:r>
              <a:rPr lang="es-MX" sz="2200" i="1" dirty="0" err="1">
                <a:solidFill>
                  <a:schemeClr val="tx1"/>
                </a:solidFill>
              </a:rPr>
              <a:t>Review</a:t>
            </a:r>
            <a:r>
              <a:rPr lang="es-MX" sz="2200" i="1" dirty="0">
                <a:solidFill>
                  <a:schemeClr val="tx1"/>
                </a:solidFill>
              </a:rPr>
              <a:t> of </a:t>
            </a:r>
            <a:r>
              <a:rPr lang="es-MX" sz="2200" i="1" dirty="0" err="1">
                <a:solidFill>
                  <a:schemeClr val="tx1"/>
                </a:solidFill>
              </a:rPr>
              <a:t>Literature</a:t>
            </a:r>
            <a:r>
              <a:rPr lang="es-MX" sz="2200" i="1" dirty="0">
                <a:solidFill>
                  <a:schemeClr val="tx1"/>
                </a:solidFill>
              </a:rPr>
              <a:t>, </a:t>
            </a:r>
            <a:r>
              <a:rPr lang="es-MX" sz="2200" dirty="0">
                <a:solidFill>
                  <a:schemeClr val="tx1"/>
                </a:solidFill>
              </a:rPr>
              <a:t>20 de setiembre de 1975).</a:t>
            </a:r>
            <a:endParaRPr lang="en-US" sz="2200" dirty="0">
              <a:solidFill>
                <a:schemeClr val="tx1"/>
              </a:solidFill>
            </a:endParaRPr>
          </a:p>
          <a:p>
            <a:pPr algn="ctr">
              <a:lnSpc>
                <a:spcPct val="110000"/>
              </a:lnSpc>
            </a:pPr>
            <a:endParaRPr lang="en-US" sz="2400" dirty="0"/>
          </a:p>
        </p:txBody>
      </p:sp>
      <p:pic>
        <p:nvPicPr>
          <p:cNvPr id="6146" name="Picture 2" descr="woman sitting on bed with MacBook on lap">
            <a:extLst>
              <a:ext uri="{FF2B5EF4-FFF2-40B4-BE49-F238E27FC236}">
                <a16:creationId xmlns:a16="http://schemas.microsoft.com/office/drawing/2014/main" id="{D570D969-6EE8-7847-A722-65B00F66D1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0" r="14193" b="2"/>
          <a:stretch/>
        </p:blipFill>
        <p:spPr bwMode="auto">
          <a:xfrm>
            <a:off x="6529065" y="10"/>
            <a:ext cx="5662937" cy="6857990"/>
          </a:xfrm>
          <a:custGeom>
            <a:avLst/>
            <a:gdLst/>
            <a:ahLst/>
            <a:cxnLst/>
            <a:rect l="l" t="t" r="r" b="b"/>
            <a:pathLst>
              <a:path w="5662937" h="6858000">
                <a:moveTo>
                  <a:pt x="598332" y="0"/>
                </a:moveTo>
                <a:lnTo>
                  <a:pt x="5662937" y="0"/>
                </a:lnTo>
                <a:lnTo>
                  <a:pt x="5662937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6" y="5515036"/>
                  <a:pt x="1066079" y="5030470"/>
                  <a:pt x="1217562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79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446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5D1035C-3BF0-4FE0-B3A3-1062F86009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2FB8E-62AF-5742-A272-96B56E8DA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98" y="747913"/>
            <a:ext cx="6212675" cy="52499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2800" dirty="0"/>
              <a:t>Una sociedad </a:t>
            </a:r>
            <a:r>
              <a:rPr lang="es-MX" sz="2800" b="1" dirty="0">
                <a:solidFill>
                  <a:srgbClr val="FFFF00">
                    <a:alpha val="58000"/>
                  </a:srgbClr>
                </a:solidFill>
              </a:rPr>
              <a:t>infestada</a:t>
            </a:r>
            <a:r>
              <a:rPr lang="es-MX" sz="2800" dirty="0"/>
              <a:t> con normas cada vez más </a:t>
            </a:r>
            <a:r>
              <a:rPr lang="es-MX" sz="2800" b="1" dirty="0">
                <a:solidFill>
                  <a:srgbClr val="FFFF00">
                    <a:alpha val="58000"/>
                  </a:srgbClr>
                </a:solidFill>
              </a:rPr>
              <a:t>bajas de decencia</a:t>
            </a:r>
            <a:r>
              <a:rPr lang="es-MX" sz="2800" dirty="0"/>
              <a:t>, con una creciente </a:t>
            </a:r>
            <a:r>
              <a:rPr lang="es-MX" sz="2800" b="1" dirty="0">
                <a:solidFill>
                  <a:srgbClr val="FFFF00">
                    <a:alpha val="58000"/>
                  </a:srgbClr>
                </a:solidFill>
              </a:rPr>
              <a:t>prostitución infantil</a:t>
            </a:r>
            <a:r>
              <a:rPr lang="es-MX" sz="2800" dirty="0"/>
              <a:t>, </a:t>
            </a:r>
            <a:r>
              <a:rPr lang="es-MX" sz="2800" b="1" dirty="0">
                <a:solidFill>
                  <a:srgbClr val="FFFF00">
                    <a:alpha val="58000"/>
                  </a:srgbClr>
                </a:solidFill>
              </a:rPr>
              <a:t>embarazos de adolescentes</a:t>
            </a:r>
            <a:r>
              <a:rPr lang="es-MX" sz="2800" dirty="0"/>
              <a:t>, </a:t>
            </a:r>
            <a:r>
              <a:rPr lang="es-MX" sz="2800" b="1" u="sng" dirty="0">
                <a:solidFill>
                  <a:srgbClr val="FFFF00">
                    <a:alpha val="58000"/>
                  </a:srgbClr>
                </a:solidFill>
              </a:rPr>
              <a:t>ataques sexuales </a:t>
            </a:r>
            <a:r>
              <a:rPr lang="es-MX" sz="2800" dirty="0"/>
              <a:t>a mujeres y niños, </a:t>
            </a:r>
            <a:r>
              <a:rPr lang="es-MX" sz="2800" b="1" dirty="0">
                <a:solidFill>
                  <a:srgbClr val="FFFF00">
                    <a:alpha val="58000"/>
                  </a:srgbClr>
                </a:solidFill>
              </a:rPr>
              <a:t>mentalidades deterioradas </a:t>
            </a:r>
            <a:r>
              <a:rPr lang="es-MX" sz="2800" dirty="0"/>
              <a:t>por las drogas y crimen organizado, </a:t>
            </a:r>
            <a:r>
              <a:rPr lang="es-MX" sz="2800" b="1" u="sng" dirty="0">
                <a:solidFill>
                  <a:schemeClr val="accent6">
                    <a:lumMod val="60000"/>
                    <a:lumOff val="40000"/>
                    <a:alpha val="58000"/>
                  </a:schemeClr>
                </a:solidFill>
              </a:rPr>
              <a:t>no puede realmente permitirse </a:t>
            </a:r>
            <a:r>
              <a:rPr lang="es-MX" sz="2800" dirty="0"/>
              <a:t>que la pornografía siga </a:t>
            </a:r>
            <a:r>
              <a:rPr lang="es-MX" sz="2800" dirty="0">
                <a:solidFill>
                  <a:srgbClr val="FFFF00">
                    <a:alpha val="58000"/>
                  </a:srgbClr>
                </a:solidFill>
              </a:rPr>
              <a:t>contribuyendo a esos males</a:t>
            </a:r>
            <a:r>
              <a:rPr lang="es-MX" sz="2800" dirty="0"/>
              <a:t>.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1026" name="Picture 2" descr="woman with head resting on hand">
            <a:extLst>
              <a:ext uri="{FF2B5EF4-FFF2-40B4-BE49-F238E27FC236}">
                <a16:creationId xmlns:a16="http://schemas.microsoft.com/office/drawing/2014/main" id="{0AC5AD3B-9699-BF47-9956-C94F8EC179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6" r="21315" b="-1"/>
          <a:stretch/>
        </p:blipFill>
        <p:spPr bwMode="auto">
          <a:xfrm>
            <a:off x="6529065" y="10"/>
            <a:ext cx="5662937" cy="6857990"/>
          </a:xfrm>
          <a:custGeom>
            <a:avLst/>
            <a:gdLst/>
            <a:ahLst/>
            <a:cxnLst/>
            <a:rect l="l" t="t" r="r" b="b"/>
            <a:pathLst>
              <a:path w="5662937" h="6858000">
                <a:moveTo>
                  <a:pt x="598332" y="0"/>
                </a:moveTo>
                <a:lnTo>
                  <a:pt x="5662937" y="0"/>
                </a:lnTo>
                <a:lnTo>
                  <a:pt x="5662937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6" y="5515036"/>
                  <a:pt x="1066079" y="5030470"/>
                  <a:pt x="1217562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79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432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5D1035C-3BF0-4FE0-B3A3-1062F86009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BE24F-CF00-BE48-8BA5-8EAB4206C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34" y="1184537"/>
            <a:ext cx="6356049" cy="348045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es-MX" dirty="0"/>
              <a:t>Muy sabio es el consejo del primer gran teólogo del cristianismo</a:t>
            </a:r>
            <a:r>
              <a:rPr lang="es-MX" dirty="0" smtClean="0"/>
              <a:t>: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es-MX" sz="2400" dirty="0" smtClean="0">
                <a:solidFill>
                  <a:schemeClr val="accent6">
                    <a:lumMod val="60000"/>
                    <a:lumOff val="40000"/>
                    <a:alpha val="58000"/>
                  </a:schemeClr>
                </a:solidFill>
              </a:rPr>
              <a:t> </a:t>
            </a:r>
            <a:r>
              <a:rPr lang="es-MX" sz="2400" dirty="0">
                <a:solidFill>
                  <a:schemeClr val="accent6">
                    <a:lumMod val="60000"/>
                    <a:lumOff val="40000"/>
                    <a:alpha val="58000"/>
                  </a:schemeClr>
                </a:solidFill>
              </a:rPr>
              <a:t>“Todo lo que es verdadero, todo lo honesto, todo lo justo, todo lo puro, todo lo amable, todo lo que es de buen nombre; si hay virtud alguna, si algo digno de alabanza, en esto pensad” (Fil. 4: 8</a:t>
            </a:r>
            <a:r>
              <a:rPr lang="es-MX" sz="2400" dirty="0" smtClean="0">
                <a:solidFill>
                  <a:schemeClr val="accent6">
                    <a:lumMod val="60000"/>
                    <a:lumOff val="40000"/>
                    <a:alpha val="58000"/>
                  </a:schemeClr>
                </a:solidFill>
              </a:rPr>
              <a:t>).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es-MX" dirty="0" smtClean="0"/>
              <a:t> </a:t>
            </a:r>
            <a:r>
              <a:rPr lang="es-MX" dirty="0"/>
              <a:t>Este es un consejo que todos los cristianos harían bien en aceptar</a:t>
            </a:r>
            <a:r>
              <a:rPr lang="es-MX" dirty="0" smtClean="0"/>
              <a:t>.</a:t>
            </a:r>
            <a:endParaRPr lang="en-US" dirty="0"/>
          </a:p>
        </p:txBody>
      </p:sp>
      <p:pic>
        <p:nvPicPr>
          <p:cNvPr id="7170" name="Picture 2" descr="girl reading book">
            <a:extLst>
              <a:ext uri="{FF2B5EF4-FFF2-40B4-BE49-F238E27FC236}">
                <a16:creationId xmlns:a16="http://schemas.microsoft.com/office/drawing/2014/main" id="{7BB028A3-9941-9F48-BD25-10139313EA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3" r="22288" b="-1"/>
          <a:stretch/>
        </p:blipFill>
        <p:spPr bwMode="auto">
          <a:xfrm>
            <a:off x="6529065" y="10"/>
            <a:ext cx="5662937" cy="6857990"/>
          </a:xfrm>
          <a:custGeom>
            <a:avLst/>
            <a:gdLst/>
            <a:ahLst/>
            <a:cxnLst/>
            <a:rect l="l" t="t" r="r" b="b"/>
            <a:pathLst>
              <a:path w="5662937" h="6858000">
                <a:moveTo>
                  <a:pt x="598332" y="0"/>
                </a:moveTo>
                <a:lnTo>
                  <a:pt x="5662937" y="0"/>
                </a:lnTo>
                <a:lnTo>
                  <a:pt x="5662937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6" y="5515036"/>
                  <a:pt x="1066079" y="5030470"/>
                  <a:pt x="1217562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79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927548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AnalogousFromDarkSeedLeftStep">
      <a:dk1>
        <a:srgbClr val="000000"/>
      </a:dk1>
      <a:lt1>
        <a:srgbClr val="FFFFFF"/>
      </a:lt1>
      <a:dk2>
        <a:srgbClr val="1B2830"/>
      </a:dk2>
      <a:lt2>
        <a:srgbClr val="F0F3F2"/>
      </a:lt2>
      <a:accent1>
        <a:srgbClr val="DB358E"/>
      </a:accent1>
      <a:accent2>
        <a:srgbClr val="C923C1"/>
      </a:accent2>
      <a:accent3>
        <a:srgbClr val="9E35DB"/>
      </a:accent3>
      <a:accent4>
        <a:srgbClr val="5635CD"/>
      </a:accent4>
      <a:accent5>
        <a:srgbClr val="3557DB"/>
      </a:accent5>
      <a:accent6>
        <a:srgbClr val="238AC9"/>
      </a:accent6>
      <a:hlink>
        <a:srgbClr val="3F44BF"/>
      </a:hlink>
      <a:folHlink>
        <a:srgbClr val="7F7F7F"/>
      </a:folHlink>
    </a:clrScheme>
    <a:fontScheme name="Blob">
      <a:majorFont>
        <a:latin typeface="Rockwell Nova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1180</Words>
  <Application>Microsoft Office PowerPoint</Application>
  <PresentationFormat>Widescreen</PresentationFormat>
  <Paragraphs>38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Avenir Next LT Pro</vt:lpstr>
      <vt:lpstr>Calibri</vt:lpstr>
      <vt:lpstr>Rockwell Nova Light</vt:lpstr>
      <vt:lpstr>The Hand Extrablack</vt:lpstr>
      <vt:lpstr>BlobVTI</vt:lpstr>
      <vt:lpstr>Pornografía</vt:lpstr>
      <vt:lpstr>PowerPoint Presentation</vt:lpstr>
      <vt:lpstr>1. Es destructiva </vt:lpstr>
      <vt:lpstr>2. Es degradante</vt:lpstr>
      <vt:lpstr>3.Es insensibilizadora  </vt:lpstr>
      <vt:lpstr>4. Es explotadora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Pornography</dc:title>
  <dc:creator>Arrais, Raquel</dc:creator>
  <cp:lastModifiedBy>bible20</cp:lastModifiedBy>
  <cp:revision>11</cp:revision>
  <dcterms:created xsi:type="dcterms:W3CDTF">2021-03-29T13:40:36Z</dcterms:created>
  <dcterms:modified xsi:type="dcterms:W3CDTF">2021-05-21T16:21:08Z</dcterms:modified>
</cp:coreProperties>
</file>