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F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45"/>
    <p:restoredTop sz="85766" autoAdjust="0"/>
  </p:normalViewPr>
  <p:slideViewPr>
    <p:cSldViewPr snapToGrid="0" snapToObjects="1">
      <p:cViewPr varScale="1">
        <p:scale>
          <a:sx n="63" d="100"/>
          <a:sy n="63" d="100"/>
        </p:scale>
        <p:origin x="480" y="60"/>
      </p:cViewPr>
      <p:guideLst/>
    </p:cSldViewPr>
  </p:slideViewPr>
  <p:notesTextViewPr>
    <p:cViewPr>
      <p:scale>
        <a:sx n="1" d="1"/>
        <a:sy n="1" d="1"/>
      </p:scale>
      <p:origin x="0" y="0"/>
    </p:cViewPr>
  </p:notesTextViewPr>
  <p:notesViewPr>
    <p:cSldViewPr snapToGrid="0" snapToObjects="1">
      <p:cViewPr varScale="1">
        <p:scale>
          <a:sx n="87" d="100"/>
          <a:sy n="87" d="100"/>
        </p:scale>
        <p:origin x="390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D72FA-CAF8-1E44-8E36-0F72953B6D3D}" type="datetimeFigureOut">
              <a:rPr lang="en-US" smtClean="0"/>
              <a:t>3/29/2021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9324F-69F8-8540-A5F8-5BA70CE284CC}" type="slidenum">
              <a:rPr lang="en-US" smtClean="0"/>
              <a:t>‹#›</a:t>
            </a:fld>
            <a:endParaRPr lang="en-US"/>
          </a:p>
        </p:txBody>
      </p:sp>
    </p:spTree>
    <p:extLst>
      <p:ext uri="{BB962C8B-B14F-4D97-AF65-F5344CB8AC3E}">
        <p14:creationId xmlns:p14="http://schemas.microsoft.com/office/powerpoint/2010/main" val="365417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smtClean="0">
                <a:solidFill>
                  <a:schemeClr val="tx1"/>
                </a:solidFill>
                <a:effectLst/>
                <a:latin typeface="+mn-lt"/>
                <a:ea typeface="+mn-ea"/>
                <a:cs typeface="+mn-cs"/>
              </a:rPr>
              <a:t>Ven a Ver al Salvador del Mundo</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Sermón preparado por el Ministerio de la Mujer de la División Sudamericana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Escrito por el Pastor </a:t>
            </a:r>
            <a:r>
              <a:rPr lang="es-MX" sz="1200" kern="1200" dirty="0" err="1" smtClean="0">
                <a:solidFill>
                  <a:schemeClr val="tx1"/>
                </a:solidFill>
                <a:effectLst/>
                <a:latin typeface="+mn-lt"/>
                <a:ea typeface="+mn-ea"/>
                <a:cs typeface="+mn-cs"/>
              </a:rPr>
              <a:t>Davi</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França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1</a:t>
            </a:fld>
            <a:endParaRPr lang="en-US"/>
          </a:p>
        </p:txBody>
      </p:sp>
    </p:spTree>
    <p:extLst>
      <p:ext uri="{BB962C8B-B14F-4D97-AF65-F5344CB8AC3E}">
        <p14:creationId xmlns:p14="http://schemas.microsoft.com/office/powerpoint/2010/main" val="106668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Además de nuestra vida imperfecta como excusa para no ir a alcanzar nuestro mundo con el evangelio, la falta de conocimiento o habilidad es también una excusa. “¡No sé cómo dar estudios bíblicos!” “¡Soy muy tímido y no me gusta hablar con la gente!” “¡No conozco bien la Biblia!” “¡Ya estoy muy viejo para eso!” “¡Soy muy joven para eso!” ¿Cuántos de nosotros hemos escuchado o dicho frases como esas? Usamos nuestras limitaciones como excusas para nuestra falta de participación en el ministerio.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No necesitamos saber todo acerca de Jesús , lo único que necesitamos es hacer que los demás conozcan a Jesús.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a:t>
            </a:r>
            <a:r>
              <a:rPr lang="en-US" sz="1200" kern="1200" dirty="0">
                <a:solidFill>
                  <a:schemeClr val="tx1"/>
                </a:solidFill>
                <a:effectLst/>
                <a:latin typeface="+mn-lt"/>
                <a:ea typeface="+mn-ea"/>
                <a:cs typeface="+mn-cs"/>
              </a:rPr>
              <a:t>we need to know about Jesus is this, He knows everything about us—and loves us still. What matters is not how much we know, but how much of what we know impacts our lives.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don’t need to </a:t>
            </a:r>
            <a:r>
              <a:rPr lang="en-US" sz="1200" b="1" kern="1200" dirty="0">
                <a:solidFill>
                  <a:schemeClr val="tx1"/>
                </a:solidFill>
                <a:effectLst/>
                <a:latin typeface="+mn-lt"/>
                <a:ea typeface="+mn-ea"/>
                <a:cs typeface="+mn-cs"/>
              </a:rPr>
              <a:t>know everything about Jesus</a:t>
            </a:r>
            <a:r>
              <a:rPr lang="en-US" sz="1200" kern="1200" dirty="0">
                <a:solidFill>
                  <a:schemeClr val="tx1"/>
                </a:solidFill>
                <a:effectLst/>
                <a:latin typeface="+mn-lt"/>
                <a:ea typeface="+mn-ea"/>
                <a:cs typeface="+mn-cs"/>
              </a:rPr>
              <a:t>, we only need to </a:t>
            </a:r>
            <a:r>
              <a:rPr lang="en-US" sz="1200" b="1" kern="1200" dirty="0">
                <a:solidFill>
                  <a:schemeClr val="tx1"/>
                </a:solidFill>
                <a:effectLst/>
                <a:latin typeface="+mn-lt"/>
                <a:ea typeface="+mn-ea"/>
                <a:cs typeface="+mn-cs"/>
              </a:rPr>
              <a:t>make Jesus known</a:t>
            </a:r>
            <a:r>
              <a:rPr lang="en-US" sz="1200" kern="1200" dirty="0">
                <a:solidFill>
                  <a:schemeClr val="tx1"/>
                </a:solidFill>
                <a:effectLst/>
                <a:latin typeface="+mn-lt"/>
                <a:ea typeface="+mn-ea"/>
                <a:cs typeface="+mn-cs"/>
              </a:rPr>
              <a:t> to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“Come, see a man . . . Could this be the Christ?” (v. 29).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reach our world, we don’t need to </a:t>
            </a:r>
            <a:r>
              <a:rPr lang="en-US" sz="1200" b="1" kern="1200" dirty="0">
                <a:solidFill>
                  <a:schemeClr val="tx1"/>
                </a:solidFill>
                <a:effectLst/>
                <a:latin typeface="+mn-lt"/>
                <a:ea typeface="+mn-ea"/>
                <a:cs typeface="+mn-cs"/>
              </a:rPr>
              <a:t>know everything</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10</a:t>
            </a:fld>
            <a:endParaRPr lang="en-US"/>
          </a:p>
        </p:txBody>
      </p:sp>
    </p:spTree>
    <p:extLst>
      <p:ext uri="{BB962C8B-B14F-4D97-AF65-F5344CB8AC3E}">
        <p14:creationId xmlns:p14="http://schemas.microsoft.com/office/powerpoint/2010/main" val="378878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smtClean="0">
                <a:solidFill>
                  <a:schemeClr val="tx1"/>
                </a:solidFill>
                <a:effectLst/>
                <a:latin typeface="+mn-lt"/>
                <a:ea typeface="+mn-ea"/>
                <a:cs typeface="+mn-cs"/>
              </a:rPr>
              <a:t>PARA ALCANZAR NUESTRO MUNDO CON EL  EVANGELIO, NO NECESITAMOS . . . IR MUY LEJOS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impacto del mensaje y la presencia de Jesús hicieron que la mujer samaritana dejara su carga a sus pies. Dejó ahí su cántaro con agua y regresó inmediatamente a su casa. ¿Salió corriendo llena de temor? ¡No! Salió corriendo hacia la libertad. Corrió a su casa y a su vecindario libre de su carga e instó a la gente a venir con ella al pozo.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En primer lugar, dio a conocer a Jesús en su casa al ir a buscar a su “marido”. Luego les habló de Jesús a sus vecinos. Finalmente dio su testimonio ante la ciudad entera.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mayor preocupación de la mujer samaritana era traer a la gente a Jesús. La gran preocupación de los discípulos era traerle pan a Jesús, el Pan de Vida.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“Salieron del pueblo y fueron a ver a Jesús. </a:t>
            </a:r>
            <a:r>
              <a:rPr lang="es-MX" sz="1200" kern="1200" baseline="30000" dirty="0" smtClean="0">
                <a:solidFill>
                  <a:schemeClr val="tx1"/>
                </a:solidFill>
                <a:effectLst/>
                <a:latin typeface="+mn-lt"/>
                <a:ea typeface="+mn-ea"/>
                <a:cs typeface="+mn-cs"/>
              </a:rPr>
              <a:t>31 </a:t>
            </a:r>
            <a:r>
              <a:rPr lang="es-MX" sz="1200" kern="1200" dirty="0" smtClean="0">
                <a:solidFill>
                  <a:schemeClr val="tx1"/>
                </a:solidFill>
                <a:effectLst/>
                <a:latin typeface="+mn-lt"/>
                <a:ea typeface="+mn-ea"/>
                <a:cs typeface="+mn-cs"/>
              </a:rPr>
              <a:t>Mientras tanto, sus discípulos le insistían: —'Rabí, come algo’” (versículos 30, 31).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11</a:t>
            </a:fld>
            <a:endParaRPr lang="en-US"/>
          </a:p>
        </p:txBody>
      </p:sp>
    </p:spTree>
    <p:extLst>
      <p:ext uri="{BB962C8B-B14F-4D97-AF65-F5344CB8AC3E}">
        <p14:creationId xmlns:p14="http://schemas.microsoft.com/office/powerpoint/2010/main" val="414720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dirty="0" smtClean="0"/>
              <a:t>Pero tenemos que permitirle a Jesús que use nuestra vida transformada para transformar la vida de nuestra familia, nuestros amigos y vecinos</a:t>
            </a:r>
            <a:r>
              <a:rPr lang="en-US" sz="1200" dirty="0" smtClean="0">
                <a:solidFill>
                  <a:srgbClr val="C00000"/>
                </a:solidFill>
              </a:rPr>
              <a:t> </a:t>
            </a:r>
          </a:p>
          <a:p>
            <a:pPr marL="0" indent="0">
              <a:lnSpc>
                <a:spcPct val="100000"/>
              </a:lnSpc>
              <a:buNone/>
            </a:pPr>
            <a:r>
              <a:rPr lang="es-MX" dirty="0" smtClean="0">
                <a:solidFill>
                  <a:srgbClr val="FF0000"/>
                </a:solidFill>
              </a:rPr>
              <a:t>“Muchos de los samaritanos que vivían en aquel pueblo creyeron en él por el testimonio que daba la mujer” (versículo 39).</a:t>
            </a:r>
            <a:endParaRPr lang="en-US" dirty="0" smtClean="0">
              <a:solidFill>
                <a:srgbClr val="FF0000"/>
              </a:solidFill>
            </a:endParaRPr>
          </a:p>
          <a:p>
            <a:pPr marL="0" indent="0">
              <a:lnSpc>
                <a:spcPct val="100000"/>
              </a:lnSpc>
              <a:buNone/>
            </a:pPr>
            <a:endParaRPr lang="en-US" sz="1200" dirty="0" smtClean="0">
              <a:solidFill>
                <a:srgbClr val="C00000"/>
              </a:solidFill>
            </a:endParaRPr>
          </a:p>
          <a:p>
            <a:pPr marL="0" indent="0" algn="ctr">
              <a:buNone/>
            </a:pPr>
            <a:r>
              <a:rPr lang="es-MX" dirty="0" smtClean="0">
                <a:solidFill>
                  <a:srgbClr val="FF0000"/>
                </a:solidFill>
              </a:rPr>
              <a:t>NO NECESITAMOS </a:t>
            </a:r>
            <a:r>
              <a:rPr lang="es-MX" b="1" dirty="0" smtClean="0">
                <a:solidFill>
                  <a:srgbClr val="FF0000"/>
                </a:solidFill>
              </a:rPr>
              <a:t>IR MUY </a:t>
            </a:r>
            <a:r>
              <a:rPr lang="es-MX" dirty="0" smtClean="0">
                <a:solidFill>
                  <a:srgbClr val="FF0000"/>
                </a:solidFill>
              </a:rPr>
              <a:t>LEJOS</a:t>
            </a:r>
          </a:p>
          <a:p>
            <a:pPr marL="0" indent="0" algn="ctr">
              <a:buNone/>
            </a:pPr>
            <a:r>
              <a:rPr lang="es-MX" dirty="0" smtClean="0"/>
              <a:t>para alcanzar con el evangelio a nuestro mundo. </a:t>
            </a:r>
            <a:endParaRPr lang="en-US" dirty="0" smtClean="0"/>
          </a:p>
          <a:p>
            <a:r>
              <a:rPr lang="pt-B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12</a:t>
            </a:fld>
            <a:endParaRPr lang="en-US"/>
          </a:p>
        </p:txBody>
      </p:sp>
    </p:spTree>
    <p:extLst>
      <p:ext uri="{BB962C8B-B14F-4D97-AF65-F5344CB8AC3E}">
        <p14:creationId xmlns:p14="http://schemas.microsoft.com/office/powerpoint/2010/main" val="1722232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Hemos aprendido que PODEMOS salir a alcanzar a nuestro mundo con el evangelio, pero no necesitamos ser perfectos, no necesitamos saberlo todo y no necesitamos ir muy lejos. </a:t>
            </a:r>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13</a:t>
            </a:fld>
            <a:endParaRPr lang="en-US"/>
          </a:p>
        </p:txBody>
      </p:sp>
    </p:spTree>
    <p:extLst>
      <p:ext uri="{BB962C8B-B14F-4D97-AF65-F5344CB8AC3E}">
        <p14:creationId xmlns:p14="http://schemas.microsoft.com/office/powerpoint/2010/main" val="2956785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1" kern="1200" dirty="0" smtClean="0">
                <a:solidFill>
                  <a:schemeClr val="tx1"/>
                </a:solidFill>
                <a:effectLst/>
                <a:latin typeface="+mn-lt"/>
                <a:ea typeface="+mn-ea"/>
                <a:cs typeface="+mn-cs"/>
              </a:rPr>
              <a:t>PARA HACER UNA DIFERENCIA, NECESITAMOS . . . TENER PRIORIDADES</a:t>
            </a:r>
            <a:endParaRPr lang="en-US" sz="1200" b="0" kern="1200" dirty="0" smtClean="0">
              <a:solidFill>
                <a:schemeClr val="tx1"/>
              </a:solidFill>
              <a:effectLst/>
              <a:latin typeface="+mn-lt"/>
              <a:ea typeface="+mn-ea"/>
              <a:cs typeface="+mn-cs"/>
            </a:endParaRPr>
          </a:p>
          <a:p>
            <a:pPr lvl="0"/>
            <a:endParaRPr lang="pt-BR" sz="1200" b="1" kern="1200" dirty="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impacto de la reunión con Jesús cambió totalmente la escala de valores de la mujer samaritana. Su lista de prioridades de ese día cambió inmediatamente. A pesar de ser importante, el agua que fue a sacar del pozo ya no se necesitó esa tarde porque las tareas del hogar ya no eran tan importantes como dar a conocer las buenas nuevas. El cántaro de agua abandonado es un poderoso símbolo externo de lo que ocurrió internamente en el corazón de la mujer.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Cuando dejamos nuestras cargas a los pies de Jesús, nuestra lista de prioridades cambia, de llevar nuestras cargas, a llevar las buenas nuevas.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mujer adoptó la lista de prioridades de Jesús. Para Jesús, la cosecha de corazones era más importante que comer y beber. Para la mujer samaritana, la salvación de las almas era más importante que sacar agua del pozo o de comer su comida de mediodía.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Si el ministerio es más importante que cualquier otra cosa en nuestra vida, el ministerio será parte de cualquier otra cosa en nuestra vida.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a:t>
            </a:r>
            <a:r>
              <a:rPr lang="es-MX" sz="1200" kern="1200" baseline="300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La mujer dejó su cántaro [y] volvió al pueblo” (versículo 28).</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A fin de alcanzar a nuestro mundo con el evangelio, necesitamos establecer </a:t>
            </a:r>
            <a:r>
              <a:rPr lang="es-MX" sz="1200" b="1" kern="1200" dirty="0" smtClean="0">
                <a:solidFill>
                  <a:schemeClr val="tx1"/>
                </a:solidFill>
                <a:effectLst/>
                <a:latin typeface="+mn-lt"/>
                <a:ea typeface="+mn-ea"/>
                <a:cs typeface="+mn-cs"/>
              </a:rPr>
              <a:t>prioridades.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14</a:t>
            </a:fld>
            <a:endParaRPr lang="en-US"/>
          </a:p>
        </p:txBody>
      </p:sp>
    </p:spTree>
    <p:extLst>
      <p:ext uri="{BB962C8B-B14F-4D97-AF65-F5344CB8AC3E}">
        <p14:creationId xmlns:p14="http://schemas.microsoft.com/office/powerpoint/2010/main" val="3797327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Si el ministerio es más importante que cualquier otra cosa en nuestra vida, el ministerio será parte de cualquier otra cosa en nuestra vida.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15</a:t>
            </a:fld>
            <a:endParaRPr lang="en-US"/>
          </a:p>
        </p:txBody>
      </p:sp>
    </p:spTree>
    <p:extLst>
      <p:ext uri="{BB962C8B-B14F-4D97-AF65-F5344CB8AC3E}">
        <p14:creationId xmlns:p14="http://schemas.microsoft.com/office/powerpoint/2010/main" val="837972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2. </a:t>
            </a:r>
            <a:r>
              <a:rPr lang="es-MX" sz="1200" b="1" kern="1200" dirty="0" smtClean="0">
                <a:solidFill>
                  <a:schemeClr val="tx1"/>
                </a:solidFill>
                <a:effectLst/>
                <a:latin typeface="+mn-lt"/>
                <a:ea typeface="+mn-ea"/>
                <a:cs typeface="+mn-cs"/>
              </a:rPr>
              <a:t>PARA HACER UNA DIFERENCIA, NECESITAMOS. . . DAR NUESTRO TESTIMONIO</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mujer samaritana no predicó un sermón; ella presentó un argumento. “Me ha dicho todo lo que he hecho”. </a:t>
            </a:r>
          </a:p>
          <a:p>
            <a:r>
              <a:rPr lang="es-MX" sz="1200" kern="1200" dirty="0" smtClean="0">
                <a:solidFill>
                  <a:schemeClr val="tx1"/>
                </a:solidFill>
                <a:effectLst/>
                <a:latin typeface="+mn-lt"/>
                <a:ea typeface="+mn-ea"/>
                <a:cs typeface="+mn-cs"/>
              </a:rPr>
              <a:t>No hay forma de negar el poder de una vida tocada por la gracia de Cristo. Si tu vida ha sido transformada por el poder de Dios, ¡necesitas dar a  conocer esa verdad! Necesitas permitirle a la gente que vea la diferencia que Cristo hace en tu vida, Las personas necesitan saber que Jesús las acepta y les ofrece su gracia a ellas también</a:t>
            </a:r>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16</a:t>
            </a:fld>
            <a:endParaRPr lang="en-US"/>
          </a:p>
        </p:txBody>
      </p:sp>
    </p:spTree>
    <p:extLst>
      <p:ext uri="{BB962C8B-B14F-4D97-AF65-F5344CB8AC3E}">
        <p14:creationId xmlns:p14="http://schemas.microsoft.com/office/powerpoint/2010/main" val="1156993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“—Ya no creemos solo por lo que tú dijiste —le decían a la mujer—; ahora lo hemos oído nosotros mismos, y sabemos . . .” (versículo 42).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Para alcanzar al mundo con el evangelio, necesitamos dar nuestro </a:t>
            </a:r>
            <a:r>
              <a:rPr lang="es-MX" sz="1200" b="1" kern="1200" dirty="0" smtClean="0">
                <a:solidFill>
                  <a:schemeClr val="tx1"/>
                </a:solidFill>
                <a:effectLst/>
                <a:latin typeface="+mn-lt"/>
                <a:ea typeface="+mn-ea"/>
                <a:cs typeface="+mn-cs"/>
              </a:rPr>
              <a:t>Testimonio.</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no longer believe just because of what you said; now we have heard for ourselves and we know . . . (v. 42).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reach our world, we need to share our </a:t>
            </a:r>
            <a:r>
              <a:rPr lang="en-US" sz="1200" b="1" kern="1200" dirty="0">
                <a:solidFill>
                  <a:schemeClr val="tx1"/>
                </a:solidFill>
                <a:effectLst/>
                <a:latin typeface="+mn-lt"/>
                <a:ea typeface="+mn-ea"/>
                <a:cs typeface="+mn-cs"/>
              </a:rPr>
              <a:t>testimony.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17</a:t>
            </a:fld>
            <a:endParaRPr lang="en-US"/>
          </a:p>
        </p:txBody>
      </p:sp>
    </p:spTree>
    <p:extLst>
      <p:ext uri="{BB962C8B-B14F-4D97-AF65-F5344CB8AC3E}">
        <p14:creationId xmlns:p14="http://schemas.microsoft.com/office/powerpoint/2010/main" val="227069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1" kern="1200" dirty="0" smtClean="0">
                <a:solidFill>
                  <a:schemeClr val="tx1"/>
                </a:solidFill>
                <a:effectLst/>
                <a:latin typeface="+mn-lt"/>
                <a:ea typeface="+mn-ea"/>
                <a:cs typeface="+mn-cs"/>
              </a:rPr>
              <a:t>PARA HACER UNA DIFERENCIA NECESITAMOS. . . ENFOCAR NUESTRA ATENCIÓN EN JESÚS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mujer samaritana no dijo: “Acabo de tener la experiencia personal más increíble de mi vida”. Ella dijo simplemente: “Vengan a ver este hombre”. Esta es una de las formas mejores de presentar un testimonio personal. Su testimonio despertó la curiosidad, pero el enfoque de su mensaje era la persona de Jesús.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18</a:t>
            </a:fld>
            <a:endParaRPr lang="en-US"/>
          </a:p>
        </p:txBody>
      </p:sp>
    </p:spTree>
    <p:extLst>
      <p:ext uri="{BB962C8B-B14F-4D97-AF65-F5344CB8AC3E}">
        <p14:creationId xmlns:p14="http://schemas.microsoft.com/office/powerpoint/2010/main" val="2489553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s-MX" dirty="0" smtClean="0"/>
              <a:t>Nosotros mismos tenemos que ver a Jesús y enfocar nuestra atención en su Palabra antes de pedirles a otros que vengan a verlo a él. Tenemos que vivir la Palabra de Dios. </a:t>
            </a:r>
            <a:endParaRPr lang="en-US" dirty="0" smtClean="0"/>
          </a:p>
          <a:p>
            <a:pPr marL="0" indent="0">
              <a:buNone/>
            </a:pPr>
            <a:r>
              <a:rPr lang="es-MX" dirty="0" smtClean="0">
                <a:solidFill>
                  <a:srgbClr val="FF0000"/>
                </a:solidFill>
              </a:rPr>
              <a:t>“…Y muchos más llegaron a creer por lo que él mismo decía” (versículo 41).</a:t>
            </a:r>
            <a:endParaRPr lang="en-US" dirty="0" smtClean="0">
              <a:solidFill>
                <a:srgbClr val="FF0000"/>
              </a:solidFill>
            </a:endParaRPr>
          </a:p>
          <a:p>
            <a:pPr marL="0" indent="0" algn="ctr">
              <a:buNone/>
            </a:pPr>
            <a:endParaRPr lang="en-US" sz="1200" dirty="0" smtClean="0"/>
          </a:p>
          <a:p>
            <a:pPr marL="0" indent="0" algn="ctr">
              <a:buNone/>
            </a:pPr>
            <a:r>
              <a:rPr lang="es-MX" dirty="0" smtClean="0"/>
              <a:t>Para alcanzar al mundo con el evangelio, necesitamos </a:t>
            </a:r>
            <a:r>
              <a:rPr lang="es-MX" b="1" dirty="0" smtClean="0">
                <a:solidFill>
                  <a:srgbClr val="FF0000"/>
                </a:solidFill>
              </a:rPr>
              <a:t>enfocar la atención en Jesús</a:t>
            </a:r>
            <a:r>
              <a:rPr lang="es-MX" b="1" dirty="0" smtClean="0"/>
              <a:t>.</a:t>
            </a:r>
            <a:endParaRPr lang="en-US" dirty="0" smtClean="0"/>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19</a:t>
            </a:fld>
            <a:endParaRPr lang="en-US"/>
          </a:p>
        </p:txBody>
      </p:sp>
    </p:spTree>
    <p:extLst>
      <p:ext uri="{BB962C8B-B14F-4D97-AF65-F5344CB8AC3E}">
        <p14:creationId xmlns:p14="http://schemas.microsoft.com/office/powerpoint/2010/main" val="378269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smtClean="0">
                <a:solidFill>
                  <a:schemeClr val="tx1"/>
                </a:solidFill>
                <a:effectLst/>
                <a:latin typeface="+mn-lt"/>
                <a:ea typeface="+mn-ea"/>
                <a:cs typeface="+mn-cs"/>
              </a:rPr>
              <a:t>INTRODUCCIÓN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El capítulo 1 del Evangelio de Juan, registra que, cuando dos de los discípulos de Juan el Bautista lo escucharon decir: —"¡Aquí tienen al Cordero de Dios!” (Juan 1:36, NVI), los discípulos siguieron al hombre que Juan señaló. Cuando Jesús se volvió y vio a los dos hombres que lo seguían, les preguntó: “—¿Qué buscan?”  (versículo. 38).</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¿Qué es lo que querían estos dos hombres? ¿Le pidieron a Jesús que les predicase su mejor sermón evangelizador o que les diera un estudio bíblico? ¿Le pidieron que les mostrara sus credenciales ministeriales o su título académico del seminario; o tal vez su árbol genealógico? ¡No!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Lo que ellos querían era conocerlo, por eso le respondieron: “—Rabí, ¿dónde te hospedas?” (versículo 38). Los discípulos sabían que la mejor manera de conocer a una persona es pasar tiempo con esa persona, hacerle preguntas, escuchar historias, estar con ella en su propio ambiente. </a:t>
            </a:r>
            <a:endParaRPr lang="en-US"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2</a:t>
            </a:fld>
            <a:endParaRPr lang="en-US"/>
          </a:p>
        </p:txBody>
      </p:sp>
    </p:spTree>
    <p:extLst>
      <p:ext uri="{BB962C8B-B14F-4D97-AF65-F5344CB8AC3E}">
        <p14:creationId xmlns:p14="http://schemas.microsoft.com/office/powerpoint/2010/main" val="793186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smtClean="0">
                <a:solidFill>
                  <a:schemeClr val="accent1">
                    <a:lumMod val="75000"/>
                  </a:schemeClr>
                </a:solidFill>
              </a:rPr>
              <a:t>EL </a:t>
            </a:r>
            <a:r>
              <a:rPr lang="es-MX" b="1" dirty="0" smtClean="0">
                <a:solidFill>
                  <a:srgbClr val="002060"/>
                </a:solidFill>
              </a:rPr>
              <a:t>FUNCIONAMIENTO</a:t>
            </a:r>
            <a:r>
              <a:rPr lang="es-MX" b="1" dirty="0" smtClean="0">
                <a:solidFill>
                  <a:schemeClr val="accent1">
                    <a:lumMod val="75000"/>
                  </a:schemeClr>
                </a:solidFill>
              </a:rPr>
              <a:t> DE UNA FE </a:t>
            </a:r>
            <a:r>
              <a:rPr lang="es-MX" b="1" dirty="0" smtClean="0">
                <a:solidFill>
                  <a:srgbClr val="C00000"/>
                </a:solidFill>
              </a:rPr>
              <a:t>PRÁCTICA </a:t>
            </a:r>
          </a:p>
          <a:p>
            <a:r>
              <a:rPr lang="es-MX" sz="1200" kern="1200" dirty="0" smtClean="0">
                <a:solidFill>
                  <a:schemeClr val="tx1"/>
                </a:solidFill>
                <a:effectLst/>
                <a:latin typeface="+mn-lt"/>
                <a:ea typeface="+mn-ea"/>
                <a:cs typeface="+mn-cs"/>
              </a:rPr>
              <a:t>Elena G. White escribe acerca de la experiencia y ministerio de la mujer samaritana: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“Tan pronto como halló al Salvador, la mujer samaritana trajo otros a él. Demostró ser una misionera más eficaz que los propios discípulos. Ellos no vieron en Samaria indicios de que era un campo alentador. Tenían sus pensamientos fijos en una gran obra futura, y no vieron que en derredor de sí había una mies que segar. Pero por medio de la mujer a quien ellos despreciaron, toda una ciudad llegó a oír del Salvador. Ella llevó en seguida la luz a sus compatriotas.</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“Esta mujer representa la obra de una fe práctica en Cristo. Cada verdadero discípulo nace en el reino de Dios como misionero. El que bebe del agua viva, llega a ser una fuente de vida. El que recibe llega a ser un dador. La gracia de Cristo en el alma es como un manantial en el desierto, cuyas aguas surgen para refrescar a todos, y da a quienes están por perecer avidez de beber el agua de la vida” (</a:t>
            </a:r>
            <a:r>
              <a:rPr lang="es-MX" sz="1200" i="1" kern="1200" dirty="0" smtClean="0">
                <a:solidFill>
                  <a:schemeClr val="tx1"/>
                </a:solidFill>
                <a:effectLst/>
                <a:latin typeface="+mn-lt"/>
                <a:ea typeface="+mn-ea"/>
                <a:cs typeface="+mn-cs"/>
              </a:rPr>
              <a:t>El Deseado de todas las gentes, </a:t>
            </a:r>
            <a:r>
              <a:rPr lang="es-MX" sz="1200" kern="1200" dirty="0" smtClean="0">
                <a:solidFill>
                  <a:schemeClr val="tx1"/>
                </a:solidFill>
                <a:effectLst/>
                <a:latin typeface="+mn-lt"/>
                <a:ea typeface="+mn-ea"/>
                <a:cs typeface="+mn-cs"/>
              </a:rPr>
              <a:t>p.166, 1, 2).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20</a:t>
            </a:fld>
            <a:endParaRPr lang="en-US"/>
          </a:p>
        </p:txBody>
      </p:sp>
    </p:spTree>
    <p:extLst>
      <p:ext uri="{BB962C8B-B14F-4D97-AF65-F5344CB8AC3E}">
        <p14:creationId xmlns:p14="http://schemas.microsoft.com/office/powerpoint/2010/main" val="3099842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woman represents the working of a practical faith in Christ. Every true disciple is born into the kingdom of God as a missionary. He who drinks of the living water becomes a fountain of life. The receiver becomes a giver. The grace of Christ in the soul is like a spring in the desert, welling up to refresh all, and making those who are ready to perish eager to drink of the water of life (</a:t>
            </a:r>
            <a:r>
              <a:rPr lang="en-US" sz="1200" i="1" kern="1200" dirty="0">
                <a:solidFill>
                  <a:schemeClr val="tx1"/>
                </a:solidFill>
                <a:effectLst/>
                <a:latin typeface="+mn-lt"/>
                <a:ea typeface="+mn-ea"/>
                <a:cs typeface="+mn-cs"/>
              </a:rPr>
              <a:t>The Desire of Ages,</a:t>
            </a:r>
            <a:r>
              <a:rPr lang="en-US" sz="1200" kern="1200" dirty="0">
                <a:solidFill>
                  <a:schemeClr val="tx1"/>
                </a:solidFill>
                <a:effectLst/>
                <a:latin typeface="+mn-lt"/>
                <a:ea typeface="+mn-ea"/>
                <a:cs typeface="+mn-cs"/>
              </a:rPr>
              <a:t> p. 195).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our day, God is still using women who are willing to go reach the world. Everywhere, people are finding Jesus through women who rise up and say, “’Come, see a man who told me everything I ever did’ and loves me still.”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Listen to this story of a woman who demonstrates the impact a woman makes when God empowers her for nurture and outreach. She said, “I will go reach my world,” and it allowed her to make a difference in South America.</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21</a:t>
            </a:fld>
            <a:endParaRPr lang="en-US"/>
          </a:p>
        </p:txBody>
      </p:sp>
    </p:spTree>
    <p:extLst>
      <p:ext uri="{BB962C8B-B14F-4D97-AF65-F5344CB8AC3E}">
        <p14:creationId xmlns:p14="http://schemas.microsoft.com/office/powerpoint/2010/main" val="1358008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Ana Cristina </a:t>
            </a:r>
            <a:r>
              <a:rPr lang="es-MX" sz="1200" kern="1200" dirty="0" err="1" smtClean="0">
                <a:solidFill>
                  <a:schemeClr val="tx1"/>
                </a:solidFill>
                <a:effectLst/>
                <a:latin typeface="+mn-lt"/>
                <a:ea typeface="+mn-ea"/>
                <a:cs typeface="+mn-cs"/>
              </a:rPr>
              <a:t>Carlson</a:t>
            </a:r>
            <a:r>
              <a:rPr lang="es-MX" sz="1200" kern="1200" dirty="0" smtClean="0">
                <a:solidFill>
                  <a:schemeClr val="tx1"/>
                </a:solidFill>
                <a:effectLst/>
                <a:latin typeface="+mn-lt"/>
                <a:ea typeface="+mn-ea"/>
                <a:cs typeface="+mn-cs"/>
              </a:rPr>
              <a:t> Stahl nació en Suiza, en 1870 y emigró con su familia a los Estados Unidos cuando tenía dieciséis años.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Contrajo matrimonio con Fernando Stahl en 1892 y, el año siguiente, leyeron el libro </a:t>
            </a:r>
            <a:r>
              <a:rPr lang="es-MX" sz="1200" i="1" kern="1200" dirty="0" smtClean="0">
                <a:solidFill>
                  <a:schemeClr val="tx1"/>
                </a:solidFill>
                <a:effectLst/>
                <a:latin typeface="+mn-lt"/>
                <a:ea typeface="+mn-ea"/>
                <a:cs typeface="+mn-cs"/>
              </a:rPr>
              <a:t>El conflicto de los siglos</a:t>
            </a:r>
            <a:r>
              <a:rPr lang="es-MX" sz="1200" kern="1200" dirty="0" smtClean="0">
                <a:solidFill>
                  <a:schemeClr val="tx1"/>
                </a:solidFill>
                <a:effectLst/>
                <a:latin typeface="+mn-lt"/>
                <a:ea typeface="+mn-ea"/>
                <a:cs typeface="+mn-cs"/>
              </a:rPr>
              <a:t>, de Elena G. White, que habían adquirido de un vendedor de libros. Él también les dio estudios bíblicos. A través de la influencia de este </a:t>
            </a:r>
            <a:r>
              <a:rPr lang="es-MX" sz="1200" kern="1200" dirty="0" err="1" smtClean="0">
                <a:solidFill>
                  <a:schemeClr val="tx1"/>
                </a:solidFill>
                <a:effectLst/>
                <a:latin typeface="+mn-lt"/>
                <a:ea typeface="+mn-ea"/>
                <a:cs typeface="+mn-cs"/>
              </a:rPr>
              <a:t>colportor</a:t>
            </a:r>
            <a:r>
              <a:rPr lang="es-MX" sz="1200" kern="1200" dirty="0" smtClean="0">
                <a:solidFill>
                  <a:schemeClr val="tx1"/>
                </a:solidFill>
                <a:effectLst/>
                <a:latin typeface="+mn-lt"/>
                <a:ea typeface="+mn-ea"/>
                <a:cs typeface="+mn-cs"/>
              </a:rPr>
              <a:t>, el matrimonio Stahl comenzó a guardar el sábado y Fernando dejó de fumar.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22</a:t>
            </a:fld>
            <a:endParaRPr lang="en-US"/>
          </a:p>
        </p:txBody>
      </p:sp>
    </p:spTree>
    <p:extLst>
      <p:ext uri="{BB962C8B-B14F-4D97-AF65-F5344CB8AC3E}">
        <p14:creationId xmlns:p14="http://schemas.microsoft.com/office/powerpoint/2010/main" val="335026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Cuando corrieron a Fernando de su trabajo, él y Ana se dieron cuenta de que deseaban trabajar en un ambiente que les diera la oportunidad de presentar a Jesús a la gente. La transformación de su propia vida era razón suficiente para decirles a los demás: “Ven a ver al Salvador del mundo . Él nos salvó a nosotros y él puede salvarte a ti”.  Comenzaron a orar, pidiendo a Dios que les ayudara a cumplir su sueño. Dieron un paso de fe y se inscribieron juntos en una escuela de enfermería.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23</a:t>
            </a:fld>
            <a:endParaRPr lang="en-US"/>
          </a:p>
        </p:txBody>
      </p:sp>
    </p:spTree>
    <p:extLst>
      <p:ext uri="{BB962C8B-B14F-4D97-AF65-F5344CB8AC3E}">
        <p14:creationId xmlns:p14="http://schemas.microsoft.com/office/powerpoint/2010/main" val="3054001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Muchas mujeres hacen una gran diferencia cada día en su hogar, en la vida de su familia y de su iglesia. Ellas pueden transformar vecindarios, ciudades, regiones y hasta naciones, a través de su trabajo y su influencia. Cuando invitamos a otros a venir a ver al Salvador del mundo, ciertamente hacemos una diferencia.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24</a:t>
            </a:fld>
            <a:endParaRPr lang="en-US"/>
          </a:p>
        </p:txBody>
      </p:sp>
    </p:spTree>
    <p:extLst>
      <p:ext uri="{BB962C8B-B14F-4D97-AF65-F5344CB8AC3E}">
        <p14:creationId xmlns:p14="http://schemas.microsoft.com/office/powerpoint/2010/main" val="258520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WE ARE CALLED TO GO REACH OUR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No matter who we are, we </a:t>
            </a:r>
            <a:r>
              <a:rPr lang="en-US" sz="1200" b="1" kern="1200" noProof="0" dirty="0">
                <a:solidFill>
                  <a:schemeClr val="tx1"/>
                </a:solidFill>
                <a:effectLst/>
                <a:latin typeface="+mn-lt"/>
                <a:ea typeface="+mn-ea"/>
                <a:cs typeface="+mn-cs"/>
              </a:rPr>
              <a:t>CAN</a:t>
            </a:r>
            <a:r>
              <a:rPr lang="en-US" sz="1200" kern="1200" noProof="0" dirty="0">
                <a:solidFill>
                  <a:schemeClr val="tx1"/>
                </a:solidFill>
                <a:effectLst/>
                <a:latin typeface="+mn-lt"/>
                <a:ea typeface="+mn-ea"/>
                <a:cs typeface="+mn-cs"/>
              </a:rPr>
              <a:t> invite others to come, see the Savior of the world. </a:t>
            </a:r>
            <a:r>
              <a:rPr lang="en-US" sz="1200" b="1" kern="1200" noProof="0" dirty="0">
                <a:solidFill>
                  <a:schemeClr val="tx1"/>
                </a:solidFill>
                <a:effectLst/>
                <a:latin typeface="+mn-lt"/>
                <a:ea typeface="+mn-ea"/>
                <a:cs typeface="+mn-cs"/>
              </a:rPr>
              <a:t>HOW</a:t>
            </a:r>
            <a:r>
              <a:rPr lang="en-US" sz="1200" kern="1200" noProof="0" dirty="0">
                <a:solidFill>
                  <a:schemeClr val="tx1"/>
                </a:solidFill>
                <a:effectLst/>
                <a:latin typeface="+mn-lt"/>
                <a:ea typeface="+mn-ea"/>
                <a:cs typeface="+mn-cs"/>
              </a:rPr>
              <a:t> we share Jesus with others is made effective by our own personal experience with Him. </a:t>
            </a:r>
          </a:p>
          <a:p>
            <a:endParaRPr lang="en-US" sz="1200" kern="1200" noProof="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You and I have received the call to go reach our world. Don’t let your imperfections, lack of knowledge or skills, or impossibilities stop you. Prioritize your mission, share your testimony, focus on Jesus, and be a living reminder of Jesus wherever you go! Without a doubt, when you do this, others will believe in Jesus because of your transformation!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25</a:t>
            </a:fld>
            <a:endParaRPr lang="en-US"/>
          </a:p>
        </p:txBody>
      </p:sp>
    </p:spTree>
    <p:extLst>
      <p:ext uri="{BB962C8B-B14F-4D97-AF65-F5344CB8AC3E}">
        <p14:creationId xmlns:p14="http://schemas.microsoft.com/office/powerpoint/2010/main" val="2886512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Tú y yo hemos recibido el llamado a ir y alcanzar al mundo con el evangelio. No permitas que tus imperfecciones, tu falta de conocimiento, de habilidades o tus imposibilidades, te detengan. Coloca como prioridad tu misión, da fielmente tu testimonio y sé un vivo recordatorio de Jesús, a donde quiera que vayas.</a:t>
            </a:r>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26</a:t>
            </a:fld>
            <a:endParaRPr lang="en-US"/>
          </a:p>
        </p:txBody>
      </p:sp>
    </p:spTree>
    <p:extLst>
      <p:ext uri="{BB962C8B-B14F-4D97-AF65-F5344CB8AC3E}">
        <p14:creationId xmlns:p14="http://schemas.microsoft.com/office/powerpoint/2010/main" val="34681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“He aquí, envíame a mí. Yo iré a alcanzar al mundo con el mensaje bendito del evangelio”. </a:t>
            </a:r>
            <a:endParaRPr lang="en-US" b="1" dirty="0"/>
          </a:p>
        </p:txBody>
      </p:sp>
      <p:sp>
        <p:nvSpPr>
          <p:cNvPr id="4" name="Slide Number Placeholder 3"/>
          <p:cNvSpPr>
            <a:spLocks noGrp="1"/>
          </p:cNvSpPr>
          <p:nvPr>
            <p:ph type="sldNum" sz="quarter" idx="5"/>
          </p:nvPr>
        </p:nvSpPr>
        <p:spPr/>
        <p:txBody>
          <a:bodyPr/>
          <a:lstStyle/>
          <a:p>
            <a:fld id="{95C9324F-69F8-8540-A5F8-5BA70CE284CC}" type="slidenum">
              <a:rPr lang="en-US" smtClean="0"/>
              <a:t>27</a:t>
            </a:fld>
            <a:endParaRPr lang="en-US"/>
          </a:p>
        </p:txBody>
      </p:sp>
    </p:spTree>
    <p:extLst>
      <p:ext uri="{BB962C8B-B14F-4D97-AF65-F5344CB8AC3E}">
        <p14:creationId xmlns:p14="http://schemas.microsoft.com/office/powerpoint/2010/main" val="162040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Lo que ellos querían era conocerlo, por eso le respondieron: “—Rabí, ¿dónde te hospedas?” (versículo 38). Los discípulos sabían que la mejor manera de conocer a una persona es pasar tiempo con esa persona, hacerle preguntas, escuchar historias, estar con ella en su propio ambiente.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“—Vengan a ver —les contestó Jesús”  (versículo 39).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Este encuentro transformó a esos hombres. Inmediatamente, Andrés invitó a su hermano a encontrarse con el Mesías. No le dio a Simón Pedro instrucciones de cómo encontrarlo y luego lo envió solo a buscar a Jesús, sino que él mismo lo trajo a donde estaba Jesús.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siguiente pasaje de Juan 1 registra la historia de Felipe al encontrarse con Jesús. Felipe fue inmediatamente a buscar a su amigo </a:t>
            </a:r>
            <a:r>
              <a:rPr lang="es-MX" sz="1200" kern="1200" dirty="0" err="1" smtClean="0">
                <a:solidFill>
                  <a:schemeClr val="tx1"/>
                </a:solidFill>
                <a:effectLst/>
                <a:latin typeface="+mn-lt"/>
                <a:ea typeface="+mn-ea"/>
                <a:cs typeface="+mn-cs"/>
              </a:rPr>
              <a:t>Natanael</a:t>
            </a:r>
            <a:r>
              <a:rPr lang="es-MX" sz="1200" kern="1200" dirty="0" smtClean="0">
                <a:solidFill>
                  <a:schemeClr val="tx1"/>
                </a:solidFill>
                <a:effectLst/>
                <a:latin typeface="+mn-lt"/>
                <a:ea typeface="+mn-ea"/>
                <a:cs typeface="+mn-cs"/>
              </a:rPr>
              <a:t> y le dijo: “Hemos encontrado [al Mesías] a Jesús de Nazaret” (versículo 45). Entonces Felipe llevó él mismo a </a:t>
            </a:r>
            <a:r>
              <a:rPr lang="es-MX" sz="1200" kern="1200" dirty="0" err="1" smtClean="0">
                <a:solidFill>
                  <a:schemeClr val="tx1"/>
                </a:solidFill>
                <a:effectLst/>
                <a:latin typeface="+mn-lt"/>
                <a:ea typeface="+mn-ea"/>
                <a:cs typeface="+mn-cs"/>
              </a:rPr>
              <a:t>Natanael</a:t>
            </a:r>
            <a:r>
              <a:rPr lang="es-MX" sz="1200" kern="1200" dirty="0" smtClean="0">
                <a:solidFill>
                  <a:schemeClr val="tx1"/>
                </a:solidFill>
                <a:effectLst/>
                <a:latin typeface="+mn-lt"/>
                <a:ea typeface="+mn-ea"/>
                <a:cs typeface="+mn-cs"/>
              </a:rPr>
              <a:t> a Jesús, al invitar a su amigo con las siguientes palabras: “—Ven a ver” (versículo 46).</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3</a:t>
            </a:fld>
            <a:endParaRPr lang="en-US"/>
          </a:p>
        </p:txBody>
      </p:sp>
    </p:spTree>
    <p:extLst>
      <p:ext uri="{BB962C8B-B14F-4D97-AF65-F5344CB8AC3E}">
        <p14:creationId xmlns:p14="http://schemas.microsoft.com/office/powerpoint/2010/main" val="341695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smtClean="0">
                <a:solidFill>
                  <a:schemeClr val="tx1"/>
                </a:solidFill>
                <a:effectLst/>
                <a:latin typeface="+mn-lt"/>
                <a:ea typeface="+mn-ea"/>
                <a:cs typeface="+mn-cs"/>
              </a:rPr>
              <a:t>Este día, al enfatizar y celebrar a la mujer y su ministerio, aprenderemos lecciones a través de la historia de la mujer samaritana, una maravillosa mujer cuyo nombre ni siquiera quedó registrado. Descubriremos que cada uno de nosotros —hombres, mujeres y niños, podemos hacer lo que hizo la mujer samaritana, lo que hizo Felipe , lo que hizo Andrés y lo que hizo Jesús. Independientemente de donde vivamos, podemos invitar a nuestra familia, nuestros amigos y vecinos: ¡</a:t>
            </a:r>
            <a:r>
              <a:rPr lang="es-MX" sz="1200" b="1" kern="1200" dirty="0" smtClean="0">
                <a:solidFill>
                  <a:schemeClr val="tx1"/>
                </a:solidFill>
                <a:effectLst/>
                <a:latin typeface="+mn-lt"/>
                <a:ea typeface="+mn-ea"/>
                <a:cs typeface="+mn-cs"/>
              </a:rPr>
              <a:t>VEN A VER </a:t>
            </a:r>
            <a:r>
              <a:rPr lang="es-MX" sz="1200" kern="1200" dirty="0" smtClean="0">
                <a:solidFill>
                  <a:schemeClr val="tx1"/>
                </a:solidFill>
                <a:effectLst/>
                <a:latin typeface="+mn-lt"/>
                <a:ea typeface="+mn-ea"/>
                <a:cs typeface="+mn-cs"/>
              </a:rPr>
              <a:t> a Jesús!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4</a:t>
            </a:fld>
            <a:endParaRPr lang="en-US"/>
          </a:p>
        </p:txBody>
      </p:sp>
    </p:spTree>
    <p:extLst>
      <p:ext uri="{BB962C8B-B14F-4D97-AF65-F5344CB8AC3E}">
        <p14:creationId xmlns:p14="http://schemas.microsoft.com/office/powerpoint/2010/main" val="412795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kern="1200" dirty="0">
                <a:solidFill>
                  <a:schemeClr val="tx1"/>
                </a:solidFill>
                <a:effectLst/>
                <a:latin typeface="+mn-lt"/>
                <a:ea typeface="+mn-ea"/>
                <a:cs typeface="+mn-cs"/>
              </a:rPr>
              <a:t>THE WOMAN AT THE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This is a familiar story, and we will only read a portion from the passage in John 4. I am reading verses 28-30, and 39-42 from New International 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tx1"/>
              </a:solidFill>
              <a:effectLst/>
              <a:latin typeface="+mn-lt"/>
              <a:ea typeface="+mn-ea"/>
              <a:cs typeface="+mn-cs"/>
            </a:endParaRPr>
          </a:p>
          <a:p>
            <a:r>
              <a:rPr lang="en-US" sz="1200" i="1" kern="1200" baseline="30000" noProof="0" dirty="0">
                <a:solidFill>
                  <a:schemeClr val="tx1"/>
                </a:solidFill>
                <a:effectLst/>
                <a:latin typeface="+mn-lt"/>
                <a:ea typeface="+mn-ea"/>
                <a:cs typeface="+mn-cs"/>
              </a:rPr>
              <a:t> 28</a:t>
            </a:r>
            <a:r>
              <a:rPr lang="en-US" sz="1200" i="1" kern="1200" noProof="0" dirty="0">
                <a:solidFill>
                  <a:schemeClr val="tx1"/>
                </a:solidFill>
                <a:effectLst/>
                <a:latin typeface="+mn-lt"/>
                <a:ea typeface="+mn-ea"/>
                <a:cs typeface="+mn-cs"/>
              </a:rPr>
              <a:t>Then, leaving her water jar, the woman went back to the town and said to the people, </a:t>
            </a:r>
            <a:r>
              <a:rPr lang="en-US" sz="1200" i="1" kern="1200" baseline="30000" noProof="0" dirty="0">
                <a:solidFill>
                  <a:schemeClr val="tx1"/>
                </a:solidFill>
                <a:effectLst/>
                <a:latin typeface="+mn-lt"/>
                <a:ea typeface="+mn-ea"/>
                <a:cs typeface="+mn-cs"/>
              </a:rPr>
              <a:t>29</a:t>
            </a:r>
            <a:r>
              <a:rPr lang="en-US" sz="1200" i="1" kern="1200" noProof="0" dirty="0">
                <a:solidFill>
                  <a:schemeClr val="tx1"/>
                </a:solidFill>
                <a:effectLst/>
                <a:latin typeface="+mn-lt"/>
                <a:ea typeface="+mn-ea"/>
                <a:cs typeface="+mn-cs"/>
              </a:rPr>
              <a:t>“Come, see a man who told me everything I ever did. Could this be the Christ?” </a:t>
            </a:r>
            <a:r>
              <a:rPr lang="en-US" sz="1200" i="1" kern="1200" baseline="30000" noProof="0" dirty="0">
                <a:solidFill>
                  <a:schemeClr val="tx1"/>
                </a:solidFill>
                <a:effectLst/>
                <a:latin typeface="+mn-lt"/>
                <a:ea typeface="+mn-ea"/>
                <a:cs typeface="+mn-cs"/>
              </a:rPr>
              <a:t>30</a:t>
            </a:r>
            <a:r>
              <a:rPr lang="en-US" sz="1200" i="1" kern="1200" noProof="0" dirty="0">
                <a:solidFill>
                  <a:schemeClr val="tx1"/>
                </a:solidFill>
                <a:effectLst/>
                <a:latin typeface="+mn-lt"/>
                <a:ea typeface="+mn-ea"/>
                <a:cs typeface="+mn-cs"/>
              </a:rPr>
              <a:t>They came out of the town and made their way toward him. </a:t>
            </a:r>
          </a:p>
          <a:p>
            <a:endParaRPr lang="en-US" sz="1200" kern="1200" noProof="0" dirty="0">
              <a:solidFill>
                <a:schemeClr val="tx1"/>
              </a:solidFill>
              <a:effectLst/>
              <a:latin typeface="+mn-lt"/>
              <a:ea typeface="+mn-ea"/>
              <a:cs typeface="+mn-cs"/>
            </a:endParaRPr>
          </a:p>
          <a:p>
            <a:r>
              <a:rPr lang="en-US" sz="1200" i="1" kern="1200" baseline="30000" noProof="0" dirty="0">
                <a:solidFill>
                  <a:schemeClr val="tx1"/>
                </a:solidFill>
                <a:effectLst/>
                <a:latin typeface="+mn-lt"/>
                <a:ea typeface="+mn-ea"/>
                <a:cs typeface="+mn-cs"/>
              </a:rPr>
              <a:t>39</a:t>
            </a:r>
            <a:r>
              <a:rPr lang="en-US" sz="1200" i="1" kern="1200" noProof="0" dirty="0">
                <a:solidFill>
                  <a:schemeClr val="tx1"/>
                </a:solidFill>
                <a:effectLst/>
                <a:latin typeface="+mn-lt"/>
                <a:ea typeface="+mn-ea"/>
                <a:cs typeface="+mn-cs"/>
              </a:rPr>
              <a:t>Many of the Samaritans from that town believed in him because of the woman’s testimony, “He told me everything I ever did.” </a:t>
            </a:r>
            <a:r>
              <a:rPr lang="en-US" sz="1200" i="1" kern="1200" baseline="30000" noProof="0" dirty="0">
                <a:solidFill>
                  <a:schemeClr val="tx1"/>
                </a:solidFill>
                <a:effectLst/>
                <a:latin typeface="+mn-lt"/>
                <a:ea typeface="+mn-ea"/>
                <a:cs typeface="+mn-cs"/>
              </a:rPr>
              <a:t>40</a:t>
            </a:r>
            <a:r>
              <a:rPr lang="en-US" sz="1200" i="1" kern="1200" noProof="0" dirty="0">
                <a:solidFill>
                  <a:schemeClr val="tx1"/>
                </a:solidFill>
                <a:effectLst/>
                <a:latin typeface="+mn-lt"/>
                <a:ea typeface="+mn-ea"/>
                <a:cs typeface="+mn-cs"/>
              </a:rPr>
              <a:t>So when the Samaritans came to him, they urged him to stay with them, and he stayed two more days. </a:t>
            </a:r>
            <a:r>
              <a:rPr lang="en-US" sz="1200" i="1" kern="1200" baseline="30000" noProof="0" dirty="0">
                <a:solidFill>
                  <a:schemeClr val="tx1"/>
                </a:solidFill>
                <a:effectLst/>
                <a:latin typeface="+mn-lt"/>
                <a:ea typeface="+mn-ea"/>
                <a:cs typeface="+mn-cs"/>
              </a:rPr>
              <a:t>41</a:t>
            </a:r>
            <a:r>
              <a:rPr lang="en-US" sz="1200" i="1" kern="1200" noProof="0" dirty="0">
                <a:solidFill>
                  <a:schemeClr val="tx1"/>
                </a:solidFill>
                <a:effectLst/>
                <a:latin typeface="+mn-lt"/>
                <a:ea typeface="+mn-ea"/>
                <a:cs typeface="+mn-cs"/>
              </a:rPr>
              <a:t>And because of his words, many more became believers. </a:t>
            </a:r>
          </a:p>
          <a:p>
            <a:endParaRPr lang="en-US" sz="1200" kern="1200" noProof="0" dirty="0">
              <a:solidFill>
                <a:schemeClr val="tx1"/>
              </a:solidFill>
              <a:effectLst/>
              <a:latin typeface="+mn-lt"/>
              <a:ea typeface="+mn-ea"/>
              <a:cs typeface="+mn-cs"/>
            </a:endParaRPr>
          </a:p>
          <a:p>
            <a:r>
              <a:rPr lang="en-US" sz="1200" i="1" kern="1200" baseline="30000" noProof="0" dirty="0">
                <a:solidFill>
                  <a:schemeClr val="tx1"/>
                </a:solidFill>
                <a:effectLst/>
                <a:latin typeface="+mn-lt"/>
                <a:ea typeface="+mn-ea"/>
                <a:cs typeface="+mn-cs"/>
              </a:rPr>
              <a:t>42</a:t>
            </a:r>
            <a:r>
              <a:rPr lang="en-US" sz="1200" i="1" kern="1200" noProof="0" dirty="0">
                <a:solidFill>
                  <a:schemeClr val="tx1"/>
                </a:solidFill>
                <a:effectLst/>
                <a:latin typeface="+mn-lt"/>
                <a:ea typeface="+mn-ea"/>
                <a:cs typeface="+mn-cs"/>
              </a:rPr>
              <a:t>They said to the woman, “We no longer believe just because of what you said; now we have heard for ourselves, and we know that this man really is the Savior of the world.”</a:t>
            </a:r>
            <a:endParaRPr lang="en-US" sz="1200" kern="1200" noProof="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5</a:t>
            </a:fld>
            <a:endParaRPr lang="en-US"/>
          </a:p>
        </p:txBody>
      </p:sp>
    </p:spTree>
    <p:extLst>
      <p:ext uri="{BB962C8B-B14F-4D97-AF65-F5344CB8AC3E}">
        <p14:creationId xmlns:p14="http://schemas.microsoft.com/office/powerpoint/2010/main" val="278923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None/>
            </a:pPr>
            <a:r>
              <a:rPr lang="es-MX" dirty="0" smtClean="0"/>
              <a:t>La historia de la mujer junto al pozo nos muestra que para dar a conocer las nuevas acerca de Jesús, no necesitamos ser perfectos, no necesitamos saberlo todo y no necesitamos ir a tierras lejanas para hacerlo.</a:t>
            </a:r>
            <a:endParaRPr lang="en-US" dirty="0" smtClean="0"/>
          </a:p>
          <a:p>
            <a:pPr marL="0" indent="0" algn="l">
              <a:buNone/>
            </a:pPr>
            <a:r>
              <a:rPr lang="es-MX" sz="2400" b="1" dirty="0" smtClean="0">
                <a:solidFill>
                  <a:srgbClr val="FF0000"/>
                </a:solidFill>
              </a:rPr>
              <a:t>PODEMOS IR</a:t>
            </a:r>
            <a:endParaRPr lang="en-US" sz="2400" dirty="0" smtClean="0">
              <a:solidFill>
                <a:srgbClr val="FF0000"/>
              </a:solidFill>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Like the Samaritan woman, when we meet Jesus, we become changed. When He sends us on a mission, “Go, call your husband” (John 4:16), or “Go, tell your family, your friends, and everyone you meet,” we can do what the Samaritan woman did. We can share how Jesus has transformed us.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WE CAN GO</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might ask, “Me? How?” Another might argue, “But I didn’t study theology.” Others might claim, “But I can’t go as a missionary.” Many might privately think, “But I have so many problems in my life I have nothing to share.” A few might confess, “But I’m not consecrated enough.” Some might even refuse, “I don’t believe God called me to fulfill a mission.”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story of the woman at the well shows us that to share the good news about Jesus, we don’t need to be perfect, we don’t need to know everything, we don’t need to go to distant lands.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6</a:t>
            </a:fld>
            <a:endParaRPr lang="en-US"/>
          </a:p>
        </p:txBody>
      </p:sp>
    </p:spTree>
    <p:extLst>
      <p:ext uri="{BB962C8B-B14F-4D97-AF65-F5344CB8AC3E}">
        <p14:creationId xmlns:p14="http://schemas.microsoft.com/office/powerpoint/2010/main" val="260121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1" kern="1200" dirty="0" smtClean="0">
                <a:solidFill>
                  <a:schemeClr val="tx1"/>
                </a:solidFill>
                <a:effectLst/>
                <a:latin typeface="+mn-lt"/>
                <a:ea typeface="+mn-ea"/>
                <a:cs typeface="+mn-cs"/>
              </a:rPr>
              <a:t>PARA ALCANZAR AL MUNDO CON EL EVANGELIO, NO NECESITAMOS. . . SER PERFECTOS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mujer samaritana no era perfecta- El hecho de que iba al pozo a sacar agua a una hora en que no se encontraría con otras mujeres, nos dice que ella sabía que estaba muy lejos de ser perfecta. La declaración de Jesús acerca de su vida matrimonial revela que no estaba guardando perfectamente la ley. Pero la mayor evidencia de que había algo que faltaba en su corazón, era el grito de su alma sedienta.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7</a:t>
            </a:fld>
            <a:endParaRPr lang="en-US"/>
          </a:p>
        </p:txBody>
      </p:sp>
    </p:spTree>
    <p:extLst>
      <p:ext uri="{BB962C8B-B14F-4D97-AF65-F5344CB8AC3E}">
        <p14:creationId xmlns:p14="http://schemas.microsoft.com/office/powerpoint/2010/main" val="119598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dirty="0" smtClean="0"/>
              <a:t>La mujer samaritana estaba viviendo en pecado. La culpa oprimía su corazón. La conciencia constreñía su mente. Las miradas prejuiciadas herían su alma. Ir al pozo cuando otros estaban ahí era más que una experiencia vergonzosa, era humillante. Día tras día sentía que su existencia no tenía sentido. Estaba sedienta por algo que el agua no podía calmar. ¡Tenía sed de amor, de paz, de libertad, de una vida gozosa!</a:t>
            </a:r>
            <a:endParaRPr lang="en-US" sz="1200" dirty="0" smtClean="0"/>
          </a:p>
          <a:p>
            <a:pPr marL="0" indent="0" algn="ctr">
              <a:lnSpc>
                <a:spcPct val="110000"/>
              </a:lnSpc>
              <a:buNone/>
            </a:pPr>
            <a:endParaRPr lang="en-US" sz="1200" dirty="0" smtClean="0">
              <a:solidFill>
                <a:srgbClr val="C00000"/>
              </a:solidFill>
            </a:endParaRPr>
          </a:p>
          <a:p>
            <a:pPr marL="0" indent="0">
              <a:buNone/>
            </a:pPr>
            <a:r>
              <a:rPr lang="es-MX" dirty="0" smtClean="0">
                <a:solidFill>
                  <a:srgbClr val="FF0000"/>
                </a:solidFill>
              </a:rPr>
              <a:t>“—Vengan a ver a un hombre que me ha dicho todo lo que he hecho” (versículo 29).</a:t>
            </a:r>
            <a:endParaRPr lang="en-US" dirty="0" smtClean="0">
              <a:solidFill>
                <a:srgbClr val="FF0000"/>
              </a:solidFill>
            </a:endParaRPr>
          </a:p>
          <a:p>
            <a:pPr marL="0" indent="0">
              <a:lnSpc>
                <a:spcPct val="110000"/>
              </a:lnSpc>
              <a:buNone/>
            </a:pPr>
            <a:endParaRPr lang="en-US" sz="1200" dirty="0" smtClean="0">
              <a:solidFill>
                <a:srgbClr val="C00000"/>
              </a:solidFill>
            </a:endParaRPr>
          </a:p>
          <a:p>
            <a:pPr marL="0" indent="0" algn="ctr">
              <a:lnSpc>
                <a:spcPct val="110000"/>
              </a:lnSpc>
              <a:buNone/>
            </a:pPr>
            <a:r>
              <a:rPr lang="es-MX" dirty="0" smtClean="0">
                <a:solidFill>
                  <a:srgbClr val="FF0000"/>
                </a:solidFill>
              </a:rPr>
              <a:t>PARA ALCANZAR AL MUNDO </a:t>
            </a:r>
            <a:r>
              <a:rPr lang="es-MX" dirty="0" smtClean="0"/>
              <a:t>con el evangelio </a:t>
            </a:r>
          </a:p>
          <a:p>
            <a:pPr marL="0" indent="0" algn="ctr">
              <a:lnSpc>
                <a:spcPct val="110000"/>
              </a:lnSpc>
              <a:buNone/>
            </a:pPr>
            <a:r>
              <a:rPr lang="es-MX" sz="1200" dirty="0" smtClean="0">
                <a:solidFill>
                  <a:srgbClr val="FF0000"/>
                </a:solidFill>
              </a:rPr>
              <a:t>NO NECESITAMOS </a:t>
            </a:r>
            <a:r>
              <a:rPr lang="es-MX" sz="1200" b="1" dirty="0" smtClean="0">
                <a:solidFill>
                  <a:srgbClr val="FF0000"/>
                </a:solidFill>
              </a:rPr>
              <a:t>SER PERFECTOS</a:t>
            </a:r>
            <a:r>
              <a:rPr lang="en-US" sz="1050" dirty="0" smtClean="0">
                <a:latin typeface="Avenir Next" panose="020B0503020202020204" pitchFamily="34" charset="0"/>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were to choose a missionary to go to a region where the gospel had not yet been preached, we would not choose this woman. Indeed, she herself would not even think to join her own congregation in an outreach project. However, she began sharing her experience as soon as she met Jesus. The people to whom she spoke did not yet know Jesus; they only knew her. Her life did not become perfect, but when she met the perfect man, she became a different woman.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Instead of her </a:t>
            </a:r>
            <a:r>
              <a:rPr lang="en-US" sz="1200" b="1" kern="1200" dirty="0">
                <a:solidFill>
                  <a:schemeClr val="tx1"/>
                </a:solidFill>
                <a:effectLst/>
                <a:latin typeface="+mn-lt"/>
                <a:ea typeface="+mn-ea"/>
                <a:cs typeface="+mn-cs"/>
              </a:rPr>
              <a:t>imperfect life</a:t>
            </a:r>
            <a:r>
              <a:rPr lang="en-US" sz="1200" kern="1200" dirty="0">
                <a:solidFill>
                  <a:schemeClr val="tx1"/>
                </a:solidFill>
                <a:effectLst/>
                <a:latin typeface="+mn-lt"/>
                <a:ea typeface="+mn-ea"/>
                <a:cs typeface="+mn-cs"/>
              </a:rPr>
              <a:t> being the </a:t>
            </a:r>
            <a:r>
              <a:rPr lang="en-US" sz="1200" b="1" kern="1200" dirty="0">
                <a:solidFill>
                  <a:schemeClr val="tx1"/>
                </a:solidFill>
                <a:effectLst/>
                <a:latin typeface="+mn-lt"/>
                <a:ea typeface="+mn-ea"/>
                <a:cs typeface="+mn-cs"/>
              </a:rPr>
              <a:t>excuse</a:t>
            </a:r>
            <a:r>
              <a:rPr lang="en-US" sz="1200" kern="1200" dirty="0">
                <a:solidFill>
                  <a:schemeClr val="tx1"/>
                </a:solidFill>
                <a:effectLst/>
                <a:latin typeface="+mn-lt"/>
                <a:ea typeface="+mn-ea"/>
                <a:cs typeface="+mn-cs"/>
              </a:rPr>
              <a:t>, her </a:t>
            </a:r>
            <a:r>
              <a:rPr lang="en-US" sz="1200" b="1" kern="1200" dirty="0">
                <a:solidFill>
                  <a:schemeClr val="tx1"/>
                </a:solidFill>
                <a:effectLst/>
                <a:latin typeface="+mn-lt"/>
                <a:ea typeface="+mn-ea"/>
                <a:cs typeface="+mn-cs"/>
              </a:rPr>
              <a:t>imperfect life</a:t>
            </a:r>
            <a:r>
              <a:rPr lang="en-US" sz="1200" kern="1200" dirty="0">
                <a:solidFill>
                  <a:schemeClr val="tx1"/>
                </a:solidFill>
                <a:effectLst/>
                <a:latin typeface="+mn-lt"/>
                <a:ea typeface="+mn-ea"/>
                <a:cs typeface="+mn-cs"/>
              </a:rPr>
              <a:t> became the very substance of her </a:t>
            </a:r>
            <a:r>
              <a:rPr lang="en-US" sz="1200" b="1" kern="1200" dirty="0">
                <a:solidFill>
                  <a:schemeClr val="tx1"/>
                </a:solidFill>
                <a:effectLst/>
                <a:latin typeface="+mn-lt"/>
                <a:ea typeface="+mn-ea"/>
                <a:cs typeface="+mn-cs"/>
              </a:rPr>
              <a:t>message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“Come, see a man who told me everything I ever did!” (v. 29).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reach our world, we don’t need to </a:t>
            </a:r>
            <a:r>
              <a:rPr lang="en-US" sz="1200" b="1" kern="1200" dirty="0">
                <a:solidFill>
                  <a:schemeClr val="tx1"/>
                </a:solidFill>
                <a:effectLst/>
                <a:latin typeface="+mn-lt"/>
                <a:ea typeface="+mn-ea"/>
                <a:cs typeface="+mn-cs"/>
              </a:rPr>
              <a:t>be perfect.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8</a:t>
            </a:fld>
            <a:endParaRPr lang="en-US"/>
          </a:p>
        </p:txBody>
      </p:sp>
    </p:spTree>
    <p:extLst>
      <p:ext uri="{BB962C8B-B14F-4D97-AF65-F5344CB8AC3E}">
        <p14:creationId xmlns:p14="http://schemas.microsoft.com/office/powerpoint/2010/main" val="259456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C00000"/>
                </a:solidFill>
                <a:latin typeface="Avenir Next" panose="020B0503020202020204" pitchFamily="34" charset="0"/>
              </a:rPr>
              <a:t>2. </a:t>
            </a:r>
            <a:r>
              <a:rPr lang="es-MX" sz="1200" b="1" dirty="0" smtClean="0">
                <a:solidFill>
                  <a:srgbClr val="FF0000"/>
                </a:solidFill>
              </a:rPr>
              <a:t>PARA</a:t>
            </a:r>
            <a:r>
              <a:rPr lang="es-MX" sz="1400" b="1" dirty="0" smtClean="0">
                <a:solidFill>
                  <a:srgbClr val="FF0000"/>
                </a:solidFill>
              </a:rPr>
              <a:t> </a:t>
            </a:r>
            <a:r>
              <a:rPr lang="es-MX" sz="1200" b="1" dirty="0" smtClean="0">
                <a:solidFill>
                  <a:srgbClr val="FF0000"/>
                </a:solidFill>
              </a:rPr>
              <a:t>ALCANZAR AL MUNDO </a:t>
            </a:r>
            <a:r>
              <a:rPr lang="es-MX" sz="1200" b="1" dirty="0" smtClean="0"/>
              <a:t>CON EL EVANGELIO </a:t>
            </a:r>
            <a:r>
              <a:rPr lang="es-MX" sz="1200" b="1" dirty="0" smtClean="0">
                <a:solidFill>
                  <a:srgbClr val="FF0000"/>
                </a:solidFill>
              </a:rPr>
              <a:t>NO NECESITAMOS… SABERLO TODO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La mujer samaritana no sabía todo en cuanto a religión. Acababa de conocer a este Rabí y tenía algunas preguntas en cuanto a la Biblia. Estaba confusa en cuanto a cómo se debía adorar a Dios correctamente.  Y aunque esperaba la vendida del Mesías, no estaba lista para ese encuentro con él ese día. “—Sé que viene el Mesías, al que llaman el Cristo —respondió la mujer—. Cuando él venga nos explicará todas las cosas” (versículo 25).</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C9324F-69F8-8540-A5F8-5BA70CE284CC}" type="slidenum">
              <a:rPr lang="en-US" smtClean="0"/>
              <a:t>9</a:t>
            </a:fld>
            <a:endParaRPr lang="en-US"/>
          </a:p>
        </p:txBody>
      </p:sp>
    </p:spTree>
    <p:extLst>
      <p:ext uri="{BB962C8B-B14F-4D97-AF65-F5344CB8AC3E}">
        <p14:creationId xmlns:p14="http://schemas.microsoft.com/office/powerpoint/2010/main" val="224476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D745-2671-8A42-AB79-745AE7AB2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F190DC-D780-D449-B28D-5A4B389A66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F65EEF-47BA-FC4D-A5AB-FAC9B47265BE}"/>
              </a:ext>
            </a:extLst>
          </p:cNvPr>
          <p:cNvSpPr>
            <a:spLocks noGrp="1"/>
          </p:cNvSpPr>
          <p:nvPr>
            <p:ph type="dt" sz="half" idx="10"/>
          </p:nvPr>
        </p:nvSpPr>
        <p:spPr/>
        <p:txBody>
          <a:bodyPr/>
          <a:lstStyle/>
          <a:p>
            <a:fld id="{66D421B8-0B90-6C42-A994-E0E9473A4721}" type="datetimeFigureOut">
              <a:rPr lang="en-US" smtClean="0"/>
              <a:t>3/29/2021</a:t>
            </a:fld>
            <a:endParaRPr lang="en-US"/>
          </a:p>
        </p:txBody>
      </p:sp>
      <p:sp>
        <p:nvSpPr>
          <p:cNvPr id="5" name="Footer Placeholder 4">
            <a:extLst>
              <a:ext uri="{FF2B5EF4-FFF2-40B4-BE49-F238E27FC236}">
                <a16:creationId xmlns:a16="http://schemas.microsoft.com/office/drawing/2014/main" id="{DD3EC0A8-24EC-6F48-A869-E4809CDBD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28D62-5792-C14A-A07A-5FCFBD6F40D5}"/>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03341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A471-8553-F749-A6B8-6441719EFA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F2565E-BB4F-1D44-99B0-4BFC455834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5A736-F125-AA46-9FCD-5ACA91D201DF}"/>
              </a:ext>
            </a:extLst>
          </p:cNvPr>
          <p:cNvSpPr>
            <a:spLocks noGrp="1"/>
          </p:cNvSpPr>
          <p:nvPr>
            <p:ph type="dt" sz="half" idx="10"/>
          </p:nvPr>
        </p:nvSpPr>
        <p:spPr/>
        <p:txBody>
          <a:bodyPr/>
          <a:lstStyle/>
          <a:p>
            <a:fld id="{66D421B8-0B90-6C42-A994-E0E9473A4721}" type="datetimeFigureOut">
              <a:rPr lang="en-US" smtClean="0"/>
              <a:t>3/29/2021</a:t>
            </a:fld>
            <a:endParaRPr lang="en-US"/>
          </a:p>
        </p:txBody>
      </p:sp>
      <p:sp>
        <p:nvSpPr>
          <p:cNvPr id="5" name="Footer Placeholder 4">
            <a:extLst>
              <a:ext uri="{FF2B5EF4-FFF2-40B4-BE49-F238E27FC236}">
                <a16:creationId xmlns:a16="http://schemas.microsoft.com/office/drawing/2014/main" id="{EB07A7EA-EE23-2943-A442-8A4340A49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8A90D-1586-204C-A859-E1EF39729935}"/>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198926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81660B-8DD6-6F4C-A116-0BE3367C19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1C7C96-41CA-1745-B19D-A9F3E6D1EA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CFABE-AF7B-3B4B-A425-A72BC9C04898}"/>
              </a:ext>
            </a:extLst>
          </p:cNvPr>
          <p:cNvSpPr>
            <a:spLocks noGrp="1"/>
          </p:cNvSpPr>
          <p:nvPr>
            <p:ph type="dt" sz="half" idx="10"/>
          </p:nvPr>
        </p:nvSpPr>
        <p:spPr/>
        <p:txBody>
          <a:bodyPr/>
          <a:lstStyle/>
          <a:p>
            <a:fld id="{66D421B8-0B90-6C42-A994-E0E9473A4721}" type="datetimeFigureOut">
              <a:rPr lang="en-US" smtClean="0"/>
              <a:t>3/29/2021</a:t>
            </a:fld>
            <a:endParaRPr lang="en-US"/>
          </a:p>
        </p:txBody>
      </p:sp>
      <p:sp>
        <p:nvSpPr>
          <p:cNvPr id="5" name="Footer Placeholder 4">
            <a:extLst>
              <a:ext uri="{FF2B5EF4-FFF2-40B4-BE49-F238E27FC236}">
                <a16:creationId xmlns:a16="http://schemas.microsoft.com/office/drawing/2014/main" id="{83B30F6F-7EC0-6A48-8E23-53CE6A015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E6178-E0C9-7049-96ED-C9DB678BB11E}"/>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284108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A75E-609E-D845-A25B-B1CBD37FA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2F5AF-DFF2-164A-A647-51A67D3518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FB11C-FC80-C242-A303-ED5A449EFA54}"/>
              </a:ext>
            </a:extLst>
          </p:cNvPr>
          <p:cNvSpPr>
            <a:spLocks noGrp="1"/>
          </p:cNvSpPr>
          <p:nvPr>
            <p:ph type="dt" sz="half" idx="10"/>
          </p:nvPr>
        </p:nvSpPr>
        <p:spPr/>
        <p:txBody>
          <a:bodyPr/>
          <a:lstStyle/>
          <a:p>
            <a:fld id="{66D421B8-0B90-6C42-A994-E0E9473A4721}" type="datetimeFigureOut">
              <a:rPr lang="en-US" smtClean="0"/>
              <a:t>3/29/2021</a:t>
            </a:fld>
            <a:endParaRPr lang="en-US"/>
          </a:p>
        </p:txBody>
      </p:sp>
      <p:sp>
        <p:nvSpPr>
          <p:cNvPr id="5" name="Footer Placeholder 4">
            <a:extLst>
              <a:ext uri="{FF2B5EF4-FFF2-40B4-BE49-F238E27FC236}">
                <a16:creationId xmlns:a16="http://schemas.microsoft.com/office/drawing/2014/main" id="{85F1DCA3-AF5D-064D-AC98-A0A30975B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9C8DB-CEAE-E847-94B1-8C86AA42A29C}"/>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2755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590B-EDD5-5942-B7BB-12556753B0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D2E7A1-65F4-2F4D-B333-A232BF0455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689E16-B04D-484A-ACBB-17EF4074F46B}"/>
              </a:ext>
            </a:extLst>
          </p:cNvPr>
          <p:cNvSpPr>
            <a:spLocks noGrp="1"/>
          </p:cNvSpPr>
          <p:nvPr>
            <p:ph type="dt" sz="half" idx="10"/>
          </p:nvPr>
        </p:nvSpPr>
        <p:spPr/>
        <p:txBody>
          <a:bodyPr/>
          <a:lstStyle/>
          <a:p>
            <a:fld id="{66D421B8-0B90-6C42-A994-E0E9473A4721}" type="datetimeFigureOut">
              <a:rPr lang="en-US" smtClean="0"/>
              <a:t>3/29/2021</a:t>
            </a:fld>
            <a:endParaRPr lang="en-US"/>
          </a:p>
        </p:txBody>
      </p:sp>
      <p:sp>
        <p:nvSpPr>
          <p:cNvPr id="5" name="Footer Placeholder 4">
            <a:extLst>
              <a:ext uri="{FF2B5EF4-FFF2-40B4-BE49-F238E27FC236}">
                <a16:creationId xmlns:a16="http://schemas.microsoft.com/office/drawing/2014/main" id="{D73832CE-621D-8542-9CE7-4D9DEECC5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142FE-1FA0-0B42-A64F-89F2B3D1EDDB}"/>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265338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5CF8-9980-A146-BDF1-B68B208C0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CE13FD-E1E0-6E47-9827-794336DF0B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706CB-D15B-D343-B7A6-B44DC9EEF6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8D42D2-F224-544E-B291-B91664156F33}"/>
              </a:ext>
            </a:extLst>
          </p:cNvPr>
          <p:cNvSpPr>
            <a:spLocks noGrp="1"/>
          </p:cNvSpPr>
          <p:nvPr>
            <p:ph type="dt" sz="half" idx="10"/>
          </p:nvPr>
        </p:nvSpPr>
        <p:spPr/>
        <p:txBody>
          <a:bodyPr/>
          <a:lstStyle/>
          <a:p>
            <a:fld id="{66D421B8-0B90-6C42-A994-E0E9473A4721}" type="datetimeFigureOut">
              <a:rPr lang="en-US" smtClean="0"/>
              <a:t>3/29/2021</a:t>
            </a:fld>
            <a:endParaRPr lang="en-US"/>
          </a:p>
        </p:txBody>
      </p:sp>
      <p:sp>
        <p:nvSpPr>
          <p:cNvPr id="6" name="Footer Placeholder 5">
            <a:extLst>
              <a:ext uri="{FF2B5EF4-FFF2-40B4-BE49-F238E27FC236}">
                <a16:creationId xmlns:a16="http://schemas.microsoft.com/office/drawing/2014/main" id="{469C0156-420C-904E-B972-203E9238B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23176-092B-254F-A9D6-055529B3E207}"/>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50912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15D1-3249-D64D-992F-E1C9AB7FE0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596AC2-4EDC-0F41-991C-34669C65F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324F39-FAA1-0949-81CC-82E5ABD426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6C4E1-1827-C248-A688-5D90E42B3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1690FB-6C5B-5E4B-8688-C858A56EB5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8A0B1-9DE9-664F-97C5-F9049E4EBB88}"/>
              </a:ext>
            </a:extLst>
          </p:cNvPr>
          <p:cNvSpPr>
            <a:spLocks noGrp="1"/>
          </p:cNvSpPr>
          <p:nvPr>
            <p:ph type="dt" sz="half" idx="10"/>
          </p:nvPr>
        </p:nvSpPr>
        <p:spPr/>
        <p:txBody>
          <a:bodyPr/>
          <a:lstStyle/>
          <a:p>
            <a:fld id="{66D421B8-0B90-6C42-A994-E0E9473A4721}" type="datetimeFigureOut">
              <a:rPr lang="en-US" smtClean="0"/>
              <a:t>3/29/2021</a:t>
            </a:fld>
            <a:endParaRPr lang="en-US"/>
          </a:p>
        </p:txBody>
      </p:sp>
      <p:sp>
        <p:nvSpPr>
          <p:cNvPr id="8" name="Footer Placeholder 7">
            <a:extLst>
              <a:ext uri="{FF2B5EF4-FFF2-40B4-BE49-F238E27FC236}">
                <a16:creationId xmlns:a16="http://schemas.microsoft.com/office/drawing/2014/main" id="{3129B64B-9A5B-3F49-A06A-8FD93620A9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39526-CF7C-1441-AE2F-70F3DCD42CAA}"/>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42432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99E4-09F1-C644-8A9F-0E960DF9FF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75B14-8198-2F42-B1EF-A700B877967D}"/>
              </a:ext>
            </a:extLst>
          </p:cNvPr>
          <p:cNvSpPr>
            <a:spLocks noGrp="1"/>
          </p:cNvSpPr>
          <p:nvPr>
            <p:ph type="dt" sz="half" idx="10"/>
          </p:nvPr>
        </p:nvSpPr>
        <p:spPr/>
        <p:txBody>
          <a:bodyPr/>
          <a:lstStyle/>
          <a:p>
            <a:fld id="{66D421B8-0B90-6C42-A994-E0E9473A4721}" type="datetimeFigureOut">
              <a:rPr lang="en-US" smtClean="0"/>
              <a:t>3/29/2021</a:t>
            </a:fld>
            <a:endParaRPr lang="en-US"/>
          </a:p>
        </p:txBody>
      </p:sp>
      <p:sp>
        <p:nvSpPr>
          <p:cNvPr id="4" name="Footer Placeholder 3">
            <a:extLst>
              <a:ext uri="{FF2B5EF4-FFF2-40B4-BE49-F238E27FC236}">
                <a16:creationId xmlns:a16="http://schemas.microsoft.com/office/drawing/2014/main" id="{850CA824-71C6-504B-8B7E-03C9F237AB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EB0D32-23F5-434D-BB20-60EF940D6432}"/>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81474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0AF0E-B70B-4F42-B06A-CC75F71597B3}"/>
              </a:ext>
            </a:extLst>
          </p:cNvPr>
          <p:cNvSpPr>
            <a:spLocks noGrp="1"/>
          </p:cNvSpPr>
          <p:nvPr>
            <p:ph type="dt" sz="half" idx="10"/>
          </p:nvPr>
        </p:nvSpPr>
        <p:spPr/>
        <p:txBody>
          <a:bodyPr/>
          <a:lstStyle/>
          <a:p>
            <a:fld id="{66D421B8-0B90-6C42-A994-E0E9473A4721}" type="datetimeFigureOut">
              <a:rPr lang="en-US" smtClean="0"/>
              <a:t>3/29/2021</a:t>
            </a:fld>
            <a:endParaRPr lang="en-US"/>
          </a:p>
        </p:txBody>
      </p:sp>
      <p:sp>
        <p:nvSpPr>
          <p:cNvPr id="3" name="Footer Placeholder 2">
            <a:extLst>
              <a:ext uri="{FF2B5EF4-FFF2-40B4-BE49-F238E27FC236}">
                <a16:creationId xmlns:a16="http://schemas.microsoft.com/office/drawing/2014/main" id="{AB6B49B3-C61B-F94E-8C50-FDAD89BB3D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379ADD-52DE-3C4B-B5C1-00CD4D1C5DC8}"/>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207211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1605-6D3E-1949-A4E6-29E100B4B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9CF29B-291F-FB41-95F2-0B17DD113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7DB337-DDDE-F34A-A009-639019A30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154A67-D0DE-6944-8E5D-0CA651324B2B}"/>
              </a:ext>
            </a:extLst>
          </p:cNvPr>
          <p:cNvSpPr>
            <a:spLocks noGrp="1"/>
          </p:cNvSpPr>
          <p:nvPr>
            <p:ph type="dt" sz="half" idx="10"/>
          </p:nvPr>
        </p:nvSpPr>
        <p:spPr/>
        <p:txBody>
          <a:bodyPr/>
          <a:lstStyle/>
          <a:p>
            <a:fld id="{66D421B8-0B90-6C42-A994-E0E9473A4721}" type="datetimeFigureOut">
              <a:rPr lang="en-US" smtClean="0"/>
              <a:t>3/29/2021</a:t>
            </a:fld>
            <a:endParaRPr lang="en-US"/>
          </a:p>
        </p:txBody>
      </p:sp>
      <p:sp>
        <p:nvSpPr>
          <p:cNvPr id="6" name="Footer Placeholder 5">
            <a:extLst>
              <a:ext uri="{FF2B5EF4-FFF2-40B4-BE49-F238E27FC236}">
                <a16:creationId xmlns:a16="http://schemas.microsoft.com/office/drawing/2014/main" id="{2D484B20-87EF-5042-A6A9-3C3C1491F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81AFB-0FE4-304E-BC29-1AB65285E68A}"/>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46650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9A3D-EAC3-184A-97A3-0FD635212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B3B53D-3C7A-7848-AFF0-697F2E037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171B59-EBF1-0346-8C65-913FA146F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A4E8F-6F77-3E47-B6A6-EC24B07FE342}"/>
              </a:ext>
            </a:extLst>
          </p:cNvPr>
          <p:cNvSpPr>
            <a:spLocks noGrp="1"/>
          </p:cNvSpPr>
          <p:nvPr>
            <p:ph type="dt" sz="half" idx="10"/>
          </p:nvPr>
        </p:nvSpPr>
        <p:spPr/>
        <p:txBody>
          <a:bodyPr/>
          <a:lstStyle/>
          <a:p>
            <a:fld id="{66D421B8-0B90-6C42-A994-E0E9473A4721}" type="datetimeFigureOut">
              <a:rPr lang="en-US" smtClean="0"/>
              <a:t>3/29/2021</a:t>
            </a:fld>
            <a:endParaRPr lang="en-US"/>
          </a:p>
        </p:txBody>
      </p:sp>
      <p:sp>
        <p:nvSpPr>
          <p:cNvPr id="6" name="Footer Placeholder 5">
            <a:extLst>
              <a:ext uri="{FF2B5EF4-FFF2-40B4-BE49-F238E27FC236}">
                <a16:creationId xmlns:a16="http://schemas.microsoft.com/office/drawing/2014/main" id="{E0CFC3D8-7A11-6F41-A7B7-B15E4D682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627CD-5A3E-164A-9E1D-38CFA5958BBA}"/>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72092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CF3F4-14B7-C843-B21F-DD952662A3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5C1ACE-B73A-6540-A3C6-8DF3E0DBB6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157E4-64C3-AC4B-9231-264B373B4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421B8-0B90-6C42-A994-E0E9473A4721}" type="datetimeFigureOut">
              <a:rPr lang="en-US" smtClean="0"/>
              <a:t>3/29/2021</a:t>
            </a:fld>
            <a:endParaRPr lang="en-US"/>
          </a:p>
        </p:txBody>
      </p:sp>
      <p:sp>
        <p:nvSpPr>
          <p:cNvPr id="5" name="Footer Placeholder 4">
            <a:extLst>
              <a:ext uri="{FF2B5EF4-FFF2-40B4-BE49-F238E27FC236}">
                <a16:creationId xmlns:a16="http://schemas.microsoft.com/office/drawing/2014/main" id="{D16C2727-ABF0-3344-B2EF-3A5108F72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4E79D7-0F69-FB4E-BF50-BE0E77361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8862F-09E0-FD4A-9F1F-C857E22EBE38}" type="slidenum">
              <a:rPr lang="en-US" smtClean="0"/>
              <a:t>‹#›</a:t>
            </a:fld>
            <a:endParaRPr lang="en-US"/>
          </a:p>
        </p:txBody>
      </p:sp>
    </p:spTree>
    <p:extLst>
      <p:ext uri="{BB962C8B-B14F-4D97-AF65-F5344CB8AC3E}">
        <p14:creationId xmlns:p14="http://schemas.microsoft.com/office/powerpoint/2010/main" val="15939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outdoor, mountain&#10;&#10;Description automatically generated">
            <a:extLst>
              <a:ext uri="{FF2B5EF4-FFF2-40B4-BE49-F238E27FC236}">
                <a16:creationId xmlns:a16="http://schemas.microsoft.com/office/drawing/2014/main" id="{84688B42-7E76-FC41-A95E-8C0A711B8F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87E87-3AA9-0947-84A8-C5FE2E5EBAEA}"/>
              </a:ext>
            </a:extLst>
          </p:cNvPr>
          <p:cNvSpPr>
            <a:spLocks noGrp="1"/>
          </p:cNvSpPr>
          <p:nvPr>
            <p:ph type="ctrTitle"/>
          </p:nvPr>
        </p:nvSpPr>
        <p:spPr>
          <a:xfrm>
            <a:off x="257829" y="-893622"/>
            <a:ext cx="7332345" cy="3574778"/>
          </a:xfrm>
          <a:effectLst>
            <a:outerShdw blurRad="50800" dist="38100" dir="2700000" algn="tl" rotWithShape="0">
              <a:prstClr val="black">
                <a:alpha val="40000"/>
              </a:prstClr>
            </a:outerShdw>
          </a:effectLst>
        </p:spPr>
        <p:txBody>
          <a:bodyPr>
            <a:normAutofit/>
          </a:bodyPr>
          <a:lstStyle/>
          <a:p>
            <a:r>
              <a:rPr lang="en-US" sz="7200" b="1" dirty="0" err="1" smtClean="0">
                <a:solidFill>
                  <a:srgbClr val="FFFFFF"/>
                </a:solidFill>
                <a:latin typeface="Ink Free" panose="020F0502020204030204" pitchFamily="34" charset="0"/>
                <a:cs typeface="Ink Free" panose="020F0502020204030204" pitchFamily="34" charset="0"/>
              </a:rPr>
              <a:t>Ven</a:t>
            </a:r>
            <a:r>
              <a:rPr lang="en-US" sz="7200" b="1" dirty="0" smtClean="0">
                <a:solidFill>
                  <a:srgbClr val="FFFFFF"/>
                </a:solidFill>
                <a:latin typeface="Ink Free" panose="020F0502020204030204" pitchFamily="34" charset="0"/>
                <a:cs typeface="Ink Free" panose="020F0502020204030204" pitchFamily="34" charset="0"/>
              </a:rPr>
              <a:t> a </a:t>
            </a:r>
            <a:r>
              <a:rPr lang="en-US" sz="7200" b="1" dirty="0" err="1" smtClean="0">
                <a:solidFill>
                  <a:srgbClr val="FFFFFF"/>
                </a:solidFill>
                <a:latin typeface="Ink Free" panose="020F0502020204030204" pitchFamily="34" charset="0"/>
                <a:cs typeface="Ink Free" panose="020F0502020204030204" pitchFamily="34" charset="0"/>
              </a:rPr>
              <a:t>ver</a:t>
            </a:r>
            <a:r>
              <a:rPr lang="en-US" sz="7200" b="1" dirty="0" smtClean="0">
                <a:solidFill>
                  <a:srgbClr val="FFFFFF"/>
                </a:solidFill>
                <a:latin typeface="Ink Free" panose="020F0502020204030204" pitchFamily="34" charset="0"/>
                <a:cs typeface="Ink Free" panose="020F0502020204030204" pitchFamily="34" charset="0"/>
              </a:rPr>
              <a:t>  </a:t>
            </a:r>
            <a:r>
              <a:rPr lang="en-US" sz="5200" b="1" dirty="0">
                <a:solidFill>
                  <a:srgbClr val="FFFFFF"/>
                </a:solidFill>
              </a:rPr>
              <a:t/>
            </a:r>
            <a:br>
              <a:rPr lang="en-US" sz="5200" b="1" dirty="0">
                <a:solidFill>
                  <a:srgbClr val="FFFFFF"/>
                </a:solidFill>
              </a:rPr>
            </a:br>
            <a:r>
              <a:rPr lang="es-MX" b="1" dirty="0" smtClean="0"/>
              <a:t>al </a:t>
            </a:r>
            <a:r>
              <a:rPr lang="es-MX" b="1" dirty="0"/>
              <a:t>Salvador del </a:t>
            </a:r>
            <a:r>
              <a:rPr lang="es-MX" b="1" dirty="0" smtClean="0"/>
              <a:t>Mundo</a:t>
            </a:r>
            <a:endParaRPr lang="en-US" sz="5200" dirty="0">
              <a:solidFill>
                <a:srgbClr val="FFFFFF"/>
              </a:solidFill>
            </a:endParaRPr>
          </a:p>
        </p:txBody>
      </p:sp>
      <p:sp>
        <p:nvSpPr>
          <p:cNvPr id="3" name="Subtitle 2">
            <a:extLst>
              <a:ext uri="{FF2B5EF4-FFF2-40B4-BE49-F238E27FC236}">
                <a16:creationId xmlns:a16="http://schemas.microsoft.com/office/drawing/2014/main" id="{103F6AB9-70DC-384C-85AF-676625CFFA36}"/>
              </a:ext>
            </a:extLst>
          </p:cNvPr>
          <p:cNvSpPr>
            <a:spLocks noGrp="1"/>
          </p:cNvSpPr>
          <p:nvPr>
            <p:ph type="subTitle" idx="1"/>
          </p:nvPr>
        </p:nvSpPr>
        <p:spPr>
          <a:xfrm>
            <a:off x="6553200" y="5983976"/>
            <a:ext cx="4017818" cy="818612"/>
          </a:xfrm>
          <a:effectLst>
            <a:outerShdw blurRad="50800" dist="38100" dir="2700000" algn="tl" rotWithShape="0">
              <a:prstClr val="black">
                <a:alpha val="40000"/>
              </a:prstClr>
            </a:outerShdw>
          </a:effectLst>
        </p:spPr>
        <p:txBody>
          <a:bodyPr>
            <a:normAutofit fontScale="70000" lnSpcReduction="20000"/>
          </a:bodyPr>
          <a:lstStyle/>
          <a:p>
            <a:r>
              <a:rPr lang="es-MX" dirty="0"/>
              <a:t>Sermón preparado por el Ministerio de la Mujer de la División Sudamericana </a:t>
            </a:r>
            <a:endParaRPr lang="en-US" dirty="0"/>
          </a:p>
          <a:p>
            <a:r>
              <a:rPr lang="es-MX" dirty="0"/>
              <a:t>Escrito por el Pastor </a:t>
            </a:r>
            <a:r>
              <a:rPr lang="es-MX" dirty="0" err="1"/>
              <a:t>Davi</a:t>
            </a:r>
            <a:r>
              <a:rPr lang="es-MX" dirty="0"/>
              <a:t> </a:t>
            </a:r>
            <a:r>
              <a:rPr lang="es-MX" dirty="0" err="1"/>
              <a:t>França</a:t>
            </a:r>
            <a:endParaRPr lang="en-US" dirty="0"/>
          </a:p>
          <a:p>
            <a:pPr>
              <a:lnSpc>
                <a:spcPct val="100000"/>
              </a:lnSpc>
            </a:pPr>
            <a:endParaRPr lang="en-US" sz="1200" dirty="0">
              <a:solidFill>
                <a:srgbClr val="FFFFFF"/>
              </a:solidFill>
              <a:latin typeface="Avenir Next" panose="020B0503020202020204" pitchFamily="34" charset="0"/>
            </a:endParaRPr>
          </a:p>
        </p:txBody>
      </p:sp>
      <p:pic>
        <p:nvPicPr>
          <p:cNvPr id="9" name="Picture 8">
            <a:extLst>
              <a:ext uri="{FF2B5EF4-FFF2-40B4-BE49-F238E27FC236}">
                <a16:creationId xmlns:a16="http://schemas.microsoft.com/office/drawing/2014/main" id="{71B3A0B9-B96F-0C4B-BFB8-4B1DD35892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7813" y="5543569"/>
            <a:ext cx="543621" cy="380280"/>
          </a:xfrm>
          <a:prstGeom prst="rect">
            <a:avLst/>
          </a:prstGeom>
        </p:spPr>
      </p:pic>
    </p:spTree>
    <p:extLst>
      <p:ext uri="{BB962C8B-B14F-4D97-AF65-F5344CB8AC3E}">
        <p14:creationId xmlns:p14="http://schemas.microsoft.com/office/powerpoint/2010/main" val="2475579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7EBCCBF-A1E3-C442-9F2F-07CE7F5F1D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589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9F7A4E7-9322-1040-AD85-46FACEF8AB8C}"/>
              </a:ext>
            </a:extLst>
          </p:cNvPr>
          <p:cNvSpPr>
            <a:spLocks noGrp="1"/>
          </p:cNvSpPr>
          <p:nvPr>
            <p:ph idx="1"/>
          </p:nvPr>
        </p:nvSpPr>
        <p:spPr>
          <a:xfrm>
            <a:off x="471058" y="2355606"/>
            <a:ext cx="9337962" cy="3914208"/>
          </a:xfrm>
        </p:spPr>
        <p:txBody>
          <a:bodyPr anchor="ctr">
            <a:noAutofit/>
          </a:bodyPr>
          <a:lstStyle/>
          <a:p>
            <a:pPr marL="0" indent="0">
              <a:buNone/>
            </a:pPr>
            <a:r>
              <a:rPr lang="es-MX" dirty="0"/>
              <a:t>No necesitamos saber todo acerca de Jesús , lo único que necesitamos es hacer que los demás conozcan a Jesús. </a:t>
            </a:r>
            <a:endParaRPr lang="en-US" dirty="0"/>
          </a:p>
          <a:p>
            <a:pPr marL="0" indent="0">
              <a:buNone/>
            </a:pPr>
            <a:endParaRPr lang="en-US" sz="2600" dirty="0"/>
          </a:p>
          <a:p>
            <a:pPr marL="0" indent="0">
              <a:buNone/>
            </a:pPr>
            <a:r>
              <a:rPr lang="es-MX" dirty="0" smtClean="0">
                <a:solidFill>
                  <a:srgbClr val="FF0000"/>
                </a:solidFill>
              </a:rPr>
              <a:t>“—</a:t>
            </a:r>
            <a:r>
              <a:rPr lang="es-MX" dirty="0">
                <a:solidFill>
                  <a:srgbClr val="FF0000"/>
                </a:solidFill>
              </a:rPr>
              <a:t>Vengan a ver a un hombre que me ha dicho todo lo que he hecho. ¿No será este el Cristo?”  (versículo 29).</a:t>
            </a:r>
            <a:endParaRPr lang="en-US" sz="2600" dirty="0">
              <a:solidFill>
                <a:srgbClr val="FF0000"/>
              </a:solidFill>
            </a:endParaRPr>
          </a:p>
          <a:p>
            <a:pPr marL="0" indent="0">
              <a:buNone/>
            </a:pPr>
            <a:endParaRPr lang="en-US" sz="2600" dirty="0"/>
          </a:p>
          <a:p>
            <a:pPr marL="0" indent="0" algn="ctr">
              <a:buNone/>
            </a:pPr>
            <a:r>
              <a:rPr lang="es-MX" dirty="0"/>
              <a:t>Para alcanzar al mundo con el </a:t>
            </a:r>
            <a:r>
              <a:rPr lang="es-MX" dirty="0" smtClean="0"/>
              <a:t>evangelio</a:t>
            </a:r>
          </a:p>
          <a:p>
            <a:pPr marL="0" indent="0" algn="ctr">
              <a:buNone/>
            </a:pPr>
            <a:r>
              <a:rPr lang="es-MX" dirty="0" smtClean="0"/>
              <a:t> </a:t>
            </a:r>
            <a:r>
              <a:rPr lang="es-MX" dirty="0" smtClean="0">
                <a:solidFill>
                  <a:srgbClr val="FF0000"/>
                </a:solidFill>
              </a:rPr>
              <a:t>NO NECESITAMOS </a:t>
            </a:r>
            <a:r>
              <a:rPr lang="es-MX" b="1" dirty="0" smtClean="0">
                <a:solidFill>
                  <a:srgbClr val="FF0000"/>
                </a:solidFill>
              </a:rPr>
              <a:t>SABERLO TODO</a:t>
            </a:r>
            <a:r>
              <a:rPr lang="es-MX" b="1" dirty="0" smtClean="0"/>
              <a:t>. </a:t>
            </a:r>
            <a:endParaRPr lang="en-US" dirty="0"/>
          </a:p>
          <a:p>
            <a:pPr marL="0" indent="0" algn="ctr">
              <a:lnSpc>
                <a:spcPct val="100000"/>
              </a:lnSpc>
              <a:buNone/>
            </a:pPr>
            <a:r>
              <a:rPr lang="en-US" sz="2600" b="1" dirty="0" smtClean="0">
                <a:latin typeface="Avenir Next" panose="020B0503020202020204" pitchFamily="34" charset="0"/>
              </a:rPr>
              <a:t>.</a:t>
            </a:r>
            <a:endParaRPr lang="en-US" sz="2600" b="1" dirty="0">
              <a:latin typeface="Avenir Next" panose="020B0503020202020204" pitchFamily="34" charset="0"/>
            </a:endParaRPr>
          </a:p>
          <a:p>
            <a:pPr marL="0" indent="0">
              <a:buNone/>
            </a:pPr>
            <a:endParaRPr lang="en-US" sz="2600" dirty="0"/>
          </a:p>
        </p:txBody>
      </p:sp>
      <p:sp>
        <p:nvSpPr>
          <p:cNvPr id="6" name="Title 5">
            <a:extLst>
              <a:ext uri="{FF2B5EF4-FFF2-40B4-BE49-F238E27FC236}">
                <a16:creationId xmlns:a16="http://schemas.microsoft.com/office/drawing/2014/main" id="{1BA09FF1-0E31-0A47-857F-81350C9F2C5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1271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88F6DB-AE81-4C8D-B1F2-045AB0C89A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3E75238F-9B61-D648-8218-57C3E1ED0EA2}"/>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D1B4C934-988E-F742-AD7D-E6209EBE9131}"/>
              </a:ext>
            </a:extLst>
          </p:cNvPr>
          <p:cNvSpPr>
            <a:spLocks noGrp="1"/>
          </p:cNvSpPr>
          <p:nvPr>
            <p:ph type="title"/>
          </p:nvPr>
        </p:nvSpPr>
        <p:spPr>
          <a:xfrm>
            <a:off x="2951018" y="1553821"/>
            <a:ext cx="6114464" cy="1439331"/>
          </a:xfrm>
        </p:spPr>
        <p:txBody>
          <a:bodyPr anchor="b">
            <a:noAutofit/>
          </a:bodyPr>
          <a:lstStyle/>
          <a:p>
            <a:r>
              <a:rPr lang="en-US" sz="2000" b="1" dirty="0">
                <a:solidFill>
                  <a:srgbClr val="C00000"/>
                </a:solidFill>
                <a:latin typeface="Avenir Next" panose="020B0503020202020204" pitchFamily="34" charset="0"/>
              </a:rPr>
              <a:t>3. </a:t>
            </a:r>
            <a:r>
              <a:rPr lang="es-MX" sz="3200" b="1" dirty="0"/>
              <a:t>PARA ALCANZAR NUESTRO MUNDO CON EL  EVANGELIO, </a:t>
            </a:r>
            <a:r>
              <a:rPr lang="es-MX" sz="3200" b="1" dirty="0">
                <a:solidFill>
                  <a:srgbClr val="FF0000"/>
                </a:solidFill>
              </a:rPr>
              <a:t>NO NECESITAMOS . . . IR MUY LEJOS</a:t>
            </a:r>
            <a:endParaRPr lang="en-US" sz="3200" dirty="0">
              <a:solidFill>
                <a:srgbClr val="FF0000"/>
              </a:solidFill>
            </a:endParaRPr>
          </a:p>
        </p:txBody>
      </p:sp>
      <p:sp>
        <p:nvSpPr>
          <p:cNvPr id="3" name="Content Placeholder 2">
            <a:extLst>
              <a:ext uri="{FF2B5EF4-FFF2-40B4-BE49-F238E27FC236}">
                <a16:creationId xmlns:a16="http://schemas.microsoft.com/office/drawing/2014/main" id="{A980AAA4-4C89-7845-A2F3-10EBE4362221}"/>
              </a:ext>
            </a:extLst>
          </p:cNvPr>
          <p:cNvSpPr>
            <a:spLocks noGrp="1"/>
          </p:cNvSpPr>
          <p:nvPr>
            <p:ph idx="1"/>
          </p:nvPr>
        </p:nvSpPr>
        <p:spPr>
          <a:xfrm>
            <a:off x="1491637" y="3007103"/>
            <a:ext cx="8252722" cy="3364500"/>
          </a:xfrm>
        </p:spPr>
        <p:txBody>
          <a:bodyPr>
            <a:normAutofit/>
          </a:bodyPr>
          <a:lstStyle/>
          <a:p>
            <a:pPr marL="0" indent="0">
              <a:buNone/>
            </a:pPr>
            <a:r>
              <a:rPr lang="es-MX" dirty="0"/>
              <a:t>El impacto del mensaje y la presencia de Jesús hicieron que la mujer samaritana dejara su carga a sus pies. Dejó ahí su cántaro con agua y regresó inmediatamente a su casa. ¿Salió corriendo llena de temor? ¡No! Salió corriendo hacia la libertad. Corrió a su casa y a su vecindario libre de su carga e instó a la gente a venir con ella al pozo. </a:t>
            </a:r>
            <a:endParaRPr lang="en-US" dirty="0"/>
          </a:p>
        </p:txBody>
      </p:sp>
    </p:spTree>
    <p:extLst>
      <p:ext uri="{BB962C8B-B14F-4D97-AF65-F5344CB8AC3E}">
        <p14:creationId xmlns:p14="http://schemas.microsoft.com/office/powerpoint/2010/main" val="153319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1648C7DA-01EB-FA4B-A498-574DF7B1B2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5894"/>
          <a:stretch/>
        </p:blipFill>
        <p:spPr>
          <a:xfrm>
            <a:off x="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C00C1C3-0CAF-F245-8D63-F96D53E26E3E}"/>
              </a:ext>
            </a:extLst>
          </p:cNvPr>
          <p:cNvSpPr>
            <a:spLocks noGrp="1"/>
          </p:cNvSpPr>
          <p:nvPr>
            <p:ph idx="1"/>
          </p:nvPr>
        </p:nvSpPr>
        <p:spPr>
          <a:xfrm>
            <a:off x="1302328" y="2438399"/>
            <a:ext cx="8146472" cy="3545464"/>
          </a:xfrm>
        </p:spPr>
        <p:txBody>
          <a:bodyPr anchor="ctr">
            <a:normAutofit fontScale="92500" lnSpcReduction="20000"/>
          </a:bodyPr>
          <a:lstStyle/>
          <a:p>
            <a:pPr marL="0" indent="0">
              <a:buNone/>
            </a:pPr>
            <a:r>
              <a:rPr lang="es-MX" dirty="0"/>
              <a:t>Pero tenemos que permitirle a Jesús que use nuestra vida transformada para transformar la vida de nuestra familia, nuestros amigos y vecinos</a:t>
            </a:r>
            <a:r>
              <a:rPr lang="en-US" sz="2600" dirty="0" smtClean="0">
                <a:solidFill>
                  <a:srgbClr val="C00000"/>
                </a:solidFill>
              </a:rPr>
              <a:t> </a:t>
            </a:r>
          </a:p>
          <a:p>
            <a:pPr marL="0" indent="0">
              <a:lnSpc>
                <a:spcPct val="100000"/>
              </a:lnSpc>
              <a:buNone/>
            </a:pPr>
            <a:r>
              <a:rPr lang="es-MX" dirty="0">
                <a:solidFill>
                  <a:srgbClr val="FF0000"/>
                </a:solidFill>
              </a:rPr>
              <a:t>“Muchos de los samaritanos que vivían en aquel pueblo creyeron en él por el testimonio que daba la mujer” (versículo 39).</a:t>
            </a:r>
            <a:endParaRPr lang="en-US" dirty="0">
              <a:solidFill>
                <a:srgbClr val="FF0000"/>
              </a:solidFill>
            </a:endParaRPr>
          </a:p>
          <a:p>
            <a:pPr marL="0" indent="0">
              <a:lnSpc>
                <a:spcPct val="100000"/>
              </a:lnSpc>
              <a:buNone/>
            </a:pPr>
            <a:endParaRPr lang="en-US" sz="2600" dirty="0">
              <a:solidFill>
                <a:srgbClr val="C00000"/>
              </a:solidFill>
            </a:endParaRPr>
          </a:p>
          <a:p>
            <a:pPr marL="0" indent="0" algn="ctr">
              <a:buNone/>
            </a:pPr>
            <a:r>
              <a:rPr lang="es-MX" dirty="0" smtClean="0">
                <a:solidFill>
                  <a:srgbClr val="FF0000"/>
                </a:solidFill>
              </a:rPr>
              <a:t>NO NECESITAMOS </a:t>
            </a:r>
            <a:r>
              <a:rPr lang="es-MX" b="1" dirty="0" smtClean="0">
                <a:solidFill>
                  <a:srgbClr val="FF0000"/>
                </a:solidFill>
              </a:rPr>
              <a:t>IR MUY </a:t>
            </a:r>
            <a:r>
              <a:rPr lang="es-MX" dirty="0" smtClean="0">
                <a:solidFill>
                  <a:srgbClr val="FF0000"/>
                </a:solidFill>
              </a:rPr>
              <a:t>LEJOS</a:t>
            </a:r>
          </a:p>
          <a:p>
            <a:pPr marL="0" indent="0" algn="ctr">
              <a:buNone/>
            </a:pPr>
            <a:r>
              <a:rPr lang="es-MX" dirty="0" smtClean="0"/>
              <a:t>para </a:t>
            </a:r>
            <a:r>
              <a:rPr lang="es-MX" dirty="0"/>
              <a:t>alcanzar con el evangelio a nuestro mundo. </a:t>
            </a:r>
            <a:endParaRPr lang="en-US" dirty="0"/>
          </a:p>
          <a:p>
            <a:pPr marL="0" indent="0">
              <a:lnSpc>
                <a:spcPct val="100000"/>
              </a:lnSpc>
              <a:buNone/>
            </a:pPr>
            <a:endParaRPr lang="en-US" sz="2600" dirty="0"/>
          </a:p>
        </p:txBody>
      </p:sp>
    </p:spTree>
    <p:extLst>
      <p:ext uri="{BB962C8B-B14F-4D97-AF65-F5344CB8AC3E}">
        <p14:creationId xmlns:p14="http://schemas.microsoft.com/office/powerpoint/2010/main" val="308677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a16="http://schemas.microsoft.com/office/drawing/2014/main" id="{BFED2C85-DCB6-424C-9D2F-14FFC0B7C4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0"/>
            <a:ext cx="12191980" cy="6954981"/>
          </a:xfrm>
          <a:prstGeom prst="rect">
            <a:avLst/>
          </a:prstGeom>
        </p:spPr>
      </p:pic>
      <p:sp>
        <p:nvSpPr>
          <p:cNvPr id="13" name="Rectangle 8">
            <a:extLst>
              <a:ext uri="{FF2B5EF4-FFF2-40B4-BE49-F238E27FC236}">
                <a16:creationId xmlns:a16="http://schemas.microsoft.com/office/drawing/2014/main" id="{2B1D4F77-A17C-43D7-B7FA-545148E4E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47E3E6-CFC4-2143-AF55-6F69833ADF05}"/>
              </a:ext>
            </a:extLst>
          </p:cNvPr>
          <p:cNvSpPr>
            <a:spLocks noGrp="1"/>
          </p:cNvSpPr>
          <p:nvPr>
            <p:ph idx="1"/>
          </p:nvPr>
        </p:nvSpPr>
        <p:spPr>
          <a:xfrm>
            <a:off x="7578437" y="389941"/>
            <a:ext cx="4198916" cy="5622930"/>
          </a:xfrm>
        </p:spPr>
        <p:txBody>
          <a:bodyPr>
            <a:normAutofit fontScale="77500" lnSpcReduction="20000"/>
          </a:bodyPr>
          <a:lstStyle/>
          <a:p>
            <a:pPr marL="0" indent="0" algn="ctr">
              <a:lnSpc>
                <a:spcPct val="110000"/>
              </a:lnSpc>
              <a:buNone/>
            </a:pPr>
            <a:r>
              <a:rPr lang="es-MX" dirty="0"/>
              <a:t>Hemos aprendido que PODEMOS salir a alcanzar a nuestro mundo con el evangelio, pero no necesitamos ser perfectos, no necesitamos saberlo todo y no necesitamos ir muy lejos. </a:t>
            </a:r>
            <a:endParaRPr lang="es-MX" dirty="0" smtClean="0"/>
          </a:p>
          <a:p>
            <a:pPr marL="0" indent="0" algn="ctr">
              <a:lnSpc>
                <a:spcPct val="110000"/>
              </a:lnSpc>
              <a:buNone/>
            </a:pPr>
            <a:endParaRPr lang="es-MX" sz="2400" dirty="0"/>
          </a:p>
          <a:p>
            <a:pPr marL="0" indent="0" algn="ctr">
              <a:lnSpc>
                <a:spcPct val="110000"/>
              </a:lnSpc>
              <a:buNone/>
            </a:pPr>
            <a:r>
              <a:rPr lang="en-US" sz="2400" dirty="0" smtClean="0"/>
              <a:t> </a:t>
            </a:r>
            <a:r>
              <a:rPr lang="es-MX" dirty="0" smtClean="0"/>
              <a:t>La </a:t>
            </a:r>
            <a:r>
              <a:rPr lang="es-MX" dirty="0"/>
              <a:t>historia de la mujer samaritana nos muestra también que podemos hacer una diferencia a través de CÓMO invitamos a otros a venir  y ver al Salvador. </a:t>
            </a:r>
            <a:endParaRPr lang="en-US" sz="1800" dirty="0"/>
          </a:p>
          <a:p>
            <a:pPr marL="0" indent="0">
              <a:spcBef>
                <a:spcPts val="0"/>
              </a:spcBef>
              <a:buNone/>
              <a:defRPr/>
            </a:pPr>
            <a:endParaRPr lang="en-US" sz="1800" b="1" dirty="0"/>
          </a:p>
          <a:p>
            <a:pPr marL="0" indent="0">
              <a:spcBef>
                <a:spcPts val="0"/>
              </a:spcBef>
              <a:buNone/>
              <a:defRPr/>
            </a:pPr>
            <a:endParaRPr lang="en-US" sz="1800" b="1" dirty="0"/>
          </a:p>
          <a:p>
            <a:pPr marL="0" indent="0">
              <a:spcBef>
                <a:spcPts val="0"/>
              </a:spcBef>
              <a:buNone/>
              <a:defRPr/>
            </a:pPr>
            <a:endParaRPr lang="en-US" sz="1800" b="1" dirty="0"/>
          </a:p>
          <a:p>
            <a:pPr marL="0" indent="0" algn="ctr">
              <a:buNone/>
            </a:pPr>
            <a:r>
              <a:rPr lang="es-MX" sz="5700" b="1" dirty="0">
                <a:solidFill>
                  <a:srgbClr val="FF0000"/>
                </a:solidFill>
              </a:rPr>
              <a:t>CÓMO</a:t>
            </a:r>
            <a:r>
              <a:rPr lang="es-MX" sz="4600" b="1" dirty="0"/>
              <a:t> VAMOS A IR </a:t>
            </a:r>
            <a:endParaRPr lang="en-US" sz="4600" dirty="0"/>
          </a:p>
          <a:p>
            <a:pPr marL="0" indent="0">
              <a:buNone/>
            </a:pPr>
            <a:endParaRPr lang="en-US" sz="1800" dirty="0"/>
          </a:p>
        </p:txBody>
      </p:sp>
    </p:spTree>
    <p:extLst>
      <p:ext uri="{BB962C8B-B14F-4D97-AF65-F5344CB8AC3E}">
        <p14:creationId xmlns:p14="http://schemas.microsoft.com/office/powerpoint/2010/main" val="127707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88F6DB-AE81-4C8D-B1F2-045AB0C89A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E571B7A9-C09E-1249-9BF0-58DE6C7E0E55}"/>
              </a:ext>
            </a:extLst>
          </p:cNvPr>
          <p:cNvPicPr>
            <a:picLocks noChangeAspect="1"/>
          </p:cNvPicPr>
          <p:nvPr/>
        </p:nvPicPr>
        <p:blipFill rotWithShape="1">
          <a:blip r:embed="rId3"/>
          <a:srcRect b="2598"/>
          <a:stretch/>
        </p:blipFill>
        <p:spPr>
          <a:xfrm>
            <a:off x="20" y="-96982"/>
            <a:ext cx="12191980" cy="6954982"/>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5F72D97D-4805-5B48-AABA-9FAB86CC3805}"/>
              </a:ext>
            </a:extLst>
          </p:cNvPr>
          <p:cNvSpPr>
            <a:spLocks noGrp="1"/>
          </p:cNvSpPr>
          <p:nvPr>
            <p:ph type="title"/>
          </p:nvPr>
        </p:nvSpPr>
        <p:spPr>
          <a:xfrm>
            <a:off x="2733318" y="1692369"/>
            <a:ext cx="5861106" cy="1439331"/>
          </a:xfrm>
        </p:spPr>
        <p:txBody>
          <a:bodyPr anchor="b">
            <a:noAutofit/>
          </a:bodyPr>
          <a:lstStyle/>
          <a:p>
            <a:pPr lvl="0" algn="ctr"/>
            <a:r>
              <a:rPr lang="en-US" sz="2800" dirty="0">
                <a:latin typeface="Avenir Next" panose="020B0503020202020204" pitchFamily="34" charset="0"/>
              </a:rPr>
              <a:t/>
            </a:r>
            <a:br>
              <a:rPr lang="en-US" sz="2800" dirty="0">
                <a:latin typeface="Avenir Next" panose="020B0503020202020204" pitchFamily="34" charset="0"/>
              </a:rPr>
            </a:br>
            <a:r>
              <a:rPr lang="en-US" sz="1800" b="1" dirty="0" smtClean="0">
                <a:latin typeface="Avenir Next" panose="020B0503020202020204" pitchFamily="34" charset="0"/>
              </a:rPr>
              <a:t>1.</a:t>
            </a:r>
            <a:r>
              <a:rPr lang="es-MX" sz="3200" b="1" dirty="0" smtClean="0"/>
              <a:t>PARA </a:t>
            </a:r>
            <a:r>
              <a:rPr lang="es-MX" sz="3200" b="1" dirty="0"/>
              <a:t>HACER UNA DIFERENCIA, NECESITAMOS . . . </a:t>
            </a:r>
            <a:r>
              <a:rPr lang="es-MX" sz="3200" b="1" dirty="0">
                <a:solidFill>
                  <a:srgbClr val="FF0000"/>
                </a:solidFill>
              </a:rPr>
              <a:t>TENER PRIORIDADES</a:t>
            </a:r>
            <a:endParaRPr lang="en-US" sz="3200" dirty="0">
              <a:solidFill>
                <a:srgbClr val="FF0000"/>
              </a:solidFill>
            </a:endParaRPr>
          </a:p>
        </p:txBody>
      </p:sp>
      <p:sp>
        <p:nvSpPr>
          <p:cNvPr id="3" name="Content Placeholder 2">
            <a:extLst>
              <a:ext uri="{FF2B5EF4-FFF2-40B4-BE49-F238E27FC236}">
                <a16:creationId xmlns:a16="http://schemas.microsoft.com/office/drawing/2014/main" id="{5C3A2EEE-C4B3-2442-88F5-642A9AF21CBE}"/>
              </a:ext>
            </a:extLst>
          </p:cNvPr>
          <p:cNvSpPr>
            <a:spLocks noGrp="1"/>
          </p:cNvSpPr>
          <p:nvPr>
            <p:ph idx="1"/>
          </p:nvPr>
        </p:nvSpPr>
        <p:spPr>
          <a:xfrm>
            <a:off x="1064301" y="3311904"/>
            <a:ext cx="8754255" cy="2714141"/>
          </a:xfrm>
        </p:spPr>
        <p:txBody>
          <a:bodyPr>
            <a:normAutofit/>
          </a:bodyPr>
          <a:lstStyle/>
          <a:p>
            <a:r>
              <a:rPr lang="es-MX" dirty="0"/>
              <a:t>Cuando dejamos nuestras cargas a los pies de Jesús, nuestra lista de prioridades cambia, de llevar nuestras cargas, a llevar las buenas nuevas. </a:t>
            </a:r>
            <a:endParaRPr lang="en-US" dirty="0"/>
          </a:p>
          <a:p>
            <a:r>
              <a:rPr lang="es-MX" dirty="0"/>
              <a:t>La mujer adoptó la lista de prioridades de Jesús. Para Jesús, la cosecha de corazones era más importante que comer y beber. </a:t>
            </a:r>
            <a:endParaRPr lang="en-US" dirty="0"/>
          </a:p>
        </p:txBody>
      </p:sp>
    </p:spTree>
    <p:extLst>
      <p:ext uri="{BB962C8B-B14F-4D97-AF65-F5344CB8AC3E}">
        <p14:creationId xmlns:p14="http://schemas.microsoft.com/office/powerpoint/2010/main" val="153323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a16="http://schemas.microsoft.com/office/drawing/2014/main" id="{388299A3-C141-3E4A-B58B-CA2C2A2B1C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2B1D4F77-A17C-43D7-B7FA-545148E4E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6D298B-19C1-E94C-AA20-CD285A2E354B}"/>
              </a:ext>
            </a:extLst>
          </p:cNvPr>
          <p:cNvSpPr>
            <a:spLocks noGrp="1"/>
          </p:cNvSpPr>
          <p:nvPr>
            <p:ph idx="1"/>
          </p:nvPr>
        </p:nvSpPr>
        <p:spPr>
          <a:xfrm>
            <a:off x="7647709" y="526473"/>
            <a:ext cx="4031673" cy="5583382"/>
          </a:xfrm>
        </p:spPr>
        <p:txBody>
          <a:bodyPr>
            <a:normAutofit lnSpcReduction="10000"/>
          </a:bodyPr>
          <a:lstStyle/>
          <a:p>
            <a:pPr marL="0" indent="0" algn="ctr">
              <a:lnSpc>
                <a:spcPct val="100000"/>
              </a:lnSpc>
              <a:buNone/>
            </a:pPr>
            <a:r>
              <a:rPr lang="es-MX" dirty="0"/>
              <a:t>Si el ministerio es más importante que cualquier otra cosa en nuestra vida, el ministerio será parte de cualquier otra cosa en nuestra vida.   </a:t>
            </a:r>
            <a:endParaRPr lang="en-US" dirty="0"/>
          </a:p>
          <a:p>
            <a:pPr marL="0" indent="0" algn="ctr">
              <a:buNone/>
            </a:pPr>
            <a:r>
              <a:rPr lang="es-MX" dirty="0">
                <a:solidFill>
                  <a:srgbClr val="FF0000"/>
                </a:solidFill>
              </a:rPr>
              <a:t>“</a:t>
            </a:r>
            <a:r>
              <a:rPr lang="es-MX" baseline="30000" dirty="0">
                <a:solidFill>
                  <a:srgbClr val="FF0000"/>
                </a:solidFill>
              </a:rPr>
              <a:t> </a:t>
            </a:r>
            <a:r>
              <a:rPr lang="es-MX" dirty="0">
                <a:solidFill>
                  <a:srgbClr val="FF0000"/>
                </a:solidFill>
              </a:rPr>
              <a:t>La mujer dejó su cántaro [y] volvió al pueblo” (versículo 28).</a:t>
            </a:r>
            <a:endParaRPr lang="en-US" dirty="0">
              <a:solidFill>
                <a:srgbClr val="FF0000"/>
              </a:solidFill>
            </a:endParaRPr>
          </a:p>
          <a:p>
            <a:pPr marL="0" indent="0">
              <a:buNone/>
            </a:pPr>
            <a:endParaRPr lang="es-MX" dirty="0" smtClean="0"/>
          </a:p>
          <a:p>
            <a:pPr marL="0" indent="0">
              <a:buNone/>
            </a:pPr>
            <a:r>
              <a:rPr lang="es-MX" dirty="0" smtClean="0"/>
              <a:t>A </a:t>
            </a:r>
            <a:r>
              <a:rPr lang="es-MX" dirty="0"/>
              <a:t>fin de alcanzar a nuestro mundo con el evangelio, </a:t>
            </a:r>
            <a:r>
              <a:rPr lang="es-MX" dirty="0">
                <a:solidFill>
                  <a:srgbClr val="FF0000"/>
                </a:solidFill>
              </a:rPr>
              <a:t>necesitamos establecer </a:t>
            </a:r>
            <a:r>
              <a:rPr lang="es-MX" b="1" dirty="0">
                <a:solidFill>
                  <a:srgbClr val="FF0000"/>
                </a:solidFill>
              </a:rPr>
              <a:t>prioridades. </a:t>
            </a:r>
            <a:endParaRPr lang="en-US" dirty="0">
              <a:solidFill>
                <a:srgbClr val="FF0000"/>
              </a:solidFill>
            </a:endParaRPr>
          </a:p>
        </p:txBody>
      </p:sp>
    </p:spTree>
    <p:extLst>
      <p:ext uri="{BB962C8B-B14F-4D97-AF65-F5344CB8AC3E}">
        <p14:creationId xmlns:p14="http://schemas.microsoft.com/office/powerpoint/2010/main" val="402633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88F6DB-AE81-4C8D-B1F2-045AB0C89A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84151EC0-98C3-A048-B6B1-55C59AA436A9}"/>
              </a:ext>
            </a:extLst>
          </p:cNvPr>
          <p:cNvPicPr>
            <a:picLocks noChangeAspect="1"/>
          </p:cNvPicPr>
          <p:nvPr/>
        </p:nvPicPr>
        <p:blipFill rotWithShape="1">
          <a:blip r:embed="rId3"/>
          <a:srcRect b="2598"/>
          <a:stretch/>
        </p:blipFill>
        <p:spPr>
          <a:xfrm>
            <a:off x="20" y="-117090"/>
            <a:ext cx="12191980" cy="6857990"/>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099E0DE9-B6E2-8E4A-812E-9213F2B0D255}"/>
              </a:ext>
            </a:extLst>
          </p:cNvPr>
          <p:cNvSpPr>
            <a:spLocks noGrp="1"/>
          </p:cNvSpPr>
          <p:nvPr>
            <p:ph type="title"/>
          </p:nvPr>
        </p:nvSpPr>
        <p:spPr>
          <a:xfrm>
            <a:off x="2220695" y="1553823"/>
            <a:ext cx="7200392" cy="1549595"/>
          </a:xfrm>
        </p:spPr>
        <p:txBody>
          <a:bodyPr anchor="b">
            <a:noAutofit/>
          </a:bodyPr>
          <a:lstStyle/>
          <a:p>
            <a:pPr lvl="0" algn="ctr"/>
            <a:r>
              <a:rPr lang="es-MX" sz="3600" b="1" dirty="0"/>
              <a:t>PARA HACER UNA DIFERENCIA, NECESITAMOS. . . </a:t>
            </a:r>
            <a:r>
              <a:rPr lang="es-MX" sz="3600" b="1" dirty="0">
                <a:solidFill>
                  <a:srgbClr val="FF0000"/>
                </a:solidFill>
              </a:rPr>
              <a:t>DAR NUESTRO TESTIMONIO</a:t>
            </a:r>
            <a:endParaRPr lang="en-US" sz="3600" dirty="0">
              <a:solidFill>
                <a:srgbClr val="FF0000"/>
              </a:solidFill>
            </a:endParaRPr>
          </a:p>
        </p:txBody>
      </p:sp>
      <p:sp>
        <p:nvSpPr>
          <p:cNvPr id="3" name="Content Placeholder 2">
            <a:extLst>
              <a:ext uri="{FF2B5EF4-FFF2-40B4-BE49-F238E27FC236}">
                <a16:creationId xmlns:a16="http://schemas.microsoft.com/office/drawing/2014/main" id="{64AC6984-33A9-3541-8A7E-2418B2D22EF7}"/>
              </a:ext>
            </a:extLst>
          </p:cNvPr>
          <p:cNvSpPr>
            <a:spLocks noGrp="1"/>
          </p:cNvSpPr>
          <p:nvPr>
            <p:ph idx="1"/>
          </p:nvPr>
        </p:nvSpPr>
        <p:spPr>
          <a:xfrm>
            <a:off x="449705" y="3103419"/>
            <a:ext cx="9593705" cy="3100436"/>
          </a:xfrm>
        </p:spPr>
        <p:txBody>
          <a:bodyPr>
            <a:normAutofit fontScale="92500" lnSpcReduction="10000"/>
          </a:bodyPr>
          <a:lstStyle/>
          <a:p>
            <a:pPr>
              <a:lnSpc>
                <a:spcPct val="100000"/>
              </a:lnSpc>
            </a:pPr>
            <a:r>
              <a:rPr lang="es-MX" dirty="0"/>
              <a:t>La mujer samaritana no predicó un sermón; ella presentó un argumento. “Me ha dicho todo lo que he hecho”. </a:t>
            </a:r>
            <a:endParaRPr lang="es-MX" dirty="0" smtClean="0"/>
          </a:p>
          <a:p>
            <a:pPr>
              <a:lnSpc>
                <a:spcPct val="100000"/>
              </a:lnSpc>
            </a:pPr>
            <a:r>
              <a:rPr lang="es-MX" dirty="0"/>
              <a:t>No hay forma de negar el poder de una vida tocada por la gracia de Cristo. Si tu vida ha sido transformada por el poder de Dios, ¡necesitas dar a  conocer esa verdad! Necesitas permitirle a la gente que vea la diferencia que Cristo hace en tu vida, Las personas necesitan saber que Jesús las acepta y les ofrece su gracia a ellas también</a:t>
            </a:r>
            <a:endParaRPr lang="en-US" dirty="0"/>
          </a:p>
        </p:txBody>
      </p:sp>
    </p:spTree>
    <p:extLst>
      <p:ext uri="{BB962C8B-B14F-4D97-AF65-F5344CB8AC3E}">
        <p14:creationId xmlns:p14="http://schemas.microsoft.com/office/powerpoint/2010/main" val="9813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a16="http://schemas.microsoft.com/office/drawing/2014/main" id="{72182601-EC6D-A843-8443-4A73E9D8AD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874616-EA6F-124D-BE5C-D070DBC92562}"/>
              </a:ext>
            </a:extLst>
          </p:cNvPr>
          <p:cNvSpPr>
            <a:spLocks noGrp="1"/>
          </p:cNvSpPr>
          <p:nvPr>
            <p:ph idx="1"/>
          </p:nvPr>
        </p:nvSpPr>
        <p:spPr>
          <a:xfrm>
            <a:off x="7672175" y="678871"/>
            <a:ext cx="4022052" cy="5077352"/>
          </a:xfrm>
        </p:spPr>
        <p:txBody>
          <a:bodyPr>
            <a:noAutofit/>
          </a:bodyPr>
          <a:lstStyle/>
          <a:p>
            <a:pPr marL="0" indent="0">
              <a:buNone/>
            </a:pPr>
            <a:r>
              <a:rPr lang="es-MX" dirty="0"/>
              <a:t>Cuando una persona es evangelizada, esa persona se convierte en evangelizadora. </a:t>
            </a:r>
            <a:r>
              <a:rPr lang="es-MX" b="1" dirty="0"/>
              <a:t> </a:t>
            </a:r>
            <a:endParaRPr lang="en-US" dirty="0"/>
          </a:p>
          <a:p>
            <a:pPr marL="0" indent="0" algn="ctr">
              <a:buNone/>
            </a:pPr>
            <a:r>
              <a:rPr lang="es-MX" sz="2000" dirty="0" smtClean="0">
                <a:solidFill>
                  <a:srgbClr val="FF0000"/>
                </a:solidFill>
              </a:rPr>
              <a:t>“—</a:t>
            </a:r>
            <a:r>
              <a:rPr lang="es-MX" sz="2000" dirty="0">
                <a:solidFill>
                  <a:srgbClr val="FF0000"/>
                </a:solidFill>
              </a:rPr>
              <a:t>Ya no creemos solo por lo que tú dijiste —le decían a la mujer—; ahora lo hemos oído nosotros mismos, y sabemos . . .” </a:t>
            </a:r>
            <a:endParaRPr lang="es-MX" sz="2000" dirty="0" smtClean="0">
              <a:solidFill>
                <a:srgbClr val="FF0000"/>
              </a:solidFill>
            </a:endParaRPr>
          </a:p>
          <a:p>
            <a:pPr marL="0" indent="0" algn="ctr">
              <a:buNone/>
            </a:pPr>
            <a:r>
              <a:rPr lang="es-MX" sz="2000" dirty="0" smtClean="0">
                <a:solidFill>
                  <a:srgbClr val="FF0000"/>
                </a:solidFill>
              </a:rPr>
              <a:t>(</a:t>
            </a:r>
            <a:r>
              <a:rPr lang="es-MX" sz="2000" dirty="0">
                <a:solidFill>
                  <a:srgbClr val="FF0000"/>
                </a:solidFill>
              </a:rPr>
              <a:t>versículo 42). </a:t>
            </a:r>
            <a:endParaRPr lang="en-US" sz="2000" dirty="0">
              <a:solidFill>
                <a:srgbClr val="FF0000"/>
              </a:solidFill>
            </a:endParaRPr>
          </a:p>
          <a:p>
            <a:pPr marL="0" indent="0">
              <a:buNone/>
            </a:pPr>
            <a:r>
              <a:rPr lang="es-MX" dirty="0" smtClean="0"/>
              <a:t>Para </a:t>
            </a:r>
            <a:r>
              <a:rPr lang="es-MX" dirty="0"/>
              <a:t>alcanzar al mundo con el evangelio, </a:t>
            </a:r>
            <a:r>
              <a:rPr lang="es-MX" dirty="0">
                <a:solidFill>
                  <a:srgbClr val="FF0000"/>
                </a:solidFill>
              </a:rPr>
              <a:t>necesitamos dar nuestro </a:t>
            </a:r>
            <a:r>
              <a:rPr lang="es-MX" b="1" dirty="0">
                <a:solidFill>
                  <a:srgbClr val="FF0000"/>
                </a:solidFill>
              </a:rPr>
              <a:t>Testimonio.</a:t>
            </a:r>
            <a:endParaRPr lang="en-US" dirty="0">
              <a:solidFill>
                <a:srgbClr val="FF0000"/>
              </a:solidFill>
            </a:endParaRPr>
          </a:p>
          <a:p>
            <a:pPr marL="0" indent="0" algn="ctr">
              <a:buNone/>
            </a:pPr>
            <a:endParaRPr lang="en-US" sz="2600" dirty="0"/>
          </a:p>
        </p:txBody>
      </p:sp>
    </p:spTree>
    <p:extLst>
      <p:ext uri="{BB962C8B-B14F-4D97-AF65-F5344CB8AC3E}">
        <p14:creationId xmlns:p14="http://schemas.microsoft.com/office/powerpoint/2010/main" val="121308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777BBD-C42C-46C6-8D2D-BD2F9613D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29A95481-18B2-0A40-B435-2A93DBC7FB0C}"/>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0CACF805-F2BC-734C-9750-602702C675A8}"/>
              </a:ext>
            </a:extLst>
          </p:cNvPr>
          <p:cNvSpPr>
            <a:spLocks noGrp="1"/>
          </p:cNvSpPr>
          <p:nvPr>
            <p:ph type="title"/>
          </p:nvPr>
        </p:nvSpPr>
        <p:spPr>
          <a:xfrm>
            <a:off x="2493818" y="1396655"/>
            <a:ext cx="6571664" cy="1868697"/>
          </a:xfrm>
        </p:spPr>
        <p:txBody>
          <a:bodyPr anchor="b">
            <a:normAutofit/>
          </a:bodyPr>
          <a:lstStyle/>
          <a:p>
            <a:pPr algn="ctr">
              <a:lnSpc>
                <a:spcPct val="100000"/>
              </a:lnSpc>
            </a:pPr>
            <a:r>
              <a:rPr lang="es-MX" sz="3600" b="1" dirty="0" smtClean="0"/>
              <a:t>3.PARA </a:t>
            </a:r>
            <a:r>
              <a:rPr lang="es-MX" sz="3600" b="1" dirty="0"/>
              <a:t>HACER UNA DIFERENCIA NECESITAMOS. . . </a:t>
            </a:r>
            <a:r>
              <a:rPr lang="es-MX" sz="3600" b="1" dirty="0">
                <a:solidFill>
                  <a:srgbClr val="FF0000"/>
                </a:solidFill>
              </a:rPr>
              <a:t>ENFOCAR </a:t>
            </a:r>
            <a:r>
              <a:rPr lang="es-MX" sz="3600" b="1" dirty="0"/>
              <a:t>NUESTRA </a:t>
            </a:r>
            <a:r>
              <a:rPr lang="es-MX" sz="3600" b="1" dirty="0">
                <a:solidFill>
                  <a:srgbClr val="FF0000"/>
                </a:solidFill>
              </a:rPr>
              <a:t>ATENCIÓN</a:t>
            </a:r>
            <a:r>
              <a:rPr lang="es-MX" sz="3600" b="1" dirty="0"/>
              <a:t> EN </a:t>
            </a:r>
            <a:r>
              <a:rPr lang="es-MX" sz="3600" b="1" dirty="0">
                <a:solidFill>
                  <a:srgbClr val="FF0000"/>
                </a:solidFill>
              </a:rPr>
              <a:t>JESÚS </a:t>
            </a:r>
            <a:endParaRPr lang="en-US" sz="3100" dirty="0">
              <a:solidFill>
                <a:srgbClr val="FF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C1B0C338-4D2E-034C-B149-624A428F270F}"/>
              </a:ext>
            </a:extLst>
          </p:cNvPr>
          <p:cNvSpPr>
            <a:spLocks noGrp="1"/>
          </p:cNvSpPr>
          <p:nvPr>
            <p:ph idx="1"/>
          </p:nvPr>
        </p:nvSpPr>
        <p:spPr>
          <a:xfrm>
            <a:off x="1634835" y="3370973"/>
            <a:ext cx="8252721" cy="2888301"/>
          </a:xfrm>
        </p:spPr>
        <p:txBody>
          <a:bodyPr>
            <a:normAutofit/>
          </a:bodyPr>
          <a:lstStyle/>
          <a:p>
            <a:pPr algn="just"/>
            <a:r>
              <a:rPr lang="es-MX" dirty="0"/>
              <a:t>La mujer samaritana no dijo: “Acabo de tener la experiencia personal más increíble de mi vida”. Ella dijo simplemente: “Vengan a ver este hombre”. Esta es una de las formas mejores de presentar un testimonio personal. Su testimonio despertó la curiosidad, pero el enfoque de su mensaje era la persona de Jesús. </a:t>
            </a:r>
            <a:endParaRPr lang="en-US" dirty="0"/>
          </a:p>
          <a:p>
            <a:pPr marL="0" indent="0">
              <a:lnSpc>
                <a:spcPct val="100000"/>
              </a:lnSpc>
              <a:buNone/>
            </a:pPr>
            <a:endParaRPr lang="en-US" dirty="0"/>
          </a:p>
        </p:txBody>
      </p:sp>
    </p:spTree>
    <p:extLst>
      <p:ext uri="{BB962C8B-B14F-4D97-AF65-F5344CB8AC3E}">
        <p14:creationId xmlns:p14="http://schemas.microsoft.com/office/powerpoint/2010/main" val="411488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a16="http://schemas.microsoft.com/office/drawing/2014/main" id="{1CD73245-25D7-9E43-9B30-C2C852DFC9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B9667B-DB44-C243-98E0-32445554C17D}"/>
              </a:ext>
            </a:extLst>
          </p:cNvPr>
          <p:cNvSpPr>
            <a:spLocks noGrp="1"/>
          </p:cNvSpPr>
          <p:nvPr>
            <p:ph idx="1"/>
          </p:nvPr>
        </p:nvSpPr>
        <p:spPr>
          <a:xfrm>
            <a:off x="7680014" y="665013"/>
            <a:ext cx="4075081" cy="5250873"/>
          </a:xfrm>
        </p:spPr>
        <p:txBody>
          <a:bodyPr>
            <a:normAutofit fontScale="92500" lnSpcReduction="10000"/>
          </a:bodyPr>
          <a:lstStyle/>
          <a:p>
            <a:pPr marL="0" indent="0" algn="just">
              <a:buNone/>
            </a:pPr>
            <a:r>
              <a:rPr lang="es-MX" dirty="0"/>
              <a:t>Nosotros mismos tenemos que ver a Jesús y enfocar nuestra atención en su Palabra antes de pedirles a otros que vengan a verlo a él. Tenemos que vivir la Palabra de Dios. </a:t>
            </a:r>
            <a:endParaRPr lang="en-US" dirty="0"/>
          </a:p>
          <a:p>
            <a:pPr marL="0" indent="0">
              <a:buNone/>
            </a:pPr>
            <a:r>
              <a:rPr lang="es-MX" dirty="0">
                <a:solidFill>
                  <a:srgbClr val="FF0000"/>
                </a:solidFill>
              </a:rPr>
              <a:t>“…Y muchos más llegaron a creer por lo que él mismo decía” (versículo 41).</a:t>
            </a:r>
            <a:endParaRPr lang="en-US" dirty="0">
              <a:solidFill>
                <a:srgbClr val="FF0000"/>
              </a:solidFill>
            </a:endParaRPr>
          </a:p>
          <a:p>
            <a:pPr marL="0" indent="0" algn="ctr">
              <a:buNone/>
            </a:pPr>
            <a:endParaRPr lang="en-US" sz="2600" dirty="0"/>
          </a:p>
          <a:p>
            <a:pPr marL="0" indent="0" algn="ctr">
              <a:buNone/>
            </a:pPr>
            <a:r>
              <a:rPr lang="es-MX" dirty="0"/>
              <a:t>Para alcanzar al mundo con el evangelio, necesitamos </a:t>
            </a:r>
            <a:r>
              <a:rPr lang="es-MX" b="1" dirty="0">
                <a:solidFill>
                  <a:srgbClr val="FF0000"/>
                </a:solidFill>
              </a:rPr>
              <a:t>enfocar la atención en Jesús</a:t>
            </a:r>
            <a:r>
              <a:rPr lang="es-MX" b="1" dirty="0"/>
              <a:t>.</a:t>
            </a:r>
            <a:endParaRPr lang="en-US" dirty="0"/>
          </a:p>
          <a:p>
            <a:pPr marL="0" indent="0" algn="ctr">
              <a:buNone/>
            </a:pPr>
            <a:endParaRPr lang="en-US" sz="2600" dirty="0"/>
          </a:p>
        </p:txBody>
      </p:sp>
    </p:spTree>
    <p:extLst>
      <p:ext uri="{BB962C8B-B14F-4D97-AF65-F5344CB8AC3E}">
        <p14:creationId xmlns:p14="http://schemas.microsoft.com/office/powerpoint/2010/main" val="170957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40B6DD7-EC3C-714E-B778-F1D9245ACB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190A725-5357-CD48-9E8F-1EDC2BE84EDB}"/>
              </a:ext>
            </a:extLst>
          </p:cNvPr>
          <p:cNvSpPr>
            <a:spLocks noGrp="1"/>
          </p:cNvSpPr>
          <p:nvPr>
            <p:ph type="title"/>
          </p:nvPr>
        </p:nvSpPr>
        <p:spPr>
          <a:xfrm>
            <a:off x="345219" y="1662045"/>
            <a:ext cx="5530925" cy="1675093"/>
          </a:xfrm>
        </p:spPr>
        <p:txBody>
          <a:bodyPr>
            <a:normAutofit/>
          </a:bodyPr>
          <a:lstStyle/>
          <a:p>
            <a:pPr algn="ctr">
              <a:lnSpc>
                <a:spcPct val="100000"/>
              </a:lnSpc>
            </a:pPr>
            <a:r>
              <a:rPr lang="es-MX" sz="4800" dirty="0" smtClean="0"/>
              <a:t>¿Dónde </a:t>
            </a:r>
            <a:r>
              <a:rPr lang="es-MX" sz="4800" dirty="0"/>
              <a:t>te hospedas?</a:t>
            </a:r>
            <a:endParaRPr lang="en-US" sz="4800" b="1" dirty="0">
              <a:solidFill>
                <a:srgbClr val="C00000"/>
              </a:solidFill>
              <a:latin typeface="Avenir Next" panose="020B0503020202020204" pitchFamily="34" charset="0"/>
              <a:cs typeface="Cavolini" panose="03000502040302020204" pitchFamily="66" charset="0"/>
            </a:endParaRPr>
          </a:p>
        </p:txBody>
      </p:sp>
      <p:cxnSp>
        <p:nvCxnSpPr>
          <p:cNvPr id="20" name="Straight Connector 11">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51D414A-BF38-7C4B-A092-D2BBE5B8A917}"/>
              </a:ext>
            </a:extLst>
          </p:cNvPr>
          <p:cNvSpPr>
            <a:spLocks noGrp="1"/>
          </p:cNvSpPr>
          <p:nvPr>
            <p:ph idx="1"/>
          </p:nvPr>
        </p:nvSpPr>
        <p:spPr>
          <a:xfrm>
            <a:off x="495121" y="3058674"/>
            <a:ext cx="9283502" cy="4077791"/>
          </a:xfrm>
        </p:spPr>
        <p:txBody>
          <a:bodyPr anchor="ctr">
            <a:noAutofit/>
          </a:bodyPr>
          <a:lstStyle/>
          <a:p>
            <a:pPr marL="0" indent="0">
              <a:buNone/>
            </a:pPr>
            <a:r>
              <a:rPr lang="es-MX" dirty="0" smtClean="0"/>
              <a:t>¿Qué </a:t>
            </a:r>
            <a:r>
              <a:rPr lang="es-MX" dirty="0"/>
              <a:t>es lo que querían estos dos hombres? ¿Le pidieron a Jesús que les predicase su mejor sermón evangelizador o que les diera un estudio bíblico? ¿Le pidieron que les mostrara sus credenciales ministeriales o su título académico del seminario; o tal vez su árbol genealógico? ¡No! </a:t>
            </a:r>
            <a:endParaRPr lang="en-US" dirty="0"/>
          </a:p>
          <a:p>
            <a:pPr marL="0" indent="0">
              <a:lnSpc>
                <a:spcPct val="110000"/>
              </a:lnSpc>
              <a:buNone/>
            </a:pPr>
            <a:r>
              <a:rPr lang="es-MX" sz="2000" b="1" dirty="0"/>
              <a:t>Los discípulos sabían que la mejor manera de conocer a una persona es pasar tiempo con esa persona, hacerle preguntas, escuchar historias, estar con ella en su propio ambiente.</a:t>
            </a:r>
            <a:endParaRPr lang="en-US" sz="1800" b="1" dirty="0"/>
          </a:p>
        </p:txBody>
      </p:sp>
    </p:spTree>
    <p:extLst>
      <p:ext uri="{BB962C8B-B14F-4D97-AF65-F5344CB8AC3E}">
        <p14:creationId xmlns:p14="http://schemas.microsoft.com/office/powerpoint/2010/main" val="32982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5C8908E2-EE49-44D2-9428-A28D2312A8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9">
            <a:extLst>
              <a:ext uri="{FF2B5EF4-FFF2-40B4-BE49-F238E27FC236}">
                <a16:creationId xmlns:a16="http://schemas.microsoft.com/office/drawing/2014/main" id="{A23D792D-D9F2-4EB4-ADE2-65A518DA648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25592A9C-8D2C-465B-A803-5CC96FD808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6B6D3DC2-5D3E-4BC5-AE58-2714933793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D06891CE-5B9C-4B9E-AA78-3A5E25434F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30A59A7-1866-CA47-9BEC-4238AA9EF880}"/>
              </a:ext>
            </a:extLst>
          </p:cNvPr>
          <p:cNvSpPr>
            <a:spLocks noGrp="1"/>
          </p:cNvSpPr>
          <p:nvPr>
            <p:ph type="title"/>
          </p:nvPr>
        </p:nvSpPr>
        <p:spPr>
          <a:xfrm>
            <a:off x="583283" y="1645921"/>
            <a:ext cx="4847702" cy="3505200"/>
          </a:xfrm>
        </p:spPr>
        <p:txBody>
          <a:bodyPr anchor="t">
            <a:normAutofit/>
          </a:bodyPr>
          <a:lstStyle/>
          <a:p>
            <a:pPr algn="ctr"/>
            <a:r>
              <a:rPr lang="en-US" sz="4000" b="1" dirty="0">
                <a:solidFill>
                  <a:schemeClr val="accent1">
                    <a:lumMod val="75000"/>
                  </a:schemeClr>
                </a:solidFill>
                <a:latin typeface="Avenir Next" panose="020B0503020202020204" pitchFamily="34" charset="0"/>
              </a:rPr>
              <a:t/>
            </a:r>
            <a:br>
              <a:rPr lang="en-US" sz="4000" b="1" dirty="0">
                <a:solidFill>
                  <a:schemeClr val="accent1">
                    <a:lumMod val="75000"/>
                  </a:schemeClr>
                </a:solidFill>
                <a:latin typeface="Avenir Next" panose="020B0503020202020204" pitchFamily="34" charset="0"/>
              </a:rPr>
            </a:br>
            <a:r>
              <a:rPr lang="es-MX" b="1" dirty="0">
                <a:solidFill>
                  <a:schemeClr val="accent1">
                    <a:lumMod val="75000"/>
                  </a:schemeClr>
                </a:solidFill>
              </a:rPr>
              <a:t>EL </a:t>
            </a:r>
            <a:r>
              <a:rPr lang="es-MX" b="1" dirty="0">
                <a:solidFill>
                  <a:srgbClr val="002060"/>
                </a:solidFill>
              </a:rPr>
              <a:t>FUNCIONAMIENTO</a:t>
            </a:r>
            <a:r>
              <a:rPr lang="es-MX" b="1" dirty="0">
                <a:solidFill>
                  <a:schemeClr val="accent1">
                    <a:lumMod val="75000"/>
                  </a:schemeClr>
                </a:solidFill>
              </a:rPr>
              <a:t> DE UNA FE </a:t>
            </a:r>
            <a:r>
              <a:rPr lang="es-MX" b="1" dirty="0">
                <a:solidFill>
                  <a:srgbClr val="C00000"/>
                </a:solidFill>
              </a:rPr>
              <a:t>PRÁCTICA </a:t>
            </a:r>
            <a:endParaRPr lang="en-US" sz="4000" dirty="0">
              <a:solidFill>
                <a:srgbClr val="C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09BCDB8B-1E0A-0446-ACA8-BDC519785359}"/>
              </a:ext>
            </a:extLst>
          </p:cNvPr>
          <p:cNvSpPr>
            <a:spLocks noGrp="1"/>
          </p:cNvSpPr>
          <p:nvPr>
            <p:ph idx="1"/>
          </p:nvPr>
        </p:nvSpPr>
        <p:spPr>
          <a:xfrm>
            <a:off x="5430985" y="1454727"/>
            <a:ext cx="5846621" cy="4197928"/>
          </a:xfrm>
        </p:spPr>
        <p:txBody>
          <a:bodyPr>
            <a:normAutofit fontScale="92500" lnSpcReduction="20000"/>
          </a:bodyPr>
          <a:lstStyle/>
          <a:p>
            <a:pPr marL="0" indent="0" algn="ctr">
              <a:lnSpc>
                <a:spcPct val="100000"/>
              </a:lnSpc>
              <a:buNone/>
            </a:pPr>
            <a:r>
              <a:rPr lang="es-MX" dirty="0" smtClean="0"/>
              <a:t>“Tan </a:t>
            </a:r>
            <a:r>
              <a:rPr lang="es-MX" dirty="0"/>
              <a:t>pronto como halló al Salvador, la mujer samaritana trajo otros a él. Demostró ser una misionera más eficaz que los propios discípulos. Ellos no vieron en Samaria indicios de que era un campo alentador. Tenían sus pensamientos fijos en una gran obra futura, y no vieron que en derredor de sí había una mies que segar. Pero por medio de la mujer a quien ellos despreciaron, toda una ciudad llegó a oír del Salvador. Ella llevó en seguida la luz a sus </a:t>
            </a:r>
            <a:r>
              <a:rPr lang="es-MX" dirty="0" smtClean="0"/>
              <a:t>compatriotas</a:t>
            </a:r>
            <a:r>
              <a:rPr lang="es-MX" sz="2400" dirty="0" smtClean="0"/>
              <a:t>”.</a:t>
            </a:r>
            <a:endParaRPr lang="en-US" sz="2400" b="1" dirty="0">
              <a:solidFill>
                <a:schemeClr val="tx1">
                  <a:alpha val="55000"/>
                </a:schemeClr>
              </a:solidFill>
              <a:latin typeface="+mj-lt"/>
            </a:endParaRPr>
          </a:p>
        </p:txBody>
      </p:sp>
    </p:spTree>
    <p:extLst>
      <p:ext uri="{BB962C8B-B14F-4D97-AF65-F5344CB8AC3E}">
        <p14:creationId xmlns:p14="http://schemas.microsoft.com/office/powerpoint/2010/main" val="2325808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D8C3AFD7-4CCE-484E-84C6-80FB3E3E209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490C807E-560D-4B1E-8911-1B0B4631F6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CCC1DF5-83E7-46A1-8737-18B5AA0F147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02114E49-C077-4083-B5C1-6A6E70F4D9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92964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FB10E92-DDBC-EB45-BBFB-388504DCA864}"/>
              </a:ext>
            </a:extLst>
          </p:cNvPr>
          <p:cNvSpPr>
            <a:spLocks noGrp="1"/>
          </p:cNvSpPr>
          <p:nvPr>
            <p:ph idx="1"/>
          </p:nvPr>
        </p:nvSpPr>
        <p:spPr>
          <a:xfrm>
            <a:off x="685800" y="1794162"/>
            <a:ext cx="6781800" cy="3650674"/>
          </a:xfrm>
        </p:spPr>
        <p:txBody>
          <a:bodyPr>
            <a:normAutofit lnSpcReduction="10000"/>
          </a:bodyPr>
          <a:lstStyle/>
          <a:p>
            <a:pPr marL="0" indent="0">
              <a:buNone/>
            </a:pPr>
            <a:r>
              <a:rPr lang="es-MX" dirty="0"/>
              <a:t>“Esta mujer representa la obra de una fe práctica en Cristo. Cada verdadero discípulo nace en el reino de Dios como misionero. El que bebe del agua viva, llega a ser una fuente de vida. El que recibe llega a ser un dador. La gracia de Cristo en el alma es como un manantial en el desierto, cuyas aguas surgen para refrescar a todos, y da a quienes están por perecer avidez de beber el agua de la vida</a:t>
            </a:r>
            <a:r>
              <a:rPr lang="es-MX" dirty="0" smtClean="0"/>
              <a:t>”</a:t>
            </a:r>
            <a:r>
              <a:rPr lang="en-US" dirty="0" smtClean="0">
                <a:solidFill>
                  <a:schemeClr val="bg2">
                    <a:lumMod val="50000"/>
                  </a:schemeClr>
                </a:solidFill>
              </a:rPr>
              <a:t>—</a:t>
            </a:r>
            <a:r>
              <a:rPr lang="es-MX" sz="2400" i="1" dirty="0" smtClean="0"/>
              <a:t>El </a:t>
            </a:r>
            <a:r>
              <a:rPr lang="es-MX" sz="2400" i="1" dirty="0"/>
              <a:t>Deseado de todas las gentes, </a:t>
            </a:r>
            <a:r>
              <a:rPr lang="es-MX" sz="2400" dirty="0"/>
              <a:t>p.166, 1, </a:t>
            </a:r>
            <a:r>
              <a:rPr lang="es-MX" sz="2400" dirty="0" smtClean="0"/>
              <a:t>2. </a:t>
            </a:r>
            <a:endParaRPr lang="en-US" sz="2400" dirty="0"/>
          </a:p>
          <a:p>
            <a:pPr marL="0" indent="0">
              <a:buNone/>
            </a:pPr>
            <a:endParaRPr lang="en-US" sz="2400" b="1" dirty="0">
              <a:solidFill>
                <a:schemeClr val="tx1">
                  <a:alpha val="55000"/>
                </a:schemeClr>
              </a:solidFill>
              <a:latin typeface="+mj-lt"/>
            </a:endParaRPr>
          </a:p>
          <a:p>
            <a:pPr marL="0" indent="0" algn="ctr">
              <a:lnSpc>
                <a:spcPct val="100000"/>
              </a:lnSpc>
              <a:buNone/>
            </a:pPr>
            <a:endParaRPr lang="en-US" sz="2400" b="1" dirty="0">
              <a:solidFill>
                <a:schemeClr val="tx1">
                  <a:alpha val="55000"/>
                </a:schemeClr>
              </a:solidFill>
              <a:latin typeface="+mj-lt"/>
            </a:endParaRPr>
          </a:p>
        </p:txBody>
      </p:sp>
    </p:spTree>
    <p:extLst>
      <p:ext uri="{BB962C8B-B14F-4D97-AF65-F5344CB8AC3E}">
        <p14:creationId xmlns:p14="http://schemas.microsoft.com/office/powerpoint/2010/main" val="71247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2D584A-04DF-2E43-85A3-EC2BBF5EB597}"/>
              </a:ext>
            </a:extLst>
          </p:cNvPr>
          <p:cNvSpPr>
            <a:spLocks noGrp="1"/>
          </p:cNvSpPr>
          <p:nvPr>
            <p:ph type="title"/>
          </p:nvPr>
        </p:nvSpPr>
        <p:spPr>
          <a:xfrm>
            <a:off x="6714961" y="274321"/>
            <a:ext cx="4254138" cy="2575560"/>
          </a:xfrm>
        </p:spPr>
        <p:txBody>
          <a:bodyPr anchor="b">
            <a:normAutofit/>
          </a:bodyPr>
          <a:lstStyle/>
          <a:p>
            <a:pPr algn="ctr">
              <a:lnSpc>
                <a:spcPct val="100000"/>
              </a:lnSpc>
            </a:pPr>
            <a:r>
              <a:rPr lang="es-MX" sz="3600" dirty="0" smtClean="0">
                <a:solidFill>
                  <a:srgbClr val="C00000"/>
                </a:solidFill>
              </a:rPr>
              <a:t>YO IRÉ </a:t>
            </a:r>
            <a:br>
              <a:rPr lang="es-MX" sz="3600" dirty="0" smtClean="0">
                <a:solidFill>
                  <a:srgbClr val="C00000"/>
                </a:solidFill>
              </a:rPr>
            </a:br>
            <a:r>
              <a:rPr lang="es-MX" sz="3200" dirty="0" smtClean="0"/>
              <a:t>a </a:t>
            </a:r>
            <a:r>
              <a:rPr lang="es-MX" sz="3200" dirty="0"/>
              <a:t>llevar el  evangelio a mi </a:t>
            </a:r>
            <a:r>
              <a:rPr lang="es-MX" sz="3200" dirty="0" smtClean="0"/>
              <a:t>mundo</a:t>
            </a:r>
            <a:r>
              <a:rPr lang="es-MX" sz="3600" dirty="0" smtClean="0"/>
              <a:t/>
            </a:r>
            <a:br>
              <a:rPr lang="es-MX" sz="3600" dirty="0" smtClean="0"/>
            </a:br>
            <a:r>
              <a:rPr lang="en-US" sz="2800" b="1" i="1" dirty="0" smtClean="0">
                <a:solidFill>
                  <a:srgbClr val="FFC000"/>
                </a:solidFill>
                <a:latin typeface="Book Antiqua" panose="02040602050305030304" pitchFamily="18" charset="0"/>
              </a:rPr>
              <a:t>Ana Stahl</a:t>
            </a:r>
            <a:r>
              <a:rPr lang="en-US" sz="3200" dirty="0" smtClean="0"/>
              <a:t> </a:t>
            </a:r>
            <a:endParaRPr lang="en-US" sz="3200" dirty="0"/>
          </a:p>
        </p:txBody>
      </p:sp>
      <p:pic>
        <p:nvPicPr>
          <p:cNvPr id="5" name="Content Placeholder 4">
            <a:extLst>
              <a:ext uri="{FF2B5EF4-FFF2-40B4-BE49-F238E27FC236}">
                <a16:creationId xmlns:a16="http://schemas.microsoft.com/office/drawing/2014/main" id="{0DEB7A1D-6F64-1B42-AC93-C50DD5C392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03" r="-1" b="10151"/>
          <a:stretch/>
        </p:blipFill>
        <p:spPr>
          <a:xfrm>
            <a:off x="391903" y="573678"/>
            <a:ext cx="5103206" cy="5710645"/>
          </a:xfrm>
          <a:prstGeom prst="rect">
            <a:avLst/>
          </a:prstGeom>
        </p:spPr>
      </p:pic>
      <p:cxnSp>
        <p:nvCxnSpPr>
          <p:cNvPr id="21" name="Straight Connector 20">
            <a:extLst>
              <a:ext uri="{FF2B5EF4-FFF2-40B4-BE49-F238E27FC236}">
                <a16:creationId xmlns:a16="http://schemas.microsoft.com/office/drawing/2014/main" id="{CF8F36E2-BBE5-43FE-822F-AD8CAE08C07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24D7D647-7078-446D-A496-9736BE153E08}"/>
              </a:ext>
            </a:extLst>
          </p:cNvPr>
          <p:cNvSpPr>
            <a:spLocks noGrp="1"/>
          </p:cNvSpPr>
          <p:nvPr>
            <p:ph idx="1"/>
          </p:nvPr>
        </p:nvSpPr>
        <p:spPr>
          <a:xfrm>
            <a:off x="6688182" y="2520450"/>
            <a:ext cx="4887685" cy="3210179"/>
          </a:xfrm>
        </p:spPr>
        <p:txBody>
          <a:bodyPr anchor="t">
            <a:normAutofit/>
          </a:bodyPr>
          <a:lstStyle/>
          <a:p>
            <a:pPr marL="0" indent="0" algn="ctr">
              <a:buNone/>
            </a:pPr>
            <a:endParaRPr lang="en-US" sz="3200" dirty="0"/>
          </a:p>
          <a:p>
            <a:pPr marL="0" indent="0" algn="ctr">
              <a:buNone/>
            </a:pPr>
            <a:r>
              <a:rPr lang="es-MX" sz="3200" dirty="0"/>
              <a:t>Ana Cristina </a:t>
            </a:r>
            <a:r>
              <a:rPr lang="es-MX" sz="3200" dirty="0" err="1"/>
              <a:t>Carlson</a:t>
            </a:r>
            <a:r>
              <a:rPr lang="es-MX" sz="3200" dirty="0"/>
              <a:t> Stahl nació en Suiza, en 1870 y emigró con su familia a los Estados Unidos cuando tenía dieciséis años</a:t>
            </a:r>
            <a:endParaRPr lang="en-US" sz="3200" dirty="0"/>
          </a:p>
        </p:txBody>
      </p:sp>
    </p:spTree>
    <p:extLst>
      <p:ext uri="{BB962C8B-B14F-4D97-AF65-F5344CB8AC3E}">
        <p14:creationId xmlns:p14="http://schemas.microsoft.com/office/powerpoint/2010/main" val="302511618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A3186889-71AB-B143-9201-18A8D61F86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03" r="-1" b="10151"/>
          <a:stretch/>
        </p:blipFill>
        <p:spPr>
          <a:xfrm>
            <a:off x="391903" y="573678"/>
            <a:ext cx="5103206" cy="5710645"/>
          </a:xfrm>
          <a:prstGeom prst="rect">
            <a:avLst/>
          </a:prstGeom>
        </p:spPr>
      </p:pic>
      <p:cxnSp>
        <p:nvCxnSpPr>
          <p:cNvPr id="11" name="Straight Connector 10">
            <a:extLst>
              <a:ext uri="{FF2B5EF4-FFF2-40B4-BE49-F238E27FC236}">
                <a16:creationId xmlns:a16="http://schemas.microsoft.com/office/drawing/2014/main" id="{CF8F36E2-BBE5-43FE-822F-AD8CAE08C07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4B9A68-AF62-314A-83AD-A3F288B42C3F}"/>
              </a:ext>
            </a:extLst>
          </p:cNvPr>
          <p:cNvSpPr>
            <a:spLocks noGrp="1"/>
          </p:cNvSpPr>
          <p:nvPr>
            <p:ph idx="1"/>
          </p:nvPr>
        </p:nvSpPr>
        <p:spPr>
          <a:xfrm>
            <a:off x="6442363" y="891749"/>
            <a:ext cx="5238187" cy="5074502"/>
          </a:xfrm>
        </p:spPr>
        <p:txBody>
          <a:bodyPr anchor="t">
            <a:normAutofit fontScale="92500" lnSpcReduction="10000"/>
          </a:bodyPr>
          <a:lstStyle/>
          <a:p>
            <a:pPr algn="ctr">
              <a:lnSpc>
                <a:spcPct val="100000"/>
              </a:lnSpc>
            </a:pPr>
            <a:r>
              <a:rPr lang="es-MX" dirty="0"/>
              <a:t>Todavía ahora, 110 años después de llegar a Perú, la comunidad de los Andes todavía canta himnos acerca del matrimonio Stahl. </a:t>
            </a:r>
            <a:endParaRPr lang="es-MX" dirty="0" smtClean="0"/>
          </a:p>
          <a:p>
            <a:pPr algn="ctr">
              <a:lnSpc>
                <a:spcPct val="100000"/>
              </a:lnSpc>
            </a:pPr>
            <a:r>
              <a:rPr lang="es-MX" dirty="0" smtClean="0"/>
              <a:t>A </a:t>
            </a:r>
            <a:r>
              <a:rPr lang="es-MX" dirty="0"/>
              <a:t>muchos niños se les pone el nombre de Ana y Fernando en Perú y Bolivia. </a:t>
            </a:r>
            <a:endParaRPr lang="es-MX" dirty="0" smtClean="0"/>
          </a:p>
          <a:p>
            <a:pPr algn="ctr">
              <a:lnSpc>
                <a:spcPct val="100000"/>
              </a:lnSpc>
            </a:pPr>
            <a:r>
              <a:rPr lang="es-MX" dirty="0" smtClean="0"/>
              <a:t>Hay </a:t>
            </a:r>
            <a:r>
              <a:rPr lang="es-MX" dirty="0"/>
              <a:t>muchas iglesias, escuelas y misiones que llevan el nombre de Ana Stahl, tales como la Clínica Ana </a:t>
            </a:r>
            <a:r>
              <a:rPr lang="es-MX" i="1" dirty="0"/>
              <a:t>Stahl</a:t>
            </a:r>
            <a:r>
              <a:rPr lang="es-MX" dirty="0"/>
              <a:t>, en Iquitos, Perú y el Centro Stahl de Misión Global, en la Universidad  La Sierra, en California.</a:t>
            </a:r>
            <a:endParaRPr lang="en-US" sz="2400" dirty="0"/>
          </a:p>
        </p:txBody>
      </p:sp>
    </p:spTree>
    <p:extLst>
      <p:ext uri="{BB962C8B-B14F-4D97-AF65-F5344CB8AC3E}">
        <p14:creationId xmlns:p14="http://schemas.microsoft.com/office/powerpoint/2010/main" val="186713695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DFCCCA-D90F-C141-BCCF-259C5ADCE84D}"/>
              </a:ext>
            </a:extLst>
          </p:cNvPr>
          <p:cNvSpPr>
            <a:spLocks noGrp="1"/>
          </p:cNvSpPr>
          <p:nvPr>
            <p:ph idx="1"/>
          </p:nvPr>
        </p:nvSpPr>
        <p:spPr>
          <a:xfrm>
            <a:off x="841248" y="822960"/>
            <a:ext cx="5285232" cy="4538751"/>
          </a:xfrm>
        </p:spPr>
        <p:txBody>
          <a:bodyPr anchor="t">
            <a:normAutofit fontScale="85000" lnSpcReduction="10000"/>
          </a:bodyPr>
          <a:lstStyle/>
          <a:p>
            <a:r>
              <a:rPr lang="es-MX" dirty="0"/>
              <a:t>Se han escrito libros acerca de Ana, manteniendo con ello viva su historia e inspirando a otras mujeres generación tras generación, a ir y alcanzar al mundo con el evangelio de Cristo. </a:t>
            </a:r>
            <a:endParaRPr lang="es-MX" dirty="0" smtClean="0"/>
          </a:p>
          <a:p>
            <a:r>
              <a:rPr lang="es-MX" dirty="0"/>
              <a:t>Muchas mujeres hacen una gran diferencia cada día en su hogar, en la vida de su familia y de su iglesia. Ellas pueden transformar vecindarios, ciudades, regiones y hasta naciones, a través de su trabajo y su influencia. </a:t>
            </a:r>
            <a:endParaRPr lang="es-MX" dirty="0" smtClean="0"/>
          </a:p>
          <a:p>
            <a:r>
              <a:rPr lang="es-MX" dirty="0" smtClean="0"/>
              <a:t>Cuando </a:t>
            </a:r>
            <a:r>
              <a:rPr lang="es-MX" dirty="0"/>
              <a:t>invitamos a otros a venir a ver al Salvador del mundo, ciertamente hacemos una diferencia. </a:t>
            </a:r>
            <a:endParaRPr lang="en-US" dirty="0"/>
          </a:p>
          <a:p>
            <a:endParaRPr lang="en-US" dirty="0"/>
          </a:p>
        </p:txBody>
      </p:sp>
      <p:cxnSp>
        <p:nvCxnSpPr>
          <p:cNvPr id="11" name="Straight Connector 10">
            <a:extLst>
              <a:ext uri="{FF2B5EF4-FFF2-40B4-BE49-F238E27FC236}">
                <a16:creationId xmlns:a16="http://schemas.microsoft.com/office/drawing/2014/main" id="{CF8F36E2-BBE5-43FE-822F-AD8CAE08C07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F3B16CB2-DF3F-8F46-90CC-BA419062B6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03" r="-1" b="10151"/>
          <a:stretch/>
        </p:blipFill>
        <p:spPr>
          <a:xfrm>
            <a:off x="6749145" y="573678"/>
            <a:ext cx="5103206" cy="5710645"/>
          </a:xfrm>
          <a:prstGeom prst="rect">
            <a:avLst/>
          </a:prstGeom>
        </p:spPr>
      </p:pic>
    </p:spTree>
    <p:extLst>
      <p:ext uri="{BB962C8B-B14F-4D97-AF65-F5344CB8AC3E}">
        <p14:creationId xmlns:p14="http://schemas.microsoft.com/office/powerpoint/2010/main" val="120552488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038872-D06D-4719-B34E-C79F2A250F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9E0EE-8BFD-7840-A87A-B690ADD2947E}"/>
              </a:ext>
            </a:extLst>
          </p:cNvPr>
          <p:cNvSpPr>
            <a:spLocks noGrp="1"/>
          </p:cNvSpPr>
          <p:nvPr>
            <p:ph type="title"/>
          </p:nvPr>
        </p:nvSpPr>
        <p:spPr>
          <a:xfrm>
            <a:off x="-6094" y="-52637"/>
            <a:ext cx="5234247" cy="4288012"/>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100000"/>
              </a:lnSpc>
            </a:pPr>
            <a:r>
              <a:rPr lang="es-MX" b="1" dirty="0" smtClean="0">
                <a:solidFill>
                  <a:schemeClr val="bg1"/>
                </a:solidFill>
              </a:rPr>
              <a:t>LLAMADOS </a:t>
            </a:r>
            <a:r>
              <a:rPr lang="es-MX" b="1" dirty="0">
                <a:solidFill>
                  <a:schemeClr val="bg1"/>
                </a:solidFill>
              </a:rPr>
              <a:t>A IR A ALCANZAR NUESTRO </a:t>
            </a:r>
            <a:r>
              <a:rPr lang="es-MX" b="1" dirty="0">
                <a:solidFill>
                  <a:srgbClr val="C00000"/>
                </a:solidFill>
              </a:rPr>
              <a:t>MUNDO CON EL MENSAJE DEL  EVANGELIO </a:t>
            </a:r>
            <a:endParaRPr lang="en-US" sz="4800" dirty="0">
              <a:solidFill>
                <a:schemeClr val="accent1">
                  <a:lumMod val="20000"/>
                  <a:lumOff val="80000"/>
                </a:schemeClr>
              </a:solidFill>
              <a:latin typeface="Avenir Next" panose="020B0503020202020204" pitchFamily="34" charset="0"/>
            </a:endParaRPr>
          </a:p>
        </p:txBody>
      </p:sp>
    </p:spTree>
    <p:extLst>
      <p:ext uri="{BB962C8B-B14F-4D97-AF65-F5344CB8AC3E}">
        <p14:creationId xmlns:p14="http://schemas.microsoft.com/office/powerpoint/2010/main" val="186235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ky, outdoor, mountain&#10;&#10;Description automatically generated">
            <a:extLst>
              <a:ext uri="{FF2B5EF4-FFF2-40B4-BE49-F238E27FC236}">
                <a16:creationId xmlns:a16="http://schemas.microsoft.com/office/drawing/2014/main" id="{55B5CD3E-982C-B544-8337-C3DC518119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328" r="21406" b="1"/>
          <a:stretch/>
        </p:blipFill>
        <p:spPr>
          <a:xfrm>
            <a:off x="391903" y="573678"/>
            <a:ext cx="5103206" cy="5710645"/>
          </a:xfrm>
          <a:prstGeom prst="rect">
            <a:avLst/>
          </a:prstGeom>
        </p:spPr>
      </p:pic>
      <p:cxnSp>
        <p:nvCxnSpPr>
          <p:cNvPr id="14" name="Straight Connector 10">
            <a:extLst>
              <a:ext uri="{FF2B5EF4-FFF2-40B4-BE49-F238E27FC236}">
                <a16:creationId xmlns:a16="http://schemas.microsoft.com/office/drawing/2014/main" id="{CF8F36E2-BBE5-43FE-822F-AD8CAE08C07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687469-C741-644E-8E5A-A7353D7BE28F}"/>
              </a:ext>
            </a:extLst>
          </p:cNvPr>
          <p:cNvSpPr>
            <a:spLocks noGrp="1"/>
          </p:cNvSpPr>
          <p:nvPr>
            <p:ph idx="1"/>
          </p:nvPr>
        </p:nvSpPr>
        <p:spPr>
          <a:xfrm>
            <a:off x="6472662" y="864525"/>
            <a:ext cx="5103205" cy="5419798"/>
          </a:xfrm>
        </p:spPr>
        <p:txBody>
          <a:bodyPr anchor="t">
            <a:normAutofit/>
          </a:bodyPr>
          <a:lstStyle/>
          <a:p>
            <a:pPr marL="0" indent="0" algn="ctr">
              <a:lnSpc>
                <a:spcPct val="100000"/>
              </a:lnSpc>
              <a:buNone/>
            </a:pPr>
            <a:r>
              <a:rPr lang="es-MX" dirty="0"/>
              <a:t>Tú y yo hemos recibido el llamado a ir y alcanzar al mundo con el evangelio. </a:t>
            </a:r>
            <a:endParaRPr lang="es-MX" dirty="0" smtClean="0"/>
          </a:p>
          <a:p>
            <a:pPr marL="0" indent="0" algn="ctr">
              <a:lnSpc>
                <a:spcPct val="100000"/>
              </a:lnSpc>
              <a:buNone/>
            </a:pPr>
            <a:r>
              <a:rPr lang="es-MX" dirty="0" smtClean="0"/>
              <a:t>No </a:t>
            </a:r>
            <a:r>
              <a:rPr lang="es-MX" dirty="0"/>
              <a:t>permitas que tus imperfecciones, tu falta de conocimiento, de habilidades o tus imposibilidades, te detengan. Coloca como prioridad tu misión, da fielmente tu testimonio y sé un vivo recordatorio de Jesús, a donde quiera que vayas.</a:t>
            </a:r>
            <a:endParaRPr lang="en-US" sz="2400" dirty="0"/>
          </a:p>
        </p:txBody>
      </p:sp>
    </p:spTree>
    <p:extLst>
      <p:ext uri="{BB962C8B-B14F-4D97-AF65-F5344CB8AC3E}">
        <p14:creationId xmlns:p14="http://schemas.microsoft.com/office/powerpoint/2010/main" val="422123021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777BBD-C42C-46C6-8D2D-BD2F9613D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outdoor, mountain&#10;&#10;Description automatically generated">
            <a:extLst>
              <a:ext uri="{FF2B5EF4-FFF2-40B4-BE49-F238E27FC236}">
                <a16:creationId xmlns:a16="http://schemas.microsoft.com/office/drawing/2014/main" id="{F7EDC8C4-EE82-6341-B7A6-7BA98A1F2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2" name="Graphic 1">
            <a:extLst>
              <a:ext uri="{FF2B5EF4-FFF2-40B4-BE49-F238E27FC236}">
                <a16:creationId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AD4019FD-056B-7D43-B8A6-8DF93B70491B}"/>
              </a:ext>
            </a:extLst>
          </p:cNvPr>
          <p:cNvSpPr>
            <a:spLocks noGrp="1"/>
          </p:cNvSpPr>
          <p:nvPr>
            <p:ph idx="1"/>
          </p:nvPr>
        </p:nvSpPr>
        <p:spPr>
          <a:xfrm>
            <a:off x="3024263" y="1884216"/>
            <a:ext cx="5861107" cy="3119923"/>
          </a:xfrm>
        </p:spPr>
        <p:txBody>
          <a:bodyPr>
            <a:noAutofit/>
          </a:bodyPr>
          <a:lstStyle/>
          <a:p>
            <a:pPr marL="0" indent="0" algn="ctr">
              <a:lnSpc>
                <a:spcPct val="150000"/>
              </a:lnSpc>
              <a:buNone/>
            </a:pPr>
            <a:r>
              <a:rPr lang="es-MX"/>
              <a:t>Pongámonos de pie y oremos porque Dios nos de las oportunidades y el valor </a:t>
            </a:r>
            <a:r>
              <a:rPr lang="es-MX"/>
              <a:t>para </a:t>
            </a:r>
            <a:r>
              <a:rPr lang="es-MX" smtClean="0"/>
              <a:t>responder</a:t>
            </a:r>
            <a:r>
              <a:rPr lang="en-US" sz="2600" smtClean="0">
                <a:latin typeface="Avenir Next" panose="020B0503020202020204" pitchFamily="34" charset="0"/>
              </a:rPr>
              <a:t> </a:t>
            </a:r>
            <a:endParaRPr lang="en-US" sz="2600" dirty="0">
              <a:latin typeface="Avenir Next" panose="020B0503020202020204" pitchFamily="34" charset="0"/>
            </a:endParaRPr>
          </a:p>
          <a:p>
            <a:pPr marL="0" indent="0" algn="ctr">
              <a:lnSpc>
                <a:spcPct val="150000"/>
              </a:lnSpc>
              <a:buNone/>
            </a:pPr>
            <a:r>
              <a:rPr lang="es-MX" dirty="0" smtClean="0"/>
              <a:t> </a:t>
            </a:r>
            <a:r>
              <a:rPr lang="es-MX" dirty="0">
                <a:solidFill>
                  <a:srgbClr val="FF0000"/>
                </a:solidFill>
              </a:rPr>
              <a:t>“He aquí, envíame a mí. Yo iré a alcanzar al mundo con el mensaje bendito del evangelio”. </a:t>
            </a:r>
            <a:endParaRPr lang="en-US" sz="2600" b="1" dirty="0">
              <a:solidFill>
                <a:srgbClr val="FF0000"/>
              </a:solidFill>
              <a:latin typeface="Avenir Next" panose="020B0503020202020204" pitchFamily="34" charset="0"/>
            </a:endParaRPr>
          </a:p>
        </p:txBody>
      </p:sp>
    </p:spTree>
    <p:extLst>
      <p:ext uri="{BB962C8B-B14F-4D97-AF65-F5344CB8AC3E}">
        <p14:creationId xmlns:p14="http://schemas.microsoft.com/office/powerpoint/2010/main" val="194849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with low confidence">
            <a:extLst>
              <a:ext uri="{FF2B5EF4-FFF2-40B4-BE49-F238E27FC236}">
                <a16:creationId xmlns:a16="http://schemas.microsoft.com/office/drawing/2014/main" id="{366F3506-2E80-EC4D-BD33-12DDA7965C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2000" cy="6857999"/>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70EB5EB-ECF0-B84E-B648-54F954E28769}"/>
              </a:ext>
            </a:extLst>
          </p:cNvPr>
          <p:cNvSpPr>
            <a:spLocks noGrp="1"/>
          </p:cNvSpPr>
          <p:nvPr>
            <p:ph type="title"/>
          </p:nvPr>
        </p:nvSpPr>
        <p:spPr>
          <a:xfrm>
            <a:off x="723899" y="1102840"/>
            <a:ext cx="5058191" cy="1339382"/>
          </a:xfrm>
        </p:spPr>
        <p:txBody>
          <a:bodyPr>
            <a:normAutofit fontScale="90000"/>
          </a:bodyPr>
          <a:lstStyle/>
          <a:p>
            <a:pPr algn="ctr">
              <a:lnSpc>
                <a:spcPct val="100000"/>
              </a:lnSpc>
            </a:pPr>
            <a:r>
              <a:rPr lang="es-MX" dirty="0"/>
              <a:t>“—Vengan a ver —les contestó Jesús”</a:t>
            </a:r>
            <a:endParaRPr lang="en-US" sz="3600" dirty="0"/>
          </a:p>
        </p:txBody>
      </p:sp>
      <p:sp>
        <p:nvSpPr>
          <p:cNvPr id="14" name="Rectangle 6">
            <a:extLst>
              <a:ext uri="{FF2B5EF4-FFF2-40B4-BE49-F238E27FC236}">
                <a16:creationId xmlns:a16="http://schemas.microsoft.com/office/drawing/2014/main" id="{F0C518C2-0AA4-470C-87B9-9CBF428FBA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6844B5-9D2E-4143-93D0-20F265048B3B}"/>
              </a:ext>
            </a:extLst>
          </p:cNvPr>
          <p:cNvSpPr>
            <a:spLocks noGrp="1"/>
          </p:cNvSpPr>
          <p:nvPr>
            <p:ph idx="1"/>
          </p:nvPr>
        </p:nvSpPr>
        <p:spPr>
          <a:xfrm>
            <a:off x="723898" y="2547256"/>
            <a:ext cx="5275120" cy="3451761"/>
          </a:xfrm>
        </p:spPr>
        <p:txBody>
          <a:bodyPr anchor="ctr">
            <a:normAutofit fontScale="92500"/>
          </a:bodyPr>
          <a:lstStyle/>
          <a:p>
            <a:r>
              <a:rPr lang="es-MX" dirty="0"/>
              <a:t>Este encuentro transformó a esos hombres. Inmediatamente, Andrés invitó a su hermano a encontrarse con el Mesías. </a:t>
            </a:r>
            <a:endParaRPr lang="es-MX" dirty="0" smtClean="0"/>
          </a:p>
          <a:p>
            <a:r>
              <a:rPr lang="es-MX" dirty="0" smtClean="0"/>
              <a:t>No </a:t>
            </a:r>
            <a:r>
              <a:rPr lang="es-MX" dirty="0"/>
              <a:t>le dio a Simón Pedro instrucciones de cómo encontrarlo y luego lo envió solo a buscar a Jesús, sino que él mismo lo trajo a donde estaba Jesús. </a:t>
            </a:r>
            <a:endParaRPr lang="en-US" dirty="0"/>
          </a:p>
        </p:txBody>
      </p:sp>
    </p:spTree>
    <p:extLst>
      <p:ext uri="{BB962C8B-B14F-4D97-AF65-F5344CB8AC3E}">
        <p14:creationId xmlns:p14="http://schemas.microsoft.com/office/powerpoint/2010/main" val="253213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4C21BAE-6866-4C7A-A7EC-C1B2E572D5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CB1DC96A-FF09-4243-8BFE-0C7D2CD444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C74F2646-08C7-4051-81DA-751C43A03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D6552F-C98B-4FBA-842F-3EF2D5ACA1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F0C518C2-0AA4-470C-87B9-9CBF428FBA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ADB430-DC62-2846-B409-D708F7287C80}"/>
              </a:ext>
            </a:extLst>
          </p:cNvPr>
          <p:cNvSpPr>
            <a:spLocks noGrp="1"/>
          </p:cNvSpPr>
          <p:nvPr>
            <p:ph idx="1"/>
          </p:nvPr>
        </p:nvSpPr>
        <p:spPr>
          <a:xfrm>
            <a:off x="792474" y="1371602"/>
            <a:ext cx="6635291" cy="4437797"/>
          </a:xfrm>
        </p:spPr>
        <p:txBody>
          <a:bodyPr anchor="ctr">
            <a:normAutofit lnSpcReduction="10000"/>
          </a:bodyPr>
          <a:lstStyle/>
          <a:p>
            <a:pPr marL="0" indent="0">
              <a:buNone/>
            </a:pPr>
            <a:r>
              <a:rPr lang="es-MX" dirty="0"/>
              <a:t>Este día, al enfatizar y celebrar a la mujer y su ministerio, aprenderemos lecciones a través de la historia de la mujer samaritana, una maravillosa mujer cuyo nombre ni siquiera quedó registrado. Descubriremos que cada uno de nosotros —hombres, mujeres y niños, podemos hacer lo que hizo la mujer samaritana, lo que hizo Felipe , lo que hizo Andrés y lo que hizo Jesús. </a:t>
            </a:r>
            <a:endParaRPr lang="es-MX" dirty="0" smtClean="0"/>
          </a:p>
          <a:p>
            <a:pPr marL="0" indent="0">
              <a:buNone/>
            </a:pPr>
            <a:r>
              <a:rPr lang="es-MX" dirty="0" smtClean="0"/>
              <a:t>Independientemente </a:t>
            </a:r>
            <a:r>
              <a:rPr lang="es-MX" dirty="0"/>
              <a:t>de donde vivamos, podemos invitar a nuestra familia, nuestros amigos y vecinos: ¡</a:t>
            </a:r>
            <a:r>
              <a:rPr lang="es-MX" b="1" dirty="0"/>
              <a:t>VEN A VER </a:t>
            </a:r>
            <a:r>
              <a:rPr lang="es-MX" dirty="0"/>
              <a:t> a Jesús!</a:t>
            </a:r>
            <a:endParaRPr lang="en-US" dirty="0"/>
          </a:p>
        </p:txBody>
      </p:sp>
    </p:spTree>
    <p:extLst>
      <p:ext uri="{BB962C8B-B14F-4D97-AF65-F5344CB8AC3E}">
        <p14:creationId xmlns:p14="http://schemas.microsoft.com/office/powerpoint/2010/main" val="160175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E0A3-3F8A-D540-9203-543500B4BA43}"/>
              </a:ext>
            </a:extLst>
          </p:cNvPr>
          <p:cNvSpPr>
            <a:spLocks noGrp="1"/>
          </p:cNvSpPr>
          <p:nvPr>
            <p:ph type="title"/>
          </p:nvPr>
        </p:nvSpPr>
        <p:spPr/>
        <p:txBody>
          <a:bodyPr>
            <a:normAutofit fontScale="90000"/>
          </a:bodyPr>
          <a:lstStyle/>
          <a:p>
            <a:r>
              <a:rPr lang="pt-BR" b="1"/>
              <a:t/>
            </a:r>
            <a:br>
              <a:rPr lang="pt-BR" b="1"/>
            </a:br>
            <a:r>
              <a:rPr lang="pt-BR" b="1"/>
              <a:t>THE WOMAN AT THE WELL</a:t>
            </a:r>
            <a:r>
              <a:rPr lang="en-US"/>
              <a:t/>
            </a:r>
            <a:br>
              <a:rPr lang="en-US"/>
            </a:br>
            <a:endParaRPr lang="en-US" dirty="0"/>
          </a:p>
        </p:txBody>
      </p:sp>
      <p:pic>
        <p:nvPicPr>
          <p:cNvPr id="5" name="Picture 4" descr="A picture containing text&#10;&#10;Description automatically generated">
            <a:extLst>
              <a:ext uri="{FF2B5EF4-FFF2-40B4-BE49-F238E27FC236}">
                <a16:creationId xmlns:a16="http://schemas.microsoft.com/office/drawing/2014/main" id="{5EAB00E7-8A12-FC44-B728-37560BDE94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78" y="-149629"/>
            <a:ext cx="12308378" cy="7007629"/>
          </a:xfrm>
          <a:prstGeom prst="rect">
            <a:avLst/>
          </a:prstGeom>
        </p:spPr>
      </p:pic>
      <p:sp>
        <p:nvSpPr>
          <p:cNvPr id="3" name="Content Placeholder 2">
            <a:extLst>
              <a:ext uri="{FF2B5EF4-FFF2-40B4-BE49-F238E27FC236}">
                <a16:creationId xmlns:a16="http://schemas.microsoft.com/office/drawing/2014/main" id="{7994E98E-CA92-EE4A-A522-FA7D9B6D9436}"/>
              </a:ext>
            </a:extLst>
          </p:cNvPr>
          <p:cNvSpPr>
            <a:spLocks noGrp="1"/>
          </p:cNvSpPr>
          <p:nvPr>
            <p:ph idx="1"/>
          </p:nvPr>
        </p:nvSpPr>
        <p:spPr>
          <a:xfrm>
            <a:off x="838200" y="839141"/>
            <a:ext cx="8763000" cy="5328862"/>
          </a:xfrm>
        </p:spPr>
        <p:txBody>
          <a:bodyPr>
            <a:noAutofit/>
          </a:bodyPr>
          <a:lstStyle/>
          <a:p>
            <a:pPr marL="0" indent="0" algn="ctr">
              <a:buNone/>
            </a:pPr>
            <a:r>
              <a:rPr lang="es-MX" baseline="30000" dirty="0"/>
              <a:t>28 “</a:t>
            </a:r>
            <a:r>
              <a:rPr lang="es-MX" dirty="0"/>
              <a:t>La mujer dejó su cántaro, volvió al pueblo y le decía a la gente:</a:t>
            </a:r>
            <a:r>
              <a:rPr lang="es-MX" baseline="30000" dirty="0"/>
              <a:t>29 </a:t>
            </a:r>
            <a:r>
              <a:rPr lang="es-MX" dirty="0"/>
              <a:t>—‘Vengan a ver a un hombre que me ha dicho todo lo que he hecho. ¿No será este el Cristo?’ </a:t>
            </a:r>
            <a:r>
              <a:rPr lang="es-MX" baseline="30000" dirty="0"/>
              <a:t>30 </a:t>
            </a:r>
            <a:r>
              <a:rPr lang="es-MX" dirty="0"/>
              <a:t>Salieron del pueblo y fueron a ver a Jesús.</a:t>
            </a:r>
            <a:r>
              <a:rPr lang="es-MX" baseline="30000" dirty="0"/>
              <a:t>39 </a:t>
            </a:r>
            <a:r>
              <a:rPr lang="es-MX" dirty="0"/>
              <a:t>Muchos de los samaritanos que vivían en aquel pueblo creyeron en él por el testimonio que daba la mujer: ‘Me dijo todo lo que he hecho’. </a:t>
            </a:r>
            <a:r>
              <a:rPr lang="es-MX" baseline="30000" dirty="0"/>
              <a:t>40 </a:t>
            </a:r>
            <a:r>
              <a:rPr lang="es-MX" dirty="0"/>
              <a:t>Así que cuando los samaritanos fueron a su encuentro le insistieron en que se quedara con ellos. Jesús permaneció allí dos días, </a:t>
            </a:r>
            <a:r>
              <a:rPr lang="es-MX" baseline="30000" dirty="0"/>
              <a:t>41 </a:t>
            </a:r>
            <a:r>
              <a:rPr lang="es-MX" dirty="0"/>
              <a:t>y muchos más llegaron a creer por lo que él mismo decía. </a:t>
            </a:r>
            <a:r>
              <a:rPr lang="es-MX" baseline="30000" dirty="0"/>
              <a:t>42 </a:t>
            </a:r>
            <a:r>
              <a:rPr lang="es-MX" dirty="0"/>
              <a:t>—‘Ya no creemos solo por lo que tú dijiste’ —le decían a la mujer—; ‘ahora lo hemos oído nosotros mismos, y sabemos que verdaderamente este es el Salvador del mundo’”.</a:t>
            </a:r>
            <a:endParaRPr lang="en-US" dirty="0"/>
          </a:p>
          <a:p>
            <a:pPr marL="0" indent="0" algn="ctr">
              <a:lnSpc>
                <a:spcPct val="120000"/>
              </a:lnSpc>
              <a:buNone/>
            </a:pPr>
            <a:endParaRPr lang="en-US" sz="2000" dirty="0"/>
          </a:p>
          <a:p>
            <a:pPr marL="0" indent="0" algn="ctr">
              <a:lnSpc>
                <a:spcPct val="120000"/>
              </a:lnSpc>
              <a:buNone/>
            </a:pPr>
            <a:r>
              <a:rPr lang="pt-BR" sz="2000" dirty="0"/>
              <a:t> </a:t>
            </a:r>
            <a:endParaRPr lang="en-US" sz="2000" dirty="0"/>
          </a:p>
        </p:txBody>
      </p:sp>
    </p:spTree>
    <p:extLst>
      <p:ext uri="{BB962C8B-B14F-4D97-AF65-F5344CB8AC3E}">
        <p14:creationId xmlns:p14="http://schemas.microsoft.com/office/powerpoint/2010/main" val="114440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sky, mountain&#10;&#10;Description automatically generated">
            <a:extLst>
              <a:ext uri="{FF2B5EF4-FFF2-40B4-BE49-F238E27FC236}">
                <a16:creationId xmlns:a16="http://schemas.microsoft.com/office/drawing/2014/main" id="{3F9F669F-DFF7-3A45-874B-7642F5E84B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6">
            <a:extLst>
              <a:ext uri="{FF2B5EF4-FFF2-40B4-BE49-F238E27FC236}">
                <a16:creationId xmlns:a16="http://schemas.microsoft.com/office/drawing/2014/main" id="{F0C518C2-0AA4-470C-87B9-9CBF428FBA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C1D833-5517-3E46-BE68-C91023C66285}"/>
              </a:ext>
            </a:extLst>
          </p:cNvPr>
          <p:cNvSpPr>
            <a:spLocks noGrp="1"/>
          </p:cNvSpPr>
          <p:nvPr>
            <p:ph idx="1"/>
          </p:nvPr>
        </p:nvSpPr>
        <p:spPr>
          <a:xfrm>
            <a:off x="1189319" y="1038584"/>
            <a:ext cx="4458446" cy="4618413"/>
          </a:xfrm>
        </p:spPr>
        <p:txBody>
          <a:bodyPr anchor="ctr">
            <a:normAutofit/>
          </a:bodyPr>
          <a:lstStyle/>
          <a:p>
            <a:pPr marL="0" indent="0" algn="ctr">
              <a:lnSpc>
                <a:spcPct val="100000"/>
              </a:lnSpc>
              <a:buNone/>
            </a:pPr>
            <a:r>
              <a:rPr lang="es-MX" dirty="0"/>
              <a:t>La historia de la mujer junto al pozo nos muestra que para dar a conocer las nuevas acerca de Jesús, no necesitamos ser perfectos, no necesitamos saberlo todo y no necesitamos ir a tierras lejanas para hacerlo.</a:t>
            </a:r>
            <a:endParaRPr lang="en-US" dirty="0"/>
          </a:p>
          <a:p>
            <a:pPr marL="0" indent="0" algn="ctr">
              <a:buNone/>
            </a:pPr>
            <a:r>
              <a:rPr lang="es-MX" sz="4800" b="1" dirty="0">
                <a:solidFill>
                  <a:srgbClr val="FF0000"/>
                </a:solidFill>
              </a:rPr>
              <a:t>PODEMOS IR</a:t>
            </a:r>
            <a:endParaRPr lang="en-US" sz="4800" dirty="0">
              <a:solidFill>
                <a:srgbClr val="FF0000"/>
              </a:solidFill>
            </a:endParaRPr>
          </a:p>
        </p:txBody>
      </p:sp>
    </p:spTree>
    <p:extLst>
      <p:ext uri="{BB962C8B-B14F-4D97-AF65-F5344CB8AC3E}">
        <p14:creationId xmlns:p14="http://schemas.microsoft.com/office/powerpoint/2010/main" val="204329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88F6DB-AE81-4C8D-B1F2-045AB0C89A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with low confidence">
            <a:extLst>
              <a:ext uri="{FF2B5EF4-FFF2-40B4-BE49-F238E27FC236}">
                <a16:creationId xmlns:a16="http://schemas.microsoft.com/office/drawing/2014/main" id="{BEBD3D45-8908-5C44-92D4-A7600022A59A}"/>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2" name="Graphic 1">
            <a:extLst>
              <a:ext uri="{FF2B5EF4-FFF2-40B4-BE49-F238E27FC236}">
                <a16:creationId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B563C1B4-CA68-FB42-825F-848424F1E8BC}"/>
              </a:ext>
            </a:extLst>
          </p:cNvPr>
          <p:cNvSpPr>
            <a:spLocks noGrp="1"/>
          </p:cNvSpPr>
          <p:nvPr>
            <p:ph type="title"/>
          </p:nvPr>
        </p:nvSpPr>
        <p:spPr>
          <a:xfrm>
            <a:off x="2338465" y="1443727"/>
            <a:ext cx="6610664" cy="995047"/>
          </a:xfrm>
        </p:spPr>
        <p:txBody>
          <a:bodyPr anchor="b">
            <a:noAutofit/>
          </a:bodyPr>
          <a:lstStyle/>
          <a:p>
            <a:pPr algn="just">
              <a:lnSpc>
                <a:spcPct val="100000"/>
              </a:lnSpc>
            </a:pPr>
            <a:r>
              <a:rPr lang="es-MX" sz="2400" b="1" dirty="0" smtClean="0"/>
              <a:t>1. </a:t>
            </a:r>
            <a:r>
              <a:rPr lang="es-MX" sz="2400" b="1" dirty="0" smtClean="0">
                <a:solidFill>
                  <a:srgbClr val="FF0000"/>
                </a:solidFill>
              </a:rPr>
              <a:t>PARA </a:t>
            </a:r>
            <a:r>
              <a:rPr lang="es-MX" sz="2400" b="1" dirty="0">
                <a:solidFill>
                  <a:srgbClr val="FF0000"/>
                </a:solidFill>
              </a:rPr>
              <a:t>ALCANZAR AL MUNDO </a:t>
            </a:r>
            <a:r>
              <a:rPr lang="es-MX" sz="2400" b="1" dirty="0"/>
              <a:t>CON EL EVANGELIO, </a:t>
            </a:r>
            <a:r>
              <a:rPr lang="es-MX" sz="2400" b="1" dirty="0">
                <a:solidFill>
                  <a:srgbClr val="FF0000"/>
                </a:solidFill>
              </a:rPr>
              <a:t>NO NECESITAMOS. </a:t>
            </a:r>
            <a:r>
              <a:rPr lang="es-MX" sz="2400" b="1" dirty="0"/>
              <a:t>. . SER </a:t>
            </a:r>
            <a:r>
              <a:rPr lang="es-MX" sz="2400" b="1" dirty="0" smtClean="0"/>
              <a:t>PERFECTOS</a:t>
            </a:r>
            <a:endParaRPr lang="en-US" sz="1600" dirty="0">
              <a:solidFill>
                <a:srgbClr val="C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9EF772AA-C509-4247-86CD-20097F24BDD9}"/>
              </a:ext>
            </a:extLst>
          </p:cNvPr>
          <p:cNvSpPr>
            <a:spLocks noGrp="1"/>
          </p:cNvSpPr>
          <p:nvPr>
            <p:ph idx="1"/>
          </p:nvPr>
        </p:nvSpPr>
        <p:spPr>
          <a:xfrm>
            <a:off x="343955" y="2620359"/>
            <a:ext cx="9676015" cy="1872345"/>
          </a:xfrm>
        </p:spPr>
        <p:txBody>
          <a:bodyPr>
            <a:noAutofit/>
          </a:bodyPr>
          <a:lstStyle/>
          <a:p>
            <a:r>
              <a:rPr lang="es-MX" dirty="0"/>
              <a:t>La mujer samaritana no era perfecta- El hecho de que iba al pozo a sacar agua a una hora en que no se encontraría con otras mujeres, nos dice que ella sabía que estaba muy lejos de ser perfecta. La declaración de Jesús acerca de su vida matrimonial revela que no estaba guardando perfectamente la ley. Pero la mayor evidencia de que había algo que faltaba en su corazón, era el grito de su alma sedienta. </a:t>
            </a:r>
            <a:endParaRPr lang="en-US" dirty="0"/>
          </a:p>
          <a:p>
            <a:pPr marL="0" indent="0">
              <a:buNone/>
            </a:pPr>
            <a:r>
              <a:rPr lang="es-MX" dirty="0"/>
              <a:t>—"Señor, dame de esa agua para que no vuelva a tener sed ni siga viniendo aquí a sacarla”  (versículo 15).</a:t>
            </a:r>
            <a:endParaRPr lang="en-US" dirty="0"/>
          </a:p>
          <a:p>
            <a:pPr>
              <a:lnSpc>
                <a:spcPct val="100000"/>
              </a:lnSpc>
            </a:pPr>
            <a:endParaRPr lang="en-US" sz="2400" dirty="0"/>
          </a:p>
        </p:txBody>
      </p:sp>
    </p:spTree>
    <p:extLst>
      <p:ext uri="{BB962C8B-B14F-4D97-AF65-F5344CB8AC3E}">
        <p14:creationId xmlns:p14="http://schemas.microsoft.com/office/powerpoint/2010/main" val="54668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54C68D1F-1053-2042-BC71-B3BF576134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589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AEF706E-861A-8040-99E9-70AC75206774}"/>
              </a:ext>
            </a:extLst>
          </p:cNvPr>
          <p:cNvSpPr>
            <a:spLocks noGrp="1"/>
          </p:cNvSpPr>
          <p:nvPr>
            <p:ph idx="1"/>
          </p:nvPr>
        </p:nvSpPr>
        <p:spPr>
          <a:xfrm>
            <a:off x="942112" y="2218543"/>
            <a:ext cx="8492836" cy="4429594"/>
          </a:xfrm>
        </p:spPr>
        <p:txBody>
          <a:bodyPr anchor="ctr">
            <a:noAutofit/>
          </a:bodyPr>
          <a:lstStyle/>
          <a:p>
            <a:r>
              <a:rPr lang="es-MX" sz="2000" dirty="0"/>
              <a:t>La mujer samaritana estaba viviendo en pecado. La culpa oprimía su corazón. La conciencia constreñía su mente. Las miradas prejuiciadas herían su alma. Ir al pozo cuando otros estaban ahí era más que una experiencia vergonzosa, era humillante. Día tras día sentía que su existencia no tenía sentido. Estaba sedienta por algo que el agua no podía calmar. ¡Tenía sed de amor, de paz, de libertad, de una vida gozosa</a:t>
            </a:r>
            <a:r>
              <a:rPr lang="es-MX" sz="2000" dirty="0" smtClean="0"/>
              <a:t>!</a:t>
            </a:r>
            <a:endParaRPr lang="en-US" sz="2000" dirty="0" smtClean="0"/>
          </a:p>
          <a:p>
            <a:pPr marL="0" indent="0" algn="ctr">
              <a:lnSpc>
                <a:spcPct val="110000"/>
              </a:lnSpc>
              <a:buNone/>
            </a:pPr>
            <a:endParaRPr lang="en-US" sz="2000" dirty="0">
              <a:solidFill>
                <a:srgbClr val="C00000"/>
              </a:solidFill>
            </a:endParaRPr>
          </a:p>
          <a:p>
            <a:pPr marL="0" indent="0">
              <a:buNone/>
            </a:pPr>
            <a:r>
              <a:rPr lang="es-MX" dirty="0">
                <a:solidFill>
                  <a:srgbClr val="FF0000"/>
                </a:solidFill>
              </a:rPr>
              <a:t>“—Vengan a ver a un hombre que me ha dicho todo lo que he hecho” (versículo 29).</a:t>
            </a:r>
            <a:endParaRPr lang="en-US" dirty="0">
              <a:solidFill>
                <a:srgbClr val="FF0000"/>
              </a:solidFill>
            </a:endParaRPr>
          </a:p>
          <a:p>
            <a:pPr marL="0" indent="0">
              <a:lnSpc>
                <a:spcPct val="110000"/>
              </a:lnSpc>
              <a:buNone/>
            </a:pPr>
            <a:endParaRPr lang="en-US" sz="2000" dirty="0">
              <a:solidFill>
                <a:srgbClr val="C00000"/>
              </a:solidFill>
            </a:endParaRPr>
          </a:p>
          <a:p>
            <a:pPr marL="0" indent="0" algn="ctr">
              <a:lnSpc>
                <a:spcPct val="110000"/>
              </a:lnSpc>
              <a:buNone/>
            </a:pPr>
            <a:r>
              <a:rPr lang="es-MX" dirty="0" smtClean="0">
                <a:solidFill>
                  <a:srgbClr val="FF0000"/>
                </a:solidFill>
              </a:rPr>
              <a:t>PARA ALCANZAR AL MUNDO </a:t>
            </a:r>
            <a:r>
              <a:rPr lang="es-MX" dirty="0" smtClean="0"/>
              <a:t>con </a:t>
            </a:r>
            <a:r>
              <a:rPr lang="es-MX" dirty="0"/>
              <a:t>el evangelio </a:t>
            </a:r>
            <a:endParaRPr lang="es-MX" dirty="0" smtClean="0"/>
          </a:p>
          <a:p>
            <a:pPr marL="0" indent="0" algn="ctr">
              <a:lnSpc>
                <a:spcPct val="110000"/>
              </a:lnSpc>
              <a:buNone/>
            </a:pPr>
            <a:r>
              <a:rPr lang="es-MX" sz="2000" dirty="0" smtClean="0">
                <a:solidFill>
                  <a:srgbClr val="FF0000"/>
                </a:solidFill>
              </a:rPr>
              <a:t>NO NECESITAMOS </a:t>
            </a:r>
            <a:r>
              <a:rPr lang="es-MX" sz="2000" b="1" dirty="0" smtClean="0">
                <a:solidFill>
                  <a:srgbClr val="FF0000"/>
                </a:solidFill>
              </a:rPr>
              <a:t>SER PERFECTOS</a:t>
            </a:r>
            <a:r>
              <a:rPr lang="en-US" sz="1600" dirty="0" smtClean="0">
                <a:latin typeface="Avenir Next" panose="020B0503020202020204" pitchFamily="34" charset="0"/>
              </a:rPr>
              <a:t>,</a:t>
            </a:r>
            <a:endParaRPr lang="en-US" sz="1600" dirty="0">
              <a:latin typeface="Avenir Next" panose="020B0503020202020204" pitchFamily="34" charset="0"/>
            </a:endParaRPr>
          </a:p>
        </p:txBody>
      </p:sp>
    </p:spTree>
    <p:extLst>
      <p:ext uri="{BB962C8B-B14F-4D97-AF65-F5344CB8AC3E}">
        <p14:creationId xmlns:p14="http://schemas.microsoft.com/office/powerpoint/2010/main" val="61637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777BBD-C42C-46C6-8D2D-BD2F9613D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E91005DB-99FA-7E40-B230-53D1456788C5}"/>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D00581F8-6023-5441-9A2E-328B97D9E59E}"/>
              </a:ext>
            </a:extLst>
          </p:cNvPr>
          <p:cNvSpPr>
            <a:spLocks noGrp="1"/>
          </p:cNvSpPr>
          <p:nvPr>
            <p:ph type="title"/>
          </p:nvPr>
        </p:nvSpPr>
        <p:spPr>
          <a:xfrm>
            <a:off x="2086512" y="1115656"/>
            <a:ext cx="7057488" cy="1406070"/>
          </a:xfrm>
        </p:spPr>
        <p:txBody>
          <a:bodyPr anchor="b">
            <a:normAutofit fontScale="90000"/>
          </a:bodyPr>
          <a:lstStyle/>
          <a:p>
            <a:pPr algn="ctr">
              <a:lnSpc>
                <a:spcPct val="100000"/>
              </a:lnSpc>
            </a:pPr>
            <a:r>
              <a:rPr lang="en-US" sz="2800" b="1" dirty="0">
                <a:solidFill>
                  <a:srgbClr val="C00000"/>
                </a:solidFill>
                <a:latin typeface="Avenir Next" panose="020B0503020202020204" pitchFamily="34" charset="0"/>
              </a:rPr>
              <a:t>2. </a:t>
            </a:r>
            <a:r>
              <a:rPr lang="es-MX" sz="3100" b="1" dirty="0">
                <a:solidFill>
                  <a:srgbClr val="FF0000"/>
                </a:solidFill>
              </a:rPr>
              <a:t>PARA</a:t>
            </a:r>
            <a:r>
              <a:rPr lang="es-MX" sz="3600" b="1" dirty="0">
                <a:solidFill>
                  <a:srgbClr val="FF0000"/>
                </a:solidFill>
              </a:rPr>
              <a:t> </a:t>
            </a:r>
            <a:r>
              <a:rPr lang="es-MX" sz="3100" b="1" dirty="0">
                <a:solidFill>
                  <a:srgbClr val="FF0000"/>
                </a:solidFill>
              </a:rPr>
              <a:t>ALCANZAR AL MUNDO </a:t>
            </a:r>
            <a:r>
              <a:rPr lang="es-MX" sz="3100" b="1" dirty="0"/>
              <a:t>CON EL EVANGELIO </a:t>
            </a:r>
            <a:r>
              <a:rPr lang="es-MX" sz="3100" b="1" dirty="0">
                <a:solidFill>
                  <a:srgbClr val="FF0000"/>
                </a:solidFill>
              </a:rPr>
              <a:t>NO NECESITAMOS… SABERLO </a:t>
            </a:r>
            <a:r>
              <a:rPr lang="es-MX" sz="3100" b="1" dirty="0" smtClean="0">
                <a:solidFill>
                  <a:srgbClr val="FF0000"/>
                </a:solidFill>
              </a:rPr>
              <a:t>TODO</a:t>
            </a:r>
            <a:endParaRPr lang="en-US" sz="2000" dirty="0">
              <a:solidFill>
                <a:srgbClr val="FF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D895C1B5-C4E3-9D4E-965C-85084C5AE810}"/>
              </a:ext>
            </a:extLst>
          </p:cNvPr>
          <p:cNvSpPr>
            <a:spLocks noGrp="1"/>
          </p:cNvSpPr>
          <p:nvPr>
            <p:ph idx="1"/>
          </p:nvPr>
        </p:nvSpPr>
        <p:spPr>
          <a:xfrm>
            <a:off x="1108364" y="3315553"/>
            <a:ext cx="8589818" cy="3069886"/>
          </a:xfrm>
        </p:spPr>
        <p:txBody>
          <a:bodyPr>
            <a:normAutofit fontScale="92500" lnSpcReduction="20000"/>
          </a:bodyPr>
          <a:lstStyle/>
          <a:p>
            <a:pPr>
              <a:lnSpc>
                <a:spcPct val="100000"/>
              </a:lnSpc>
            </a:pPr>
            <a:r>
              <a:rPr lang="es-MX" dirty="0"/>
              <a:t>La mujer samaritana no sabía todo en cuanto a religión. Acababa de conocer a este Rabí y tenía algunas preguntas en cuanto a la Biblia. Estaba confusa en cuanto a cómo se debía adorar a Dios correctamente.  Y aunque esperaba la vendida del Mesías, no estaba lista para ese encuentro con él ese día.  </a:t>
            </a:r>
            <a:endParaRPr lang="en-US" dirty="0"/>
          </a:p>
          <a:p>
            <a:pPr marL="0" indent="0">
              <a:lnSpc>
                <a:spcPct val="100000"/>
              </a:lnSpc>
              <a:buNone/>
            </a:pPr>
            <a:endParaRPr lang="en-US" sz="2400" dirty="0"/>
          </a:p>
          <a:p>
            <a:r>
              <a:rPr lang="es-MX" dirty="0"/>
              <a:t>“—Sé que viene el Mesías, al que llaman el Cristo —respondió la mujer—. Cuando él venga nos explicará todas las cosas” (versículo 25).</a:t>
            </a:r>
            <a:endParaRPr lang="en-US" dirty="0"/>
          </a:p>
          <a:p>
            <a:pPr>
              <a:lnSpc>
                <a:spcPct val="100000"/>
              </a:lnSpc>
            </a:pPr>
            <a:endParaRPr lang="en-US" sz="2400" dirty="0"/>
          </a:p>
        </p:txBody>
      </p:sp>
    </p:spTree>
    <p:extLst>
      <p:ext uri="{BB962C8B-B14F-4D97-AF65-F5344CB8AC3E}">
        <p14:creationId xmlns:p14="http://schemas.microsoft.com/office/powerpoint/2010/main" val="244186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5446</Words>
  <Application>Microsoft Office PowerPoint</Application>
  <PresentationFormat>Widescreen</PresentationFormat>
  <Paragraphs>237</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Avenir Next</vt:lpstr>
      <vt:lpstr>Book Antiqua</vt:lpstr>
      <vt:lpstr>Calibri</vt:lpstr>
      <vt:lpstr>Calibri Light</vt:lpstr>
      <vt:lpstr>Cavolini</vt:lpstr>
      <vt:lpstr>Ink Free</vt:lpstr>
      <vt:lpstr>Office Theme</vt:lpstr>
      <vt:lpstr>Ven a ver   al Salvador del Mundo</vt:lpstr>
      <vt:lpstr>¿Dónde te hospedas?</vt:lpstr>
      <vt:lpstr>“—Vengan a ver —les contestó Jesús”</vt:lpstr>
      <vt:lpstr>PowerPoint Presentation</vt:lpstr>
      <vt:lpstr> THE WOMAN AT THE WELL </vt:lpstr>
      <vt:lpstr>PowerPoint Presentation</vt:lpstr>
      <vt:lpstr>1. PARA ALCANZAR AL MUNDO CON EL EVANGELIO, NO NECESITAMOS. . . SER PERFECTOS</vt:lpstr>
      <vt:lpstr>PowerPoint Presentation</vt:lpstr>
      <vt:lpstr>2. PARA ALCANZAR AL MUNDO CON EL EVANGELIO NO NECESITAMOS… SABERLO TODO</vt:lpstr>
      <vt:lpstr>PowerPoint Presentation</vt:lpstr>
      <vt:lpstr>3. PARA ALCANZAR NUESTRO MUNDO CON EL  EVANGELIO, NO NECESITAMOS . . . IR MUY LEJOS</vt:lpstr>
      <vt:lpstr>PowerPoint Presentation</vt:lpstr>
      <vt:lpstr>PowerPoint Presentation</vt:lpstr>
      <vt:lpstr> 1.PARA HACER UNA DIFERENCIA, NECESITAMOS . . . TENER PRIORIDADES</vt:lpstr>
      <vt:lpstr>PowerPoint Presentation</vt:lpstr>
      <vt:lpstr>PARA HACER UNA DIFERENCIA, NECESITAMOS. . . DAR NUESTRO TESTIMONIO</vt:lpstr>
      <vt:lpstr>PowerPoint Presentation</vt:lpstr>
      <vt:lpstr>3.PARA HACER UNA DIFERENCIA NECESITAMOS. . . ENFOCAR NUESTRA ATENCIÓN EN JESÚS </vt:lpstr>
      <vt:lpstr>PowerPoint Presentation</vt:lpstr>
      <vt:lpstr> EL FUNCIONAMIENTO DE UNA FE PRÁCTICA </vt:lpstr>
      <vt:lpstr>PowerPoint Presentation</vt:lpstr>
      <vt:lpstr>YO IRÉ  a llevar el  evangelio a mi mundo Ana Stahl </vt:lpstr>
      <vt:lpstr>PowerPoint Presentation</vt:lpstr>
      <vt:lpstr>PowerPoint Presentation</vt:lpstr>
      <vt:lpstr>LLAMADOS A IR A ALCANZAR NUESTRO MUNDO CON EL MENSAJE DEL  EVANGELIO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See  THE SAVIOR OF THE WORLD</dc:title>
  <dc:creator>Arrais, Raquel</dc:creator>
  <cp:lastModifiedBy>bible20</cp:lastModifiedBy>
  <cp:revision>38</cp:revision>
  <dcterms:created xsi:type="dcterms:W3CDTF">2021-01-26T16:41:25Z</dcterms:created>
  <dcterms:modified xsi:type="dcterms:W3CDTF">2021-03-29T18:37:14Z</dcterms:modified>
</cp:coreProperties>
</file>