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60"/>
  </p:notesMasterIdLst>
  <p:sldIdLst>
    <p:sldId id="256" r:id="rId2"/>
    <p:sldId id="258" r:id="rId3"/>
    <p:sldId id="262" r:id="rId4"/>
    <p:sldId id="274" r:id="rId5"/>
    <p:sldId id="263" r:id="rId6"/>
    <p:sldId id="264" r:id="rId7"/>
    <p:sldId id="265" r:id="rId8"/>
    <p:sldId id="268" r:id="rId9"/>
    <p:sldId id="275" r:id="rId10"/>
    <p:sldId id="276" r:id="rId11"/>
    <p:sldId id="277" r:id="rId12"/>
    <p:sldId id="270" r:id="rId13"/>
    <p:sldId id="269" r:id="rId14"/>
    <p:sldId id="272" r:id="rId15"/>
    <p:sldId id="282" r:id="rId16"/>
    <p:sldId id="423" r:id="rId17"/>
    <p:sldId id="313" r:id="rId18"/>
    <p:sldId id="314" r:id="rId19"/>
    <p:sldId id="315" r:id="rId20"/>
    <p:sldId id="316" r:id="rId21"/>
    <p:sldId id="317" r:id="rId22"/>
    <p:sldId id="318" r:id="rId23"/>
    <p:sldId id="319" r:id="rId24"/>
    <p:sldId id="320" r:id="rId25"/>
    <p:sldId id="321" r:id="rId26"/>
    <p:sldId id="322" r:id="rId27"/>
    <p:sldId id="325" r:id="rId28"/>
    <p:sldId id="326" r:id="rId29"/>
    <p:sldId id="327" r:id="rId30"/>
    <p:sldId id="328" r:id="rId31"/>
    <p:sldId id="330" r:id="rId32"/>
    <p:sldId id="331" r:id="rId33"/>
    <p:sldId id="332" r:id="rId34"/>
    <p:sldId id="333" r:id="rId35"/>
    <p:sldId id="336" r:id="rId36"/>
    <p:sldId id="340" r:id="rId37"/>
    <p:sldId id="341" r:id="rId38"/>
    <p:sldId id="342" r:id="rId39"/>
    <p:sldId id="346" r:id="rId40"/>
    <p:sldId id="347" r:id="rId41"/>
    <p:sldId id="348" r:id="rId42"/>
    <p:sldId id="349" r:id="rId43"/>
    <p:sldId id="350" r:id="rId44"/>
    <p:sldId id="355" r:id="rId45"/>
    <p:sldId id="357" r:id="rId46"/>
    <p:sldId id="358" r:id="rId47"/>
    <p:sldId id="359" r:id="rId48"/>
    <p:sldId id="371" r:id="rId49"/>
    <p:sldId id="372" r:id="rId50"/>
    <p:sldId id="373" r:id="rId51"/>
    <p:sldId id="374" r:id="rId52"/>
    <p:sldId id="375" r:id="rId53"/>
    <p:sldId id="392" r:id="rId54"/>
    <p:sldId id="393" r:id="rId55"/>
    <p:sldId id="394" r:id="rId56"/>
    <p:sldId id="395" r:id="rId57"/>
    <p:sldId id="401" r:id="rId58"/>
    <p:sldId id="40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30EB593-EB80-494E-BE07-B239AC0ABE7B}" type="slidenum">
              <a:rPr lang="en-US"/>
              <a:pPr>
                <a:defRPr/>
              </a:pPr>
              <a:t>‹#›</a:t>
            </a:fld>
            <a:endParaRPr lang="en-US"/>
          </a:p>
        </p:txBody>
      </p:sp>
    </p:spTree>
    <p:extLst>
      <p:ext uri="{BB962C8B-B14F-4D97-AF65-F5344CB8AC3E}">
        <p14:creationId xmlns:p14="http://schemas.microsoft.com/office/powerpoint/2010/main" val="1005916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a:p>
        </p:txBody>
      </p:sp>
      <p:sp>
        <p:nvSpPr>
          <p:cNvPr id="18435" name="Slide Number Placeholder 3"/>
          <p:cNvSpPr>
            <a:spLocks noGrp="1"/>
          </p:cNvSpPr>
          <p:nvPr>
            <p:ph type="sldNum" sz="quarter" idx="5"/>
          </p:nvPr>
        </p:nvSpPr>
        <p:spPr>
          <a:noFill/>
        </p:spPr>
        <p:txBody>
          <a:bodyPr/>
          <a:lstStyle/>
          <a:p>
            <a:fld id="{DF4F3595-1511-411B-9FA0-C668F61CC9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a:p>
        </p:txBody>
      </p:sp>
      <p:sp>
        <p:nvSpPr>
          <p:cNvPr id="45059" name="Slide Number Placeholder 3"/>
          <p:cNvSpPr>
            <a:spLocks noGrp="1"/>
          </p:cNvSpPr>
          <p:nvPr>
            <p:ph type="sldNum" sz="quarter" idx="5"/>
          </p:nvPr>
        </p:nvSpPr>
        <p:spPr>
          <a:noFill/>
        </p:spPr>
        <p:txBody>
          <a:bodyPr/>
          <a:lstStyle/>
          <a:p>
            <a:fld id="{015A4682-F89B-4EF0-AA17-2E5B9EB905F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eaLnBrk="1" hangingPunct="1"/>
            <a:endParaRPr lang="en-US"/>
          </a:p>
        </p:txBody>
      </p:sp>
      <p:sp>
        <p:nvSpPr>
          <p:cNvPr id="47107" name="Slide Number Placeholder 3"/>
          <p:cNvSpPr>
            <a:spLocks noGrp="1"/>
          </p:cNvSpPr>
          <p:nvPr>
            <p:ph type="sldNum" sz="quarter" idx="5"/>
          </p:nvPr>
        </p:nvSpPr>
        <p:spPr>
          <a:noFill/>
        </p:spPr>
        <p:txBody>
          <a:bodyPr/>
          <a:lstStyle/>
          <a:p>
            <a:fld id="{CFDE6574-FC5B-4331-BF7F-581E5E2EEC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eaLnBrk="1" hangingPunct="1"/>
            <a:endParaRPr lang="en-US"/>
          </a:p>
        </p:txBody>
      </p:sp>
      <p:sp>
        <p:nvSpPr>
          <p:cNvPr id="49155" name="Slide Number Placeholder 3"/>
          <p:cNvSpPr>
            <a:spLocks noGrp="1"/>
          </p:cNvSpPr>
          <p:nvPr>
            <p:ph type="sldNum" sz="quarter" idx="5"/>
          </p:nvPr>
        </p:nvSpPr>
        <p:spPr>
          <a:noFill/>
        </p:spPr>
        <p:txBody>
          <a:bodyPr/>
          <a:lstStyle/>
          <a:p>
            <a:fld id="{CC043186-CEF3-499A-A321-A833C75FC1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pPr eaLnBrk="1" hangingPunct="1"/>
            <a:endParaRPr lang="en-US"/>
          </a:p>
        </p:txBody>
      </p:sp>
      <p:sp>
        <p:nvSpPr>
          <p:cNvPr id="51203" name="Slide Number Placeholder 3"/>
          <p:cNvSpPr>
            <a:spLocks noGrp="1"/>
          </p:cNvSpPr>
          <p:nvPr>
            <p:ph type="sldNum" sz="quarter" idx="5"/>
          </p:nvPr>
        </p:nvSpPr>
        <p:spPr>
          <a:noFill/>
        </p:spPr>
        <p:txBody>
          <a:bodyPr/>
          <a:lstStyle/>
          <a:p>
            <a:fld id="{E3DB25D7-F125-4B18-ADBC-91336CD6B44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pPr eaLnBrk="1" hangingPunct="1"/>
            <a:endParaRPr lang="en-US"/>
          </a:p>
        </p:txBody>
      </p:sp>
      <p:sp>
        <p:nvSpPr>
          <p:cNvPr id="55299" name="Slide Number Placeholder 3"/>
          <p:cNvSpPr>
            <a:spLocks noGrp="1"/>
          </p:cNvSpPr>
          <p:nvPr>
            <p:ph type="sldNum" sz="quarter" idx="5"/>
          </p:nvPr>
        </p:nvSpPr>
        <p:spPr>
          <a:noFill/>
        </p:spPr>
        <p:txBody>
          <a:bodyPr/>
          <a:lstStyle/>
          <a:p>
            <a:fld id="{9AA7BDEE-0DAB-4BFB-BD5A-38FA2A45FEB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en-US"/>
          </a:p>
        </p:txBody>
      </p:sp>
      <p:sp>
        <p:nvSpPr>
          <p:cNvPr id="59395" name="Slide Number Placeholder 3"/>
          <p:cNvSpPr>
            <a:spLocks noGrp="1"/>
          </p:cNvSpPr>
          <p:nvPr>
            <p:ph type="sldNum" sz="quarter" idx="5"/>
          </p:nvPr>
        </p:nvSpPr>
        <p:spPr>
          <a:noFill/>
        </p:spPr>
        <p:txBody>
          <a:bodyPr/>
          <a:lstStyle/>
          <a:p>
            <a:fld id="{FCC5D03C-6433-47EE-90D3-58CD1A84BF7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pPr eaLnBrk="1" hangingPunct="1"/>
            <a:endParaRPr lang="en-US"/>
          </a:p>
        </p:txBody>
      </p:sp>
      <p:sp>
        <p:nvSpPr>
          <p:cNvPr id="77827" name="Slide Number Placeholder 3"/>
          <p:cNvSpPr>
            <a:spLocks noGrp="1"/>
          </p:cNvSpPr>
          <p:nvPr>
            <p:ph type="sldNum" sz="quarter" idx="5"/>
          </p:nvPr>
        </p:nvSpPr>
        <p:spPr>
          <a:noFill/>
        </p:spPr>
        <p:txBody>
          <a:bodyPr/>
          <a:lstStyle/>
          <a:p>
            <a:fld id="{FC89C886-FB40-4903-A1C2-0F9EA783B14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44B9DA0E-497F-4808-B95E-DEF7481E9AA7}" type="slidenum">
              <a:rPr lang="en-US" smtClean="0"/>
              <a:pPr/>
              <a:t>17</a:t>
            </a:fld>
            <a:endParaRPr lang="en-US"/>
          </a:p>
        </p:txBody>
      </p:sp>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798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62869E5-A0C1-4691-BE00-3116E7BAACBC}" type="slidenum">
              <a:rPr lang="en-US" sz="1200">
                <a:latin typeface="Times New Roman" pitchFamily="18" charset="0"/>
              </a:rPr>
              <a:pPr algn="r" eaLnBrk="0" hangingPunct="0"/>
              <a:t>17</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EE08087-B283-456E-8CBC-86084D4EA328}" type="slidenum">
              <a:rPr lang="en-US" smtClean="0"/>
              <a:pPr/>
              <a:t>18</a:t>
            </a:fld>
            <a:endParaRPr lang="en-US"/>
          </a:p>
        </p:txBody>
      </p:sp>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819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3D25E44-65B4-4C4C-BCEA-D7E8F5BD8F18}" type="slidenum">
              <a:rPr lang="en-US" sz="1200">
                <a:latin typeface="Times New Roman" pitchFamily="18" charset="0"/>
              </a:rPr>
              <a:pPr algn="r" eaLnBrk="0" hangingPunct="0"/>
              <a:t>18</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F54F163-ECB7-43DD-BA3F-69AE82A113CA}" type="slidenum">
              <a:rPr lang="en-US" smtClean="0"/>
              <a:pPr/>
              <a:t>19</a:t>
            </a:fld>
            <a:endParaRPr lang="en-US"/>
          </a:p>
        </p:txBody>
      </p:sp>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839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E0C3C06-D4B1-4866-B09F-96B3DFFEA534}" type="slidenum">
              <a:rPr lang="en-US" sz="1200">
                <a:latin typeface="Times New Roman" pitchFamily="18" charset="0"/>
              </a:rPr>
              <a:pPr algn="r" eaLnBrk="0" hangingPunct="0"/>
              <a:t>19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E439E2F-5EA9-407A-AABA-5A7C292209BB}" type="slidenum">
              <a:rPr lang="en-US" smtClean="0"/>
              <a:pPr/>
              <a:t>2</a:t>
            </a:fld>
            <a:endParaRPr lang="en-US"/>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204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B37283D-1341-4FDF-8D02-E58E594A8D51}" type="slidenum">
              <a:rPr lang="en-US" sz="1200">
                <a:latin typeface="Times New Roman" pitchFamily="18" charset="0"/>
              </a:rPr>
              <a:pPr algn="r" eaLnBrk="0" hangingPunct="0"/>
              <a:t>2</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5B4C756B-27A1-4C3E-A092-5EF3D50D0153}" type="slidenum">
              <a:rPr lang="en-US" smtClean="0"/>
              <a:pPr/>
              <a:t>20</a:t>
            </a:fld>
            <a:endParaRPr lang="en-US"/>
          </a:p>
        </p:txBody>
      </p:sp>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860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51B4DE7-B935-45DB-97AE-E34DCFAEDF04}" type="slidenum">
              <a:rPr lang="en-US" sz="1200">
                <a:latin typeface="Times New Roman" pitchFamily="18" charset="0"/>
              </a:rPr>
              <a:pPr algn="r" eaLnBrk="0" hangingPunct="0"/>
              <a:t>20</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6618C1E-F547-49D7-90E6-9FB1F59F3B91}" type="slidenum">
              <a:rPr lang="en-US" smtClean="0"/>
              <a:pPr/>
              <a:t>21</a:t>
            </a:fld>
            <a:endParaRPr lang="en-US"/>
          </a:p>
        </p:txBody>
      </p:sp>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880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3569A82-7F6A-4A8D-A2AA-F071A100CE9D}" type="slidenum">
              <a:rPr lang="en-US" sz="1200">
                <a:latin typeface="Times New Roman" pitchFamily="18" charset="0"/>
              </a:rPr>
              <a:pPr algn="r" eaLnBrk="0" hangingPunct="0"/>
              <a:t>21</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D33C22B-310C-4E0D-BE5D-5FEE2E34774D}" type="slidenum">
              <a:rPr lang="en-US" smtClean="0"/>
              <a:pPr/>
              <a:t>22</a:t>
            </a:fld>
            <a:endParaRPr lang="en-US"/>
          </a:p>
        </p:txBody>
      </p:sp>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901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815260F-A8F2-48D8-BB08-AA2A6FC3B589}" type="slidenum">
              <a:rPr lang="en-US" sz="1200">
                <a:latin typeface="Times New Roman" pitchFamily="18" charset="0"/>
              </a:rPr>
              <a:pPr algn="r" eaLnBrk="0" hangingPunct="0"/>
              <a:t>22</a:t>
            </a:fld>
            <a:endParaRPr 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7B129DA1-4D5C-44A4-9D6F-1E513047F7CE}" type="slidenum">
              <a:rPr lang="en-US" smtClean="0"/>
              <a:pPr/>
              <a:t>23</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921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3BE8CCA-B5DF-4093-AE37-2355ECFA338E}" type="slidenum">
              <a:rPr lang="en-US" sz="1200">
                <a:latin typeface="Times New Roman" pitchFamily="18" charset="0"/>
              </a:rPr>
              <a:pPr algn="r" eaLnBrk="0" hangingPunct="0"/>
              <a:t>23</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49D1C87-2A4D-4886-B48C-64466BBB52FC}" type="slidenum">
              <a:rPr lang="en-US" smtClean="0"/>
              <a:pPr/>
              <a:t>24</a:t>
            </a:fld>
            <a:endParaRPr lang="en-US"/>
          </a:p>
        </p:txBody>
      </p:sp>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9626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82022A4-F741-40B5-BA04-F4AF38D3F0DB}" type="slidenum">
              <a:rPr lang="en-US" sz="1200">
                <a:latin typeface="Times New Roman" pitchFamily="18" charset="0"/>
              </a:rPr>
              <a:pPr algn="r" eaLnBrk="0" hangingPunct="0"/>
              <a:t>24</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29C83C1-77B5-4E14-9A55-EB4BF61859BF}" type="slidenum">
              <a:rPr lang="en-US" smtClean="0"/>
              <a:pPr/>
              <a:t>25</a:t>
            </a:fld>
            <a:endParaRPr lang="en-US"/>
          </a:p>
        </p:txBody>
      </p:sp>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9830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673E84E-A621-40F7-9E6F-9E2A23004A5E}" type="slidenum">
              <a:rPr lang="en-US" sz="1200">
                <a:latin typeface="Times New Roman" pitchFamily="18" charset="0"/>
              </a:rPr>
              <a:pPr algn="r" eaLnBrk="0" hangingPunct="0"/>
              <a:t>25</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64D230EA-D8BA-45CB-85A9-CB60778CDC04}" type="slidenum">
              <a:rPr lang="en-US" smtClean="0"/>
              <a:pPr/>
              <a:t>26</a:t>
            </a:fld>
            <a:endParaRPr lang="en-US"/>
          </a:p>
        </p:txBody>
      </p:sp>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0035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5FF6BB5-48FD-42D6-99DD-9A499651A2B5}" type="slidenum">
              <a:rPr lang="en-US" sz="1200">
                <a:latin typeface="Times New Roman" pitchFamily="18" charset="0"/>
              </a:rPr>
              <a:pPr algn="r" eaLnBrk="0" hangingPunct="0"/>
              <a:t>26</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584A9D70-0CB7-4B39-98AD-6CC512927F3D}" type="slidenum">
              <a:rPr lang="en-US" smtClean="0"/>
              <a:pPr/>
              <a:t>27</a:t>
            </a:fld>
            <a:endParaRPr lang="en-US"/>
          </a:p>
        </p:txBody>
      </p:sp>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024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CFF7E9B-AFE9-4B9E-B966-A44AEF4BAC6B}" type="slidenum">
              <a:rPr lang="en-US" sz="1200">
                <a:latin typeface="Times New Roman" pitchFamily="18" charset="0"/>
              </a:rPr>
              <a:pPr algn="r" eaLnBrk="0" hangingPunct="0"/>
              <a:t>27</a:t>
            </a:fld>
            <a:endParaRPr 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8B848954-7BA1-4A06-BD84-D8992A159741}" type="slidenum">
              <a:rPr lang="en-US" smtClean="0"/>
              <a:pPr/>
              <a:t>28</a:t>
            </a:fld>
            <a:endParaRPr lang="en-US"/>
          </a:p>
        </p:txBody>
      </p:sp>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044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3E0BCA1-CBE5-4413-BF28-E612D0BC0463}" type="slidenum">
              <a:rPr lang="en-US" sz="1200">
                <a:latin typeface="Times New Roman" pitchFamily="18" charset="0"/>
              </a:rPr>
              <a:pPr algn="r" eaLnBrk="0" hangingPunct="0"/>
              <a:t>28</a:t>
            </a:fld>
            <a:endParaRPr 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AB2AFAE-6CCF-4176-8439-50123318907D}" type="slidenum">
              <a:rPr lang="en-US" smtClean="0"/>
              <a:pPr/>
              <a:t>29</a:t>
            </a:fld>
            <a:endParaRPr lang="en-US"/>
          </a:p>
        </p:txBody>
      </p:sp>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065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C2B56B3-BDBA-458F-AFFD-7A65C783406F}" type="slidenum">
              <a:rPr lang="en-US" sz="1200">
                <a:latin typeface="Times New Roman" pitchFamily="18" charset="0"/>
              </a:rPr>
              <a:pPr algn="r" eaLnBrk="0" hangingPunct="0"/>
              <a:t>29</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B1A98DF-A4A2-4E71-A84F-CBD3C15FBA97}" type="slidenum">
              <a:rPr lang="en-US" smtClean="0"/>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70147A1-A1CC-47D3-A348-91B1C8E778AE}" type="slidenum">
              <a:rPr lang="en-US" smtClean="0"/>
              <a:pPr/>
              <a:t>30</a:t>
            </a:fld>
            <a:endParaRPr lang="en-US"/>
          </a:p>
        </p:txBody>
      </p:sp>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0854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6D9D00A-00CE-41E8-BB3D-189A3A7DC47E}" type="slidenum">
              <a:rPr lang="en-US" sz="1200">
                <a:latin typeface="Times New Roman" pitchFamily="18" charset="0"/>
              </a:rPr>
              <a:pPr algn="r" eaLnBrk="0" hangingPunct="0"/>
              <a:t>30</a:t>
            </a:fld>
            <a:endParaRPr 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8A39D102-A053-46E4-9019-9850683C660B}" type="slidenum">
              <a:rPr lang="en-US" smtClean="0"/>
              <a:pPr/>
              <a:t>31</a:t>
            </a:fld>
            <a:endParaRPr lang="en-US"/>
          </a:p>
        </p:txBody>
      </p:sp>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126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A072FD5-CDCA-4850-971F-C1EC2E424207}" type="slidenum">
              <a:rPr lang="en-US" sz="1200">
                <a:latin typeface="Times New Roman" pitchFamily="18" charset="0"/>
              </a:rPr>
              <a:pPr algn="r" eaLnBrk="0" hangingPunct="0"/>
              <a:t>31</a:t>
            </a:fld>
            <a:endParaRPr 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88A10A87-5F94-4AFD-957D-CAB40DB1263F}" type="slidenum">
              <a:rPr lang="en-US" smtClean="0"/>
              <a:pPr/>
              <a:t>32</a:t>
            </a:fld>
            <a:endParaRPr lang="en-US"/>
          </a:p>
        </p:txBody>
      </p:sp>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1469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C4585C0-968F-4881-AE61-33FD90DC688C}" type="slidenum">
              <a:rPr lang="en-US" sz="1200">
                <a:latin typeface="Times New Roman" pitchFamily="18" charset="0"/>
              </a:rPr>
              <a:pPr algn="r" eaLnBrk="0" hangingPunct="0"/>
              <a:t>32</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2F1EB23E-A5D5-4E50-A22E-0C3E63218F93}" type="slidenum">
              <a:rPr lang="en-US" smtClean="0"/>
              <a:pPr/>
              <a:t>33</a:t>
            </a:fld>
            <a:endParaRPr lang="en-US"/>
          </a:p>
        </p:txBody>
      </p:sp>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F485CF-F472-49BA-8E13-8E41CB41F25B}" type="slidenum">
              <a:rPr lang="en-US" sz="1200">
                <a:latin typeface="Arial" charset="0"/>
              </a:rPr>
              <a:pPr algn="r"/>
              <a:t>33</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C0139936-BFBF-4A75-9E64-B129B9182851}" type="slidenum">
              <a:rPr lang="en-US" smtClean="0"/>
              <a:pPr/>
              <a:t>34</a:t>
            </a:fld>
            <a:endParaRPr lang="en-US"/>
          </a:p>
        </p:txBody>
      </p:sp>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9729A3-7295-4D66-BB22-2B8DAF645CC3}" type="slidenum">
              <a:rPr lang="en-US" sz="1200">
                <a:latin typeface="Arial" charset="0"/>
              </a:rPr>
              <a:pPr algn="r"/>
              <a:t>34</a:t>
            </a:fld>
            <a:endParaRPr 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78E6DF0A-555A-4692-A763-1008C365D4FF}" type="slidenum">
              <a:rPr lang="en-US" smtClean="0"/>
              <a:pPr/>
              <a:t>35</a:t>
            </a:fld>
            <a:endParaRPr lang="en-US"/>
          </a:p>
        </p:txBody>
      </p:sp>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228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76A362C-707A-45C9-BED2-388A562E5AB0}" type="slidenum">
              <a:rPr lang="en-US" sz="1200">
                <a:latin typeface="Times New Roman" pitchFamily="18" charset="0"/>
              </a:rPr>
              <a:pPr algn="r" eaLnBrk="0" hangingPunct="0"/>
              <a:t>35</a:t>
            </a:fld>
            <a:endParaRPr 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250C2657-54FC-4C87-AFD1-848C79234D9B}" type="slidenum">
              <a:rPr lang="en-US" smtClean="0"/>
              <a:pPr/>
              <a:t>36</a:t>
            </a:fld>
            <a:endParaRPr lang="en-US"/>
          </a:p>
        </p:txBody>
      </p:sp>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2493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36D8DCA-AEA3-41A7-BBAE-61331A443E1B}" type="slidenum">
              <a:rPr lang="en-US" sz="1200">
                <a:latin typeface="Times New Roman" pitchFamily="18" charset="0"/>
              </a:rPr>
              <a:pPr algn="r" eaLnBrk="0" hangingPunct="0"/>
              <a:t>36</a:t>
            </a:fld>
            <a:endParaRPr 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ED162EDA-6E3B-43F1-A5C5-7838FECA425D}" type="slidenum">
              <a:rPr lang="en-US" smtClean="0"/>
              <a:pPr/>
              <a:t>37</a:t>
            </a:fld>
            <a:endParaRPr lang="en-US"/>
          </a:p>
        </p:txBody>
      </p:sp>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269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AA22A51-6666-4C8B-9EE4-A68A5470D667}" type="slidenum">
              <a:rPr lang="en-US" sz="1200">
                <a:latin typeface="Times New Roman" pitchFamily="18" charset="0"/>
              </a:rPr>
              <a:pPr algn="r" eaLnBrk="0" hangingPunct="0"/>
              <a:t>37</a:t>
            </a:fld>
            <a:endParaRPr 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64CE5FFE-2D2A-49F9-9C2A-946904F9B63F}" type="slidenum">
              <a:rPr lang="en-US" smtClean="0"/>
              <a:pPr/>
              <a:t>38</a:t>
            </a:fld>
            <a:endParaRPr lang="en-US"/>
          </a:p>
        </p:txBody>
      </p:sp>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290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7488861-5747-4341-8FE0-6D6936A73772}" type="slidenum">
              <a:rPr lang="en-US" sz="1200">
                <a:latin typeface="Times New Roman" pitchFamily="18" charset="0"/>
              </a:rPr>
              <a:pPr algn="r" eaLnBrk="0" hangingPunct="0"/>
              <a:t>38</a:t>
            </a:fld>
            <a:endParaRPr 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A25E923A-CFAB-4B57-B090-F3EA6F6D78F1}" type="slidenum">
              <a:rPr lang="en-US" smtClean="0"/>
              <a:pPr/>
              <a:t>39</a:t>
            </a:fld>
            <a:endParaRPr lang="en-US"/>
          </a:p>
        </p:txBody>
      </p:sp>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351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948C8B5-7FC1-48AB-A168-5057E1AED722}" type="slidenum">
              <a:rPr lang="en-US" sz="1200">
                <a:latin typeface="Times New Roman" pitchFamily="18" charset="0"/>
              </a:rPr>
              <a:pPr algn="r" eaLnBrk="0" hangingPunct="0"/>
              <a:t>39</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a:p>
        </p:txBody>
      </p:sp>
      <p:sp>
        <p:nvSpPr>
          <p:cNvPr id="30723" name="Slide Number Placeholder 3"/>
          <p:cNvSpPr>
            <a:spLocks noGrp="1"/>
          </p:cNvSpPr>
          <p:nvPr>
            <p:ph type="sldNum" sz="quarter" idx="5"/>
          </p:nvPr>
        </p:nvSpPr>
        <p:spPr>
          <a:noFill/>
        </p:spPr>
        <p:txBody>
          <a:bodyPr/>
          <a:lstStyle/>
          <a:p>
            <a:fld id="{40C5FA3C-F4C6-4A66-B17B-0BC60351CF6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7E24FFBD-863E-445A-BA63-781428097C8F}" type="slidenum">
              <a:rPr lang="en-US" smtClean="0"/>
              <a:pPr/>
              <a:t>40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D460DAA5-EC2D-4355-A51C-F7027C2285BC}" type="slidenum">
              <a:rPr lang="en-US" smtClean="0"/>
              <a:pPr/>
              <a:t>41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ADFE1A54-3847-4BCE-A87E-7D1B8501545F}" type="slidenum">
              <a:rPr lang="en-US" smtClean="0"/>
              <a:pPr/>
              <a:t>42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1D01AE3E-0BED-42BD-BA41-1D712C71A560}" type="slidenum">
              <a:rPr lang="en-US" smtClean="0"/>
              <a:pPr/>
              <a:t>43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BB26E99C-A44E-45E8-A62C-1275A1FE65E2}" type="slidenum">
              <a:rPr lang="en-US" smtClean="0"/>
              <a:pPr/>
              <a:t>44</a:t>
            </a:fld>
            <a:endParaRPr lang="en-US"/>
          </a:p>
        </p:txBody>
      </p:sp>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4746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A300E54-2888-4B86-A98E-9E70054E8790}" type="slidenum">
              <a:rPr lang="en-US" sz="1200">
                <a:latin typeface="Times New Roman" pitchFamily="18" charset="0"/>
              </a:rPr>
              <a:pPr algn="r" eaLnBrk="0" hangingPunct="0"/>
              <a:t>44</a:t>
            </a:fld>
            <a:endParaRPr 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A87827F8-54CB-4BEE-8DE1-B58658E91115}" type="slidenum">
              <a:rPr lang="en-US" smtClean="0"/>
              <a:pPr/>
              <a:t>45</a:t>
            </a:fld>
            <a:endParaRPr lang="en-US"/>
          </a:p>
        </p:txBody>
      </p:sp>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4950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10C7605-5AC8-4F3B-B549-BA75ACF7660C}" type="slidenum">
              <a:rPr lang="en-US" sz="1200">
                <a:latin typeface="Times New Roman" pitchFamily="18" charset="0"/>
              </a:rPr>
              <a:pPr algn="r" eaLnBrk="0" hangingPunct="0"/>
              <a:t>45</a:t>
            </a:fld>
            <a:endParaRPr 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096717AA-FC73-46F3-B4B5-0898B542A801}" type="slidenum">
              <a:rPr lang="en-US" smtClean="0"/>
              <a:pPr/>
              <a:t>46</a:t>
            </a:fld>
            <a:endParaRPr lang="en-US"/>
          </a:p>
        </p:txBody>
      </p:sp>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5155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56053EA-4C71-4196-83E0-D48353B634FB}" type="slidenum">
              <a:rPr lang="en-US" sz="1200">
                <a:latin typeface="Times New Roman" pitchFamily="18" charset="0"/>
              </a:rPr>
              <a:pPr algn="r" eaLnBrk="0" hangingPunct="0"/>
              <a:t>46</a:t>
            </a:fld>
            <a:endParaRPr 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04EA1756-C5E3-4208-A29D-0259C37CD081}" type="slidenum">
              <a:rPr lang="en-US" smtClean="0"/>
              <a:pPr/>
              <a:t>47</a:t>
            </a:fld>
            <a:endParaRPr lang="en-US"/>
          </a:p>
        </p:txBody>
      </p:sp>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536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328989C-D40A-4075-9262-B767512F55D3}" type="slidenum">
              <a:rPr lang="en-US" sz="1200">
                <a:latin typeface="Times New Roman" pitchFamily="18" charset="0"/>
              </a:rPr>
              <a:pPr algn="r" eaLnBrk="0" hangingPunct="0"/>
              <a:t>47</a:t>
            </a:fld>
            <a:endParaRPr lang="en-US"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9C40686C-6DE2-4538-B340-003D16224CED}" type="slidenum">
              <a:rPr lang="en-US" smtClean="0"/>
              <a:pPr/>
              <a:t>48</a:t>
            </a:fld>
            <a:endParaRPr lang="en-US"/>
          </a:p>
        </p:txBody>
      </p:sp>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740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7CFA209-DFD1-4C30-986A-D4723AC574DD}" type="slidenum">
              <a:rPr lang="en-US" sz="1200">
                <a:latin typeface="Times New Roman" pitchFamily="18" charset="0"/>
              </a:rPr>
              <a:pPr algn="r" eaLnBrk="0" hangingPunct="0"/>
              <a:t>48</a:t>
            </a:fld>
            <a:endParaRPr 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EAADF7CD-45E5-4D6E-966F-E68DE2F194D0}" type="slidenum">
              <a:rPr lang="en-US" smtClean="0"/>
              <a:pPr/>
              <a:t>49</a:t>
            </a:fld>
            <a:endParaRPr lang="en-US"/>
          </a:p>
        </p:txBody>
      </p:sp>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7613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5BDE901-4F71-4093-A7C1-9F728586B5A9}" type="slidenum">
              <a:rPr lang="en-US" sz="1200">
                <a:latin typeface="Times New Roman" pitchFamily="18" charset="0"/>
              </a:rPr>
              <a:pPr algn="r" eaLnBrk="0" hangingPunct="0"/>
              <a:t>49</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1280BBB1-3FC0-4D38-A71E-CABBAA99F4EC}" type="slidenum">
              <a:rPr lang="en-US" smtClean="0"/>
              <a:pPr/>
              <a:t>5</a:t>
            </a:fld>
            <a:endParaRPr lang="en-US"/>
          </a:p>
        </p:txBody>
      </p:sp>
      <p:sp>
        <p:nvSpPr>
          <p:cNvPr id="327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259CBB6-8012-480E-8EC4-B20F5AC81C7A}" type="slidenum">
              <a:rPr lang="en-US" sz="1200">
                <a:latin typeface="Times New Roman" pitchFamily="18" charset="0"/>
              </a:rPr>
              <a:pPr algn="r" eaLnBrk="0" hangingPunct="0"/>
              <a:t>5</a:t>
            </a:fld>
            <a:endParaRPr lang="en-US" sz="1200">
              <a:latin typeface="Times New Roman" pitchFamily="18" charset="0"/>
            </a:endParaRPr>
          </a:p>
        </p:txBody>
      </p:sp>
      <p:sp>
        <p:nvSpPr>
          <p:cNvPr id="327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40E4FF-CD0D-40B4-BD43-B533666C462F}" type="slidenum">
              <a:rPr lang="en-US" sz="1200">
                <a:latin typeface="Arial" charset="0"/>
              </a:rPr>
              <a:pPr algn="r"/>
              <a:t>5</a:t>
            </a:fld>
            <a:endParaRPr lang="en-US" sz="1200">
              <a:latin typeface="Arial"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C44DE871-6FD6-43FB-A860-A807541512FD}" type="slidenum">
              <a:rPr lang="en-US" smtClean="0"/>
              <a:pPr/>
              <a:t>50</a:t>
            </a:fld>
            <a:endParaRPr lang="en-US"/>
          </a:p>
        </p:txBody>
      </p:sp>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781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AA14A09-A7C2-49AD-B801-2936EA5B2997}" type="slidenum">
              <a:rPr lang="en-US" sz="1200">
                <a:latin typeface="Times New Roman" pitchFamily="18" charset="0"/>
              </a:rPr>
              <a:pPr algn="r" eaLnBrk="0" hangingPunct="0"/>
              <a:t>50</a:t>
            </a:fld>
            <a:endParaRPr lang="en-US"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512A665E-7238-476C-AB54-133F2987A277}" type="slidenum">
              <a:rPr lang="en-US" smtClean="0"/>
              <a:pPr/>
              <a:t>51</a:t>
            </a:fld>
            <a:endParaRPr lang="en-US"/>
          </a:p>
        </p:txBody>
      </p:sp>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802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6AA94A1-C9D6-4667-82FC-E68BADF4F073}" type="slidenum">
              <a:rPr lang="en-US" sz="1200">
                <a:latin typeface="Times New Roman" pitchFamily="18" charset="0"/>
              </a:rPr>
              <a:pPr algn="r" eaLnBrk="0" hangingPunct="0"/>
              <a:t>51</a:t>
            </a:fld>
            <a:endParaRPr lang="en-US"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C26770A2-D55A-4414-BEF6-F37AD9C415B6}" type="slidenum">
              <a:rPr lang="en-US" smtClean="0"/>
              <a:pPr/>
              <a:t>52</a:t>
            </a:fld>
            <a:endParaRPr lang="en-US"/>
          </a:p>
        </p:txBody>
      </p:sp>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1822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243801E-28B2-4DB5-BD73-BAD5E0443C30}" type="slidenum">
              <a:rPr lang="en-US" sz="1200">
                <a:latin typeface="Times New Roman" pitchFamily="18" charset="0"/>
              </a:rPr>
              <a:pPr algn="r" eaLnBrk="0" hangingPunct="0"/>
              <a:t>52</a:t>
            </a:fld>
            <a:endParaRPr 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p>
            <a:fld id="{6F728EBA-7C5D-429F-9038-DAF55D0CD315}" type="slidenum">
              <a:rPr lang="en-US" smtClean="0"/>
              <a:pPr/>
              <a:t>53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1119B6D5-4291-484F-9C80-E108D0DF90C9}" type="slidenum">
              <a:rPr lang="en-US" smtClean="0"/>
              <a:pPr/>
              <a:t>54</a:t>
            </a:fld>
            <a:endParaRPr lang="en-US"/>
          </a:p>
        </p:txBody>
      </p:sp>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2150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E4B3E10-D110-44ED-80B2-E57599AFB15C}" type="slidenum">
              <a:rPr lang="en-US" sz="1200">
                <a:latin typeface="Times New Roman" pitchFamily="18" charset="0"/>
              </a:rPr>
              <a:pPr algn="r" eaLnBrk="0" hangingPunct="0"/>
              <a:t>54</a:t>
            </a:fld>
            <a:endParaRPr lang="en-US" sz="120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A4B30C7B-29DE-4966-95D5-CD16A6892081}" type="slidenum">
              <a:rPr lang="en-US" smtClean="0"/>
              <a:pPr/>
              <a:t>55</a:t>
            </a:fld>
            <a:endParaRPr lang="en-US"/>
          </a:p>
        </p:txBody>
      </p:sp>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21709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65482FE-E104-41C1-A9FC-AF352856D3B7}" type="slidenum">
              <a:rPr lang="en-US" sz="1200">
                <a:latin typeface="Times New Roman" pitchFamily="18" charset="0"/>
              </a:rPr>
              <a:pPr algn="r" eaLnBrk="0" hangingPunct="0"/>
              <a:t>55</a:t>
            </a:fld>
            <a:endParaRPr 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A92D1450-0C87-419C-B7F8-BFFF9B9FD2A7}" type="slidenum">
              <a:rPr lang="en-US" smtClean="0"/>
              <a:pPr/>
              <a:t>56</a:t>
            </a:fld>
            <a:endParaRPr lang="en-US"/>
          </a:p>
        </p:txBody>
      </p:sp>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21914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2FBEE33-25D2-4632-9CAC-9838D175A00D}" type="slidenum">
              <a:rPr lang="en-US" sz="1200">
                <a:latin typeface="Times New Roman" pitchFamily="18" charset="0"/>
              </a:rPr>
              <a:pPr algn="r" eaLnBrk="0" hangingPunct="0"/>
              <a:t>56</a:t>
            </a:fld>
            <a:endParaRPr lang="en-US" sz="120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A70E48FF-0366-4CA2-A505-12D71415F7E0}" type="slidenum">
              <a:rPr lang="en-US" smtClean="0"/>
              <a:pPr/>
              <a:t>57</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501E33CB-04F2-471B-A9B0-EA26D53BBDF7}" type="slidenum">
              <a:rPr lang="en-US" smtClean="0"/>
              <a:pPr/>
              <a:t>58</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72DC46E-05C2-4939-8A5F-BECB217271AF}" type="slidenum">
              <a:rPr lang="en-US" smtClean="0"/>
              <a:pPr/>
              <a:t>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E522DB5-DFB6-4E21-9A46-B7DD404A58D7}" type="slidenum">
              <a:rPr lang="en-US" smtClean="0"/>
              <a:pPr/>
              <a:t>7</a:t>
            </a:fld>
            <a:endParaRPr lang="en-US"/>
          </a:p>
        </p:txBody>
      </p:sp>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914400" y="4343400"/>
            <a:ext cx="5029200" cy="4114800"/>
          </a:xfrm>
          <a:noFill/>
          <a:ln/>
        </p:spPr>
        <p:txBody>
          <a:bodyPr/>
          <a:lstStyle/>
          <a:p>
            <a:pPr eaLnBrk="1" hangingPunct="1"/>
            <a:endParaRPr lang="en-US"/>
          </a:p>
        </p:txBody>
      </p:sp>
      <p:sp>
        <p:nvSpPr>
          <p:cNvPr id="368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CEF39F7-0A92-4AF4-A7DE-D0F774B5EC44}" type="slidenum">
              <a:rPr lang="en-US" sz="1200">
                <a:latin typeface="Times New Roman" pitchFamily="18" charset="0"/>
              </a:rPr>
              <a:pPr algn="r" eaLnBrk="0" hangingPunct="0"/>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a:p>
        </p:txBody>
      </p:sp>
      <p:sp>
        <p:nvSpPr>
          <p:cNvPr id="40963" name="Slide Number Placeholder 3"/>
          <p:cNvSpPr>
            <a:spLocks noGrp="1"/>
          </p:cNvSpPr>
          <p:nvPr>
            <p:ph type="sldNum" sz="quarter" idx="5"/>
          </p:nvPr>
        </p:nvSpPr>
        <p:spPr>
          <a:noFill/>
        </p:spPr>
        <p:txBody>
          <a:bodyPr/>
          <a:lstStyle/>
          <a:p>
            <a:fld id="{DFBA541D-32F6-46B0-BE44-A54BD6E4618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a:p>
        </p:txBody>
      </p:sp>
      <p:sp>
        <p:nvSpPr>
          <p:cNvPr id="43011" name="Slide Number Placeholder 3"/>
          <p:cNvSpPr>
            <a:spLocks noGrp="1"/>
          </p:cNvSpPr>
          <p:nvPr>
            <p:ph type="sldNum" sz="quarter" idx="5"/>
          </p:nvPr>
        </p:nvSpPr>
        <p:spPr>
          <a:noFill/>
        </p:spPr>
        <p:txBody>
          <a:bodyPr/>
          <a:lstStyle/>
          <a:p>
            <a:fld id="{5275C75C-0C80-4CDE-864D-3882119E68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17D5B8-5C37-4239-B22E-85D1B2E10FD5}"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1240-AC85-4FE5-AB4F-28ED25854735}" type="slidenum">
              <a:rPr lang="en-US" smtClean="0"/>
              <a:pPr/>
              <a:t>‹#›</a:t>
            </a:fld>
            <a:endParaRPr lang="en-US"/>
          </a:p>
        </p:txBody>
      </p:sp>
    </p:spTree>
    <p:extLst>
      <p:ext uri="{BB962C8B-B14F-4D97-AF65-F5344CB8AC3E}">
        <p14:creationId xmlns:p14="http://schemas.microsoft.com/office/powerpoint/2010/main" val="130148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B4746-3E3C-47EC-A27B-0367963E8281}"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1BD2F-311F-432A-A2C2-6A137026A0FE}" type="slidenum">
              <a:rPr lang="en-US" smtClean="0"/>
              <a:pPr/>
              <a:t>‹#›</a:t>
            </a:fld>
            <a:endParaRPr lang="en-US"/>
          </a:p>
        </p:txBody>
      </p:sp>
    </p:spTree>
    <p:extLst>
      <p:ext uri="{BB962C8B-B14F-4D97-AF65-F5344CB8AC3E}">
        <p14:creationId xmlns:p14="http://schemas.microsoft.com/office/powerpoint/2010/main" val="72497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1B4746-3E3C-47EC-A27B-0367963E8281}"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BD2F-311F-432A-A2C2-6A137026A0FE}" type="slidenum">
              <a:rPr lang="en-US" smtClean="0"/>
              <a:pPr/>
              <a:t>‹#›</a:t>
            </a:fld>
            <a:endParaRPr lang="en-US"/>
          </a:p>
        </p:txBody>
      </p:sp>
    </p:spTree>
    <p:extLst>
      <p:ext uri="{BB962C8B-B14F-4D97-AF65-F5344CB8AC3E}">
        <p14:creationId xmlns:p14="http://schemas.microsoft.com/office/powerpoint/2010/main" val="185224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1B4746-3E3C-47EC-A27B-0367963E8281}"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BD2F-311F-432A-A2C2-6A137026A0F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9547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B4746-3E3C-47EC-A27B-0367963E8281}"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BD2F-311F-432A-A2C2-6A137026A0FE}" type="slidenum">
              <a:rPr lang="en-US" smtClean="0"/>
              <a:pPr/>
              <a:t>‹#›</a:t>
            </a:fld>
            <a:endParaRPr lang="en-US"/>
          </a:p>
        </p:txBody>
      </p:sp>
    </p:spTree>
    <p:extLst>
      <p:ext uri="{BB962C8B-B14F-4D97-AF65-F5344CB8AC3E}">
        <p14:creationId xmlns:p14="http://schemas.microsoft.com/office/powerpoint/2010/main" val="43013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1B4746-3E3C-47EC-A27B-0367963E8281}" type="datetimeFigureOut">
              <a:rPr lang="en-US" smtClean="0"/>
              <a:pPr/>
              <a:t>4/5/2021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BD2F-311F-432A-A2C2-6A137026A0FE}" type="slidenum">
              <a:rPr lang="en-US" smtClean="0"/>
              <a:pPr/>
              <a:t>‹#›</a:t>
            </a:fld>
            <a:endParaRPr lang="en-US"/>
          </a:p>
        </p:txBody>
      </p:sp>
    </p:spTree>
    <p:extLst>
      <p:ext uri="{BB962C8B-B14F-4D97-AF65-F5344CB8AC3E}">
        <p14:creationId xmlns:p14="http://schemas.microsoft.com/office/powerpoint/2010/main" val="329735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1B4746-3E3C-47EC-A27B-0367963E8281}" type="datetimeFigureOut">
              <a:rPr lang="en-US" smtClean="0"/>
              <a:pPr/>
              <a:t>4/5/2021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1BD2F-311F-432A-A2C2-6A137026A0FE}" type="slidenum">
              <a:rPr lang="en-US" smtClean="0"/>
              <a:pPr/>
              <a:t>‹#›</a:t>
            </a:fld>
            <a:endParaRPr lang="en-US"/>
          </a:p>
        </p:txBody>
      </p:sp>
    </p:spTree>
    <p:extLst>
      <p:ext uri="{BB962C8B-B14F-4D97-AF65-F5344CB8AC3E}">
        <p14:creationId xmlns:p14="http://schemas.microsoft.com/office/powerpoint/2010/main" val="210791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21E54-7E8E-4379-A9FA-03D72812FB36}"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D77E0-B9D8-4ABD-A588-877FA01E1B5C}" type="slidenum">
              <a:rPr lang="en-US" smtClean="0"/>
              <a:pPr/>
              <a:t>‹#›</a:t>
            </a:fld>
            <a:endParaRPr lang="en-US"/>
          </a:p>
        </p:txBody>
      </p:sp>
    </p:spTree>
    <p:extLst>
      <p:ext uri="{BB962C8B-B14F-4D97-AF65-F5344CB8AC3E}">
        <p14:creationId xmlns:p14="http://schemas.microsoft.com/office/powerpoint/2010/main" val="361601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1C631-BDB9-4287-9E4A-32226BD0A6E3}"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6A6D-EBF7-4C2F-B3DC-BFFCDE335FBA}" type="slidenum">
              <a:rPr lang="en-US" smtClean="0"/>
              <a:pPr/>
              <a:t>‹#›</a:t>
            </a:fld>
            <a:endParaRPr lang="en-US"/>
          </a:p>
        </p:txBody>
      </p:sp>
    </p:spTree>
    <p:extLst>
      <p:ext uri="{BB962C8B-B14F-4D97-AF65-F5344CB8AC3E}">
        <p14:creationId xmlns:p14="http://schemas.microsoft.com/office/powerpoint/2010/main" val="41528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B03471F-C089-4D22-B4D3-4F8F30F680CB}"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C111-0943-413A-8DA2-F9DD743069AB}" type="slidenum">
              <a:rPr lang="en-US" smtClean="0"/>
              <a:pPr/>
              <a:t>‹#›</a:t>
            </a:fld>
            <a:endParaRPr lang="en-US"/>
          </a:p>
        </p:txBody>
      </p:sp>
    </p:spTree>
    <p:extLst>
      <p:ext uri="{BB962C8B-B14F-4D97-AF65-F5344CB8AC3E}">
        <p14:creationId xmlns:p14="http://schemas.microsoft.com/office/powerpoint/2010/main" val="42168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7A9CC-4821-4AC4-B784-3D5E92DCACC3}"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26A7-F6B4-41AD-BE60-62A2E6ECB788}" type="slidenum">
              <a:rPr lang="en-US" smtClean="0"/>
              <a:pPr/>
              <a:t>‹#›</a:t>
            </a:fld>
            <a:endParaRPr lang="en-US"/>
          </a:p>
        </p:txBody>
      </p:sp>
    </p:spTree>
    <p:extLst>
      <p:ext uri="{BB962C8B-B14F-4D97-AF65-F5344CB8AC3E}">
        <p14:creationId xmlns:p14="http://schemas.microsoft.com/office/powerpoint/2010/main" val="331066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ED0E2-FB6D-4222-B777-981BEBD5967C}"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6D50A-E9C4-4A6E-AE1C-2B1E83C47EE3}" type="slidenum">
              <a:rPr lang="en-US" smtClean="0"/>
              <a:pPr/>
              <a:t>‹#›</a:t>
            </a:fld>
            <a:endParaRPr lang="en-US"/>
          </a:p>
        </p:txBody>
      </p:sp>
    </p:spTree>
    <p:extLst>
      <p:ext uri="{BB962C8B-B14F-4D97-AF65-F5344CB8AC3E}">
        <p14:creationId xmlns:p14="http://schemas.microsoft.com/office/powerpoint/2010/main" val="125202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009D4-E7A3-4827-A7F4-1AC3AA87AD31}"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BAC16-025E-455D-9D34-719CDB4BE951}" type="slidenum">
              <a:rPr lang="en-US" smtClean="0"/>
              <a:pPr/>
              <a:t>‹#›</a:t>
            </a:fld>
            <a:endParaRPr lang="en-US"/>
          </a:p>
        </p:txBody>
      </p:sp>
    </p:spTree>
    <p:extLst>
      <p:ext uri="{BB962C8B-B14F-4D97-AF65-F5344CB8AC3E}">
        <p14:creationId xmlns:p14="http://schemas.microsoft.com/office/powerpoint/2010/main" val="16822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C897BE-3C9C-4A6C-81E4-BCF945217D7F}" type="datetimeFigureOut">
              <a:rPr lang="en-US" smtClean="0"/>
              <a:pPr/>
              <a:t>4/5/2021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43891FF-08F1-4D11-90FE-FDBC211D5A77}" type="slidenum">
              <a:rPr lang="en-US" smtClean="0"/>
              <a:pPr/>
              <a:t>‹#›</a:t>
            </a:fld>
            <a:endParaRPr lang="en-US"/>
          </a:p>
        </p:txBody>
      </p:sp>
    </p:spTree>
    <p:extLst>
      <p:ext uri="{BB962C8B-B14F-4D97-AF65-F5344CB8AC3E}">
        <p14:creationId xmlns:p14="http://schemas.microsoft.com/office/powerpoint/2010/main" val="215255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1904E3-377A-4965-B12F-36B6ED61D1EB}" type="datetimeFigureOut">
              <a:rPr lang="en-US" smtClean="0"/>
              <a:pPr/>
              <a:t>4/5/2021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081124B-AFFF-4300-8DB5-4B21B3382F2D}" type="slidenum">
              <a:rPr lang="en-US" smtClean="0"/>
              <a:pPr/>
              <a:t>‹#›</a:t>
            </a:fld>
            <a:endParaRPr lang="en-US"/>
          </a:p>
        </p:txBody>
      </p:sp>
    </p:spTree>
    <p:extLst>
      <p:ext uri="{BB962C8B-B14F-4D97-AF65-F5344CB8AC3E}">
        <p14:creationId xmlns:p14="http://schemas.microsoft.com/office/powerpoint/2010/main" val="331259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0A9CA59-26D9-44E9-8CEB-072D0B165F77}" type="datetimeFigureOut">
              <a:rPr lang="en-US" smtClean="0"/>
              <a:pPr/>
              <a:t>4/5/2021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DF1BAB-BD4C-4A62-9EE6-D9EDEEEFCE2B}" type="slidenum">
              <a:rPr lang="en-US" smtClean="0"/>
              <a:pPr/>
              <a:t>‹#›</a:t>
            </a:fld>
            <a:endParaRPr lang="en-US"/>
          </a:p>
        </p:txBody>
      </p:sp>
    </p:spTree>
    <p:extLst>
      <p:ext uri="{BB962C8B-B14F-4D97-AF65-F5344CB8AC3E}">
        <p14:creationId xmlns:p14="http://schemas.microsoft.com/office/powerpoint/2010/main" val="6830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2B87B-FC20-4385-9042-DBF552977E31}"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45C87-5AD1-460C-A0B2-C148AD241CD6}" type="slidenum">
              <a:rPr lang="en-US" smtClean="0"/>
              <a:pPr/>
              <a:t>‹#›</a:t>
            </a:fld>
            <a:endParaRPr lang="en-US"/>
          </a:p>
        </p:txBody>
      </p:sp>
    </p:spTree>
    <p:extLst>
      <p:ext uri="{BB962C8B-B14F-4D97-AF65-F5344CB8AC3E}">
        <p14:creationId xmlns:p14="http://schemas.microsoft.com/office/powerpoint/2010/main" val="196292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1B4746-3E3C-47EC-A27B-0367963E8281}" type="datetimeFigureOut">
              <a:rPr lang="en-US" smtClean="0"/>
              <a:pPr/>
              <a:t>4/5/2021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6D1BD2F-311F-432A-A2C2-6A137026A0FE}" type="slidenum">
              <a:rPr lang="en-US" smtClean="0"/>
              <a:pPr/>
              <a:t>‹#›</a:t>
            </a:fld>
            <a:endParaRPr lang="en-US"/>
          </a:p>
        </p:txBody>
      </p:sp>
    </p:spTree>
    <p:extLst>
      <p:ext uri="{BB962C8B-B14F-4D97-AF65-F5344CB8AC3E}">
        <p14:creationId xmlns:p14="http://schemas.microsoft.com/office/powerpoint/2010/main" val="164324054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E:\music\Rosa%20Russ\Sincerely%20Yours\03%20Sincerely%20Yours,.wm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audio" Target="file:///E:\music\Lyfe_Jennings_-_Statistics.mp3" TargetMode="External"/><Relationship Id="rId5" Type="http://schemas.openxmlformats.org/officeDocument/2006/relationships/image" Target="../media/image2.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audio" Target="file:///E:\music\Krump%20Snatcha%20Feat.MOP%20-%20Wolves.mp3" TargetMode="External"/><Relationship Id="rId5" Type="http://schemas.openxmlformats.org/officeDocument/2006/relationships/image" Target="../media/image2.pn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53.jpeg"/><Relationship Id="rId7"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914400"/>
            <a:ext cx="7772400" cy="2438400"/>
          </a:xfrm>
        </p:spPr>
        <p:txBody>
          <a:bodyPr anchor="b" anchorCtr="1"/>
          <a:lstStyle/>
          <a:p>
            <a:pPr algn="ctr"/>
            <a:r>
              <a:rPr lang="en-US" sz="7200" b="1" dirty="0"/>
              <a:t>GANGS 101</a:t>
            </a:r>
          </a:p>
        </p:txBody>
      </p:sp>
      <p:sp>
        <p:nvSpPr>
          <p:cNvPr id="2051" name="Rectangle 3"/>
          <p:cNvSpPr>
            <a:spLocks noGrp="1" noChangeArrowheads="1"/>
          </p:cNvSpPr>
          <p:nvPr>
            <p:ph type="subTitle" idx="4294967295"/>
          </p:nvPr>
        </p:nvSpPr>
        <p:spPr>
          <a:xfrm>
            <a:off x="1219200" y="3657600"/>
            <a:ext cx="6400800" cy="2286000"/>
          </a:xfrm>
        </p:spPr>
        <p:txBody>
          <a:bodyPr/>
          <a:lstStyle/>
          <a:p>
            <a:pPr marL="0" indent="0" algn="ctr">
              <a:buFont typeface="Wingdings" pitchFamily="2" charset="2"/>
              <a:buNone/>
            </a:pPr>
            <a:r>
              <a:rPr lang="en-US" sz="2800" dirty="0"/>
              <a:t>Presented By:</a:t>
            </a:r>
          </a:p>
          <a:p>
            <a:pPr marL="0" indent="0" algn="ctr">
              <a:buFont typeface="Wingdings" pitchFamily="2" charset="2"/>
              <a:buNone/>
            </a:pPr>
            <a:r>
              <a:rPr lang="en-US" sz="2800" dirty="0"/>
              <a:t>ROBERT FOUNTAIN</a:t>
            </a:r>
          </a:p>
          <a:p>
            <a:pPr marL="0" indent="0">
              <a:buFont typeface="Wingdings" pitchFamily="2" charset="2"/>
              <a:buNone/>
            </a:pPr>
            <a:endParaRPr lang="en-US" sz="2800" dirty="0"/>
          </a:p>
        </p:txBody>
      </p:sp>
      <p:pic>
        <p:nvPicPr>
          <p:cNvPr id="17412" name="03 Sincerely Yours,.wma">
            <a:hlinkClick r:id="" action="ppaction://media"/>
          </p:cNvPr>
          <p:cNvPicPr>
            <a:picLocks noRot="1" noChangeAspect="1" noChangeArrowheads="1"/>
          </p:cNvPicPr>
          <p:nvPr>
            <a:audioFile r:link="rId1"/>
          </p:nvPr>
        </p:nvPicPr>
        <p:blipFill>
          <a:blip r:embed="rId4"/>
          <a:srcRect/>
          <a:stretch>
            <a:fillRect/>
          </a:stretch>
        </p:blipFill>
        <p:spPr bwMode="auto">
          <a:xfrm>
            <a:off x="0" y="6553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245" fill="hold"/>
                                        <p:tgtEl>
                                          <p:spTgt spid="174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4294967295"/>
          </p:nvPr>
        </p:nvSpPr>
        <p:spPr>
          <a:xfrm>
            <a:off x="5067300" y="1981200"/>
            <a:ext cx="3924300" cy="4191000"/>
          </a:xfrm>
        </p:spPr>
        <p:txBody>
          <a:bodyPr>
            <a:normAutofit/>
          </a:bodyPr>
          <a:lstStyle/>
          <a:p>
            <a:r>
              <a:rPr lang="en-US" sz="2400" dirty="0"/>
              <a:t>Cognitive to know, to understand and explore</a:t>
            </a:r>
          </a:p>
          <a:p>
            <a:r>
              <a:rPr lang="en-US" sz="2400" dirty="0"/>
              <a:t>Aesthetic, symmetry, order and beauty</a:t>
            </a:r>
          </a:p>
          <a:p>
            <a:r>
              <a:rPr lang="en-US" sz="2400" dirty="0"/>
              <a:t>Self-actualization to find self-fulfillment and realize one’s potential </a:t>
            </a:r>
          </a:p>
          <a:p>
            <a:endParaRPr lang="en-US" sz="2400" dirty="0"/>
          </a:p>
        </p:txBody>
      </p:sp>
      <p:sp>
        <p:nvSpPr>
          <p:cNvPr id="5" name="Rectangle 2">
            <a:extLst>
              <a:ext uri="{FF2B5EF4-FFF2-40B4-BE49-F238E27FC236}">
                <a16:creationId xmlns:a16="http://schemas.microsoft.com/office/drawing/2014/main" id="{468E9AC6-EDD0-4D53-B713-8D7C65CB0A56}"/>
              </a:ext>
            </a:extLst>
          </p:cNvPr>
          <p:cNvSpPr txBox="1">
            <a:spLocks noChangeArrowheads="1"/>
          </p:cNvSpPr>
          <p:nvPr/>
        </p:nvSpPr>
        <p:spPr>
          <a:xfrm>
            <a:off x="379412" y="549275"/>
            <a:ext cx="8385175" cy="105092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a:t>Maslow’s Hierarchy</a:t>
            </a:r>
            <a:endParaRPr lang="en-US" sz="4400" b="1" dirty="0"/>
          </a:p>
        </p:txBody>
      </p:sp>
      <p:pic>
        <p:nvPicPr>
          <p:cNvPr id="6" name="Picture 4" descr="maslowIII">
            <a:extLst>
              <a:ext uri="{FF2B5EF4-FFF2-40B4-BE49-F238E27FC236}">
                <a16:creationId xmlns:a16="http://schemas.microsoft.com/office/drawing/2014/main" id="{F1E4AF94-05BB-4CC4-8F1C-5E50267EDDEB}"/>
              </a:ext>
            </a:extLst>
          </p:cNvPr>
          <p:cNvPicPr>
            <a:picLocks noChangeAspect="1" noChangeArrowheads="1"/>
          </p:cNvPicPr>
          <p:nvPr/>
        </p:nvPicPr>
        <p:blipFill>
          <a:blip r:embed="rId3"/>
          <a:srcRect/>
          <a:stretch>
            <a:fillRect/>
          </a:stretch>
        </p:blipFill>
        <p:spPr>
          <a:xfrm>
            <a:off x="152400" y="1981200"/>
            <a:ext cx="4724400" cy="403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4294967295"/>
          </p:nvPr>
        </p:nvSpPr>
        <p:spPr>
          <a:xfrm>
            <a:off x="5105400" y="1981200"/>
            <a:ext cx="3924300" cy="4191000"/>
          </a:xfrm>
        </p:spPr>
        <p:txBody>
          <a:bodyPr>
            <a:normAutofit/>
          </a:bodyPr>
          <a:lstStyle/>
          <a:p>
            <a:r>
              <a:rPr lang="en-US" sz="2400" dirty="0"/>
              <a:t>Self-transcendence to connect to something beyond the ego or to help others find self-fulfillment and realize their potential</a:t>
            </a:r>
          </a:p>
        </p:txBody>
      </p:sp>
      <p:sp>
        <p:nvSpPr>
          <p:cNvPr id="5" name="Rectangle 2">
            <a:extLst>
              <a:ext uri="{FF2B5EF4-FFF2-40B4-BE49-F238E27FC236}">
                <a16:creationId xmlns:a16="http://schemas.microsoft.com/office/drawing/2014/main" id="{16932CFE-5B5B-48F1-98B5-7706C4AD4770}"/>
              </a:ext>
            </a:extLst>
          </p:cNvPr>
          <p:cNvSpPr txBox="1">
            <a:spLocks noChangeArrowheads="1"/>
          </p:cNvSpPr>
          <p:nvPr/>
        </p:nvSpPr>
        <p:spPr>
          <a:xfrm>
            <a:off x="379412" y="549275"/>
            <a:ext cx="8385175" cy="105092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a:t>Maslow’s Hierarchy</a:t>
            </a:r>
            <a:endParaRPr lang="en-US" sz="4400" b="1" dirty="0"/>
          </a:p>
        </p:txBody>
      </p:sp>
      <p:pic>
        <p:nvPicPr>
          <p:cNvPr id="6" name="Picture 4" descr="maslowIII">
            <a:extLst>
              <a:ext uri="{FF2B5EF4-FFF2-40B4-BE49-F238E27FC236}">
                <a16:creationId xmlns:a16="http://schemas.microsoft.com/office/drawing/2014/main" id="{5E140E55-C8B5-4039-947A-7FD48010CF19}"/>
              </a:ext>
            </a:extLst>
          </p:cNvPr>
          <p:cNvPicPr>
            <a:picLocks noChangeAspect="1" noChangeArrowheads="1"/>
          </p:cNvPicPr>
          <p:nvPr/>
        </p:nvPicPr>
        <p:blipFill>
          <a:blip r:embed="rId3"/>
          <a:srcRect/>
          <a:stretch>
            <a:fillRect/>
          </a:stretch>
        </p:blipFill>
        <p:spPr>
          <a:xfrm>
            <a:off x="152400" y="1981200"/>
            <a:ext cx="4724400" cy="4038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123"/>
          <p:cNvPicPr>
            <a:picLocks noGrp="1" noChangeAspect="1" noChangeArrowheads="1"/>
          </p:cNvPicPr>
          <p:nvPr>
            <p:ph idx="4294967295"/>
          </p:nvPr>
        </p:nvPicPr>
        <p:blipFill rotWithShape="1">
          <a:blip r:embed="rId3"/>
          <a:srcRect b="11539"/>
          <a:stretch/>
        </p:blipFill>
        <p:spPr>
          <a:xfrm>
            <a:off x="723900" y="76200"/>
            <a:ext cx="7696200" cy="5257800"/>
          </a:xfrm>
          <a:ln w="76200">
            <a:solidFill>
              <a:schemeClr val="tx1"/>
            </a:solidFill>
          </a:ln>
        </p:spPr>
      </p:pic>
      <p:sp>
        <p:nvSpPr>
          <p:cNvPr id="48130" name="Text Box 3"/>
          <p:cNvSpPr txBox="1">
            <a:spLocks noChangeArrowheads="1"/>
          </p:cNvSpPr>
          <p:nvPr/>
        </p:nvSpPr>
        <p:spPr bwMode="auto">
          <a:xfrm>
            <a:off x="1966912" y="5791200"/>
            <a:ext cx="5210175" cy="701675"/>
          </a:xfrm>
          <a:prstGeom prst="rect">
            <a:avLst/>
          </a:prstGeom>
          <a:noFill/>
          <a:ln w="9525">
            <a:noFill/>
            <a:miter lim="800000"/>
            <a:headEnd/>
            <a:tailEnd/>
          </a:ln>
        </p:spPr>
        <p:txBody>
          <a:bodyPr wrap="none">
            <a:spAutoFit/>
          </a:bodyPr>
          <a:lstStyle/>
          <a:p>
            <a:pPr eaLnBrk="0" hangingPunct="0"/>
            <a:r>
              <a:rPr lang="en-US" sz="4000" dirty="0">
                <a:latin typeface="+mj-lt"/>
              </a:rPr>
              <a:t>$123,820.00 IN CASH</a:t>
            </a:r>
          </a:p>
        </p:txBody>
      </p:sp>
    </p:spTree>
  </p:cSld>
  <p:clrMapOvr>
    <a:masterClrMapping/>
  </p:clrMapOvr>
  <p:transition>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image10"/>
          <p:cNvPicPr>
            <a:picLocks noGrp="1" noChangeAspect="1" noChangeArrowheads="1"/>
          </p:cNvPicPr>
          <p:nvPr>
            <p:ph idx="4294967295"/>
          </p:nvPr>
        </p:nvPicPr>
        <p:blipFill>
          <a:blip r:embed="rId3"/>
          <a:srcRect/>
          <a:stretch>
            <a:fillRect/>
          </a:stretch>
        </p:blipFill>
        <p:spPr>
          <a:xfrm>
            <a:off x="11784" y="187036"/>
            <a:ext cx="9144000" cy="648392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oca10"/>
          <p:cNvPicPr>
            <a:picLocks noChangeAspect="1" noChangeArrowheads="1"/>
          </p:cNvPicPr>
          <p:nvPr/>
        </p:nvPicPr>
        <p:blipFill>
          <a:blip r:embed="rId3">
            <a:lum bright="24000" contrast="30000"/>
          </a:blip>
          <a:srcRect/>
          <a:stretch>
            <a:fillRect/>
          </a:stretch>
        </p:blipFill>
        <p:spPr bwMode="auto">
          <a:xfrm>
            <a:off x="228600" y="762000"/>
            <a:ext cx="4953000" cy="3124200"/>
          </a:xfrm>
          <a:prstGeom prst="rect">
            <a:avLst/>
          </a:prstGeom>
          <a:noFill/>
          <a:ln w="38100">
            <a:solidFill>
              <a:srgbClr val="000000"/>
            </a:solidFill>
            <a:miter lim="800000"/>
            <a:headEnd/>
            <a:tailEnd/>
          </a:ln>
        </p:spPr>
      </p:pic>
      <p:pic>
        <p:nvPicPr>
          <p:cNvPr id="54274" name="Picture 3" descr="cocaine0059"/>
          <p:cNvPicPr>
            <a:picLocks noChangeAspect="1" noChangeArrowheads="1"/>
          </p:cNvPicPr>
          <p:nvPr/>
        </p:nvPicPr>
        <p:blipFill>
          <a:blip r:embed="rId4">
            <a:lum contrast="6000"/>
          </a:blip>
          <a:srcRect/>
          <a:stretch>
            <a:fillRect/>
          </a:stretch>
        </p:blipFill>
        <p:spPr bwMode="auto">
          <a:xfrm>
            <a:off x="5219700" y="762000"/>
            <a:ext cx="3717073" cy="3048000"/>
          </a:xfrm>
          <a:prstGeom prst="rect">
            <a:avLst/>
          </a:prstGeom>
          <a:noFill/>
          <a:ln w="38100">
            <a:solidFill>
              <a:srgbClr val="000000"/>
            </a:solidFill>
            <a:miter lim="800000"/>
            <a:headEnd/>
            <a:tailEnd/>
          </a:ln>
        </p:spPr>
      </p:pic>
      <p:pic>
        <p:nvPicPr>
          <p:cNvPr id="54275" name="Picture 4" descr="cocaine0014"/>
          <p:cNvPicPr>
            <a:picLocks noChangeAspect="1" noChangeArrowheads="1"/>
          </p:cNvPicPr>
          <p:nvPr/>
        </p:nvPicPr>
        <p:blipFill>
          <a:blip r:embed="rId5">
            <a:lum bright="18000" contrast="18000"/>
          </a:blip>
          <a:srcRect/>
          <a:stretch>
            <a:fillRect/>
          </a:stretch>
        </p:blipFill>
        <p:spPr bwMode="auto">
          <a:xfrm>
            <a:off x="228600" y="3733799"/>
            <a:ext cx="4305300" cy="2466975"/>
          </a:xfrm>
          <a:prstGeom prst="rect">
            <a:avLst/>
          </a:prstGeom>
          <a:noFill/>
          <a:ln w="38100">
            <a:solidFill>
              <a:srgbClr val="000000"/>
            </a:solidFill>
            <a:miter lim="800000"/>
            <a:headEnd/>
            <a:tailEnd/>
          </a:ln>
        </p:spPr>
      </p:pic>
      <p:pic>
        <p:nvPicPr>
          <p:cNvPr id="54276" name="Picture 5" descr="cocaine4"/>
          <p:cNvPicPr>
            <a:picLocks noChangeAspect="1" noChangeArrowheads="1"/>
          </p:cNvPicPr>
          <p:nvPr/>
        </p:nvPicPr>
        <p:blipFill>
          <a:blip r:embed="rId6"/>
          <a:srcRect/>
          <a:stretch>
            <a:fillRect/>
          </a:stretch>
        </p:blipFill>
        <p:spPr bwMode="auto">
          <a:xfrm>
            <a:off x="4572000" y="3733799"/>
            <a:ext cx="4343400" cy="2466975"/>
          </a:xfrm>
          <a:prstGeom prst="rect">
            <a:avLst/>
          </a:prstGeom>
          <a:noFill/>
          <a:ln w="38100">
            <a:solidFill>
              <a:srgbClr val="000000"/>
            </a:solidFill>
            <a:miter lim="800000"/>
            <a:headEnd/>
            <a:tailEnd/>
          </a:ln>
        </p:spPr>
      </p:pic>
      <p:sp>
        <p:nvSpPr>
          <p:cNvPr id="54277" name="Text Box 6"/>
          <p:cNvSpPr txBox="1">
            <a:spLocks noChangeArrowheads="1"/>
          </p:cNvSpPr>
          <p:nvPr/>
        </p:nvSpPr>
        <p:spPr bwMode="auto">
          <a:xfrm>
            <a:off x="1348580" y="99646"/>
            <a:ext cx="2065338" cy="579437"/>
          </a:xfrm>
          <a:prstGeom prst="rect">
            <a:avLst/>
          </a:prstGeom>
          <a:noFill/>
          <a:ln w="9525">
            <a:noFill/>
            <a:miter lim="800000"/>
            <a:headEnd/>
            <a:tailEnd/>
          </a:ln>
        </p:spPr>
        <p:txBody>
          <a:bodyPr wrap="none">
            <a:spAutoFit/>
          </a:bodyPr>
          <a:lstStyle/>
          <a:p>
            <a:pPr eaLnBrk="0" hangingPunct="0"/>
            <a:r>
              <a:rPr lang="en-US" sz="3200" dirty="0"/>
              <a:t>COCAINE</a:t>
            </a:r>
          </a:p>
        </p:txBody>
      </p:sp>
      <p:sp>
        <p:nvSpPr>
          <p:cNvPr id="54278" name="Text Box 7"/>
          <p:cNvSpPr txBox="1">
            <a:spLocks noChangeArrowheads="1"/>
          </p:cNvSpPr>
          <p:nvPr/>
        </p:nvSpPr>
        <p:spPr bwMode="auto">
          <a:xfrm>
            <a:off x="5638800" y="68690"/>
            <a:ext cx="1744663" cy="641350"/>
          </a:xfrm>
          <a:prstGeom prst="rect">
            <a:avLst/>
          </a:prstGeom>
          <a:noFill/>
          <a:ln w="9525">
            <a:noFill/>
            <a:miter lim="800000"/>
            <a:headEnd/>
            <a:tailEnd/>
          </a:ln>
        </p:spPr>
        <p:txBody>
          <a:bodyPr wrap="none">
            <a:spAutoFit/>
          </a:bodyPr>
          <a:lstStyle/>
          <a:p>
            <a:pPr eaLnBrk="0" hangingPunct="0"/>
            <a:r>
              <a:rPr lang="en-US" sz="3600" dirty="0"/>
              <a:t>8-BALL</a:t>
            </a:r>
          </a:p>
        </p:txBody>
      </p:sp>
      <p:sp>
        <p:nvSpPr>
          <p:cNvPr id="54279" name="Text Box 8"/>
          <p:cNvSpPr txBox="1">
            <a:spLocks noChangeArrowheads="1"/>
          </p:cNvSpPr>
          <p:nvPr/>
        </p:nvSpPr>
        <p:spPr bwMode="auto">
          <a:xfrm>
            <a:off x="572293" y="6200775"/>
            <a:ext cx="3617913" cy="579437"/>
          </a:xfrm>
          <a:prstGeom prst="rect">
            <a:avLst/>
          </a:prstGeom>
          <a:noFill/>
          <a:ln w="9525">
            <a:noFill/>
            <a:miter lim="800000"/>
            <a:headEnd/>
            <a:tailEnd/>
          </a:ln>
        </p:spPr>
        <p:txBody>
          <a:bodyPr wrap="none">
            <a:spAutoFit/>
          </a:bodyPr>
          <a:lstStyle/>
          <a:p>
            <a:pPr eaLnBrk="0" hangingPunct="0"/>
            <a:r>
              <a:rPr lang="en-US" sz="3200" dirty="0"/>
              <a:t>CRACK COCAINE</a:t>
            </a:r>
          </a:p>
        </p:txBody>
      </p:sp>
      <p:sp>
        <p:nvSpPr>
          <p:cNvPr id="54280" name="Text Box 9"/>
          <p:cNvSpPr txBox="1">
            <a:spLocks noChangeArrowheads="1"/>
          </p:cNvSpPr>
          <p:nvPr/>
        </p:nvSpPr>
        <p:spPr bwMode="auto">
          <a:xfrm>
            <a:off x="4803775" y="6200774"/>
            <a:ext cx="4035425" cy="579438"/>
          </a:xfrm>
          <a:prstGeom prst="rect">
            <a:avLst/>
          </a:prstGeom>
          <a:noFill/>
          <a:ln w="9525">
            <a:noFill/>
            <a:miter lim="800000"/>
            <a:headEnd/>
            <a:tailEnd/>
          </a:ln>
        </p:spPr>
        <p:txBody>
          <a:bodyPr wrap="none">
            <a:spAutoFit/>
          </a:bodyPr>
          <a:lstStyle/>
          <a:p>
            <a:pPr eaLnBrk="0" hangingPunct="0"/>
            <a:r>
              <a:rPr lang="en-US" sz="3200" dirty="0"/>
              <a:t>POWDER COCAINE</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2625" y="609600"/>
            <a:ext cx="8385175" cy="1431925"/>
          </a:xfrm>
        </p:spPr>
        <p:txBody>
          <a:bodyPr/>
          <a:lstStyle/>
          <a:p>
            <a:r>
              <a:rPr lang="en-US" sz="4400" b="1" dirty="0"/>
              <a:t>The Truth of the Matter</a:t>
            </a:r>
          </a:p>
        </p:txBody>
      </p:sp>
      <p:sp>
        <p:nvSpPr>
          <p:cNvPr id="50179" name="Rectangle 3"/>
          <p:cNvSpPr>
            <a:spLocks noGrp="1" noChangeArrowheads="1"/>
          </p:cNvSpPr>
          <p:nvPr>
            <p:ph type="body" idx="4294967295"/>
          </p:nvPr>
        </p:nvSpPr>
        <p:spPr>
          <a:xfrm>
            <a:off x="1295399" y="1676400"/>
            <a:ext cx="7007225" cy="4724400"/>
          </a:xfrm>
        </p:spPr>
        <p:txBody>
          <a:bodyPr>
            <a:normAutofit/>
          </a:bodyPr>
          <a:lstStyle/>
          <a:p>
            <a:pPr>
              <a:lnSpc>
                <a:spcPct val="90000"/>
              </a:lnSpc>
              <a:buFont typeface="Wingdings" pitchFamily="2" charset="2"/>
              <a:buNone/>
            </a:pPr>
            <a:r>
              <a:rPr lang="en-US" sz="3200" dirty="0"/>
              <a:t>Jails</a:t>
            </a:r>
          </a:p>
          <a:p>
            <a:pPr>
              <a:lnSpc>
                <a:spcPct val="90000"/>
              </a:lnSpc>
              <a:buFont typeface="Wingdings" pitchFamily="2" charset="2"/>
              <a:buNone/>
            </a:pPr>
            <a:endParaRPr lang="en-US" sz="1800" dirty="0"/>
          </a:p>
          <a:p>
            <a:pPr>
              <a:lnSpc>
                <a:spcPct val="90000"/>
              </a:lnSpc>
              <a:buFont typeface="Wingdings" pitchFamily="2" charset="2"/>
              <a:buNone/>
            </a:pPr>
            <a:r>
              <a:rPr lang="en-US" sz="3200" dirty="0"/>
              <a:t>Prisons</a:t>
            </a:r>
          </a:p>
          <a:p>
            <a:pPr>
              <a:lnSpc>
                <a:spcPct val="90000"/>
              </a:lnSpc>
              <a:buFont typeface="Wingdings" pitchFamily="2" charset="2"/>
              <a:buNone/>
            </a:pPr>
            <a:endParaRPr lang="en-US" sz="1800" dirty="0"/>
          </a:p>
          <a:p>
            <a:pPr>
              <a:lnSpc>
                <a:spcPct val="90000"/>
              </a:lnSpc>
              <a:buFont typeface="Wingdings" pitchFamily="2" charset="2"/>
              <a:buNone/>
            </a:pPr>
            <a:r>
              <a:rPr lang="en-US" sz="3200" dirty="0"/>
              <a:t>Hospitals</a:t>
            </a:r>
          </a:p>
          <a:p>
            <a:pPr>
              <a:lnSpc>
                <a:spcPct val="90000"/>
              </a:lnSpc>
              <a:buFont typeface="Wingdings" pitchFamily="2" charset="2"/>
              <a:buNone/>
            </a:pPr>
            <a:endParaRPr lang="en-US" sz="1800" dirty="0"/>
          </a:p>
          <a:p>
            <a:pPr>
              <a:lnSpc>
                <a:spcPct val="90000"/>
              </a:lnSpc>
              <a:buFont typeface="Wingdings" pitchFamily="2" charset="2"/>
              <a:buNone/>
            </a:pPr>
            <a:r>
              <a:rPr lang="en-US" sz="3200" dirty="0"/>
              <a:t>Death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7" descr="61e2251ee1cd8c87914f"/>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6803" name="Lyfe_Jennings_-_Statistics.mp3">
            <a:hlinkClick r:id="" action="ppaction://media"/>
          </p:cNvPr>
          <p:cNvPicPr>
            <a:picLocks noRot="1" noChangeAspect="1" noChangeArrowheads="1"/>
          </p:cNvPicPr>
          <p:nvPr>
            <a:audioFile r:link="rId1"/>
          </p:nvPr>
        </p:nvPicPr>
        <p:blipFill>
          <a:blip r:embed="rId5"/>
          <a:srcRect/>
          <a:stretch>
            <a:fillRect/>
          </a:stretch>
        </p:blipFill>
        <p:spPr bwMode="auto">
          <a:xfrm>
            <a:off x="0" y="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935" fill="hold"/>
                                        <p:tgtEl>
                                          <p:spTgt spid="768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680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descr="CRIPZ TITLE"/>
          <p:cNvPicPr>
            <a:picLocks noChangeAspect="1" noChangeArrowheads="1"/>
          </p:cNvPicPr>
          <p:nvPr/>
        </p:nvPicPr>
        <p:blipFill>
          <a:blip r:embed="rId3">
            <a:lum bright="6000"/>
          </a:blip>
          <a:srcRect/>
          <a:stretch>
            <a:fillRect/>
          </a:stretch>
        </p:blipFill>
        <p:spPr bwMode="auto">
          <a:xfrm>
            <a:off x="0" y="0"/>
            <a:ext cx="9144000" cy="1600200"/>
          </a:xfrm>
          <a:prstGeom prst="rect">
            <a:avLst/>
          </a:prstGeom>
          <a:noFill/>
          <a:ln w="9525">
            <a:noFill/>
            <a:miter lim="800000"/>
            <a:headEnd/>
            <a:tailEnd/>
          </a:ln>
        </p:spPr>
      </p:pic>
      <p:sp>
        <p:nvSpPr>
          <p:cNvPr id="153607" name="Rectangle 7"/>
          <p:cNvSpPr>
            <a:spLocks noGrp="1" noChangeArrowheads="1"/>
          </p:cNvSpPr>
          <p:nvPr>
            <p:ph type="body" idx="4294967295"/>
          </p:nvPr>
        </p:nvSpPr>
        <p:spPr>
          <a:xfrm>
            <a:off x="533400" y="1600200"/>
            <a:ext cx="8077200" cy="5257800"/>
          </a:xfrm>
        </p:spPr>
        <p:txBody>
          <a:bodyPr/>
          <a:lstStyle/>
          <a:p>
            <a:pPr>
              <a:buFont typeface="Wingdings" pitchFamily="2" charset="2"/>
              <a:buNone/>
            </a:pPr>
            <a:endParaRPr lang="en-US" sz="2800" dirty="0"/>
          </a:p>
          <a:p>
            <a:r>
              <a:rPr lang="en-US" sz="2800" dirty="0"/>
              <a:t>The Crips, originating in Los Angeles, California, are the oldest, largest, violent and most notorious African American gang in the United States. The Crips are mostly identified by the color blue worn by its members. What was once a single gang is now a loose network of “franchises” around the U. S. &amp; Canada.</a:t>
            </a:r>
          </a:p>
          <a:p>
            <a:pPr>
              <a:buFont typeface="Wingdings" pitchFamily="2" charset="2"/>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07">
                                            <p:txEl>
                                              <p:pRg st="1" end="1"/>
                                            </p:txEl>
                                          </p:spTgt>
                                        </p:tgtEl>
                                        <p:attrNameLst>
                                          <p:attrName>style.visibility</p:attrName>
                                        </p:attrNameLst>
                                      </p:cBhvr>
                                      <p:to>
                                        <p:strVal val="visible"/>
                                      </p:to>
                                    </p:set>
                                    <p:anim calcmode="lin" valueType="num">
                                      <p:cBhvr additive="base">
                                        <p:cTn id="7" dur="500" fill="hold"/>
                                        <p:tgtEl>
                                          <p:spTgt spid="1536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idx="4294967295"/>
          </p:nvPr>
        </p:nvSpPr>
        <p:spPr>
          <a:xfrm>
            <a:off x="758825" y="533400"/>
            <a:ext cx="8385175" cy="1431925"/>
          </a:xfrm>
        </p:spPr>
        <p:txBody>
          <a:bodyPr/>
          <a:lstStyle/>
          <a:p>
            <a:r>
              <a:rPr lang="en-US" sz="4400" b="1" dirty="0">
                <a:solidFill>
                  <a:schemeClr val="tx1"/>
                </a:solidFill>
              </a:rPr>
              <a:t>CRIPS FOUNDERS</a:t>
            </a:r>
          </a:p>
        </p:txBody>
      </p:sp>
      <p:sp>
        <p:nvSpPr>
          <p:cNvPr id="156677" name="Rectangle 5"/>
          <p:cNvSpPr>
            <a:spLocks noGrp="1" noChangeArrowheads="1"/>
          </p:cNvSpPr>
          <p:nvPr>
            <p:ph type="body" sz="half" idx="4294967295"/>
          </p:nvPr>
        </p:nvSpPr>
        <p:spPr>
          <a:xfrm>
            <a:off x="758825" y="1524000"/>
            <a:ext cx="4071592" cy="4191000"/>
          </a:xfrm>
        </p:spPr>
        <p:txBody>
          <a:bodyPr>
            <a:noAutofit/>
          </a:bodyPr>
          <a:lstStyle/>
          <a:p>
            <a:r>
              <a:rPr lang="en-US" sz="2800" dirty="0"/>
              <a:t>The Crips were originally founded by two individuals; Raymond Lee Washington and Stanley ‘Tookie” Williams. Washington formed the Eastside Crips and Williams formed the Westside Crips.</a:t>
            </a:r>
          </a:p>
        </p:txBody>
      </p:sp>
      <p:pic>
        <p:nvPicPr>
          <p:cNvPr id="156680" name="Picture 8" descr="gang_conference_221"/>
          <p:cNvPicPr>
            <a:picLocks noGrp="1" noChangeAspect="1" noChangeArrowheads="1"/>
          </p:cNvPicPr>
          <p:nvPr>
            <p:ph sz="quarter" idx="4294967295"/>
          </p:nvPr>
        </p:nvPicPr>
        <p:blipFill>
          <a:blip r:embed="rId3">
            <a:lum bright="-6000"/>
          </a:blip>
          <a:srcRect/>
          <a:stretch>
            <a:fillRect/>
          </a:stretch>
        </p:blipFill>
        <p:spPr>
          <a:xfrm>
            <a:off x="5613400" y="1524000"/>
            <a:ext cx="2801592" cy="2044700"/>
          </a:xfrm>
          <a:ln w="38100">
            <a:solidFill>
              <a:srgbClr val="0000CC"/>
            </a:solidFill>
          </a:ln>
        </p:spPr>
      </p:pic>
      <p:pic>
        <p:nvPicPr>
          <p:cNvPr id="156681" name="Picture 9" descr="WILLIAMS MUGSHOT"/>
          <p:cNvPicPr>
            <a:picLocks noGrp="1" noChangeAspect="1" noChangeArrowheads="1"/>
          </p:cNvPicPr>
          <p:nvPr>
            <p:ph sz="quarter" idx="4294967295"/>
          </p:nvPr>
        </p:nvPicPr>
        <p:blipFill rotWithShape="1">
          <a:blip r:embed="rId4">
            <a:lum bright="-6000"/>
          </a:blip>
          <a:srcRect b="26702"/>
          <a:stretch/>
        </p:blipFill>
        <p:spPr>
          <a:xfrm>
            <a:off x="5613400" y="3795091"/>
            <a:ext cx="2801592" cy="2971800"/>
          </a:xfrm>
          <a:ln w="38100">
            <a:solidFill>
              <a:srgbClr val="0000CC"/>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6677">
                                            <p:txEl>
                                              <p:pRg st="0" end="0"/>
                                            </p:txEl>
                                          </p:spTgt>
                                        </p:tgtEl>
                                        <p:attrNameLst>
                                          <p:attrName>style.visibility</p:attrName>
                                        </p:attrNameLst>
                                      </p:cBhvr>
                                      <p:to>
                                        <p:strVal val="visible"/>
                                      </p:to>
                                    </p:set>
                                    <p:animEffect transition="in" filter="dissolve">
                                      <p:cBhvr>
                                        <p:cTn id="7" dur="500"/>
                                        <p:tgtEl>
                                          <p:spTgt spid="156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 calcmode="lin" valueType="num">
                                      <p:cBhvr additive="base">
                                        <p:cTn id="12" dur="500" fill="hold"/>
                                        <p:tgtEl>
                                          <p:spTgt spid="156680"/>
                                        </p:tgtEl>
                                        <p:attrNameLst>
                                          <p:attrName>ppt_x</p:attrName>
                                        </p:attrNameLst>
                                      </p:cBhvr>
                                      <p:tavLst>
                                        <p:tav tm="0">
                                          <p:val>
                                            <p:strVal val="1+#ppt_w/2"/>
                                          </p:val>
                                        </p:tav>
                                        <p:tav tm="100000">
                                          <p:val>
                                            <p:strVal val="#ppt_x"/>
                                          </p:val>
                                        </p:tav>
                                      </p:tavLst>
                                    </p:anim>
                                    <p:anim calcmode="lin" valueType="num">
                                      <p:cBhvr additive="base">
                                        <p:cTn id="13" dur="500" fill="hold"/>
                                        <p:tgtEl>
                                          <p:spTgt spid="15668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56681"/>
                                        </p:tgtEl>
                                        <p:attrNameLst>
                                          <p:attrName>style.visibility</p:attrName>
                                        </p:attrNameLst>
                                      </p:cBhvr>
                                      <p:to>
                                        <p:strVal val="visible"/>
                                      </p:to>
                                    </p:set>
                                    <p:anim calcmode="lin" valueType="num">
                                      <p:cBhvr additive="base">
                                        <p:cTn id="18" dur="500" fill="hold"/>
                                        <p:tgtEl>
                                          <p:spTgt spid="156681"/>
                                        </p:tgtEl>
                                        <p:attrNameLst>
                                          <p:attrName>ppt_x</p:attrName>
                                        </p:attrNameLst>
                                      </p:cBhvr>
                                      <p:tavLst>
                                        <p:tav tm="0">
                                          <p:val>
                                            <p:strVal val="1+#ppt_w/2"/>
                                          </p:val>
                                        </p:tav>
                                        <p:tav tm="100000">
                                          <p:val>
                                            <p:strVal val="#ppt_x"/>
                                          </p:val>
                                        </p:tav>
                                      </p:tavLst>
                                    </p:anim>
                                    <p:anim calcmode="lin" valueType="num">
                                      <p:cBhvr additive="base">
                                        <p:cTn id="19" dur="500" fill="hold"/>
                                        <p:tgtEl>
                                          <p:spTgt spid="156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758825" y="609600"/>
            <a:ext cx="8385175" cy="1431925"/>
          </a:xfrm>
        </p:spPr>
        <p:txBody>
          <a:bodyPr/>
          <a:lstStyle/>
          <a:p>
            <a:pPr marL="825500" indent="-825500"/>
            <a:r>
              <a:rPr lang="en-US" sz="4400" b="1" dirty="0">
                <a:solidFill>
                  <a:schemeClr val="tx1"/>
                </a:solidFill>
              </a:rPr>
              <a:t>North Carolina CRIPS</a:t>
            </a:r>
          </a:p>
        </p:txBody>
      </p:sp>
      <p:sp>
        <p:nvSpPr>
          <p:cNvPr id="161795" name="Rectangle 3"/>
          <p:cNvSpPr>
            <a:spLocks noGrp="1" noChangeArrowheads="1"/>
          </p:cNvSpPr>
          <p:nvPr>
            <p:ph type="body" idx="4294967295"/>
          </p:nvPr>
        </p:nvSpPr>
        <p:spPr>
          <a:xfrm>
            <a:off x="758825" y="1676400"/>
            <a:ext cx="7543800" cy="4572000"/>
          </a:xfrm>
        </p:spPr>
        <p:txBody>
          <a:bodyPr>
            <a:normAutofit/>
          </a:bodyPr>
          <a:lstStyle/>
          <a:p>
            <a:pPr marL="990600" lvl="1" indent="-533400"/>
            <a:r>
              <a:rPr lang="en-US" sz="2400" dirty="0"/>
              <a:t>Avalon Gangster Crips </a:t>
            </a:r>
          </a:p>
          <a:p>
            <a:pPr marL="990600" lvl="1" indent="-533400"/>
            <a:r>
              <a:rPr lang="en-US" sz="2400" dirty="0"/>
              <a:t>83 Gangster Crips </a:t>
            </a:r>
          </a:p>
          <a:p>
            <a:pPr marL="990600" lvl="1" indent="-533400"/>
            <a:r>
              <a:rPr lang="en-US" sz="2400" dirty="0"/>
              <a:t>Rollin’ 20’s</a:t>
            </a:r>
          </a:p>
          <a:p>
            <a:pPr marL="990600" lvl="1" indent="-533400"/>
            <a:r>
              <a:rPr lang="en-US" sz="2400" dirty="0"/>
              <a:t>Rollin’ 30’s</a:t>
            </a:r>
          </a:p>
          <a:p>
            <a:pPr marL="990600" lvl="1" indent="-533400"/>
            <a:r>
              <a:rPr lang="en-US" sz="2400" dirty="0"/>
              <a:t>Rollin’ 60’s</a:t>
            </a:r>
          </a:p>
          <a:p>
            <a:pPr marL="990600" lvl="1" indent="-533400"/>
            <a:r>
              <a:rPr lang="en-US" sz="2400" dirty="0"/>
              <a:t>Hoover Crips</a:t>
            </a:r>
          </a:p>
          <a:p>
            <a:pPr marL="990600" lvl="1" indent="-533400"/>
            <a:r>
              <a:rPr lang="en-US" sz="2400" dirty="0"/>
              <a:t>Grape Street Watts Crips</a:t>
            </a:r>
          </a:p>
          <a:p>
            <a:pPr marL="990600" lvl="1" indent="-533400"/>
            <a:r>
              <a:rPr lang="en-US" sz="2400" dirty="0"/>
              <a:t>Neighborhood Crips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anim calcmode="lin" valueType="num">
                                      <p:cBhvr additive="base">
                                        <p:cTn id="11"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1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anim calcmode="lin" valueType="num">
                                      <p:cBhvr additive="base">
                                        <p:cTn id="15"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17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anim calcmode="lin" valueType="num">
                                      <p:cBhvr additive="base">
                                        <p:cTn id="19"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anim calcmode="lin" valueType="num">
                                      <p:cBhvr additive="base">
                                        <p:cTn id="23" dur="500" fill="hold"/>
                                        <p:tgtEl>
                                          <p:spTgt spid="1617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179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1795">
                                            <p:txEl>
                                              <p:pRg st="5" end="5"/>
                                            </p:txEl>
                                          </p:spTgt>
                                        </p:tgtEl>
                                        <p:attrNameLst>
                                          <p:attrName>style.visibility</p:attrName>
                                        </p:attrNameLst>
                                      </p:cBhvr>
                                      <p:to>
                                        <p:strVal val="visible"/>
                                      </p:to>
                                    </p:set>
                                    <p:anim calcmode="lin" valueType="num">
                                      <p:cBhvr additive="base">
                                        <p:cTn id="27" dur="500" fill="hold"/>
                                        <p:tgtEl>
                                          <p:spTgt spid="1617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179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1795">
                                            <p:txEl>
                                              <p:pRg st="6" end="6"/>
                                            </p:txEl>
                                          </p:spTgt>
                                        </p:tgtEl>
                                        <p:attrNameLst>
                                          <p:attrName>style.visibility</p:attrName>
                                        </p:attrNameLst>
                                      </p:cBhvr>
                                      <p:to>
                                        <p:strVal val="visible"/>
                                      </p:to>
                                    </p:set>
                                    <p:anim calcmode="lin" valueType="num">
                                      <p:cBhvr additive="base">
                                        <p:cTn id="31" dur="500" fill="hold"/>
                                        <p:tgtEl>
                                          <p:spTgt spid="1617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1795">
                                            <p:txEl>
                                              <p:pRg st="7" end="7"/>
                                            </p:txEl>
                                          </p:spTgt>
                                        </p:tgtEl>
                                        <p:attrNameLst>
                                          <p:attrName>style.visibility</p:attrName>
                                        </p:attrNameLst>
                                      </p:cBhvr>
                                      <p:to>
                                        <p:strVal val="visible"/>
                                      </p:to>
                                    </p:set>
                                    <p:anim calcmode="lin" valueType="num">
                                      <p:cBhvr additive="base">
                                        <p:cTn id="35" dur="500" fill="hold"/>
                                        <p:tgtEl>
                                          <p:spTgt spid="16179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1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381000" y="838200"/>
            <a:ext cx="7924800" cy="707886"/>
          </a:xfrm>
          <a:prstGeom prst="rect">
            <a:avLst/>
          </a:prstGeom>
          <a:noFill/>
          <a:ln w="9525">
            <a:noFill/>
            <a:miter lim="800000"/>
            <a:headEnd/>
            <a:tailEnd/>
          </a:ln>
        </p:spPr>
        <p:txBody>
          <a:bodyPr>
            <a:spAutoFit/>
          </a:bodyPr>
          <a:lstStyle/>
          <a:p>
            <a:pPr eaLnBrk="0" hangingPunct="0"/>
            <a:r>
              <a:rPr lang="en-US" sz="4000" b="1" i="1" dirty="0">
                <a:solidFill>
                  <a:srgbClr val="FF0000"/>
                </a:solidFill>
                <a:latin typeface="+mj-lt"/>
              </a:rPr>
              <a:t>Disclaimer of Confidentiality</a:t>
            </a:r>
          </a:p>
        </p:txBody>
      </p:sp>
      <p:sp>
        <p:nvSpPr>
          <p:cNvPr id="19458" name="Rectangle 3"/>
          <p:cNvSpPr>
            <a:spLocks noChangeArrowheads="1"/>
          </p:cNvSpPr>
          <p:nvPr/>
        </p:nvSpPr>
        <p:spPr bwMode="auto">
          <a:xfrm>
            <a:off x="381000" y="1752600"/>
            <a:ext cx="8229600" cy="4053417"/>
          </a:xfrm>
          <a:prstGeom prst="rect">
            <a:avLst/>
          </a:prstGeom>
          <a:noFill/>
          <a:ln w="9525">
            <a:noFill/>
            <a:miter lim="800000"/>
            <a:headEnd/>
            <a:tailEnd/>
          </a:ln>
        </p:spPr>
        <p:txBody>
          <a:bodyPr wrap="square">
            <a:spAutoFit/>
          </a:bodyPr>
          <a:lstStyle/>
          <a:p>
            <a:pPr>
              <a:lnSpc>
                <a:spcPct val="90000"/>
              </a:lnSpc>
              <a:spcBef>
                <a:spcPct val="20000"/>
              </a:spcBef>
            </a:pPr>
            <a:r>
              <a:rPr lang="en-US" sz="2600" i="1" dirty="0">
                <a:latin typeface="+mj-lt"/>
              </a:rPr>
              <a:t>The information contained in this presentation is intended to assist law enforcement officials, teachers, parents and concerned citizens in the identification of gang activity, symbols, graffiti, and practices. It is not intended to encourage persecution of any single person, group, organization, or religion. This information should be used as a general guide and not an ultimate source of identification of all gang and threat group practices. The information provided and views shared is that of the presenter.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52400" y="76200"/>
            <a:ext cx="8991600" cy="1143000"/>
          </a:xfrm>
        </p:spPr>
        <p:txBody>
          <a:bodyPr/>
          <a:lstStyle/>
          <a:p>
            <a:pPr marL="762000" indent="-762000"/>
            <a:r>
              <a:rPr lang="en-US" sz="4400" b="1" dirty="0">
                <a:solidFill>
                  <a:schemeClr val="tx1"/>
                </a:solidFill>
              </a:rPr>
              <a:t>CRIPS IDENTIFIERS</a:t>
            </a:r>
          </a:p>
        </p:txBody>
      </p:sp>
      <p:pic>
        <p:nvPicPr>
          <p:cNvPr id="193544" name="Picture 8" descr="Gang Signs"/>
          <p:cNvPicPr>
            <a:picLocks noGrp="1" noChangeAspect="1" noChangeArrowheads="1"/>
          </p:cNvPicPr>
          <p:nvPr>
            <p:ph sz="half" idx="4294967295"/>
          </p:nvPr>
        </p:nvPicPr>
        <p:blipFill>
          <a:blip r:embed="rId3"/>
          <a:srcRect/>
          <a:stretch>
            <a:fillRect/>
          </a:stretch>
        </p:blipFill>
        <p:spPr>
          <a:xfrm>
            <a:off x="0" y="894522"/>
            <a:ext cx="4114800" cy="5943600"/>
          </a:xfrm>
          <a:ln>
            <a:solidFill>
              <a:srgbClr val="0000CC"/>
            </a:solidFill>
          </a:ln>
        </p:spPr>
      </p:pic>
      <p:pic>
        <p:nvPicPr>
          <p:cNvPr id="193546" name="Picture 10" descr="DSC02137"/>
          <p:cNvPicPr>
            <a:picLocks noGrp="1" noChangeAspect="1" noChangeArrowheads="1"/>
          </p:cNvPicPr>
          <p:nvPr>
            <p:ph sz="quarter" idx="4294967295"/>
          </p:nvPr>
        </p:nvPicPr>
        <p:blipFill>
          <a:blip r:embed="rId4"/>
          <a:srcRect l="58241" r="4913"/>
          <a:stretch>
            <a:fillRect/>
          </a:stretch>
        </p:blipFill>
        <p:spPr>
          <a:xfrm>
            <a:off x="6248400" y="947737"/>
            <a:ext cx="2895600" cy="2100263"/>
          </a:xfrm>
          <a:ln w="3175">
            <a:solidFill>
              <a:srgbClr val="0000CC"/>
            </a:solidFill>
          </a:ln>
        </p:spPr>
      </p:pic>
      <p:pic>
        <p:nvPicPr>
          <p:cNvPr id="193547" name="Picture 11" descr="DSC00537"/>
          <p:cNvPicPr>
            <a:picLocks noGrp="1" noChangeAspect="1" noChangeArrowheads="1"/>
          </p:cNvPicPr>
          <p:nvPr>
            <p:ph sz="quarter" idx="4294967295"/>
          </p:nvPr>
        </p:nvPicPr>
        <p:blipFill>
          <a:blip r:embed="rId5">
            <a:lum bright="-6000"/>
          </a:blip>
          <a:srcRect/>
          <a:stretch>
            <a:fillRect/>
          </a:stretch>
        </p:blipFill>
        <p:spPr>
          <a:xfrm>
            <a:off x="6248400" y="3048000"/>
            <a:ext cx="2895600" cy="3200400"/>
          </a:xfrm>
          <a:ln w="3175">
            <a:solidFill>
              <a:srgbClr val="0000CC"/>
            </a:solidFill>
          </a:ln>
        </p:spPr>
      </p:pic>
      <p:pic>
        <p:nvPicPr>
          <p:cNvPr id="193548" name="Picture 12" descr="Insane Gangster Crip2"/>
          <p:cNvPicPr>
            <a:picLocks noChangeAspect="1" noChangeArrowheads="1"/>
          </p:cNvPicPr>
          <p:nvPr/>
        </p:nvPicPr>
        <p:blipFill>
          <a:blip r:embed="rId6">
            <a:lum bright="6000"/>
          </a:blip>
          <a:srcRect l="26947" t="11333" r="9053" b="18001"/>
          <a:stretch>
            <a:fillRect/>
          </a:stretch>
        </p:blipFill>
        <p:spPr bwMode="auto">
          <a:xfrm>
            <a:off x="4114800" y="1219200"/>
            <a:ext cx="2133600" cy="4953000"/>
          </a:xfrm>
          <a:prstGeom prst="rect">
            <a:avLst/>
          </a:prstGeom>
          <a:noFill/>
          <a:ln w="317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p:cTn id="7" dur="1000" fill="hold"/>
                                        <p:tgtEl>
                                          <p:spTgt spid="193544"/>
                                        </p:tgtEl>
                                        <p:attrNameLst>
                                          <p:attrName>ppt_x</p:attrName>
                                        </p:attrNameLst>
                                      </p:cBhvr>
                                      <p:tavLst>
                                        <p:tav tm="0">
                                          <p:val>
                                            <p:strVal val="#ppt_x-.2"/>
                                          </p:val>
                                        </p:tav>
                                        <p:tav tm="100000">
                                          <p:val>
                                            <p:strVal val="#ppt_x"/>
                                          </p:val>
                                        </p:tav>
                                      </p:tavLst>
                                    </p:anim>
                                    <p:anim calcmode="lin" valueType="num">
                                      <p:cBhvr>
                                        <p:cTn id="8" dur="1000" fill="hold"/>
                                        <p:tgtEl>
                                          <p:spTgt spid="1935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354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93546"/>
                                        </p:tgtEl>
                                        <p:attrNameLst>
                                          <p:attrName>style.visibility</p:attrName>
                                        </p:attrNameLst>
                                      </p:cBhvr>
                                      <p:to>
                                        <p:strVal val="visible"/>
                                      </p:to>
                                    </p:set>
                                    <p:anim calcmode="lin" valueType="num">
                                      <p:cBhvr>
                                        <p:cTn id="14" dur="1000" fill="hold"/>
                                        <p:tgtEl>
                                          <p:spTgt spid="193546"/>
                                        </p:tgtEl>
                                        <p:attrNameLst>
                                          <p:attrName>ppt_x</p:attrName>
                                        </p:attrNameLst>
                                      </p:cBhvr>
                                      <p:tavLst>
                                        <p:tav tm="0">
                                          <p:val>
                                            <p:strVal val="#ppt_x-.2"/>
                                          </p:val>
                                        </p:tav>
                                        <p:tav tm="100000">
                                          <p:val>
                                            <p:strVal val="#ppt_x"/>
                                          </p:val>
                                        </p:tav>
                                      </p:tavLst>
                                    </p:anim>
                                    <p:anim calcmode="lin" valueType="num">
                                      <p:cBhvr>
                                        <p:cTn id="15" dur="1000" fill="hold"/>
                                        <p:tgtEl>
                                          <p:spTgt spid="19354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354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93547"/>
                                        </p:tgtEl>
                                        <p:attrNameLst>
                                          <p:attrName>style.visibility</p:attrName>
                                        </p:attrNameLst>
                                      </p:cBhvr>
                                      <p:to>
                                        <p:strVal val="visible"/>
                                      </p:to>
                                    </p:set>
                                    <p:anim calcmode="lin" valueType="num">
                                      <p:cBhvr>
                                        <p:cTn id="21" dur="1000" fill="hold"/>
                                        <p:tgtEl>
                                          <p:spTgt spid="193547"/>
                                        </p:tgtEl>
                                        <p:attrNameLst>
                                          <p:attrName>ppt_x</p:attrName>
                                        </p:attrNameLst>
                                      </p:cBhvr>
                                      <p:tavLst>
                                        <p:tav tm="0">
                                          <p:val>
                                            <p:strVal val="#ppt_x-.2"/>
                                          </p:val>
                                        </p:tav>
                                        <p:tav tm="100000">
                                          <p:val>
                                            <p:strVal val="#ppt_x"/>
                                          </p:val>
                                        </p:tav>
                                      </p:tavLst>
                                    </p:anim>
                                    <p:anim calcmode="lin" valueType="num">
                                      <p:cBhvr>
                                        <p:cTn id="22" dur="1000" fill="hold"/>
                                        <p:tgtEl>
                                          <p:spTgt spid="19354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354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93548"/>
                                        </p:tgtEl>
                                        <p:attrNameLst>
                                          <p:attrName>style.visibility</p:attrName>
                                        </p:attrNameLst>
                                      </p:cBhvr>
                                      <p:to>
                                        <p:strVal val="visible"/>
                                      </p:to>
                                    </p:set>
                                    <p:anim calcmode="lin" valueType="num">
                                      <p:cBhvr>
                                        <p:cTn id="28" dur="1000" fill="hold"/>
                                        <p:tgtEl>
                                          <p:spTgt spid="193548"/>
                                        </p:tgtEl>
                                        <p:attrNameLst>
                                          <p:attrName>ppt_x</p:attrName>
                                        </p:attrNameLst>
                                      </p:cBhvr>
                                      <p:tavLst>
                                        <p:tav tm="0">
                                          <p:val>
                                            <p:strVal val="#ppt_x-.2"/>
                                          </p:val>
                                        </p:tav>
                                        <p:tav tm="100000">
                                          <p:val>
                                            <p:strVal val="#ppt_x"/>
                                          </p:val>
                                        </p:tav>
                                      </p:tavLst>
                                    </p:anim>
                                    <p:anim calcmode="lin" valueType="num">
                                      <p:cBhvr>
                                        <p:cTn id="29" dur="1000" fill="hold"/>
                                        <p:tgtEl>
                                          <p:spTgt spid="19354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7" name="Slide Number Placeholder 6"/>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119812" name="Rectangle 4"/>
          <p:cNvSpPr>
            <a:spLocks noGrp="1" noChangeArrowheads="1"/>
          </p:cNvSpPr>
          <p:nvPr>
            <p:ph type="title" idx="4294967295"/>
          </p:nvPr>
        </p:nvSpPr>
        <p:spPr>
          <a:xfrm>
            <a:off x="19878" y="228600"/>
            <a:ext cx="8012112" cy="1431925"/>
          </a:xfrm>
        </p:spPr>
        <p:txBody>
          <a:bodyPr/>
          <a:lstStyle/>
          <a:p>
            <a:r>
              <a:rPr lang="en-US" dirty="0">
                <a:solidFill>
                  <a:schemeClr val="tx1">
                    <a:lumMod val="75000"/>
                  </a:schemeClr>
                </a:solidFill>
              </a:rPr>
              <a:t>Tattoo Identifiers for the Crips</a:t>
            </a:r>
          </a:p>
        </p:txBody>
      </p:sp>
      <p:pic>
        <p:nvPicPr>
          <p:cNvPr id="198663" name="Picture 7" descr="Crips 008edited"/>
          <p:cNvPicPr>
            <a:picLocks noGrp="1" noChangeAspect="1" noChangeArrowheads="1"/>
          </p:cNvPicPr>
          <p:nvPr>
            <p:ph sz="half" idx="4294967295"/>
          </p:nvPr>
        </p:nvPicPr>
        <p:blipFill>
          <a:blip r:embed="rId3"/>
          <a:srcRect/>
          <a:stretch>
            <a:fillRect/>
          </a:stretch>
        </p:blipFill>
        <p:spPr>
          <a:xfrm>
            <a:off x="0" y="1524000"/>
            <a:ext cx="4349750" cy="4953000"/>
          </a:xfrm>
        </p:spPr>
      </p:pic>
      <p:pic>
        <p:nvPicPr>
          <p:cNvPr id="198664" name="Picture 8" descr="STG Photos 149"/>
          <p:cNvPicPr>
            <a:picLocks noGrp="1" noChangeAspect="1" noChangeArrowheads="1"/>
          </p:cNvPicPr>
          <p:nvPr>
            <p:ph sz="half" idx="4294967295"/>
          </p:nvPr>
        </p:nvPicPr>
        <p:blipFill>
          <a:blip r:embed="rId4"/>
          <a:srcRect/>
          <a:stretch>
            <a:fillRect/>
          </a:stretch>
        </p:blipFill>
        <p:spPr>
          <a:xfrm>
            <a:off x="4572000" y="1524000"/>
            <a:ext cx="4572000" cy="4953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8663"/>
                                        </p:tgtEl>
                                        <p:attrNameLst>
                                          <p:attrName>style.visibility</p:attrName>
                                        </p:attrNameLst>
                                      </p:cBhvr>
                                      <p:to>
                                        <p:strVal val="visible"/>
                                      </p:to>
                                    </p:set>
                                    <p:animEffect transition="in" filter="wipe(up)">
                                      <p:cBhvr>
                                        <p:cTn id="7" dur="500"/>
                                        <p:tgtEl>
                                          <p:spTgt spid="1986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8664"/>
                                        </p:tgtEl>
                                        <p:attrNameLst>
                                          <p:attrName>style.visibility</p:attrName>
                                        </p:attrNameLst>
                                      </p:cBhvr>
                                      <p:to>
                                        <p:strVal val="visible"/>
                                      </p:to>
                                    </p:set>
                                    <p:animEffect transition="in" filter="wipe(up)">
                                      <p:cBhvr>
                                        <p:cTn id="12" dur="500"/>
                                        <p:tgtEl>
                                          <p:spTgt spid="19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
          <p:cNvSpPr>
            <a:spLocks noGrp="1" noChangeArrowheads="1"/>
          </p:cNvSpPr>
          <p:nvPr>
            <p:ph type="title" idx="4294967295"/>
          </p:nvPr>
        </p:nvSpPr>
        <p:spPr>
          <a:xfrm>
            <a:off x="228600" y="228600"/>
            <a:ext cx="8385175" cy="1431925"/>
          </a:xfrm>
        </p:spPr>
        <p:txBody>
          <a:bodyPr/>
          <a:lstStyle/>
          <a:p>
            <a:r>
              <a:rPr lang="en-US" dirty="0">
                <a:solidFill>
                  <a:schemeClr val="tx1">
                    <a:lumMod val="75000"/>
                  </a:schemeClr>
                </a:solidFill>
              </a:rPr>
              <a:t>Tattoo Identifiers Continued</a:t>
            </a:r>
          </a:p>
        </p:txBody>
      </p:sp>
      <p:pic>
        <p:nvPicPr>
          <p:cNvPr id="195598" name="Picture 14" descr="000_0100"/>
          <p:cNvPicPr>
            <a:picLocks noGrp="1" noChangeAspect="1" noChangeArrowheads="1"/>
          </p:cNvPicPr>
          <p:nvPr>
            <p:ph sz="quarter" idx="4294967295"/>
          </p:nvPr>
        </p:nvPicPr>
        <p:blipFill>
          <a:blip r:embed="rId3"/>
          <a:srcRect l="26077" t="17241" b="13794"/>
          <a:stretch>
            <a:fillRect/>
          </a:stretch>
        </p:blipFill>
        <p:spPr>
          <a:xfrm>
            <a:off x="5562600" y="1524000"/>
            <a:ext cx="3581400" cy="1905000"/>
          </a:xfrm>
        </p:spPr>
      </p:pic>
      <p:pic>
        <p:nvPicPr>
          <p:cNvPr id="195599" name="Picture 15" descr="Michael Cozart #0090947 Rollin 60's Crips"/>
          <p:cNvPicPr>
            <a:picLocks noGrp="1" noChangeAspect="1" noChangeArrowheads="1"/>
          </p:cNvPicPr>
          <p:nvPr>
            <p:ph sz="quarter" idx="4294967295"/>
          </p:nvPr>
        </p:nvPicPr>
        <p:blipFill>
          <a:blip r:embed="rId4">
            <a:lum bright="-24000"/>
          </a:blip>
          <a:srcRect/>
          <a:stretch>
            <a:fillRect/>
          </a:stretch>
        </p:blipFill>
        <p:spPr>
          <a:xfrm>
            <a:off x="5562600" y="3505200"/>
            <a:ext cx="3581400" cy="2590800"/>
          </a:xfrm>
        </p:spPr>
      </p:pic>
      <p:pic>
        <p:nvPicPr>
          <p:cNvPr id="195607" name="Picture 23" descr="R60s"/>
          <p:cNvPicPr>
            <a:picLocks noGrp="1" noChangeAspect="1" noChangeArrowheads="1"/>
          </p:cNvPicPr>
          <p:nvPr>
            <p:ph sz="half" idx="4294967295"/>
          </p:nvPr>
        </p:nvPicPr>
        <p:blipFill>
          <a:blip r:embed="rId5"/>
          <a:srcRect l="17647"/>
          <a:stretch>
            <a:fillRect/>
          </a:stretch>
        </p:blipFill>
        <p:spPr>
          <a:xfrm>
            <a:off x="0" y="1524000"/>
            <a:ext cx="2362200" cy="4572000"/>
          </a:xfrm>
        </p:spPr>
      </p:pic>
      <p:pic>
        <p:nvPicPr>
          <p:cNvPr id="195601" name="Picture 17" descr="Ryan Barnes1"/>
          <p:cNvPicPr>
            <a:picLocks noChangeAspect="1" noChangeArrowheads="1"/>
          </p:cNvPicPr>
          <p:nvPr/>
        </p:nvPicPr>
        <p:blipFill>
          <a:blip r:embed="rId6"/>
          <a:srcRect l="21428"/>
          <a:stretch>
            <a:fillRect/>
          </a:stretch>
        </p:blipFill>
        <p:spPr bwMode="auto">
          <a:xfrm>
            <a:off x="2590800" y="1524000"/>
            <a:ext cx="2743200" cy="2438400"/>
          </a:xfrm>
          <a:prstGeom prst="rect">
            <a:avLst/>
          </a:prstGeom>
          <a:noFill/>
          <a:ln w="9525">
            <a:noFill/>
            <a:miter lim="800000"/>
            <a:headEnd/>
            <a:tailEnd/>
          </a:ln>
        </p:spPr>
      </p:pic>
      <p:pic>
        <p:nvPicPr>
          <p:cNvPr id="195608" name="Picture 24" descr="Crips 007"/>
          <p:cNvPicPr>
            <a:picLocks noChangeAspect="1" noChangeArrowheads="1"/>
          </p:cNvPicPr>
          <p:nvPr/>
        </p:nvPicPr>
        <p:blipFill>
          <a:blip r:embed="rId7"/>
          <a:srcRect/>
          <a:stretch>
            <a:fillRect/>
          </a:stretch>
        </p:blipFill>
        <p:spPr bwMode="auto">
          <a:xfrm>
            <a:off x="2590800" y="4114800"/>
            <a:ext cx="2743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5607"/>
                                        </p:tgtEl>
                                        <p:attrNameLst>
                                          <p:attrName>style.visibility</p:attrName>
                                        </p:attrNameLst>
                                      </p:cBhvr>
                                      <p:to>
                                        <p:strVal val="visible"/>
                                      </p:to>
                                    </p:set>
                                    <p:anim to="" calcmode="lin" valueType="num">
                                      <p:cBhvr>
                                        <p:cTn id="7" dur="1" fill="hold"/>
                                        <p:tgtEl>
                                          <p:spTgt spid="1956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5601"/>
                                        </p:tgtEl>
                                        <p:attrNameLst>
                                          <p:attrName>style.visibility</p:attrName>
                                        </p:attrNameLst>
                                      </p:cBhvr>
                                      <p:to>
                                        <p:strVal val="visible"/>
                                      </p:to>
                                    </p:set>
                                    <p:anim to="" calcmode="lin" valueType="num">
                                      <p:cBhvr>
                                        <p:cTn id="12" dur="1" fill="hold"/>
                                        <p:tgtEl>
                                          <p:spTgt spid="19560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5608"/>
                                        </p:tgtEl>
                                        <p:attrNameLst>
                                          <p:attrName>style.visibility</p:attrName>
                                        </p:attrNameLst>
                                      </p:cBhvr>
                                      <p:to>
                                        <p:strVal val="visible"/>
                                      </p:to>
                                    </p:set>
                                    <p:anim to="" calcmode="lin" valueType="num">
                                      <p:cBhvr>
                                        <p:cTn id="17" dur="1" fill="hold"/>
                                        <p:tgtEl>
                                          <p:spTgt spid="19560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5598"/>
                                        </p:tgtEl>
                                        <p:attrNameLst>
                                          <p:attrName>style.visibility</p:attrName>
                                        </p:attrNameLst>
                                      </p:cBhvr>
                                      <p:to>
                                        <p:strVal val="visible"/>
                                      </p:to>
                                    </p:set>
                                    <p:anim to="" calcmode="lin" valueType="num">
                                      <p:cBhvr>
                                        <p:cTn id="22" dur="1" fill="hold"/>
                                        <p:tgtEl>
                                          <p:spTgt spid="19559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95599"/>
                                        </p:tgtEl>
                                        <p:attrNameLst>
                                          <p:attrName>style.visibility</p:attrName>
                                        </p:attrNameLst>
                                      </p:cBhvr>
                                      <p:to>
                                        <p:strVal val="visible"/>
                                      </p:to>
                                    </p:set>
                                    <p:anim to="" calcmode="lin" valueType="num">
                                      <p:cBhvr>
                                        <p:cTn id="27" dur="1" fill="hold"/>
                                        <p:tgtEl>
                                          <p:spTgt spid="1955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descr="Crips Slide"/>
          <p:cNvPicPr>
            <a:picLocks noChangeAspect="1" noChangeArrowheads="1"/>
          </p:cNvPicPr>
          <p:nvPr/>
        </p:nvPicPr>
        <p:blipFill>
          <a:blip r:embed="rId3"/>
          <a:srcRect/>
          <a:stretch>
            <a:fillRect/>
          </a:stretch>
        </p:blipFill>
        <p:spPr bwMode="auto">
          <a:xfrm>
            <a:off x="0" y="0"/>
            <a:ext cx="9144000" cy="6858000"/>
          </a:xfrm>
          <a:prstGeom prst="rect">
            <a:avLst/>
          </a:prstGeom>
          <a:noFill/>
          <a:ln w="6350">
            <a:noFill/>
            <a:miter lim="800000"/>
            <a:headEnd/>
            <a:tailEnd/>
          </a:ln>
        </p:spPr>
      </p:pic>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BLOGGER_PHOTO_ID_5351472747111034626" descr="Crip-Ment-E"/>
          <p:cNvPicPr>
            <a:picLocks noGrp="1" noChangeAspect="1" noChangeArrowheads="1"/>
          </p:cNvPicPr>
          <p:nvPr>
            <p:ph type="title" idx="4294967295"/>
          </p:nvPr>
        </p:nvPicPr>
        <p:blipFill>
          <a:blip r:embed="rId3">
            <a:lum bright="6000"/>
          </a:blip>
          <a:srcRect l="5556" t="77185" r="2777" b="1630"/>
          <a:stretch>
            <a:fillRect/>
          </a:stretch>
        </p:blipFill>
        <p:spPr>
          <a:xfrm>
            <a:off x="0" y="228600"/>
            <a:ext cx="9144000" cy="1143000"/>
          </a:xfrm>
        </p:spPr>
      </p:pic>
      <p:sp>
        <p:nvSpPr>
          <p:cNvPr id="152583" name="Rectangle 7"/>
          <p:cNvSpPr>
            <a:spLocks noGrp="1" noChangeArrowheads="1"/>
          </p:cNvSpPr>
          <p:nvPr>
            <p:ph type="body" sz="half" idx="4294967295"/>
          </p:nvPr>
        </p:nvSpPr>
        <p:spPr>
          <a:xfrm>
            <a:off x="0" y="1447800"/>
            <a:ext cx="5105400" cy="5105400"/>
          </a:xfrm>
        </p:spPr>
        <p:txBody>
          <a:bodyPr/>
          <a:lstStyle/>
          <a:p>
            <a:pPr>
              <a:lnSpc>
                <a:spcPct val="80000"/>
              </a:lnSpc>
            </a:pPr>
            <a:r>
              <a:rPr lang="en-US" sz="2400" b="1" u="sng">
                <a:solidFill>
                  <a:srgbClr val="0000FF"/>
                </a:solidFill>
              </a:rPr>
              <a:t>West Coast</a:t>
            </a:r>
          </a:p>
          <a:p>
            <a:pPr>
              <a:lnSpc>
                <a:spcPct val="80000"/>
              </a:lnSpc>
            </a:pPr>
            <a:endParaRPr lang="en-US" sz="2400" b="1">
              <a:solidFill>
                <a:srgbClr val="0000FF"/>
              </a:solidFill>
            </a:endParaRPr>
          </a:p>
          <a:p>
            <a:pPr>
              <a:lnSpc>
                <a:spcPct val="80000"/>
              </a:lnSpc>
            </a:pPr>
            <a:r>
              <a:rPr lang="en-US" sz="2000" b="1"/>
              <a:t>Will wear the color Blue</a:t>
            </a:r>
          </a:p>
          <a:p>
            <a:pPr>
              <a:lnSpc>
                <a:spcPct val="80000"/>
              </a:lnSpc>
            </a:pPr>
            <a:r>
              <a:rPr lang="en-US" sz="2000" b="1"/>
              <a:t>Will also wear the colors of the High School they attended.</a:t>
            </a:r>
          </a:p>
          <a:p>
            <a:pPr>
              <a:lnSpc>
                <a:spcPct val="80000"/>
              </a:lnSpc>
            </a:pPr>
            <a:r>
              <a:rPr lang="en-US" sz="2000" b="1"/>
              <a:t>Left side identifiers.</a:t>
            </a:r>
          </a:p>
          <a:p>
            <a:pPr>
              <a:lnSpc>
                <a:spcPct val="80000"/>
              </a:lnSpc>
            </a:pPr>
            <a:r>
              <a:rPr lang="en-US" sz="2000" b="1"/>
              <a:t>They don’t rock (6) six point stars or pitchforks which are Folk Nation identifiers.</a:t>
            </a:r>
          </a:p>
          <a:p>
            <a:pPr>
              <a:lnSpc>
                <a:spcPct val="80000"/>
              </a:lnSpc>
            </a:pPr>
            <a:r>
              <a:rPr lang="en-US" sz="2000" b="1"/>
              <a:t>Will wear collegiate and professional sports apparel for identifiers.</a:t>
            </a:r>
          </a:p>
          <a:p>
            <a:pPr>
              <a:lnSpc>
                <a:spcPct val="80000"/>
              </a:lnSpc>
            </a:pPr>
            <a:r>
              <a:rPr lang="en-US" sz="2000" b="1"/>
              <a:t>Refer to themselves as Cuzz or Locs terms used to identify members of the Crips.</a:t>
            </a:r>
          </a:p>
        </p:txBody>
      </p:sp>
      <p:sp>
        <p:nvSpPr>
          <p:cNvPr id="152584" name="Rectangle 8"/>
          <p:cNvSpPr>
            <a:spLocks noGrp="1" noChangeArrowheads="1"/>
          </p:cNvSpPr>
          <p:nvPr>
            <p:ph type="body" sz="half" idx="4294967295"/>
          </p:nvPr>
        </p:nvSpPr>
        <p:spPr>
          <a:xfrm>
            <a:off x="4876800" y="1447800"/>
            <a:ext cx="4267200" cy="4876800"/>
          </a:xfrm>
        </p:spPr>
        <p:txBody>
          <a:bodyPr/>
          <a:lstStyle/>
          <a:p>
            <a:pPr>
              <a:lnSpc>
                <a:spcPct val="80000"/>
              </a:lnSpc>
            </a:pPr>
            <a:r>
              <a:rPr lang="en-US" sz="2400" b="1" u="sng">
                <a:solidFill>
                  <a:srgbClr val="0000FF"/>
                </a:solidFill>
              </a:rPr>
              <a:t>East Coast</a:t>
            </a:r>
          </a:p>
          <a:p>
            <a:pPr>
              <a:lnSpc>
                <a:spcPct val="80000"/>
              </a:lnSpc>
            </a:pPr>
            <a:endParaRPr lang="en-US" sz="2400" b="1">
              <a:solidFill>
                <a:srgbClr val="0000FF"/>
              </a:solidFill>
            </a:endParaRPr>
          </a:p>
          <a:p>
            <a:pPr>
              <a:lnSpc>
                <a:spcPct val="80000"/>
              </a:lnSpc>
            </a:pPr>
            <a:r>
              <a:rPr lang="en-US" sz="2000" b="1"/>
              <a:t>Will wear the color Blue</a:t>
            </a:r>
          </a:p>
          <a:p>
            <a:pPr>
              <a:lnSpc>
                <a:spcPct val="80000"/>
              </a:lnSpc>
            </a:pPr>
            <a:r>
              <a:rPr lang="en-US" sz="2000" b="1"/>
              <a:t>Will rock (3) three point crowns, (6) six point stars and pitchforks which are Folk Nation identifiers.</a:t>
            </a:r>
          </a:p>
          <a:p>
            <a:pPr>
              <a:lnSpc>
                <a:spcPct val="80000"/>
              </a:lnSpc>
            </a:pPr>
            <a:r>
              <a:rPr lang="en-US" sz="2000" b="1"/>
              <a:t>Will also use left and right side identifiers.</a:t>
            </a:r>
          </a:p>
          <a:p>
            <a:pPr>
              <a:lnSpc>
                <a:spcPct val="80000"/>
              </a:lnSpc>
            </a:pPr>
            <a:r>
              <a:rPr lang="en-US" sz="2000" b="1"/>
              <a:t>Will wear collegiate and professional sports apparel for identifiers.</a:t>
            </a:r>
          </a:p>
          <a:p>
            <a:pPr>
              <a:lnSpc>
                <a:spcPct val="80000"/>
              </a:lnSpc>
            </a:pPr>
            <a:r>
              <a:rPr lang="en-US" sz="2000" b="1"/>
              <a:t>Refer to themselves as Cuzz or Locs terms used to identify members of the Crips.</a:t>
            </a:r>
          </a:p>
          <a:p>
            <a:pPr>
              <a:lnSpc>
                <a:spcPct val="80000"/>
              </a:lnSpc>
            </a:pPr>
            <a:endParaRPr lang="en-US" sz="2000" b="1"/>
          </a:p>
          <a:p>
            <a:pPr>
              <a:lnSpc>
                <a:spcPct val="80000"/>
              </a:lnSpc>
            </a:pPr>
            <a:endParaRPr lang="en-US" sz="2000" b="1"/>
          </a:p>
          <a:p>
            <a:pPr>
              <a:lnSpc>
                <a:spcPct val="80000"/>
              </a:lnSpc>
            </a:pPr>
            <a:endParaRPr lang="en-US" sz="1600"/>
          </a:p>
          <a:p>
            <a:pPr>
              <a:lnSpc>
                <a:spcPct val="80000"/>
              </a:lnSpc>
              <a:buFont typeface="Wingdings" pitchFamily="2" charset="2"/>
              <a:buNone/>
            </a:pPr>
            <a:endParaRPr lang="en-US" sz="800" b="1"/>
          </a:p>
          <a:p>
            <a:pPr>
              <a:lnSpc>
                <a:spcPct val="80000"/>
              </a:lnSpc>
            </a:pPr>
            <a:endParaRPr lang="en-US" sz="800"/>
          </a:p>
          <a:p>
            <a:pPr>
              <a:lnSpc>
                <a:spcPct val="80000"/>
              </a:lnSpc>
              <a:buFont typeface="Wingdings" pitchFamily="2" charset="2"/>
              <a:buNone/>
            </a:pP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83">
                                            <p:txEl>
                                              <p:pRg st="2" end="2"/>
                                            </p:txEl>
                                          </p:spTgt>
                                        </p:tgtEl>
                                        <p:attrNameLst>
                                          <p:attrName>style.visibility</p:attrName>
                                        </p:attrNameLst>
                                      </p:cBhvr>
                                      <p:to>
                                        <p:strVal val="visible"/>
                                      </p:to>
                                    </p:set>
                                    <p:anim calcmode="lin" valueType="num">
                                      <p:cBhvr additive="base">
                                        <p:cTn id="7" dur="500" fill="hold"/>
                                        <p:tgtEl>
                                          <p:spTgt spid="1525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583">
                                            <p:txEl>
                                              <p:pRg st="3" end="3"/>
                                            </p:txEl>
                                          </p:spTgt>
                                        </p:tgtEl>
                                        <p:attrNameLst>
                                          <p:attrName>style.visibility</p:attrName>
                                        </p:attrNameLst>
                                      </p:cBhvr>
                                      <p:to>
                                        <p:strVal val="visible"/>
                                      </p:to>
                                    </p:set>
                                    <p:anim calcmode="lin" valueType="num">
                                      <p:cBhvr additive="base">
                                        <p:cTn id="11" dur="500" fill="hold"/>
                                        <p:tgtEl>
                                          <p:spTgt spid="15258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58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2583">
                                            <p:txEl>
                                              <p:pRg st="4" end="4"/>
                                            </p:txEl>
                                          </p:spTgt>
                                        </p:tgtEl>
                                        <p:attrNameLst>
                                          <p:attrName>style.visibility</p:attrName>
                                        </p:attrNameLst>
                                      </p:cBhvr>
                                      <p:to>
                                        <p:strVal val="visible"/>
                                      </p:to>
                                    </p:set>
                                    <p:anim calcmode="lin" valueType="num">
                                      <p:cBhvr additive="base">
                                        <p:cTn id="15" dur="500" fill="hold"/>
                                        <p:tgtEl>
                                          <p:spTgt spid="15258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258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2583">
                                            <p:txEl>
                                              <p:pRg st="5" end="5"/>
                                            </p:txEl>
                                          </p:spTgt>
                                        </p:tgtEl>
                                        <p:attrNameLst>
                                          <p:attrName>style.visibility</p:attrName>
                                        </p:attrNameLst>
                                      </p:cBhvr>
                                      <p:to>
                                        <p:strVal val="visible"/>
                                      </p:to>
                                    </p:set>
                                    <p:anim calcmode="lin" valueType="num">
                                      <p:cBhvr additive="base">
                                        <p:cTn id="19" dur="500" fill="hold"/>
                                        <p:tgtEl>
                                          <p:spTgt spid="15258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8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2583">
                                            <p:txEl>
                                              <p:pRg st="6" end="6"/>
                                            </p:txEl>
                                          </p:spTgt>
                                        </p:tgtEl>
                                        <p:attrNameLst>
                                          <p:attrName>style.visibility</p:attrName>
                                        </p:attrNameLst>
                                      </p:cBhvr>
                                      <p:to>
                                        <p:strVal val="visible"/>
                                      </p:to>
                                    </p:set>
                                    <p:anim calcmode="lin" valueType="num">
                                      <p:cBhvr additive="base">
                                        <p:cTn id="23" dur="500" fill="hold"/>
                                        <p:tgtEl>
                                          <p:spTgt spid="15258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258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2583">
                                            <p:txEl>
                                              <p:pRg st="7" end="7"/>
                                            </p:txEl>
                                          </p:spTgt>
                                        </p:tgtEl>
                                        <p:attrNameLst>
                                          <p:attrName>style.visibility</p:attrName>
                                        </p:attrNameLst>
                                      </p:cBhvr>
                                      <p:to>
                                        <p:strVal val="visible"/>
                                      </p:to>
                                    </p:set>
                                    <p:anim calcmode="lin" valueType="num">
                                      <p:cBhvr additive="base">
                                        <p:cTn id="27" dur="500" fill="hold"/>
                                        <p:tgtEl>
                                          <p:spTgt spid="15258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25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2584">
                                            <p:txEl>
                                              <p:pRg st="2" end="2"/>
                                            </p:txEl>
                                          </p:spTgt>
                                        </p:tgtEl>
                                        <p:attrNameLst>
                                          <p:attrName>style.visibility</p:attrName>
                                        </p:attrNameLst>
                                      </p:cBhvr>
                                      <p:to>
                                        <p:strVal val="visible"/>
                                      </p:to>
                                    </p:set>
                                    <p:anim calcmode="lin" valueType="num">
                                      <p:cBhvr additive="base">
                                        <p:cTn id="33" dur="500" fill="hold"/>
                                        <p:tgtEl>
                                          <p:spTgt spid="15258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258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2584">
                                            <p:txEl>
                                              <p:pRg st="3" end="3"/>
                                            </p:txEl>
                                          </p:spTgt>
                                        </p:tgtEl>
                                        <p:attrNameLst>
                                          <p:attrName>style.visibility</p:attrName>
                                        </p:attrNameLst>
                                      </p:cBhvr>
                                      <p:to>
                                        <p:strVal val="visible"/>
                                      </p:to>
                                    </p:set>
                                    <p:anim calcmode="lin" valueType="num">
                                      <p:cBhvr additive="base">
                                        <p:cTn id="37" dur="500" fill="hold"/>
                                        <p:tgtEl>
                                          <p:spTgt spid="15258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258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2584">
                                            <p:txEl>
                                              <p:pRg st="4" end="4"/>
                                            </p:txEl>
                                          </p:spTgt>
                                        </p:tgtEl>
                                        <p:attrNameLst>
                                          <p:attrName>style.visibility</p:attrName>
                                        </p:attrNameLst>
                                      </p:cBhvr>
                                      <p:to>
                                        <p:strVal val="visible"/>
                                      </p:to>
                                    </p:set>
                                    <p:anim calcmode="lin" valueType="num">
                                      <p:cBhvr additive="base">
                                        <p:cTn id="41" dur="500" fill="hold"/>
                                        <p:tgtEl>
                                          <p:spTgt spid="15258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258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2584">
                                            <p:txEl>
                                              <p:pRg st="5" end="5"/>
                                            </p:txEl>
                                          </p:spTgt>
                                        </p:tgtEl>
                                        <p:attrNameLst>
                                          <p:attrName>style.visibility</p:attrName>
                                        </p:attrNameLst>
                                      </p:cBhvr>
                                      <p:to>
                                        <p:strVal val="visible"/>
                                      </p:to>
                                    </p:set>
                                    <p:anim calcmode="lin" valueType="num">
                                      <p:cBhvr additive="base">
                                        <p:cTn id="45" dur="500" fill="hold"/>
                                        <p:tgtEl>
                                          <p:spTgt spid="15258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258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2584">
                                            <p:txEl>
                                              <p:pRg st="6" end="6"/>
                                            </p:txEl>
                                          </p:spTgt>
                                        </p:tgtEl>
                                        <p:attrNameLst>
                                          <p:attrName>style.visibility</p:attrName>
                                        </p:attrNameLst>
                                      </p:cBhvr>
                                      <p:to>
                                        <p:strVal val="visible"/>
                                      </p:to>
                                    </p:set>
                                    <p:anim calcmode="lin" valueType="num">
                                      <p:cBhvr additive="base">
                                        <p:cTn id="49" dur="500" fill="hold"/>
                                        <p:tgtEl>
                                          <p:spTgt spid="15258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258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381000" y="1043609"/>
            <a:ext cx="8610600" cy="1143000"/>
          </a:xfrm>
        </p:spPr>
        <p:txBody>
          <a:bodyPr/>
          <a:lstStyle/>
          <a:p>
            <a:pPr marL="762000" indent="-762000"/>
            <a:r>
              <a:rPr lang="en-US" sz="4000" dirty="0">
                <a:solidFill>
                  <a:schemeClr val="tx1">
                    <a:lumMod val="75000"/>
                  </a:schemeClr>
                </a:solidFill>
              </a:rPr>
              <a:t>Definitions of Crips terms/phrases:</a:t>
            </a:r>
          </a:p>
        </p:txBody>
      </p:sp>
      <p:sp>
        <p:nvSpPr>
          <p:cNvPr id="200707" name="Rectangle 3"/>
          <p:cNvSpPr>
            <a:spLocks noGrp="1" noChangeArrowheads="1"/>
          </p:cNvSpPr>
          <p:nvPr>
            <p:ph type="body" idx="4294967295"/>
          </p:nvPr>
        </p:nvSpPr>
        <p:spPr>
          <a:xfrm>
            <a:off x="9939" y="2209800"/>
            <a:ext cx="8686800" cy="4876800"/>
          </a:xfrm>
        </p:spPr>
        <p:txBody>
          <a:bodyPr/>
          <a:lstStyle/>
          <a:p>
            <a:pPr marL="1035050" lvl="1" indent="-577850"/>
            <a:r>
              <a:rPr lang="en-US" b="1" dirty="0" err="1"/>
              <a:t>Cuzz</a:t>
            </a:r>
            <a:r>
              <a:rPr lang="en-US" b="1" dirty="0"/>
              <a:t> or </a:t>
            </a:r>
            <a:r>
              <a:rPr lang="en-US" b="1" dirty="0" err="1"/>
              <a:t>Locs</a:t>
            </a:r>
            <a:r>
              <a:rPr lang="en-US" b="1" dirty="0"/>
              <a:t> – terms used to identify members of the Crips</a:t>
            </a:r>
          </a:p>
          <a:p>
            <a:pPr marL="1035050" lvl="1" indent="-577850"/>
            <a:r>
              <a:rPr lang="en-US" b="1" dirty="0" err="1"/>
              <a:t>Crippin</a:t>
            </a:r>
            <a:r>
              <a:rPr lang="en-US" b="1" dirty="0"/>
              <a:t>’ – means robbing and stealing, now considered a way of life for Crips</a:t>
            </a:r>
          </a:p>
          <a:p>
            <a:pPr marL="1035050" lvl="1" indent="-577850"/>
            <a:r>
              <a:rPr lang="en-US" b="1" dirty="0"/>
              <a:t>BK/211 – Blood Killer (2nd and 11th letters of alphabet - B K)</a:t>
            </a:r>
          </a:p>
          <a:p>
            <a:pPr marL="1035050" lvl="1" indent="-577850"/>
            <a:r>
              <a:rPr lang="en-US" b="1" dirty="0"/>
              <a:t>312 – Crip Love  (3rd and 12th letters of alphabet - C L)  </a:t>
            </a:r>
          </a:p>
          <a:p>
            <a:pPr marL="1035050" lvl="1" indent="-577850"/>
            <a:r>
              <a:rPr lang="en-US" b="1" dirty="0"/>
              <a:t>Blue Rip Ryders – a term used to identify members of the Crips</a:t>
            </a:r>
          </a:p>
          <a:p>
            <a:pPr marL="1035050" lvl="1" indent="-577850"/>
            <a:r>
              <a:rPr lang="en-US" b="1" dirty="0"/>
              <a:t>Loc-Loc – Crips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dissolve">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dissolve">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dissolve">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dissolve">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dissolve">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dissolve">
                                      <p:cBhvr>
                                        <p:cTn id="32" dur="500"/>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sz="quarter" idx="4294967295"/>
          </p:nvPr>
        </p:nvSpPr>
        <p:spPr>
          <a:xfrm>
            <a:off x="914400" y="0"/>
            <a:ext cx="8229600" cy="1143000"/>
          </a:xfrm>
        </p:spPr>
        <p:txBody>
          <a:bodyPr/>
          <a:lstStyle/>
          <a:p>
            <a:r>
              <a:rPr lang="en-US" sz="6000" u="sng" dirty="0">
                <a:solidFill>
                  <a:schemeClr val="tx1">
                    <a:lumMod val="75000"/>
                  </a:schemeClr>
                </a:solidFill>
              </a:rPr>
              <a:t>Famous Crips</a:t>
            </a:r>
          </a:p>
        </p:txBody>
      </p:sp>
      <p:pic>
        <p:nvPicPr>
          <p:cNvPr id="159753" name="Picture 9" descr="boss' life video shoot"/>
          <p:cNvPicPr>
            <a:picLocks noGrp="1" noChangeAspect="1" noChangeArrowheads="1"/>
          </p:cNvPicPr>
          <p:nvPr>
            <p:ph sz="quarter" idx="4294967295"/>
          </p:nvPr>
        </p:nvPicPr>
        <p:blipFill>
          <a:blip r:embed="rId3"/>
          <a:srcRect l="4117" t="3448" r="2905" b="3448"/>
          <a:stretch>
            <a:fillRect/>
          </a:stretch>
        </p:blipFill>
        <p:spPr>
          <a:xfrm>
            <a:off x="76200" y="1295400"/>
            <a:ext cx="3429000" cy="2286000"/>
          </a:xfrm>
          <a:ln w="38100">
            <a:solidFill>
              <a:srgbClr val="0000CC"/>
            </a:solidFill>
          </a:ln>
        </p:spPr>
      </p:pic>
      <p:pic>
        <p:nvPicPr>
          <p:cNvPr id="159754" name="Picture 10" descr="0500_eazy_e_a"/>
          <p:cNvPicPr>
            <a:picLocks noGrp="1" noChangeAspect="1" noChangeArrowheads="1"/>
          </p:cNvPicPr>
          <p:nvPr>
            <p:ph sz="quarter" idx="4294967295"/>
          </p:nvPr>
        </p:nvPicPr>
        <p:blipFill>
          <a:blip r:embed="rId4"/>
          <a:srcRect/>
          <a:stretch>
            <a:fillRect/>
          </a:stretch>
        </p:blipFill>
        <p:spPr>
          <a:xfrm>
            <a:off x="6705600" y="1295400"/>
            <a:ext cx="2362200" cy="2209800"/>
          </a:xfrm>
          <a:ln w="38100">
            <a:solidFill>
              <a:srgbClr val="0000CC"/>
            </a:solidFill>
          </a:ln>
        </p:spPr>
      </p:pic>
      <p:pic>
        <p:nvPicPr>
          <p:cNvPr id="159755" name="Picture 11" descr="DAZ &amp; KRUPTcrips"/>
          <p:cNvPicPr>
            <a:picLocks noGrp="1" noChangeAspect="1" noChangeArrowheads="1"/>
          </p:cNvPicPr>
          <p:nvPr>
            <p:ph sz="quarter" idx="4294967295"/>
          </p:nvPr>
        </p:nvPicPr>
        <p:blipFill>
          <a:blip r:embed="rId5">
            <a:lum bright="-12000"/>
          </a:blip>
          <a:srcRect/>
          <a:stretch>
            <a:fillRect/>
          </a:stretch>
        </p:blipFill>
        <p:spPr>
          <a:xfrm>
            <a:off x="76200" y="3740086"/>
            <a:ext cx="3429000" cy="2362200"/>
          </a:xfrm>
          <a:ln w="38100">
            <a:solidFill>
              <a:srgbClr val="0000CC"/>
            </a:solidFill>
          </a:ln>
        </p:spPr>
      </p:pic>
      <p:pic>
        <p:nvPicPr>
          <p:cNvPr id="159756" name="Picture 12" descr="flipbook_17"/>
          <p:cNvPicPr>
            <a:picLocks noGrp="1" noChangeAspect="1" noChangeArrowheads="1"/>
          </p:cNvPicPr>
          <p:nvPr>
            <p:ph sz="quarter" idx="4294967295"/>
          </p:nvPr>
        </p:nvPicPr>
        <p:blipFill>
          <a:blip r:embed="rId6"/>
          <a:srcRect/>
          <a:stretch>
            <a:fillRect/>
          </a:stretch>
        </p:blipFill>
        <p:spPr>
          <a:xfrm>
            <a:off x="6705600" y="3715543"/>
            <a:ext cx="2362200" cy="2600325"/>
          </a:xfrm>
          <a:ln w="38100">
            <a:solidFill>
              <a:srgbClr val="0000CC"/>
            </a:solidFill>
          </a:ln>
        </p:spPr>
      </p:pic>
      <p:pic>
        <p:nvPicPr>
          <p:cNvPr id="159757" name="Picture 13" descr="Xzibit-picture-0147"/>
          <p:cNvPicPr>
            <a:picLocks noChangeAspect="1" noChangeArrowheads="1"/>
          </p:cNvPicPr>
          <p:nvPr/>
        </p:nvPicPr>
        <p:blipFill>
          <a:blip r:embed="rId7"/>
          <a:srcRect b="5499"/>
          <a:stretch>
            <a:fillRect/>
          </a:stretch>
        </p:blipFill>
        <p:spPr bwMode="auto">
          <a:xfrm>
            <a:off x="3657600" y="1301685"/>
            <a:ext cx="2895600" cy="4800600"/>
          </a:xfrm>
          <a:prstGeom prst="rect">
            <a:avLst/>
          </a:prstGeom>
          <a:noFill/>
          <a:ln w="38100">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9753"/>
                                        </p:tgtEl>
                                        <p:attrNameLst>
                                          <p:attrName>style.visibility</p:attrName>
                                        </p:attrNameLst>
                                      </p:cBhvr>
                                      <p:to>
                                        <p:strVal val="visible"/>
                                      </p:to>
                                    </p:set>
                                    <p:anim to="" calcmode="lin" valueType="num">
                                      <p:cBhvr>
                                        <p:cTn id="7" dur="1" fill="hold"/>
                                        <p:tgtEl>
                                          <p:spTgt spid="15975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9757"/>
                                        </p:tgtEl>
                                        <p:attrNameLst>
                                          <p:attrName>style.visibility</p:attrName>
                                        </p:attrNameLst>
                                      </p:cBhvr>
                                      <p:to>
                                        <p:strVal val="visible"/>
                                      </p:to>
                                    </p:set>
                                    <p:anim to="" calcmode="lin" valueType="num">
                                      <p:cBhvr>
                                        <p:cTn id="12" dur="1" fill="hold"/>
                                        <p:tgtEl>
                                          <p:spTgt spid="15975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 to="" calcmode="lin" valueType="num">
                                      <p:cBhvr>
                                        <p:cTn id="17" dur="1" fill="hold"/>
                                        <p:tgtEl>
                                          <p:spTgt spid="15975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9755"/>
                                        </p:tgtEl>
                                        <p:attrNameLst>
                                          <p:attrName>style.visibility</p:attrName>
                                        </p:attrNameLst>
                                      </p:cBhvr>
                                      <p:to>
                                        <p:strVal val="visible"/>
                                      </p:to>
                                    </p:set>
                                    <p:anim to="" calcmode="lin" valueType="num">
                                      <p:cBhvr>
                                        <p:cTn id="22" dur="1" fill="hold"/>
                                        <p:tgtEl>
                                          <p:spTgt spid="15975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9756"/>
                                        </p:tgtEl>
                                        <p:attrNameLst>
                                          <p:attrName>style.visibility</p:attrName>
                                        </p:attrNameLst>
                                      </p:cBhvr>
                                      <p:to>
                                        <p:strVal val="visible"/>
                                      </p:to>
                                    </p:set>
                                    <p:anim to="" calcmode="lin" valueType="num">
                                      <p:cBhvr>
                                        <p:cTn id="27" dur="1" fill="hold"/>
                                        <p:tgtEl>
                                          <p:spTgt spid="1597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title" idx="4294967295"/>
          </p:nvPr>
        </p:nvSpPr>
        <p:spPr>
          <a:xfrm>
            <a:off x="758825" y="244475"/>
            <a:ext cx="8385175" cy="1431925"/>
          </a:xfrm>
        </p:spPr>
        <p:txBody>
          <a:bodyPr/>
          <a:lstStyle/>
          <a:p>
            <a:r>
              <a:rPr lang="en-US" sz="4800" b="1" dirty="0">
                <a:solidFill>
                  <a:schemeClr val="tx1">
                    <a:lumMod val="75000"/>
                  </a:schemeClr>
                </a:solidFill>
              </a:rPr>
              <a:t>The FOLK NATION</a:t>
            </a:r>
          </a:p>
        </p:txBody>
      </p:sp>
      <p:sp>
        <p:nvSpPr>
          <p:cNvPr id="201736" name="Rectangle 8"/>
          <p:cNvSpPr>
            <a:spLocks noGrp="1" noChangeArrowheads="1"/>
          </p:cNvSpPr>
          <p:nvPr>
            <p:ph type="body" sz="half" idx="4294967295"/>
          </p:nvPr>
        </p:nvSpPr>
        <p:spPr>
          <a:xfrm>
            <a:off x="0" y="1524000"/>
            <a:ext cx="4419600" cy="4572000"/>
          </a:xfrm>
        </p:spPr>
        <p:txBody>
          <a:bodyPr/>
          <a:lstStyle/>
          <a:p>
            <a:pPr marL="609600" indent="-609600"/>
            <a:r>
              <a:rPr lang="en-US" sz="2400" b="1"/>
              <a:t>The Folks Nation was formed on November 11, 1978 in the Illinois Department of Corrections.</a:t>
            </a:r>
          </a:p>
          <a:p>
            <a:pPr marL="609600" indent="-609600"/>
            <a:endParaRPr lang="en-US" sz="2400" b="1"/>
          </a:p>
          <a:p>
            <a:pPr marL="609600" indent="-609600"/>
            <a:r>
              <a:rPr lang="en-US" sz="2400" b="1"/>
              <a:t>The Folk Nation or Gangster Disciples was the 3rd Security Threat Group identified by the NCDOP in 1998. </a:t>
            </a:r>
          </a:p>
        </p:txBody>
      </p:sp>
      <p:pic>
        <p:nvPicPr>
          <p:cNvPr id="101379" name="Picture 10" descr="17"/>
          <p:cNvPicPr>
            <a:picLocks noGrp="1" noChangeAspect="1" noChangeArrowheads="1"/>
          </p:cNvPicPr>
          <p:nvPr>
            <p:ph sz="half" idx="4294967295"/>
          </p:nvPr>
        </p:nvPicPr>
        <p:blipFill>
          <a:blip r:embed="rId3"/>
          <a:srcRect/>
          <a:stretch>
            <a:fillRect/>
          </a:stretch>
        </p:blipFill>
        <p:spPr>
          <a:xfrm>
            <a:off x="4953000" y="1524000"/>
            <a:ext cx="4191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1736">
                                            <p:txEl>
                                              <p:pRg st="0" end="0"/>
                                            </p:txEl>
                                          </p:spTgt>
                                        </p:tgtEl>
                                        <p:attrNameLst>
                                          <p:attrName>style.visibility</p:attrName>
                                        </p:attrNameLst>
                                      </p:cBhvr>
                                      <p:to>
                                        <p:strVal val="visible"/>
                                      </p:to>
                                    </p:set>
                                    <p:anim calcmode="lin" valueType="num">
                                      <p:cBhvr additive="base">
                                        <p:cTn id="7" dur="500" fill="hold"/>
                                        <p:tgtEl>
                                          <p:spTgt spid="2017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1736">
                                            <p:txEl>
                                              <p:pRg st="2" end="2"/>
                                            </p:txEl>
                                          </p:spTgt>
                                        </p:tgtEl>
                                        <p:attrNameLst>
                                          <p:attrName>style.visibility</p:attrName>
                                        </p:attrNameLst>
                                      </p:cBhvr>
                                      <p:to>
                                        <p:strVal val="visible"/>
                                      </p:to>
                                    </p:set>
                                    <p:anim calcmode="lin" valueType="num">
                                      <p:cBhvr additive="base">
                                        <p:cTn id="13" dur="500" fill="hold"/>
                                        <p:tgtEl>
                                          <p:spTgt spid="20173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7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435613" y="300164"/>
            <a:ext cx="8385175" cy="1431925"/>
          </a:xfrm>
        </p:spPr>
        <p:txBody>
          <a:bodyPr/>
          <a:lstStyle/>
          <a:p>
            <a:pPr algn="ctr"/>
            <a:r>
              <a:rPr lang="en-US" sz="4800" dirty="0">
                <a:solidFill>
                  <a:schemeClr val="tx1">
                    <a:lumMod val="75000"/>
                  </a:schemeClr>
                </a:solidFill>
              </a:rPr>
              <a:t>History and Origins</a:t>
            </a:r>
          </a:p>
        </p:txBody>
      </p:sp>
      <p:sp>
        <p:nvSpPr>
          <p:cNvPr id="138243" name="Rectangle 3"/>
          <p:cNvSpPr>
            <a:spLocks noGrp="1" noChangeArrowheads="1"/>
          </p:cNvSpPr>
          <p:nvPr>
            <p:ph type="body" sz="half" idx="4294967295"/>
          </p:nvPr>
        </p:nvSpPr>
        <p:spPr>
          <a:xfrm>
            <a:off x="871227" y="1662240"/>
            <a:ext cx="7513948" cy="1847688"/>
          </a:xfrm>
        </p:spPr>
        <p:txBody>
          <a:bodyPr/>
          <a:lstStyle/>
          <a:p>
            <a:pPr marL="660400" indent="-660400">
              <a:lnSpc>
                <a:spcPct val="90000"/>
              </a:lnSpc>
            </a:pPr>
            <a:r>
              <a:rPr lang="en-US" b="1" dirty="0"/>
              <a:t>The Black Gangster Disciple Nation was started by a man named David Barksdale. The Black Gangster Disciple Nation {BGDN} fought bloody wars on the Chicago south side over turf and drug sales. </a:t>
            </a:r>
          </a:p>
        </p:txBody>
      </p:sp>
      <p:pic>
        <p:nvPicPr>
          <p:cNvPr id="103427" name="Picture 6" descr="c-barksdale"/>
          <p:cNvPicPr>
            <a:picLocks noGrp="1" noChangeAspect="1" noChangeArrowheads="1"/>
          </p:cNvPicPr>
          <p:nvPr>
            <p:ph sz="quarter" idx="4294967295"/>
          </p:nvPr>
        </p:nvPicPr>
        <p:blipFill>
          <a:blip r:embed="rId3"/>
          <a:srcRect/>
          <a:stretch>
            <a:fillRect/>
          </a:stretch>
        </p:blipFill>
        <p:spPr>
          <a:xfrm>
            <a:off x="913795" y="3810000"/>
            <a:ext cx="1976438" cy="2157412"/>
          </a:xfrm>
        </p:spPr>
      </p:pic>
      <p:pic>
        <p:nvPicPr>
          <p:cNvPr id="103428" name="Picture 7" descr="139822aa-8cbe-68ed-4c68-b9a6cacb68d0-ontv_amg_sab_hoover1"/>
          <p:cNvPicPr>
            <a:picLocks noGrp="1" noChangeAspect="1" noChangeArrowheads="1"/>
          </p:cNvPicPr>
          <p:nvPr>
            <p:ph sz="quarter" idx="4294967295"/>
          </p:nvPr>
        </p:nvPicPr>
        <p:blipFill>
          <a:blip r:embed="rId4"/>
          <a:srcRect/>
          <a:stretch>
            <a:fillRect/>
          </a:stretch>
        </p:blipFill>
        <p:spPr>
          <a:xfrm>
            <a:off x="3618913" y="3810000"/>
            <a:ext cx="1976438" cy="2097339"/>
          </a:xfrm>
        </p:spPr>
      </p:pic>
      <p:pic>
        <p:nvPicPr>
          <p:cNvPr id="103429" name="Picture 8" descr="JEROME KING FREEMAN"/>
          <p:cNvPicPr>
            <a:picLocks noChangeAspect="1" noChangeArrowheads="1"/>
          </p:cNvPicPr>
          <p:nvPr/>
        </p:nvPicPr>
        <p:blipFill>
          <a:blip r:embed="rId5"/>
          <a:srcRect t="5956" r="47107"/>
          <a:stretch>
            <a:fillRect/>
          </a:stretch>
        </p:blipFill>
        <p:spPr bwMode="auto">
          <a:xfrm>
            <a:off x="6502400" y="3810000"/>
            <a:ext cx="1828800" cy="2058436"/>
          </a:xfrm>
          <a:prstGeom prst="rect">
            <a:avLst/>
          </a:prstGeom>
          <a:noFill/>
          <a:ln w="9525">
            <a:noFill/>
            <a:miter lim="800000"/>
            <a:headEnd/>
            <a:tailEnd/>
          </a:ln>
        </p:spPr>
      </p:pic>
      <p:sp>
        <p:nvSpPr>
          <p:cNvPr id="103430" name="Text Box 9"/>
          <p:cNvSpPr txBox="1">
            <a:spLocks noChangeArrowheads="1"/>
          </p:cNvSpPr>
          <p:nvPr/>
        </p:nvSpPr>
        <p:spPr bwMode="auto">
          <a:xfrm>
            <a:off x="871226" y="5967412"/>
            <a:ext cx="1979613" cy="646113"/>
          </a:xfrm>
          <a:prstGeom prst="rect">
            <a:avLst/>
          </a:prstGeom>
          <a:noFill/>
          <a:ln w="9525">
            <a:noFill/>
            <a:miter lim="800000"/>
            <a:headEnd/>
            <a:tailEnd/>
          </a:ln>
        </p:spPr>
        <p:txBody>
          <a:bodyPr wrap="none">
            <a:spAutoFit/>
          </a:bodyPr>
          <a:lstStyle/>
          <a:p>
            <a:pPr eaLnBrk="0" hangingPunct="0"/>
            <a:r>
              <a:rPr lang="en-US" b="1" dirty="0">
                <a:latin typeface="Arial" charset="0"/>
              </a:rPr>
              <a:t>         King </a:t>
            </a:r>
          </a:p>
          <a:p>
            <a:pPr eaLnBrk="0" hangingPunct="0"/>
            <a:r>
              <a:rPr lang="en-US" b="1" dirty="0">
                <a:latin typeface="Arial" charset="0"/>
              </a:rPr>
              <a:t>David Barksdale</a:t>
            </a:r>
          </a:p>
        </p:txBody>
      </p:sp>
      <p:sp>
        <p:nvSpPr>
          <p:cNvPr id="103431" name="Text Box 10"/>
          <p:cNvSpPr txBox="1">
            <a:spLocks noChangeArrowheads="1"/>
          </p:cNvSpPr>
          <p:nvPr/>
        </p:nvSpPr>
        <p:spPr bwMode="auto">
          <a:xfrm>
            <a:off x="3908778" y="5967412"/>
            <a:ext cx="1620838" cy="646112"/>
          </a:xfrm>
          <a:prstGeom prst="rect">
            <a:avLst/>
          </a:prstGeom>
          <a:noFill/>
          <a:ln w="9525">
            <a:noFill/>
            <a:miter lim="800000"/>
            <a:headEnd/>
            <a:tailEnd/>
          </a:ln>
        </p:spPr>
        <p:txBody>
          <a:bodyPr wrap="none">
            <a:spAutoFit/>
          </a:bodyPr>
          <a:lstStyle/>
          <a:p>
            <a:pPr eaLnBrk="0" hangingPunct="0"/>
            <a:r>
              <a:rPr lang="en-US" b="1" dirty="0">
                <a:latin typeface="Arial" charset="0"/>
              </a:rPr>
              <a:t>       King</a:t>
            </a:r>
          </a:p>
          <a:p>
            <a:pPr eaLnBrk="0" hangingPunct="0"/>
            <a:r>
              <a:rPr lang="en-US" b="1" dirty="0">
                <a:latin typeface="Arial" charset="0"/>
              </a:rPr>
              <a:t>Larry Hoover</a:t>
            </a:r>
          </a:p>
        </p:txBody>
      </p:sp>
      <p:sp>
        <p:nvSpPr>
          <p:cNvPr id="103432" name="Text Box 11"/>
          <p:cNvSpPr txBox="1">
            <a:spLocks noChangeArrowheads="1"/>
          </p:cNvSpPr>
          <p:nvPr/>
        </p:nvSpPr>
        <p:spPr bwMode="auto">
          <a:xfrm>
            <a:off x="6400800" y="5967412"/>
            <a:ext cx="2032000" cy="646113"/>
          </a:xfrm>
          <a:prstGeom prst="rect">
            <a:avLst/>
          </a:prstGeom>
          <a:noFill/>
          <a:ln w="9525">
            <a:noFill/>
            <a:miter lim="800000"/>
            <a:headEnd/>
            <a:tailEnd/>
          </a:ln>
        </p:spPr>
        <p:txBody>
          <a:bodyPr wrap="none">
            <a:spAutoFit/>
          </a:bodyPr>
          <a:lstStyle/>
          <a:p>
            <a:pPr eaLnBrk="0" hangingPunct="0"/>
            <a:r>
              <a:rPr lang="en-US" b="1" dirty="0">
                <a:latin typeface="Arial" charset="0"/>
              </a:rPr>
              <a:t>          King </a:t>
            </a:r>
          </a:p>
          <a:p>
            <a:pPr eaLnBrk="0" hangingPunct="0"/>
            <a:r>
              <a:rPr lang="en-US" b="1" dirty="0">
                <a:latin typeface="Arial" charset="0"/>
              </a:rPr>
              <a:t>Jerome Freeman</a:t>
            </a:r>
          </a:p>
        </p:txBody>
      </p:sp>
    </p:spTree>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title" idx="4294967295"/>
          </p:nvPr>
        </p:nvSpPr>
        <p:spPr>
          <a:xfrm>
            <a:off x="881270" y="990600"/>
            <a:ext cx="8229600" cy="762000"/>
          </a:xfrm>
        </p:spPr>
        <p:txBody>
          <a:bodyPr/>
          <a:lstStyle/>
          <a:p>
            <a:r>
              <a:rPr lang="en-US" sz="4400" b="1" dirty="0">
                <a:solidFill>
                  <a:schemeClr val="tx1"/>
                </a:solidFill>
              </a:rPr>
              <a:t>“The King” </a:t>
            </a:r>
          </a:p>
        </p:txBody>
      </p:sp>
      <p:sp>
        <p:nvSpPr>
          <p:cNvPr id="211974" name="Rectangle 6"/>
          <p:cNvSpPr>
            <a:spLocks noGrp="1" noChangeArrowheads="1"/>
          </p:cNvSpPr>
          <p:nvPr>
            <p:ph type="body" idx="4294967295"/>
          </p:nvPr>
        </p:nvSpPr>
        <p:spPr>
          <a:xfrm>
            <a:off x="13252" y="2362200"/>
            <a:ext cx="8991600" cy="3276600"/>
          </a:xfrm>
        </p:spPr>
        <p:txBody>
          <a:bodyPr/>
          <a:lstStyle/>
          <a:p>
            <a:pPr marL="660400" indent="-660400">
              <a:lnSpc>
                <a:spcPct val="80000"/>
              </a:lnSpc>
            </a:pPr>
            <a:r>
              <a:rPr lang="en-US" b="1" dirty="0"/>
              <a:t>During this time Hoover began working on what he referred to as the Blueprint of the New Concept where he changed the name of Gangster Disciples to the “Growth and Development” organization. Thus establishing the 21st Century V.O.T.E. (Voice of Total Empowerment) which led to the gang gaining influence over political leaders in Chicago.</a:t>
            </a:r>
          </a:p>
          <a:p>
            <a:pPr marL="660400" indent="-660400">
              <a:lnSpc>
                <a:spcPct val="80000"/>
              </a:lnSpc>
            </a:pPr>
            <a:r>
              <a:rPr lang="en-US" b="1" dirty="0"/>
              <a:t>Currently Hoover is locked down 23 hours every day at the ADX Supermax Prison in Colorado. Larry Hoover is serving a 150-200 year prison sentence.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974">
                                            <p:txEl>
                                              <p:pRg st="0" end="0"/>
                                            </p:txEl>
                                          </p:spTgt>
                                        </p:tgtEl>
                                        <p:attrNameLst>
                                          <p:attrName>style.visibility</p:attrName>
                                        </p:attrNameLst>
                                      </p:cBhvr>
                                      <p:to>
                                        <p:strVal val="visible"/>
                                      </p:to>
                                    </p:set>
                                    <p:anim calcmode="lin" valueType="num">
                                      <p:cBhvr additive="base">
                                        <p:cTn id="7" dur="500" fill="hold"/>
                                        <p:tgtEl>
                                          <p:spTgt spid="2119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974">
                                            <p:txEl>
                                              <p:pRg st="1" end="1"/>
                                            </p:txEl>
                                          </p:spTgt>
                                        </p:tgtEl>
                                        <p:attrNameLst>
                                          <p:attrName>style.visibility</p:attrName>
                                        </p:attrNameLst>
                                      </p:cBhvr>
                                      <p:to>
                                        <p:strVal val="visible"/>
                                      </p:to>
                                    </p:set>
                                    <p:anim calcmode="lin" valueType="num">
                                      <p:cBhvr additive="base">
                                        <p:cTn id="13" dur="500" fill="hold"/>
                                        <p:tgtEl>
                                          <p:spTgt spid="2119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a:xfrm>
            <a:off x="574594" y="762000"/>
            <a:ext cx="8385175" cy="1431925"/>
          </a:xfrm>
        </p:spPr>
        <p:txBody>
          <a:bodyPr/>
          <a:lstStyle/>
          <a:p>
            <a:r>
              <a:rPr lang="en-US" sz="4400" b="1" dirty="0">
                <a:solidFill>
                  <a:schemeClr val="tx1"/>
                </a:solidFill>
              </a:rPr>
              <a:t>What is a Gang?</a:t>
            </a:r>
          </a:p>
        </p:txBody>
      </p:sp>
      <p:sp>
        <p:nvSpPr>
          <p:cNvPr id="118789" name="Rectangle 5"/>
          <p:cNvSpPr>
            <a:spLocks noGrp="1" noChangeArrowheads="1"/>
          </p:cNvSpPr>
          <p:nvPr>
            <p:ph type="body" idx="4294967295"/>
          </p:nvPr>
        </p:nvSpPr>
        <p:spPr>
          <a:xfrm>
            <a:off x="562056" y="1883790"/>
            <a:ext cx="8007350" cy="4191000"/>
          </a:xfrm>
        </p:spPr>
        <p:txBody>
          <a:bodyPr>
            <a:normAutofit/>
          </a:bodyPr>
          <a:lstStyle/>
          <a:p>
            <a:r>
              <a:rPr lang="en-US" sz="3200" dirty="0"/>
              <a:t>A group of three or more people</a:t>
            </a:r>
          </a:p>
          <a:p>
            <a:r>
              <a:rPr lang="en-US" sz="3200" dirty="0"/>
              <a:t>Who share a common identifying sign, symbol, or name</a:t>
            </a:r>
          </a:p>
          <a:p>
            <a:r>
              <a:rPr lang="en-US" sz="3200" dirty="0"/>
              <a:t>They individually or collectively engage in an ongoing pattern of criminal or delinquent activity</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anim calcmode="lin" valueType="num">
                                      <p:cBhvr additive="base">
                                        <p:cTn id="7" dur="500" fill="hold"/>
                                        <p:tgtEl>
                                          <p:spTgt spid="1187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18789">
                                            <p:txEl>
                                              <p:pRg st="1" end="1"/>
                                            </p:txEl>
                                          </p:spTgt>
                                        </p:tgtEl>
                                        <p:attrNameLst>
                                          <p:attrName>style.visibility</p:attrName>
                                        </p:attrNameLst>
                                      </p:cBhvr>
                                      <p:to>
                                        <p:strVal val="visible"/>
                                      </p:to>
                                    </p:set>
                                    <p:anim calcmode="lin" valueType="num">
                                      <p:cBhvr additive="base">
                                        <p:cTn id="13" dur="500" fill="hold"/>
                                        <p:tgtEl>
                                          <p:spTgt spid="1187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18789">
                                            <p:txEl>
                                              <p:pRg st="2" end="2"/>
                                            </p:txEl>
                                          </p:spTgt>
                                        </p:tgtEl>
                                        <p:attrNameLst>
                                          <p:attrName>style.visibility</p:attrName>
                                        </p:attrNameLst>
                                      </p:cBhvr>
                                      <p:to>
                                        <p:strVal val="visible"/>
                                      </p:to>
                                    </p:set>
                                    <p:anim calcmode="lin" valueType="num">
                                      <p:cBhvr additive="base">
                                        <p:cTn id="19" dur="500" fill="hold"/>
                                        <p:tgtEl>
                                          <p:spTgt spid="1187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idx="4294967295"/>
          </p:nvPr>
        </p:nvSpPr>
        <p:spPr>
          <a:xfrm>
            <a:off x="76200" y="190500"/>
            <a:ext cx="8610600" cy="1143000"/>
          </a:xfrm>
        </p:spPr>
        <p:txBody>
          <a:bodyPr/>
          <a:lstStyle/>
          <a:p>
            <a:pPr algn="ctr"/>
            <a:r>
              <a:rPr lang="en-US" dirty="0">
                <a:solidFill>
                  <a:schemeClr val="tx1">
                    <a:lumMod val="75000"/>
                  </a:schemeClr>
                </a:solidFill>
              </a:rPr>
              <a:t>The Gangster Disciples</a:t>
            </a:r>
          </a:p>
        </p:txBody>
      </p:sp>
      <p:sp>
        <p:nvSpPr>
          <p:cNvPr id="209925" name="Rectangle 5"/>
          <p:cNvSpPr>
            <a:spLocks noGrp="1" noChangeArrowheads="1"/>
          </p:cNvSpPr>
          <p:nvPr>
            <p:ph type="body" sz="half" idx="4294967295"/>
          </p:nvPr>
        </p:nvSpPr>
        <p:spPr>
          <a:xfrm>
            <a:off x="228600" y="1524000"/>
            <a:ext cx="5257800" cy="5029200"/>
          </a:xfrm>
        </p:spPr>
        <p:txBody>
          <a:bodyPr/>
          <a:lstStyle/>
          <a:p>
            <a:r>
              <a:rPr lang="en-US" sz="2400" b="1" dirty="0"/>
              <a:t>According to the DEA, the </a:t>
            </a:r>
            <a:r>
              <a:rPr lang="en-US" sz="2400" b="1" dirty="0" err="1"/>
              <a:t>Gangsta</a:t>
            </a:r>
            <a:r>
              <a:rPr lang="en-US" sz="2400" b="1" dirty="0"/>
              <a:t> Disciples allegedly operated a drug network throughout the country worth $100 - $300 million a year. </a:t>
            </a:r>
          </a:p>
          <a:p>
            <a:pPr>
              <a:buFont typeface="Wingdings" pitchFamily="2" charset="2"/>
              <a:buNone/>
            </a:pPr>
            <a:endParaRPr lang="en-US" sz="2400" b="1" dirty="0"/>
          </a:p>
          <a:p>
            <a:r>
              <a:rPr lang="en-US" sz="2400" b="1" dirty="0"/>
              <a:t>The GD’s are described as one of the largest and most organized gangs in the history of the U. S. There are allegedly 30,000 members of the </a:t>
            </a:r>
            <a:r>
              <a:rPr lang="en-US" sz="2400" b="1" dirty="0" err="1"/>
              <a:t>Gangsta</a:t>
            </a:r>
            <a:r>
              <a:rPr lang="en-US" sz="2400" b="1" dirty="0"/>
              <a:t> Disciples in the Chicago area. </a:t>
            </a:r>
          </a:p>
        </p:txBody>
      </p:sp>
      <p:pic>
        <p:nvPicPr>
          <p:cNvPr id="107523" name="Picture 7" descr="DVDS2250"/>
          <p:cNvPicPr>
            <a:picLocks noGrp="1" noChangeAspect="1" noChangeArrowheads="1"/>
          </p:cNvPicPr>
          <p:nvPr>
            <p:ph sz="half" idx="4294967295"/>
          </p:nvPr>
        </p:nvPicPr>
        <p:blipFill>
          <a:blip r:embed="rId3"/>
          <a:srcRect b="5000"/>
          <a:stretch>
            <a:fillRect/>
          </a:stretch>
        </p:blipFill>
        <p:spPr>
          <a:xfrm>
            <a:off x="5638800" y="1524000"/>
            <a:ext cx="35052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anim calcmode="lin" valueType="num">
                                      <p:cBhvr>
                                        <p:cTn id="7" dur="500" fill="hold"/>
                                        <p:tgtEl>
                                          <p:spTgt spid="2099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99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09925">
                                            <p:txEl>
                                              <p:pRg st="2" end="2"/>
                                            </p:txEl>
                                          </p:spTgt>
                                        </p:tgtEl>
                                        <p:attrNameLst>
                                          <p:attrName>style.visibility</p:attrName>
                                        </p:attrNameLst>
                                      </p:cBhvr>
                                      <p:to>
                                        <p:strVal val="visible"/>
                                      </p:to>
                                    </p:set>
                                    <p:anim calcmode="lin" valueType="num">
                                      <p:cBhvr>
                                        <p:cTn id="13" dur="500" fill="hold"/>
                                        <p:tgtEl>
                                          <p:spTgt spid="20992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0992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914400" y="228600"/>
            <a:ext cx="8229600" cy="838200"/>
          </a:xfrm>
        </p:spPr>
        <p:txBody>
          <a:bodyPr/>
          <a:lstStyle/>
          <a:p>
            <a:r>
              <a:rPr lang="en-US" sz="4000" dirty="0">
                <a:solidFill>
                  <a:srgbClr val="0000FF"/>
                </a:solidFill>
              </a:rPr>
              <a:t> </a:t>
            </a:r>
            <a:r>
              <a:rPr lang="en-US" sz="4000" dirty="0">
                <a:solidFill>
                  <a:schemeClr val="tx1">
                    <a:lumMod val="75000"/>
                  </a:schemeClr>
                </a:solidFill>
              </a:rPr>
              <a:t>Group Identifiers</a:t>
            </a:r>
          </a:p>
        </p:txBody>
      </p:sp>
      <p:sp>
        <p:nvSpPr>
          <p:cNvPr id="146435" name="Rectangle 3"/>
          <p:cNvSpPr>
            <a:spLocks noGrp="1" noChangeArrowheads="1"/>
          </p:cNvSpPr>
          <p:nvPr>
            <p:ph type="body" idx="4294967295"/>
          </p:nvPr>
        </p:nvSpPr>
        <p:spPr>
          <a:xfrm>
            <a:off x="3048000" y="1143000"/>
            <a:ext cx="6248400" cy="5486400"/>
          </a:xfrm>
        </p:spPr>
        <p:txBody>
          <a:bodyPr>
            <a:normAutofit lnSpcReduction="10000"/>
          </a:bodyPr>
          <a:lstStyle/>
          <a:p>
            <a:pPr marL="609600" indent="-609600">
              <a:lnSpc>
                <a:spcPct val="80000"/>
              </a:lnSpc>
            </a:pPr>
            <a:r>
              <a:rPr lang="en-US" sz="2000" b="1" dirty="0"/>
              <a:t>STAFF: Money, Mack and Murder</a:t>
            </a:r>
          </a:p>
          <a:p>
            <a:pPr marL="609600" indent="-609600">
              <a:lnSpc>
                <a:spcPct val="80000"/>
              </a:lnSpc>
            </a:pPr>
            <a:r>
              <a:rPr lang="en-US" sz="2000" b="1" dirty="0"/>
              <a:t>SWORD: Death Before Dishonor</a:t>
            </a:r>
          </a:p>
          <a:p>
            <a:pPr marL="609600" indent="-609600">
              <a:lnSpc>
                <a:spcPct val="80000"/>
              </a:lnSpc>
            </a:pPr>
            <a:r>
              <a:rPr lang="en-US" sz="2000" b="1" dirty="0"/>
              <a:t>FIRE: Eternal Life</a:t>
            </a:r>
          </a:p>
          <a:p>
            <a:pPr marL="609600" indent="-609600">
              <a:lnSpc>
                <a:spcPct val="80000"/>
              </a:lnSpc>
            </a:pPr>
            <a:r>
              <a:rPr lang="en-US" sz="2000" b="1" dirty="0"/>
              <a:t>CROWN: For our Kings; David, Hoover and Shorty</a:t>
            </a:r>
          </a:p>
          <a:p>
            <a:pPr marL="609600" indent="-609600">
              <a:lnSpc>
                <a:spcPct val="80000"/>
              </a:lnSpc>
            </a:pPr>
            <a:r>
              <a:rPr lang="en-US" sz="2000" b="1" dirty="0"/>
              <a:t>HORNS: Bravery on the path to better Growth and Development</a:t>
            </a:r>
          </a:p>
          <a:p>
            <a:pPr marL="609600" indent="-609600">
              <a:lnSpc>
                <a:spcPct val="80000"/>
              </a:lnSpc>
            </a:pPr>
            <a:r>
              <a:rPr lang="en-US" sz="2000" b="1" dirty="0"/>
              <a:t>TAIL: For all repressed 3rd world Black and Latino Nations</a:t>
            </a:r>
          </a:p>
          <a:p>
            <a:pPr marL="609600" indent="-609600">
              <a:lnSpc>
                <a:spcPct val="80000"/>
              </a:lnSpc>
            </a:pPr>
            <a:r>
              <a:rPr lang="en-US" sz="2000" b="1" dirty="0"/>
              <a:t>WINGS: Fly high, be proud and never descend upon the Earth</a:t>
            </a:r>
          </a:p>
          <a:p>
            <a:pPr marL="609600" indent="-609600">
              <a:lnSpc>
                <a:spcPct val="80000"/>
              </a:lnSpc>
            </a:pPr>
            <a:r>
              <a:rPr lang="en-US" sz="2000" b="1" dirty="0"/>
              <a:t>HEART: Eternal love for all Brothers and Sisters of the Struggle or B.O.S.S.</a:t>
            </a:r>
          </a:p>
          <a:p>
            <a:pPr marL="609600" indent="-609600">
              <a:lnSpc>
                <a:spcPct val="80000"/>
              </a:lnSpc>
            </a:pPr>
            <a:r>
              <a:rPr lang="en-US" sz="2000" b="1" dirty="0"/>
              <a:t>STAR: Life, Love, Loyalty, Knowledge, Wisdom and Understanding (old concept Gangster Disciples) or Education, Economics, Political, Organization, Social Development and Unity (new concept Growth and Development)</a:t>
            </a:r>
          </a:p>
          <a:p>
            <a:pPr marL="609600" indent="-609600">
              <a:lnSpc>
                <a:spcPct val="80000"/>
              </a:lnSpc>
            </a:pPr>
            <a:endParaRPr lang="en-US" sz="2000" b="1" dirty="0"/>
          </a:p>
          <a:p>
            <a:pPr marL="609600" indent="-609600">
              <a:lnSpc>
                <a:spcPct val="80000"/>
              </a:lnSpc>
            </a:pPr>
            <a:endParaRPr lang="en-US" sz="2000" b="1" dirty="0"/>
          </a:p>
        </p:txBody>
      </p:sp>
      <p:pic>
        <p:nvPicPr>
          <p:cNvPr id="111619" name="Picture 4" descr="6_repyoset2"/>
          <p:cNvPicPr>
            <a:picLocks noChangeAspect="1" noChangeArrowheads="1"/>
          </p:cNvPicPr>
          <p:nvPr/>
        </p:nvPicPr>
        <p:blipFill>
          <a:blip r:embed="rId3"/>
          <a:srcRect/>
          <a:stretch>
            <a:fillRect/>
          </a:stretch>
        </p:blipFill>
        <p:spPr bwMode="auto">
          <a:xfrm>
            <a:off x="0" y="1116496"/>
            <a:ext cx="3048000" cy="5486400"/>
          </a:xfrm>
          <a:prstGeom prst="rect">
            <a:avLst/>
          </a:prstGeom>
          <a:noFill/>
          <a:ln w="9525">
            <a:noFill/>
            <a:miter lim="800000"/>
            <a:headEnd/>
            <a:tailEnd/>
          </a:ln>
        </p:spPr>
      </p:pic>
    </p:spTree>
  </p:cSld>
  <p:clrMapOvr>
    <a:masterClrMapping/>
  </p:clrMapOvr>
  <p:transition>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idx="4294967295"/>
          </p:nvPr>
        </p:nvSpPr>
        <p:spPr>
          <a:xfrm>
            <a:off x="758825" y="244475"/>
            <a:ext cx="8385175" cy="1431925"/>
          </a:xfrm>
        </p:spPr>
        <p:txBody>
          <a:bodyPr/>
          <a:lstStyle/>
          <a:p>
            <a:r>
              <a:rPr lang="en-US" dirty="0">
                <a:solidFill>
                  <a:schemeClr val="tx1">
                    <a:lumMod val="75000"/>
                  </a:schemeClr>
                </a:solidFill>
              </a:rPr>
              <a:t>Colors and Symbols </a:t>
            </a:r>
          </a:p>
        </p:txBody>
      </p:sp>
      <p:sp>
        <p:nvSpPr>
          <p:cNvPr id="218117" name="Rectangle 5"/>
          <p:cNvSpPr>
            <a:spLocks noGrp="1" noChangeArrowheads="1"/>
          </p:cNvSpPr>
          <p:nvPr>
            <p:ph type="body" sz="half" idx="4294967295"/>
          </p:nvPr>
        </p:nvSpPr>
        <p:spPr>
          <a:xfrm>
            <a:off x="0" y="1295400"/>
            <a:ext cx="3467100" cy="4572000"/>
          </a:xfrm>
        </p:spPr>
        <p:txBody>
          <a:bodyPr>
            <a:normAutofit lnSpcReduction="10000"/>
          </a:bodyPr>
          <a:lstStyle/>
          <a:p>
            <a:pPr marL="533400" indent="-533400">
              <a:lnSpc>
                <a:spcPct val="80000"/>
              </a:lnSpc>
            </a:pPr>
            <a:r>
              <a:rPr lang="en-US" sz="2400" dirty="0"/>
              <a:t>The colors Blue and Black</a:t>
            </a:r>
          </a:p>
          <a:p>
            <a:pPr marL="533400" indent="-533400">
              <a:lnSpc>
                <a:spcPct val="80000"/>
              </a:lnSpc>
            </a:pPr>
            <a:r>
              <a:rPr lang="en-US" sz="2400" dirty="0"/>
              <a:t>The number (6) six</a:t>
            </a:r>
          </a:p>
          <a:p>
            <a:pPr marL="533400" indent="-533400">
              <a:lnSpc>
                <a:spcPct val="80000"/>
              </a:lnSpc>
            </a:pPr>
            <a:r>
              <a:rPr lang="en-US" sz="2400" dirty="0"/>
              <a:t>Pitchforks</a:t>
            </a:r>
          </a:p>
          <a:p>
            <a:pPr marL="533400" indent="-533400">
              <a:lnSpc>
                <a:spcPct val="80000"/>
              </a:lnSpc>
            </a:pPr>
            <a:r>
              <a:rPr lang="en-US" sz="2400" dirty="0"/>
              <a:t>A (6) six point star</a:t>
            </a:r>
          </a:p>
          <a:p>
            <a:pPr marL="533400" indent="-533400">
              <a:lnSpc>
                <a:spcPct val="80000"/>
              </a:lnSpc>
            </a:pPr>
            <a:r>
              <a:rPr lang="en-US" sz="2400" dirty="0"/>
              <a:t>A (3) three point crown</a:t>
            </a:r>
          </a:p>
          <a:p>
            <a:pPr marL="533400" indent="-533400">
              <a:lnSpc>
                <a:spcPct val="80000"/>
              </a:lnSpc>
            </a:pPr>
            <a:r>
              <a:rPr lang="en-US" sz="2400" dirty="0"/>
              <a:t>The numbers </a:t>
            </a:r>
            <a:r>
              <a:rPr lang="en-US" sz="2400" b="1" dirty="0">
                <a:solidFill>
                  <a:schemeClr val="tx1">
                    <a:lumMod val="75000"/>
                  </a:schemeClr>
                </a:solidFill>
              </a:rPr>
              <a:t>36</a:t>
            </a:r>
            <a:r>
              <a:rPr lang="en-US" sz="2400" dirty="0"/>
              <a:t> and </a:t>
            </a:r>
            <a:r>
              <a:rPr lang="en-US" sz="2400" b="1" dirty="0">
                <a:solidFill>
                  <a:schemeClr val="tx1">
                    <a:lumMod val="75000"/>
                  </a:schemeClr>
                </a:solidFill>
              </a:rPr>
              <a:t>63</a:t>
            </a:r>
            <a:r>
              <a:rPr lang="en-US" sz="2400" dirty="0"/>
              <a:t>; the number </a:t>
            </a:r>
            <a:r>
              <a:rPr lang="en-US" sz="2400" b="1" dirty="0">
                <a:solidFill>
                  <a:schemeClr val="tx1">
                    <a:lumMod val="75000"/>
                  </a:schemeClr>
                </a:solidFill>
              </a:rPr>
              <a:t>36 </a:t>
            </a:r>
            <a:r>
              <a:rPr lang="en-US" sz="2400" dirty="0"/>
              <a:t>represents King David, The White Pearl and the number </a:t>
            </a:r>
            <a:r>
              <a:rPr lang="en-US" sz="2400" b="1" dirty="0">
                <a:solidFill>
                  <a:schemeClr val="tx1">
                    <a:lumMod val="75000"/>
                  </a:schemeClr>
                </a:solidFill>
              </a:rPr>
              <a:t>63 </a:t>
            </a:r>
            <a:r>
              <a:rPr lang="en-US" sz="2400" dirty="0"/>
              <a:t>	</a:t>
            </a:r>
          </a:p>
        </p:txBody>
      </p:sp>
      <p:pic>
        <p:nvPicPr>
          <p:cNvPr id="218121" name="Picture 9" descr="Gangster Disciples SOX"/>
          <p:cNvPicPr>
            <a:picLocks noGrp="1" noChangeAspect="1" noChangeArrowheads="1"/>
          </p:cNvPicPr>
          <p:nvPr>
            <p:ph sz="quarter" idx="4294967295"/>
          </p:nvPr>
        </p:nvPicPr>
        <p:blipFill>
          <a:blip r:embed="rId3"/>
          <a:srcRect/>
          <a:stretch>
            <a:fillRect/>
          </a:stretch>
        </p:blipFill>
        <p:spPr>
          <a:xfrm>
            <a:off x="6477000" y="0"/>
            <a:ext cx="2667000" cy="1905000"/>
          </a:xfrm>
        </p:spPr>
      </p:pic>
      <p:pic>
        <p:nvPicPr>
          <p:cNvPr id="218126" name="Picture 14" descr="180px-Star_of_David"/>
          <p:cNvPicPr>
            <a:picLocks noGrp="1" noChangeAspect="1" noChangeArrowheads="1"/>
          </p:cNvPicPr>
          <p:nvPr>
            <p:ph sz="quarter" idx="4294967295"/>
          </p:nvPr>
        </p:nvPicPr>
        <p:blipFill>
          <a:blip r:embed="rId4"/>
          <a:srcRect/>
          <a:stretch>
            <a:fillRect/>
          </a:stretch>
        </p:blipFill>
        <p:spPr>
          <a:xfrm>
            <a:off x="4229100" y="3059940"/>
            <a:ext cx="2286000" cy="2129516"/>
          </a:xfrm>
        </p:spPr>
      </p:pic>
      <p:pic>
        <p:nvPicPr>
          <p:cNvPr id="218124" name="Picture 12" descr="6"/>
          <p:cNvPicPr>
            <a:picLocks noChangeAspect="1" noChangeArrowheads="1"/>
          </p:cNvPicPr>
          <p:nvPr/>
        </p:nvPicPr>
        <p:blipFill>
          <a:blip r:embed="rId5"/>
          <a:srcRect/>
          <a:stretch>
            <a:fillRect/>
          </a:stretch>
        </p:blipFill>
        <p:spPr bwMode="auto">
          <a:xfrm>
            <a:off x="3958051" y="1267239"/>
            <a:ext cx="1114425" cy="1752600"/>
          </a:xfrm>
          <a:prstGeom prst="rect">
            <a:avLst/>
          </a:prstGeom>
          <a:noFill/>
          <a:ln w="9525">
            <a:noFill/>
            <a:miter lim="800000"/>
            <a:headEnd/>
            <a:tailEnd/>
          </a:ln>
        </p:spPr>
      </p:pic>
      <p:pic>
        <p:nvPicPr>
          <p:cNvPr id="218125" name="Picture 13" descr="3PTCrown"/>
          <p:cNvPicPr>
            <a:picLocks noChangeAspect="1" noChangeArrowheads="1"/>
          </p:cNvPicPr>
          <p:nvPr/>
        </p:nvPicPr>
        <p:blipFill>
          <a:blip r:embed="rId6"/>
          <a:srcRect/>
          <a:stretch>
            <a:fillRect/>
          </a:stretch>
        </p:blipFill>
        <p:spPr bwMode="auto">
          <a:xfrm>
            <a:off x="3434176" y="5418056"/>
            <a:ext cx="3276600" cy="1295400"/>
          </a:xfrm>
          <a:prstGeom prst="rect">
            <a:avLst/>
          </a:prstGeom>
          <a:noFill/>
          <a:ln w="9525">
            <a:noFill/>
            <a:miter lim="800000"/>
            <a:headEnd/>
            <a:tailEnd/>
          </a:ln>
        </p:spPr>
      </p:pic>
      <p:pic>
        <p:nvPicPr>
          <p:cNvPr id="218127" name="Picture 15" descr="Pitchfork"/>
          <p:cNvPicPr>
            <a:picLocks noChangeAspect="1" noChangeArrowheads="1"/>
          </p:cNvPicPr>
          <p:nvPr/>
        </p:nvPicPr>
        <p:blipFill>
          <a:blip r:embed="rId7"/>
          <a:srcRect/>
          <a:stretch>
            <a:fillRect/>
          </a:stretch>
        </p:blipFill>
        <p:spPr bwMode="auto">
          <a:xfrm>
            <a:off x="7010400" y="1905000"/>
            <a:ext cx="19812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8117">
                                            <p:txEl>
                                              <p:pRg st="0" end="0"/>
                                            </p:txEl>
                                          </p:spTgt>
                                        </p:tgtEl>
                                        <p:attrNameLst>
                                          <p:attrName>style.visibility</p:attrName>
                                        </p:attrNameLst>
                                      </p:cBhvr>
                                      <p:to>
                                        <p:strVal val="visible"/>
                                      </p:to>
                                    </p:set>
                                    <p:animEffect transition="in" filter="wipe(left)">
                                      <p:cBhvr>
                                        <p:cTn id="7" dur="500"/>
                                        <p:tgtEl>
                                          <p:spTgt spid="218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8121"/>
                                        </p:tgtEl>
                                        <p:attrNameLst>
                                          <p:attrName>style.visibility</p:attrName>
                                        </p:attrNameLst>
                                      </p:cBhvr>
                                      <p:to>
                                        <p:strVal val="visible"/>
                                      </p:to>
                                    </p:set>
                                    <p:animEffect transition="in" filter="dissolve">
                                      <p:cBhvr>
                                        <p:cTn id="12" dur="500"/>
                                        <p:tgtEl>
                                          <p:spTgt spid="218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8117">
                                            <p:txEl>
                                              <p:pRg st="1" end="1"/>
                                            </p:txEl>
                                          </p:spTgt>
                                        </p:tgtEl>
                                        <p:attrNameLst>
                                          <p:attrName>style.visibility</p:attrName>
                                        </p:attrNameLst>
                                      </p:cBhvr>
                                      <p:to>
                                        <p:strVal val="visible"/>
                                      </p:to>
                                    </p:set>
                                    <p:animEffect transition="in" filter="wipe(left)">
                                      <p:cBhvr>
                                        <p:cTn id="17" dur="500"/>
                                        <p:tgtEl>
                                          <p:spTgt spid="2181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8124"/>
                                        </p:tgtEl>
                                        <p:attrNameLst>
                                          <p:attrName>style.visibility</p:attrName>
                                        </p:attrNameLst>
                                      </p:cBhvr>
                                      <p:to>
                                        <p:strVal val="visible"/>
                                      </p:to>
                                    </p:set>
                                    <p:anim to="" calcmode="lin" valueType="num">
                                      <p:cBhvr>
                                        <p:cTn id="22" dur="1" fill="hold"/>
                                        <p:tgtEl>
                                          <p:spTgt spid="21812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8117">
                                            <p:txEl>
                                              <p:pRg st="2" end="2"/>
                                            </p:txEl>
                                          </p:spTgt>
                                        </p:tgtEl>
                                        <p:attrNameLst>
                                          <p:attrName>style.visibility</p:attrName>
                                        </p:attrNameLst>
                                      </p:cBhvr>
                                      <p:to>
                                        <p:strVal val="visible"/>
                                      </p:to>
                                    </p:set>
                                    <p:animEffect transition="in" filter="wipe(down)">
                                      <p:cBhvr>
                                        <p:cTn id="27" dur="500"/>
                                        <p:tgtEl>
                                          <p:spTgt spid="2181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18127"/>
                                        </p:tgtEl>
                                        <p:attrNameLst>
                                          <p:attrName>style.visibility</p:attrName>
                                        </p:attrNameLst>
                                      </p:cBhvr>
                                      <p:to>
                                        <p:strVal val="visible"/>
                                      </p:to>
                                    </p:set>
                                    <p:anim to="" calcmode="lin" valueType="num">
                                      <p:cBhvr>
                                        <p:cTn id="32" dur="1" fill="hold"/>
                                        <p:tgtEl>
                                          <p:spTgt spid="2181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8117">
                                            <p:txEl>
                                              <p:pRg st="3" end="3"/>
                                            </p:txEl>
                                          </p:spTgt>
                                        </p:tgtEl>
                                        <p:attrNameLst>
                                          <p:attrName>style.visibility</p:attrName>
                                        </p:attrNameLst>
                                      </p:cBhvr>
                                      <p:to>
                                        <p:strVal val="visible"/>
                                      </p:to>
                                    </p:set>
                                    <p:animEffect transition="in" filter="wipe(left)">
                                      <p:cBhvr>
                                        <p:cTn id="37" dur="500"/>
                                        <p:tgtEl>
                                          <p:spTgt spid="2181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18126"/>
                                        </p:tgtEl>
                                        <p:attrNameLst>
                                          <p:attrName>style.visibility</p:attrName>
                                        </p:attrNameLst>
                                      </p:cBhvr>
                                      <p:to>
                                        <p:strVal val="visible"/>
                                      </p:to>
                                    </p:set>
                                    <p:anim to="" calcmode="lin" valueType="num">
                                      <p:cBhvr>
                                        <p:cTn id="42" dur="1" fill="hold"/>
                                        <p:tgtEl>
                                          <p:spTgt spid="21812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8117">
                                            <p:txEl>
                                              <p:pRg st="4" end="4"/>
                                            </p:txEl>
                                          </p:spTgt>
                                        </p:tgtEl>
                                        <p:attrNameLst>
                                          <p:attrName>style.visibility</p:attrName>
                                        </p:attrNameLst>
                                      </p:cBhvr>
                                      <p:to>
                                        <p:strVal val="visible"/>
                                      </p:to>
                                    </p:set>
                                    <p:animEffect transition="in" filter="wipe(left)">
                                      <p:cBhvr>
                                        <p:cTn id="47" dur="500"/>
                                        <p:tgtEl>
                                          <p:spTgt spid="21811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18125"/>
                                        </p:tgtEl>
                                        <p:attrNameLst>
                                          <p:attrName>style.visibility</p:attrName>
                                        </p:attrNameLst>
                                      </p:cBhvr>
                                      <p:to>
                                        <p:strVal val="visible"/>
                                      </p:to>
                                    </p:set>
                                    <p:anim to="" calcmode="lin" valueType="num">
                                      <p:cBhvr>
                                        <p:cTn id="52" dur="1" fill="hold"/>
                                        <p:tgtEl>
                                          <p:spTgt spid="218125"/>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8117">
                                            <p:txEl>
                                              <p:pRg st="5" end="5"/>
                                            </p:txEl>
                                          </p:spTgt>
                                        </p:tgtEl>
                                        <p:attrNameLst>
                                          <p:attrName>style.visibility</p:attrName>
                                        </p:attrNameLst>
                                      </p:cBhvr>
                                      <p:to>
                                        <p:strVal val="visible"/>
                                      </p:to>
                                    </p:set>
                                    <p:animEffect transition="in" filter="wipe(left)">
                                      <p:cBhvr>
                                        <p:cTn id="57" dur="500"/>
                                        <p:tgtEl>
                                          <p:spTgt spid="218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idx="4294967295"/>
          </p:nvPr>
        </p:nvSpPr>
        <p:spPr>
          <a:xfrm>
            <a:off x="0" y="0"/>
            <a:ext cx="8229600" cy="1143000"/>
          </a:xfrm>
        </p:spPr>
        <p:txBody>
          <a:bodyPr/>
          <a:lstStyle/>
          <a:p>
            <a:r>
              <a:rPr lang="en-US" sz="4800" u="sng" dirty="0">
                <a:solidFill>
                  <a:schemeClr val="tx1">
                    <a:lumMod val="75000"/>
                  </a:schemeClr>
                </a:solidFill>
              </a:rPr>
              <a:t>7 SYMBOLS BROKE DOWN</a:t>
            </a:r>
          </a:p>
        </p:txBody>
      </p:sp>
      <p:sp>
        <p:nvSpPr>
          <p:cNvPr id="5123" name="Rectangle 3"/>
          <p:cNvSpPr>
            <a:spLocks noGrp="1" noChangeArrowheads="1"/>
          </p:cNvSpPr>
          <p:nvPr>
            <p:ph type="body" sz="half" idx="4294967295"/>
          </p:nvPr>
        </p:nvSpPr>
        <p:spPr>
          <a:xfrm>
            <a:off x="0" y="990600"/>
            <a:ext cx="6096000" cy="3733800"/>
          </a:xfrm>
        </p:spPr>
        <p:txBody>
          <a:bodyPr/>
          <a:lstStyle/>
          <a:p>
            <a:pPr>
              <a:lnSpc>
                <a:spcPct val="90000"/>
              </a:lnSpc>
            </a:pPr>
            <a:r>
              <a:rPr lang="en-US" sz="2400"/>
              <a:t>When somebody steps on my </a:t>
            </a:r>
            <a:r>
              <a:rPr lang="en-US" sz="2400" u="sng"/>
              <a:t>TAIL</a:t>
            </a:r>
            <a:r>
              <a:rPr lang="en-US" sz="2400"/>
              <a:t> by disrespecting my life, my </a:t>
            </a:r>
            <a:r>
              <a:rPr lang="en-US" sz="2400" u="sng"/>
              <a:t>TORCH</a:t>
            </a:r>
            <a:r>
              <a:rPr lang="en-US" sz="2400"/>
              <a:t> lights up illuminating my </a:t>
            </a:r>
            <a:r>
              <a:rPr lang="en-US" sz="2400" u="sng"/>
              <a:t>HORNS</a:t>
            </a:r>
            <a:r>
              <a:rPr lang="en-US" sz="2400"/>
              <a:t>, which lets my beast out. The beast thinking bout the death of the fallen soldiers, grabs the </a:t>
            </a:r>
            <a:r>
              <a:rPr lang="en-US" sz="2400" u="sng"/>
              <a:t>SWORD </a:t>
            </a:r>
            <a:r>
              <a:rPr lang="en-US" sz="2400"/>
              <a:t>&amp; goes on a warpath of destruction, my </a:t>
            </a:r>
            <a:r>
              <a:rPr lang="en-US" sz="2400" u="sng"/>
              <a:t>HEART</a:t>
            </a:r>
            <a:r>
              <a:rPr lang="en-US" sz="2400"/>
              <a:t> is my mind in battle, my </a:t>
            </a:r>
            <a:r>
              <a:rPr lang="en-US" sz="2400" u="sng"/>
              <a:t>HEART with HORNS</a:t>
            </a:r>
            <a:r>
              <a:rPr lang="en-US" sz="2400"/>
              <a:t> is my body that protects me in battle my </a:t>
            </a:r>
            <a:r>
              <a:rPr lang="en-US" sz="2400" u="sng"/>
              <a:t>HEART with WINGS</a:t>
            </a:r>
            <a:r>
              <a:rPr lang="en-US" sz="2400"/>
              <a:t>, carries my soul away after I have fallen in battle.</a:t>
            </a:r>
            <a:endParaRPr lang="en-US" sz="2400" u="sng"/>
          </a:p>
        </p:txBody>
      </p:sp>
      <p:pic>
        <p:nvPicPr>
          <p:cNvPr id="115716" name="Picture 7" descr="bdarmyl"/>
          <p:cNvPicPr>
            <a:picLocks noGrp="1" noChangeAspect="1" noChangeArrowheads="1"/>
          </p:cNvPicPr>
          <p:nvPr>
            <p:ph sz="half" idx="4294967295"/>
          </p:nvPr>
        </p:nvPicPr>
        <p:blipFill>
          <a:blip r:embed="rId3"/>
          <a:srcRect/>
          <a:stretch>
            <a:fillRect/>
          </a:stretch>
        </p:blipFill>
        <p:spPr>
          <a:xfrm>
            <a:off x="6324600" y="1295400"/>
            <a:ext cx="2819400" cy="4191000"/>
          </a:xfrm>
        </p:spPr>
      </p:pic>
      <p:pic>
        <p:nvPicPr>
          <p:cNvPr id="115713" name="Picture 9" descr="GD CREST"/>
          <p:cNvPicPr>
            <a:picLocks noChangeAspect="1" noChangeArrowheads="1"/>
          </p:cNvPicPr>
          <p:nvPr/>
        </p:nvPicPr>
        <p:blipFill>
          <a:blip r:embed="rId4"/>
          <a:srcRect/>
          <a:stretch>
            <a:fillRect/>
          </a:stretch>
        </p:blipFill>
        <p:spPr bwMode="auto">
          <a:xfrm>
            <a:off x="2590800" y="4762500"/>
            <a:ext cx="4419600" cy="1905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7"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s_f515766472adb55a2ed8421245866a2d"/>
          <p:cNvPicPr>
            <a:picLocks noChangeAspect="1" noChangeArrowheads="1" noCrop="1"/>
          </p:cNvPicPr>
          <p:nvPr/>
        </p:nvPicPr>
        <p:blipFill>
          <a:blip r:embed="rId3"/>
          <a:srcRect/>
          <a:stretch>
            <a:fillRect/>
          </a:stretch>
        </p:blipFill>
        <p:spPr bwMode="auto">
          <a:xfrm>
            <a:off x="1524000" y="914400"/>
            <a:ext cx="6248400" cy="4800600"/>
          </a:xfrm>
          <a:prstGeom prst="rect">
            <a:avLst/>
          </a:prstGeom>
          <a:noFill/>
          <a:ln w="9525">
            <a:noFill/>
            <a:miter lim="800000"/>
            <a:headEnd/>
            <a:tailEnd/>
          </a:ln>
        </p:spPr>
      </p:pic>
      <p:sp>
        <p:nvSpPr>
          <p:cNvPr id="18435" name="Text Box 3"/>
          <p:cNvSpPr txBox="1">
            <a:spLocks noChangeArrowheads="1"/>
          </p:cNvSpPr>
          <p:nvPr/>
        </p:nvSpPr>
        <p:spPr bwMode="auto">
          <a:xfrm>
            <a:off x="914400" y="2032000"/>
            <a:ext cx="741363"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LIFE</a:t>
            </a:r>
          </a:p>
        </p:txBody>
      </p:sp>
      <p:sp>
        <p:nvSpPr>
          <p:cNvPr id="18436" name="Text Box 4"/>
          <p:cNvSpPr txBox="1">
            <a:spLocks noChangeArrowheads="1"/>
          </p:cNvSpPr>
          <p:nvPr/>
        </p:nvSpPr>
        <p:spPr bwMode="auto">
          <a:xfrm>
            <a:off x="4114800" y="736600"/>
            <a:ext cx="884238"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LOVE</a:t>
            </a:r>
          </a:p>
        </p:txBody>
      </p:sp>
      <p:sp>
        <p:nvSpPr>
          <p:cNvPr id="18437" name="Text Box 5"/>
          <p:cNvSpPr txBox="1">
            <a:spLocks noChangeArrowheads="1"/>
          </p:cNvSpPr>
          <p:nvPr/>
        </p:nvSpPr>
        <p:spPr bwMode="auto">
          <a:xfrm>
            <a:off x="7527925" y="1916113"/>
            <a:ext cx="1341438"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LOYALTY</a:t>
            </a:r>
          </a:p>
        </p:txBody>
      </p:sp>
      <p:sp>
        <p:nvSpPr>
          <p:cNvPr id="18438" name="Text Box 6"/>
          <p:cNvSpPr txBox="1">
            <a:spLocks noChangeArrowheads="1"/>
          </p:cNvSpPr>
          <p:nvPr/>
        </p:nvSpPr>
        <p:spPr bwMode="auto">
          <a:xfrm>
            <a:off x="762000" y="4546600"/>
            <a:ext cx="1882775"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KNOWLEDGE</a:t>
            </a:r>
          </a:p>
        </p:txBody>
      </p:sp>
      <p:sp>
        <p:nvSpPr>
          <p:cNvPr id="18439" name="Text Box 7"/>
          <p:cNvSpPr txBox="1">
            <a:spLocks noChangeArrowheads="1"/>
          </p:cNvSpPr>
          <p:nvPr/>
        </p:nvSpPr>
        <p:spPr bwMode="auto">
          <a:xfrm>
            <a:off x="4022725" y="5573713"/>
            <a:ext cx="1266825"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WIDSOM</a:t>
            </a:r>
          </a:p>
        </p:txBody>
      </p:sp>
      <p:sp>
        <p:nvSpPr>
          <p:cNvPr id="18440" name="Text Box 8"/>
          <p:cNvSpPr txBox="1">
            <a:spLocks noChangeArrowheads="1"/>
          </p:cNvSpPr>
          <p:nvPr/>
        </p:nvSpPr>
        <p:spPr bwMode="auto">
          <a:xfrm>
            <a:off x="6553200" y="4546600"/>
            <a:ext cx="2422525" cy="400050"/>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336699"/>
                  </a:outerShdw>
                </a:effectLst>
                <a:latin typeface="Arial" charset="0"/>
              </a:rPr>
              <a:t>UNDERSTANDING</a:t>
            </a:r>
          </a:p>
        </p:txBody>
      </p:sp>
    </p:spTree>
  </p:cSld>
  <p:clrMapOvr>
    <a:masterClrMapping/>
  </p:clrMapOvr>
  <p:transition>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5" descr="bloods"/>
          <p:cNvPicPr>
            <a:picLocks noChangeAspect="1" noChangeArrowheads="1"/>
          </p:cNvPicPr>
          <p:nvPr/>
        </p:nvPicPr>
        <p:blipFill rotWithShape="1">
          <a:blip r:embed="rId4">
            <a:lum bright="-18000"/>
          </a:blip>
          <a:srcRect b="11765"/>
          <a:stretch/>
        </p:blipFill>
        <p:spPr bwMode="auto">
          <a:xfrm>
            <a:off x="0" y="0"/>
            <a:ext cx="9144000" cy="6858000"/>
          </a:xfrm>
          <a:prstGeom prst="rect">
            <a:avLst/>
          </a:prstGeom>
          <a:noFill/>
          <a:ln w="9525">
            <a:noFill/>
            <a:miter lim="800000"/>
            <a:headEnd/>
            <a:tailEnd/>
          </a:ln>
        </p:spPr>
      </p:pic>
      <p:sp>
        <p:nvSpPr>
          <p:cNvPr id="158723" name="Rectangle 7"/>
          <p:cNvSpPr>
            <a:spLocks noGrp="1" noChangeArrowheads="1"/>
          </p:cNvSpPr>
          <p:nvPr>
            <p:ph type="body" idx="4294967295"/>
          </p:nvPr>
        </p:nvSpPr>
        <p:spPr>
          <a:xfrm>
            <a:off x="0" y="2887663"/>
            <a:ext cx="9601199" cy="1833562"/>
          </a:xfrm>
        </p:spPr>
        <p:txBody>
          <a:bodyPr>
            <a:normAutofit/>
          </a:bodyPr>
          <a:lstStyle/>
          <a:p>
            <a:r>
              <a:rPr lang="en-US" sz="4000" b="1" dirty="0"/>
              <a:t>BROTHERLY LOVE OVER-RIDES OPPRESSION AND DISTRUCTION</a:t>
            </a:r>
          </a:p>
        </p:txBody>
      </p:sp>
      <p:pic>
        <p:nvPicPr>
          <p:cNvPr id="121860" name="Krump Snatcha Feat.MOP - Wolves.mp3">
            <a:hlinkClick r:id="" action="ppaction://media"/>
          </p:cNvPr>
          <p:cNvPicPr>
            <a:picLocks noRot="1" noChangeAspect="1" noChangeArrowheads="1"/>
          </p:cNvPicPr>
          <p:nvPr>
            <a:audioFile r:link="rId1"/>
          </p:nvPr>
        </p:nvPicPr>
        <p:blipFill>
          <a:blip r:embed="rId5"/>
          <a:srcRect/>
          <a:stretch>
            <a:fillRect/>
          </a:stretch>
        </p:blipFill>
        <p:spPr bwMode="auto">
          <a:xfrm>
            <a:off x="0" y="6705600"/>
            <a:ext cx="304800" cy="304800"/>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660" fill="hold"/>
                                        <p:tgtEl>
                                          <p:spTgt spid="1218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186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title" idx="4294967295"/>
          </p:nvPr>
        </p:nvSpPr>
        <p:spPr>
          <a:xfrm>
            <a:off x="69849" y="373062"/>
            <a:ext cx="8385175" cy="1431925"/>
          </a:xfrm>
        </p:spPr>
        <p:txBody>
          <a:bodyPr/>
          <a:lstStyle/>
          <a:p>
            <a:pPr algn="ctr"/>
            <a:r>
              <a:rPr lang="en-US" sz="6000" dirty="0">
                <a:solidFill>
                  <a:schemeClr val="tx1">
                    <a:lumMod val="75000"/>
                  </a:schemeClr>
                </a:solidFill>
              </a:rPr>
              <a:t>East Coast History</a:t>
            </a:r>
          </a:p>
        </p:txBody>
      </p:sp>
      <p:sp>
        <p:nvSpPr>
          <p:cNvPr id="166915" name="Rectangle 8"/>
          <p:cNvSpPr>
            <a:spLocks noGrp="1" noChangeArrowheads="1"/>
          </p:cNvSpPr>
          <p:nvPr>
            <p:ph type="body" sz="half" idx="4294967295"/>
          </p:nvPr>
        </p:nvSpPr>
        <p:spPr>
          <a:xfrm>
            <a:off x="2209800" y="2860605"/>
            <a:ext cx="6718300" cy="3352800"/>
          </a:xfrm>
        </p:spPr>
        <p:txBody>
          <a:bodyPr>
            <a:normAutofit/>
          </a:bodyPr>
          <a:lstStyle/>
          <a:p>
            <a:pPr>
              <a:lnSpc>
                <a:spcPct val="80000"/>
              </a:lnSpc>
            </a:pPr>
            <a:r>
              <a:rPr lang="en-US" b="1" dirty="0"/>
              <a:t>Omar Portee, also known as O.G. Mack, was born in LA and was involved in the Miller Gangster Bloods in South Central before moving to New York City. Mack and O.G. Deadeye are considered the "Godfathers" or O.G. (Original Gangster) of the East Coast Bloods.</a:t>
            </a:r>
          </a:p>
          <a:p>
            <a:pPr>
              <a:lnSpc>
                <a:spcPct val="80000"/>
              </a:lnSpc>
              <a:buFont typeface="Wingdings" pitchFamily="2" charset="2"/>
              <a:buNone/>
            </a:pPr>
            <a:endParaRPr lang="en-US" b="1" dirty="0"/>
          </a:p>
          <a:p>
            <a:pPr>
              <a:lnSpc>
                <a:spcPct val="80000"/>
              </a:lnSpc>
              <a:buFont typeface="Wingdings" pitchFamily="2" charset="2"/>
              <a:buNone/>
            </a:pPr>
            <a:endParaRPr lang="en-US" b="1" dirty="0"/>
          </a:p>
        </p:txBody>
      </p:sp>
      <p:pic>
        <p:nvPicPr>
          <p:cNvPr id="123907" name="Picture 11" descr="O"/>
          <p:cNvPicPr>
            <a:picLocks noGrp="1" noChangeAspect="1" noChangeArrowheads="1"/>
          </p:cNvPicPr>
          <p:nvPr>
            <p:ph sz="quarter" idx="4294967295"/>
          </p:nvPr>
        </p:nvPicPr>
        <p:blipFill>
          <a:blip r:embed="rId3"/>
          <a:srcRect/>
          <a:stretch>
            <a:fillRect/>
          </a:stretch>
        </p:blipFill>
        <p:spPr>
          <a:xfrm>
            <a:off x="0" y="1970088"/>
            <a:ext cx="1914525" cy="1703387"/>
          </a:xfrm>
        </p:spPr>
      </p:pic>
      <p:pic>
        <p:nvPicPr>
          <p:cNvPr id="123908" name="Picture 12" descr="O"/>
          <p:cNvPicPr>
            <a:picLocks noGrp="1" noChangeAspect="1" noChangeArrowheads="1"/>
          </p:cNvPicPr>
          <p:nvPr>
            <p:ph sz="quarter" idx="4294967295"/>
          </p:nvPr>
        </p:nvPicPr>
        <p:blipFill>
          <a:blip r:embed="rId4"/>
          <a:srcRect/>
          <a:stretch>
            <a:fillRect/>
          </a:stretch>
        </p:blipFill>
        <p:spPr>
          <a:xfrm>
            <a:off x="0" y="4000500"/>
            <a:ext cx="1984375" cy="1768475"/>
          </a:xfrm>
        </p:spPr>
      </p:pic>
      <p:sp>
        <p:nvSpPr>
          <p:cNvPr id="123909" name="Text Box 13"/>
          <p:cNvSpPr txBox="1">
            <a:spLocks noChangeArrowheads="1"/>
          </p:cNvSpPr>
          <p:nvPr/>
        </p:nvSpPr>
        <p:spPr bwMode="auto">
          <a:xfrm>
            <a:off x="609600" y="3581400"/>
            <a:ext cx="1312863" cy="369888"/>
          </a:xfrm>
          <a:prstGeom prst="rect">
            <a:avLst/>
          </a:prstGeom>
          <a:noFill/>
          <a:ln w="9525">
            <a:noFill/>
            <a:miter lim="800000"/>
            <a:headEnd/>
            <a:tailEnd/>
          </a:ln>
        </p:spPr>
        <p:txBody>
          <a:bodyPr wrap="none">
            <a:spAutoFit/>
          </a:bodyPr>
          <a:lstStyle/>
          <a:p>
            <a:pPr eaLnBrk="0" hangingPunct="0"/>
            <a:r>
              <a:rPr lang="en-US" b="1">
                <a:latin typeface="Arial" charset="0"/>
              </a:rPr>
              <a:t>O.G. Mack</a:t>
            </a:r>
          </a:p>
        </p:txBody>
      </p:sp>
      <p:sp>
        <p:nvSpPr>
          <p:cNvPr id="123910" name="Text Box 14"/>
          <p:cNvSpPr txBox="1">
            <a:spLocks noChangeArrowheads="1"/>
          </p:cNvSpPr>
          <p:nvPr/>
        </p:nvSpPr>
        <p:spPr bwMode="auto">
          <a:xfrm>
            <a:off x="69849" y="5768975"/>
            <a:ext cx="1774825" cy="369888"/>
          </a:xfrm>
          <a:prstGeom prst="rect">
            <a:avLst/>
          </a:prstGeom>
          <a:noFill/>
          <a:ln w="9525">
            <a:noFill/>
            <a:miter lim="800000"/>
            <a:headEnd/>
            <a:tailEnd/>
          </a:ln>
        </p:spPr>
        <p:txBody>
          <a:bodyPr wrap="none">
            <a:spAutoFit/>
          </a:bodyPr>
          <a:lstStyle/>
          <a:p>
            <a:pPr eaLnBrk="0" hangingPunct="0"/>
            <a:r>
              <a:rPr lang="en-US" b="1" dirty="0">
                <a:latin typeface="Arial" charset="0"/>
              </a:rPr>
              <a:t>O.G. Dead Eye</a:t>
            </a:r>
          </a:p>
        </p:txBody>
      </p:sp>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758825" y="244475"/>
            <a:ext cx="8385175" cy="1431925"/>
          </a:xfrm>
        </p:spPr>
        <p:txBody>
          <a:bodyPr/>
          <a:lstStyle/>
          <a:p>
            <a:r>
              <a:rPr lang="en-US">
                <a:solidFill>
                  <a:schemeClr val="tx1"/>
                </a:solidFill>
              </a:rPr>
              <a:t>The First East Coast United Blood Nation Sets:</a:t>
            </a:r>
          </a:p>
        </p:txBody>
      </p:sp>
      <p:sp>
        <p:nvSpPr>
          <p:cNvPr id="242691" name="Rectangle 3"/>
          <p:cNvSpPr>
            <a:spLocks noGrp="1" noChangeArrowheads="1"/>
          </p:cNvSpPr>
          <p:nvPr>
            <p:ph type="body" idx="4294967295"/>
          </p:nvPr>
        </p:nvSpPr>
        <p:spPr>
          <a:xfrm>
            <a:off x="1136650" y="1905000"/>
            <a:ext cx="8007350" cy="4191000"/>
          </a:xfrm>
        </p:spPr>
        <p:txBody>
          <a:bodyPr/>
          <a:lstStyle/>
          <a:p>
            <a:pPr>
              <a:lnSpc>
                <a:spcPct val="80000"/>
              </a:lnSpc>
            </a:pPr>
            <a:r>
              <a:rPr lang="en-US" sz="2800" b="1"/>
              <a:t>Nine Tray Gangster, NTG, 93 or Billy Bad Ass</a:t>
            </a:r>
          </a:p>
          <a:p>
            <a:pPr>
              <a:lnSpc>
                <a:spcPct val="80000"/>
              </a:lnSpc>
            </a:pPr>
            <a:r>
              <a:rPr lang="en-US" sz="2800" b="1"/>
              <a:t>One Eight Trey or 183</a:t>
            </a:r>
          </a:p>
          <a:p>
            <a:pPr>
              <a:lnSpc>
                <a:spcPct val="80000"/>
              </a:lnSpc>
            </a:pPr>
            <a:r>
              <a:rPr lang="en-US" sz="2800" b="1"/>
              <a:t>Gangster Killer Bloods, G-Shine or GKB</a:t>
            </a:r>
          </a:p>
          <a:p>
            <a:pPr>
              <a:lnSpc>
                <a:spcPct val="80000"/>
              </a:lnSpc>
            </a:pPr>
            <a:r>
              <a:rPr lang="en-US" sz="2800" b="1"/>
              <a:t>Valentine Bloods or VB</a:t>
            </a:r>
          </a:p>
          <a:p>
            <a:pPr>
              <a:lnSpc>
                <a:spcPct val="80000"/>
              </a:lnSpc>
            </a:pPr>
            <a:r>
              <a:rPr lang="en-US" sz="2800" b="1"/>
              <a:t>Sex Money Murder, SMM or 252</a:t>
            </a:r>
          </a:p>
          <a:p>
            <a:pPr>
              <a:lnSpc>
                <a:spcPct val="80000"/>
              </a:lnSpc>
            </a:pPr>
            <a:r>
              <a:rPr lang="en-US" sz="2800" b="1"/>
              <a:t>Mad Stone Villains or MSV</a:t>
            </a:r>
          </a:p>
          <a:p>
            <a:pPr>
              <a:lnSpc>
                <a:spcPct val="80000"/>
              </a:lnSpc>
            </a:pPr>
            <a:r>
              <a:rPr lang="en-US" sz="2800" b="1"/>
              <a:t>Blood Stone Villains or BSV</a:t>
            </a:r>
          </a:p>
          <a:p>
            <a:pPr>
              <a:lnSpc>
                <a:spcPct val="80000"/>
              </a:lnSpc>
            </a:pPr>
            <a:r>
              <a:rPr lang="en-US" sz="2800" b="1"/>
              <a:t>Hit Squad Brims or HSB</a:t>
            </a:r>
          </a:p>
          <a:p>
            <a:pPr>
              <a:lnSpc>
                <a:spcPct val="80000"/>
              </a:lnSpc>
            </a:pPr>
            <a:r>
              <a:rPr lang="en-US" sz="2800" b="1"/>
              <a:t>59 Brims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wipe(left)">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wipe(left)">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wipe(left)">
                                      <p:cBhvr>
                                        <p:cTn id="17" dur="500"/>
                                        <p:tgtEl>
                                          <p:spTgt spid="242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2691">
                                            <p:txEl>
                                              <p:pRg st="3" end="3"/>
                                            </p:txEl>
                                          </p:spTgt>
                                        </p:tgtEl>
                                        <p:attrNameLst>
                                          <p:attrName>style.visibility</p:attrName>
                                        </p:attrNameLst>
                                      </p:cBhvr>
                                      <p:to>
                                        <p:strVal val="visible"/>
                                      </p:to>
                                    </p:set>
                                    <p:animEffect transition="in" filter="wipe(left)">
                                      <p:cBhvr>
                                        <p:cTn id="22" dur="500"/>
                                        <p:tgtEl>
                                          <p:spTgt spid="2426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animEffect transition="in" filter="wipe(left)">
                                      <p:cBhvr>
                                        <p:cTn id="27" dur="500"/>
                                        <p:tgtEl>
                                          <p:spTgt spid="2426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2691">
                                            <p:txEl>
                                              <p:pRg st="5" end="5"/>
                                            </p:txEl>
                                          </p:spTgt>
                                        </p:tgtEl>
                                        <p:attrNameLst>
                                          <p:attrName>style.visibility</p:attrName>
                                        </p:attrNameLst>
                                      </p:cBhvr>
                                      <p:to>
                                        <p:strVal val="visible"/>
                                      </p:to>
                                    </p:set>
                                    <p:animEffect transition="in" filter="wipe(left)">
                                      <p:cBhvr>
                                        <p:cTn id="32" dur="500"/>
                                        <p:tgtEl>
                                          <p:spTgt spid="2426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2691">
                                            <p:txEl>
                                              <p:pRg st="6" end="6"/>
                                            </p:txEl>
                                          </p:spTgt>
                                        </p:tgtEl>
                                        <p:attrNameLst>
                                          <p:attrName>style.visibility</p:attrName>
                                        </p:attrNameLst>
                                      </p:cBhvr>
                                      <p:to>
                                        <p:strVal val="visible"/>
                                      </p:to>
                                    </p:set>
                                    <p:animEffect transition="in" filter="wipe(left)">
                                      <p:cBhvr>
                                        <p:cTn id="37" dur="500"/>
                                        <p:tgtEl>
                                          <p:spTgt spid="2426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2691">
                                            <p:txEl>
                                              <p:pRg st="7" end="7"/>
                                            </p:txEl>
                                          </p:spTgt>
                                        </p:tgtEl>
                                        <p:attrNameLst>
                                          <p:attrName>style.visibility</p:attrName>
                                        </p:attrNameLst>
                                      </p:cBhvr>
                                      <p:to>
                                        <p:strVal val="visible"/>
                                      </p:to>
                                    </p:set>
                                    <p:animEffect transition="in" filter="wipe(left)">
                                      <p:cBhvr>
                                        <p:cTn id="42" dur="500"/>
                                        <p:tgtEl>
                                          <p:spTgt spid="2426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2691">
                                            <p:txEl>
                                              <p:pRg st="8" end="8"/>
                                            </p:txEl>
                                          </p:spTgt>
                                        </p:tgtEl>
                                        <p:attrNameLst>
                                          <p:attrName>style.visibility</p:attrName>
                                        </p:attrNameLst>
                                      </p:cBhvr>
                                      <p:to>
                                        <p:strVal val="visible"/>
                                      </p:to>
                                    </p:set>
                                    <p:animEffect transition="in" filter="wipe(left)">
                                      <p:cBhvr>
                                        <p:cTn id="47" dur="500"/>
                                        <p:tgtEl>
                                          <p:spTgt spid="2426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758825" y="244475"/>
            <a:ext cx="8385175" cy="1431925"/>
          </a:xfrm>
        </p:spPr>
        <p:txBody>
          <a:bodyPr/>
          <a:lstStyle/>
          <a:p>
            <a:pPr algn="ctr"/>
            <a:r>
              <a:rPr lang="en-US">
                <a:solidFill>
                  <a:schemeClr val="tx1"/>
                </a:solidFill>
              </a:rPr>
              <a:t>NC Blood Sets</a:t>
            </a:r>
            <a:endParaRPr lang="en-US"/>
          </a:p>
        </p:txBody>
      </p:sp>
      <p:sp>
        <p:nvSpPr>
          <p:cNvPr id="243715" name="Rectangle 3"/>
          <p:cNvSpPr>
            <a:spLocks noGrp="1" noChangeArrowheads="1"/>
          </p:cNvSpPr>
          <p:nvPr>
            <p:ph type="body" idx="4294967295"/>
          </p:nvPr>
        </p:nvSpPr>
        <p:spPr>
          <a:xfrm>
            <a:off x="1752600" y="1524000"/>
            <a:ext cx="7391400" cy="4572000"/>
          </a:xfrm>
        </p:spPr>
        <p:txBody>
          <a:bodyPr>
            <a:normAutofit lnSpcReduction="10000"/>
          </a:bodyPr>
          <a:lstStyle/>
          <a:p>
            <a:r>
              <a:rPr lang="en-US" sz="2800" b="1"/>
              <a:t>Billy Bad Ass, Nine Teks &amp; Grenades</a:t>
            </a:r>
          </a:p>
          <a:p>
            <a:r>
              <a:rPr lang="en-US" sz="2800" b="1"/>
              <a:t>P.T. or Pretty Tony - Redrum Militia</a:t>
            </a:r>
            <a:r>
              <a:rPr lang="en-US" b="1"/>
              <a:t> </a:t>
            </a:r>
            <a:endParaRPr lang="en-US" sz="2800" b="1"/>
          </a:p>
          <a:p>
            <a:r>
              <a:rPr lang="en-US" sz="2800" b="1"/>
              <a:t>R.M.G Red Mob Gangstas - Executioner Bloods</a:t>
            </a:r>
          </a:p>
          <a:p>
            <a:r>
              <a:rPr lang="en-US" sz="2800" b="1"/>
              <a:t>Red Star Gangstas – Krimson Brigade</a:t>
            </a:r>
          </a:p>
          <a:p>
            <a:r>
              <a:rPr lang="en-US" sz="2800" b="1"/>
              <a:t>Bumpy Knuckles – Brimstone Villians</a:t>
            </a:r>
          </a:p>
          <a:p>
            <a:r>
              <a:rPr lang="en-US" sz="2800" b="1"/>
              <a:t>Gambinos –  B.M.B - Blood Money Bangers</a:t>
            </a:r>
          </a:p>
          <a:p>
            <a:r>
              <a:rPr lang="en-US" sz="2800" b="1"/>
              <a:t>B – Low Gangstas – Killa Kartel Bloods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wipe(up)">
                                      <p:cBhvr>
                                        <p:cTn id="7" dur="500"/>
                                        <p:tgtEl>
                                          <p:spTgt spid="2437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43715">
                                            <p:txEl>
                                              <p:pRg st="1" end="1"/>
                                            </p:txEl>
                                          </p:spTgt>
                                        </p:tgtEl>
                                        <p:attrNameLst>
                                          <p:attrName>style.visibility</p:attrName>
                                        </p:attrNameLst>
                                      </p:cBhvr>
                                      <p:to>
                                        <p:strVal val="visible"/>
                                      </p:to>
                                    </p:set>
                                    <p:animEffect transition="in" filter="wipe(up)">
                                      <p:cBhvr>
                                        <p:cTn id="10" dur="500"/>
                                        <p:tgtEl>
                                          <p:spTgt spid="2437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43715">
                                            <p:txEl>
                                              <p:pRg st="2" end="2"/>
                                            </p:txEl>
                                          </p:spTgt>
                                        </p:tgtEl>
                                        <p:attrNameLst>
                                          <p:attrName>style.visibility</p:attrName>
                                        </p:attrNameLst>
                                      </p:cBhvr>
                                      <p:to>
                                        <p:strVal val="visible"/>
                                      </p:to>
                                    </p:set>
                                    <p:animEffect transition="in" filter="wipe(up)">
                                      <p:cBhvr>
                                        <p:cTn id="13" dur="500"/>
                                        <p:tgtEl>
                                          <p:spTgt spid="2437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43715">
                                            <p:txEl>
                                              <p:pRg st="3" end="3"/>
                                            </p:txEl>
                                          </p:spTgt>
                                        </p:tgtEl>
                                        <p:attrNameLst>
                                          <p:attrName>style.visibility</p:attrName>
                                        </p:attrNameLst>
                                      </p:cBhvr>
                                      <p:to>
                                        <p:strVal val="visible"/>
                                      </p:to>
                                    </p:set>
                                    <p:animEffect transition="in" filter="wipe(up)">
                                      <p:cBhvr>
                                        <p:cTn id="16" dur="500"/>
                                        <p:tgtEl>
                                          <p:spTgt spid="2437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43715">
                                            <p:txEl>
                                              <p:pRg st="4" end="4"/>
                                            </p:txEl>
                                          </p:spTgt>
                                        </p:tgtEl>
                                        <p:attrNameLst>
                                          <p:attrName>style.visibility</p:attrName>
                                        </p:attrNameLst>
                                      </p:cBhvr>
                                      <p:to>
                                        <p:strVal val="visible"/>
                                      </p:to>
                                    </p:set>
                                    <p:animEffect transition="in" filter="wipe(up)">
                                      <p:cBhvr>
                                        <p:cTn id="19" dur="500"/>
                                        <p:tgtEl>
                                          <p:spTgt spid="2437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43715">
                                            <p:txEl>
                                              <p:pRg st="5" end="5"/>
                                            </p:txEl>
                                          </p:spTgt>
                                        </p:tgtEl>
                                        <p:attrNameLst>
                                          <p:attrName>style.visibility</p:attrName>
                                        </p:attrNameLst>
                                      </p:cBhvr>
                                      <p:to>
                                        <p:strVal val="visible"/>
                                      </p:to>
                                    </p:set>
                                    <p:animEffect transition="in" filter="wipe(up)">
                                      <p:cBhvr>
                                        <p:cTn id="22" dur="500"/>
                                        <p:tgtEl>
                                          <p:spTgt spid="2437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43715">
                                            <p:txEl>
                                              <p:pRg st="6" end="6"/>
                                            </p:txEl>
                                          </p:spTgt>
                                        </p:tgtEl>
                                        <p:attrNameLst>
                                          <p:attrName>style.visibility</p:attrName>
                                        </p:attrNameLst>
                                      </p:cBhvr>
                                      <p:to>
                                        <p:strVal val="visible"/>
                                      </p:to>
                                    </p:set>
                                    <p:animEffect transition="in" filter="wipe(up)">
                                      <p:cBhvr>
                                        <p:cTn id="25" dur="500"/>
                                        <p:tgtEl>
                                          <p:spTgt spid="243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178179" name="Rectangle 2"/>
          <p:cNvSpPr>
            <a:spLocks noGrp="1" noChangeArrowheads="1"/>
          </p:cNvSpPr>
          <p:nvPr>
            <p:ph type="title" idx="4294967295"/>
          </p:nvPr>
        </p:nvSpPr>
        <p:spPr>
          <a:xfrm>
            <a:off x="566668" y="977003"/>
            <a:ext cx="8385175" cy="1431925"/>
          </a:xfrm>
        </p:spPr>
        <p:txBody>
          <a:bodyPr/>
          <a:lstStyle/>
          <a:p>
            <a:r>
              <a:rPr lang="en-US" dirty="0">
                <a:solidFill>
                  <a:schemeClr val="tx1">
                    <a:lumMod val="75000"/>
                  </a:schemeClr>
                </a:solidFill>
              </a:rPr>
              <a:t>United Blood Nation Philosophy: </a:t>
            </a:r>
          </a:p>
        </p:txBody>
      </p:sp>
      <p:sp>
        <p:nvSpPr>
          <p:cNvPr id="178180" name="Rectangle 3"/>
          <p:cNvSpPr>
            <a:spLocks noGrp="1" noChangeArrowheads="1"/>
          </p:cNvSpPr>
          <p:nvPr>
            <p:ph type="body" idx="4294967295"/>
          </p:nvPr>
        </p:nvSpPr>
        <p:spPr>
          <a:xfrm>
            <a:off x="755580" y="1905000"/>
            <a:ext cx="8007350" cy="4191000"/>
          </a:xfrm>
        </p:spPr>
        <p:txBody>
          <a:bodyPr>
            <a:normAutofit fontScale="92500"/>
          </a:bodyPr>
          <a:lstStyle/>
          <a:p>
            <a:pPr>
              <a:lnSpc>
                <a:spcPct val="90000"/>
              </a:lnSpc>
            </a:pPr>
            <a:r>
              <a:rPr lang="en-US" sz="2400" dirty="0"/>
              <a:t>is Brotherly Love Overrides Oppression and Destruction (</a:t>
            </a:r>
            <a:r>
              <a:rPr lang="en-US" sz="2400" b="1" dirty="0"/>
              <a:t>BLOOD</a:t>
            </a:r>
            <a:r>
              <a:rPr lang="en-US" sz="2400" dirty="0"/>
              <a:t>) &amp; Dog And Man United (</a:t>
            </a:r>
            <a:r>
              <a:rPr lang="en-US" sz="2400" b="1" dirty="0"/>
              <a:t>DAMU</a:t>
            </a:r>
            <a:r>
              <a:rPr lang="en-US" sz="2400" dirty="0"/>
              <a:t>).</a:t>
            </a:r>
          </a:p>
          <a:p>
            <a:pPr>
              <a:lnSpc>
                <a:spcPct val="90000"/>
              </a:lnSpc>
            </a:pPr>
            <a:r>
              <a:rPr lang="en-US" sz="2400" b="1" dirty="0">
                <a:solidFill>
                  <a:srgbClr val="FF0000"/>
                </a:solidFill>
              </a:rPr>
              <a:t>Love</a:t>
            </a:r>
            <a:r>
              <a:rPr lang="en-US" sz="2400" dirty="0"/>
              <a:t> – is what we have and show to our people and thy nation.</a:t>
            </a:r>
            <a:endParaRPr lang="en-US" sz="2400" b="1" dirty="0"/>
          </a:p>
          <a:p>
            <a:pPr>
              <a:lnSpc>
                <a:spcPct val="90000"/>
              </a:lnSpc>
            </a:pPr>
            <a:r>
              <a:rPr lang="en-US" sz="2400" b="1" dirty="0">
                <a:solidFill>
                  <a:srgbClr val="FF0000"/>
                </a:solidFill>
              </a:rPr>
              <a:t>Peace</a:t>
            </a:r>
            <a:r>
              <a:rPr lang="en-US" sz="2400" dirty="0"/>
              <a:t> – is what we fight for and what we have within ourselves and to this Nation.</a:t>
            </a:r>
            <a:endParaRPr lang="en-US" sz="2400" b="1" dirty="0"/>
          </a:p>
          <a:p>
            <a:pPr>
              <a:lnSpc>
                <a:spcPct val="90000"/>
              </a:lnSpc>
            </a:pPr>
            <a:r>
              <a:rPr lang="en-US" sz="2400" b="1" dirty="0">
                <a:solidFill>
                  <a:srgbClr val="FF0000"/>
                </a:solidFill>
              </a:rPr>
              <a:t>Truth</a:t>
            </a:r>
            <a:r>
              <a:rPr lang="en-US" sz="2400" dirty="0"/>
              <a:t> – is what we are about and to stay true to the Nation.</a:t>
            </a:r>
            <a:endParaRPr lang="en-US" sz="2400" b="1" dirty="0"/>
          </a:p>
          <a:p>
            <a:pPr>
              <a:lnSpc>
                <a:spcPct val="90000"/>
              </a:lnSpc>
            </a:pPr>
            <a:r>
              <a:rPr lang="en-US" sz="2400" b="1" dirty="0">
                <a:solidFill>
                  <a:srgbClr val="FF0000"/>
                </a:solidFill>
              </a:rPr>
              <a:t>Freedom</a:t>
            </a:r>
            <a:r>
              <a:rPr lang="en-US" sz="2400" dirty="0"/>
              <a:t> – is what we have</a:t>
            </a:r>
            <a:endParaRPr lang="en-US" sz="2400" b="1" dirty="0"/>
          </a:p>
          <a:p>
            <a:pPr>
              <a:lnSpc>
                <a:spcPct val="90000"/>
              </a:lnSpc>
            </a:pPr>
            <a:r>
              <a:rPr lang="en-US" sz="2400" b="1" dirty="0">
                <a:solidFill>
                  <a:srgbClr val="FF0000"/>
                </a:solidFill>
              </a:rPr>
              <a:t>Justice</a:t>
            </a:r>
            <a:r>
              <a:rPr lang="en-US" sz="2400" dirty="0"/>
              <a:t> – is what we serve to others as well as ourselves if this nation is disrespected.</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579437"/>
            <a:ext cx="8385175" cy="1431925"/>
          </a:xfrm>
        </p:spPr>
        <p:txBody>
          <a:bodyPr/>
          <a:lstStyle/>
          <a:p>
            <a:r>
              <a:rPr lang="en-US" sz="4400" b="1" dirty="0"/>
              <a:t>Gang in the Making</a:t>
            </a:r>
          </a:p>
        </p:txBody>
      </p:sp>
      <p:sp>
        <p:nvSpPr>
          <p:cNvPr id="41987" name="Rectangle 3"/>
          <p:cNvSpPr>
            <a:spLocks noGrp="1" noChangeArrowheads="1"/>
          </p:cNvSpPr>
          <p:nvPr>
            <p:ph type="body" sz="half" idx="4294967295"/>
          </p:nvPr>
        </p:nvSpPr>
        <p:spPr>
          <a:xfrm>
            <a:off x="4676497" y="1828800"/>
            <a:ext cx="3962398" cy="4191000"/>
          </a:xfrm>
        </p:spPr>
        <p:txBody>
          <a:bodyPr>
            <a:normAutofit/>
          </a:bodyPr>
          <a:lstStyle/>
          <a:p>
            <a:r>
              <a:rPr lang="en-US" sz="3200" dirty="0"/>
              <a:t>Two or more individuals?</a:t>
            </a:r>
          </a:p>
          <a:p>
            <a:r>
              <a:rPr lang="en-US" sz="3200" dirty="0"/>
              <a:t>Acting in concert?</a:t>
            </a:r>
          </a:p>
          <a:p>
            <a:r>
              <a:rPr lang="en-US" sz="3200" dirty="0"/>
              <a:t>For the purpose of committing criminal activity?</a:t>
            </a:r>
          </a:p>
        </p:txBody>
      </p:sp>
      <p:pic>
        <p:nvPicPr>
          <p:cNvPr id="29699" name="Picture 4" descr="gettho chicks"/>
          <p:cNvPicPr>
            <a:picLocks noGrp="1" noChangeAspect="1" noChangeArrowheads="1"/>
          </p:cNvPicPr>
          <p:nvPr>
            <p:ph type="clipArt" sz="half" idx="4294967295"/>
          </p:nvPr>
        </p:nvPicPr>
        <p:blipFill>
          <a:blip r:embed="rId3"/>
          <a:srcRect/>
          <a:stretch>
            <a:fillRect/>
          </a:stretch>
        </p:blipFill>
        <p:spPr>
          <a:xfrm>
            <a:off x="0" y="1828800"/>
            <a:ext cx="4267200" cy="37338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5piontstar"/>
          <p:cNvPicPr>
            <a:picLocks noChangeAspect="1" noChangeArrowheads="1"/>
          </p:cNvPicPr>
          <p:nvPr/>
        </p:nvPicPr>
        <p:blipFill>
          <a:blip r:embed="rId3">
            <a:lum bright="-6000"/>
          </a:blip>
          <a:srcRect/>
          <a:stretch>
            <a:fillRect/>
          </a:stretch>
        </p:blipFill>
        <p:spPr bwMode="auto">
          <a:xfrm>
            <a:off x="0" y="0"/>
            <a:ext cx="9144000" cy="6858000"/>
          </a:xfrm>
          <a:prstGeom prst="rect">
            <a:avLst/>
          </a:prstGeom>
          <a:noFill/>
          <a:ln w="9525">
            <a:noFill/>
            <a:miter lim="800000"/>
            <a:headEnd/>
            <a:tailEnd/>
          </a:ln>
        </p:spPr>
      </p:pic>
      <p:sp>
        <p:nvSpPr>
          <p:cNvPr id="248835" name="Rectangle 3"/>
          <p:cNvSpPr>
            <a:spLocks noGrp="1" noChangeArrowheads="1"/>
          </p:cNvSpPr>
          <p:nvPr>
            <p:ph type="title" idx="4294967295"/>
          </p:nvPr>
        </p:nvSpPr>
        <p:spPr>
          <a:xfrm>
            <a:off x="758825" y="244475"/>
            <a:ext cx="8385175" cy="1431925"/>
          </a:xfrm>
        </p:spPr>
        <p:txBody>
          <a:bodyPr/>
          <a:lstStyle/>
          <a:p>
            <a:pPr algn="ctr"/>
            <a:r>
              <a:rPr lang="en-US" sz="6000" dirty="0">
                <a:solidFill>
                  <a:schemeClr val="tx1">
                    <a:lumMod val="75000"/>
                  </a:schemeClr>
                </a:solidFill>
              </a:rPr>
              <a:t>UBN IDENTIFIERS</a:t>
            </a:r>
          </a:p>
        </p:txBody>
      </p:sp>
      <p:pic>
        <p:nvPicPr>
          <p:cNvPr id="248836" name="Picture 4" descr="2006 GANG PHOTOS-13"/>
          <p:cNvPicPr>
            <a:picLocks noGrp="1" noChangeAspect="1" noChangeArrowheads="1"/>
          </p:cNvPicPr>
          <p:nvPr>
            <p:ph sz="half" idx="4294967295"/>
          </p:nvPr>
        </p:nvPicPr>
        <p:blipFill>
          <a:blip r:embed="rId4"/>
          <a:srcRect l="9435" t="19298" r="5661"/>
          <a:stretch>
            <a:fillRect/>
          </a:stretch>
        </p:blipFill>
        <p:spPr>
          <a:xfrm>
            <a:off x="4590" y="4932846"/>
            <a:ext cx="2746307" cy="2057400"/>
          </a:xfrm>
          <a:ln w="38100">
            <a:solidFill>
              <a:srgbClr val="000000"/>
            </a:solidFill>
          </a:ln>
        </p:spPr>
      </p:pic>
      <p:pic>
        <p:nvPicPr>
          <p:cNvPr id="248838" name="Picture 6" descr="1"/>
          <p:cNvPicPr>
            <a:picLocks noGrp="1" noChangeAspect="1" noChangeArrowheads="1"/>
          </p:cNvPicPr>
          <p:nvPr>
            <p:ph sz="quarter" idx="4294967295"/>
          </p:nvPr>
        </p:nvPicPr>
        <p:blipFill>
          <a:blip r:embed="rId5"/>
          <a:srcRect/>
          <a:stretch>
            <a:fillRect/>
          </a:stretch>
        </p:blipFill>
        <p:spPr>
          <a:xfrm>
            <a:off x="2951162" y="4916281"/>
            <a:ext cx="3241675" cy="2073275"/>
          </a:xfrm>
          <a:ln w="38100">
            <a:solidFill>
              <a:srgbClr val="000000"/>
            </a:solidFill>
          </a:ln>
        </p:spPr>
      </p:pic>
      <p:pic>
        <p:nvPicPr>
          <p:cNvPr id="248839" name="Picture 7" descr="Hyman 002"/>
          <p:cNvPicPr>
            <a:picLocks noGrp="1" noChangeAspect="1" noChangeArrowheads="1"/>
          </p:cNvPicPr>
          <p:nvPr>
            <p:ph sz="quarter" idx="4294967295"/>
          </p:nvPr>
        </p:nvPicPr>
        <p:blipFill>
          <a:blip r:embed="rId6"/>
          <a:srcRect/>
          <a:stretch>
            <a:fillRect/>
          </a:stretch>
        </p:blipFill>
        <p:spPr>
          <a:xfrm>
            <a:off x="6397693" y="4932846"/>
            <a:ext cx="2661410" cy="1898650"/>
          </a:xfrm>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anim calcmode="lin" valueType="num">
                                      <p:cBhvr additive="base">
                                        <p:cTn id="7" dur="500" fill="hold"/>
                                        <p:tgtEl>
                                          <p:spTgt spid="248836"/>
                                        </p:tgtEl>
                                        <p:attrNameLst>
                                          <p:attrName>ppt_x</p:attrName>
                                        </p:attrNameLst>
                                      </p:cBhvr>
                                      <p:tavLst>
                                        <p:tav tm="0">
                                          <p:val>
                                            <p:strVal val="0-#ppt_w/2"/>
                                          </p:val>
                                        </p:tav>
                                        <p:tav tm="100000">
                                          <p:val>
                                            <p:strVal val="#ppt_x"/>
                                          </p:val>
                                        </p:tav>
                                      </p:tavLst>
                                    </p:anim>
                                    <p:anim calcmode="lin" valueType="num">
                                      <p:cBhvr additive="base">
                                        <p:cTn id="8" dur="500" fill="hold"/>
                                        <p:tgtEl>
                                          <p:spTgt spid="24883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48838"/>
                                        </p:tgtEl>
                                        <p:attrNameLst>
                                          <p:attrName>style.visibility</p:attrName>
                                        </p:attrNameLst>
                                      </p:cBhvr>
                                      <p:to>
                                        <p:strVal val="visible"/>
                                      </p:to>
                                    </p:set>
                                    <p:anim calcmode="lin" valueType="num">
                                      <p:cBhvr additive="base">
                                        <p:cTn id="13" dur="500" fill="hold"/>
                                        <p:tgtEl>
                                          <p:spTgt spid="248838"/>
                                        </p:tgtEl>
                                        <p:attrNameLst>
                                          <p:attrName>ppt_x</p:attrName>
                                        </p:attrNameLst>
                                      </p:cBhvr>
                                      <p:tavLst>
                                        <p:tav tm="0">
                                          <p:val>
                                            <p:strVal val="1+#ppt_w/2"/>
                                          </p:val>
                                        </p:tav>
                                        <p:tav tm="100000">
                                          <p:val>
                                            <p:strVal val="#ppt_x"/>
                                          </p:val>
                                        </p:tav>
                                      </p:tavLst>
                                    </p:anim>
                                    <p:anim calcmode="lin" valueType="num">
                                      <p:cBhvr additive="base">
                                        <p:cTn id="14" dur="500" fill="hold"/>
                                        <p:tgtEl>
                                          <p:spTgt spid="24883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48839"/>
                                        </p:tgtEl>
                                        <p:attrNameLst>
                                          <p:attrName>style.visibility</p:attrName>
                                        </p:attrNameLst>
                                      </p:cBhvr>
                                      <p:to>
                                        <p:strVal val="visible"/>
                                      </p:to>
                                    </p:set>
                                    <p:anim calcmode="lin" valueType="num">
                                      <p:cBhvr additive="base">
                                        <p:cTn id="19" dur="500" fill="hold"/>
                                        <p:tgtEl>
                                          <p:spTgt spid="248839"/>
                                        </p:tgtEl>
                                        <p:attrNameLst>
                                          <p:attrName>ppt_x</p:attrName>
                                        </p:attrNameLst>
                                      </p:cBhvr>
                                      <p:tavLst>
                                        <p:tav tm="0">
                                          <p:val>
                                            <p:strVal val="1+#ppt_w/2"/>
                                          </p:val>
                                        </p:tav>
                                        <p:tav tm="100000">
                                          <p:val>
                                            <p:strVal val="#ppt_x"/>
                                          </p:val>
                                        </p:tav>
                                      </p:tavLst>
                                    </p:anim>
                                    <p:anim calcmode="lin" valueType="num">
                                      <p:cBhvr additive="base">
                                        <p:cTn id="20" dur="500" fill="hold"/>
                                        <p:tgtEl>
                                          <p:spTgt spid="2488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2209800" y="298658"/>
            <a:ext cx="8385175" cy="1431925"/>
          </a:xfrm>
        </p:spPr>
        <p:txBody>
          <a:bodyPr/>
          <a:lstStyle/>
          <a:p>
            <a:r>
              <a:rPr lang="en-US" sz="4800" dirty="0">
                <a:solidFill>
                  <a:schemeClr val="tx1">
                    <a:lumMod val="75000"/>
                  </a:schemeClr>
                </a:solidFill>
              </a:rPr>
              <a:t>PITBULL DOGS</a:t>
            </a:r>
          </a:p>
        </p:txBody>
      </p:sp>
      <p:pic>
        <p:nvPicPr>
          <p:cNvPr id="138242" name="Picture 3" descr="UBN NTG 93"/>
          <p:cNvPicPr>
            <a:picLocks noGrp="1" noChangeAspect="1" noChangeArrowheads="1"/>
          </p:cNvPicPr>
          <p:nvPr>
            <p:ph sz="half" idx="4294967295"/>
          </p:nvPr>
        </p:nvPicPr>
        <p:blipFill>
          <a:blip r:embed="rId3"/>
          <a:srcRect/>
          <a:stretch>
            <a:fillRect/>
          </a:stretch>
        </p:blipFill>
        <p:spPr>
          <a:xfrm>
            <a:off x="0" y="1905000"/>
            <a:ext cx="5105400" cy="4876800"/>
          </a:xfrm>
          <a:ln w="12700">
            <a:solidFill>
              <a:srgbClr val="000000"/>
            </a:solidFill>
          </a:ln>
        </p:spPr>
      </p:pic>
      <p:pic>
        <p:nvPicPr>
          <p:cNvPr id="138243" name="Picture 4" descr="Demetrice Devine10_3"/>
          <p:cNvPicPr>
            <a:picLocks noGrp="1" noChangeAspect="1" noChangeArrowheads="1"/>
          </p:cNvPicPr>
          <p:nvPr>
            <p:ph sz="quarter" idx="4294967295"/>
          </p:nvPr>
        </p:nvPicPr>
        <p:blipFill>
          <a:blip r:embed="rId4"/>
          <a:srcRect l="21277"/>
          <a:stretch>
            <a:fillRect/>
          </a:stretch>
        </p:blipFill>
        <p:spPr>
          <a:xfrm>
            <a:off x="5734050" y="1905000"/>
            <a:ext cx="3409950" cy="2024063"/>
          </a:xfrm>
          <a:ln w="12700">
            <a:solidFill>
              <a:srgbClr val="000000"/>
            </a:solidFill>
          </a:ln>
        </p:spPr>
      </p:pic>
      <p:pic>
        <p:nvPicPr>
          <p:cNvPr id="138244" name="Picture 5" descr="BearB"/>
          <p:cNvPicPr>
            <a:picLocks noGrp="1" noChangeAspect="1" noChangeArrowheads="1"/>
          </p:cNvPicPr>
          <p:nvPr>
            <p:ph sz="quarter" idx="4294967295"/>
          </p:nvPr>
        </p:nvPicPr>
        <p:blipFill>
          <a:blip r:embed="rId5"/>
          <a:srcRect/>
          <a:stretch>
            <a:fillRect/>
          </a:stretch>
        </p:blipFill>
        <p:spPr>
          <a:xfrm>
            <a:off x="6078537" y="4081348"/>
            <a:ext cx="2720975" cy="2711450"/>
          </a:xfrm>
        </p:spPr>
      </p:pic>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000_0128"/>
          <p:cNvPicPr>
            <a:picLocks noGrp="1" noChangeAspect="1" noChangeArrowheads="1"/>
          </p:cNvPicPr>
          <p:nvPr>
            <p:ph sz="quarter" idx="4294967295"/>
          </p:nvPr>
        </p:nvPicPr>
        <p:blipFill>
          <a:blip r:embed="rId3"/>
          <a:srcRect/>
          <a:stretch>
            <a:fillRect/>
          </a:stretch>
        </p:blipFill>
        <p:spPr>
          <a:xfrm>
            <a:off x="0" y="228600"/>
            <a:ext cx="3886200" cy="2819400"/>
          </a:xfrm>
          <a:ln w="38100">
            <a:solidFill>
              <a:srgbClr val="000000"/>
            </a:solidFill>
          </a:ln>
        </p:spPr>
      </p:pic>
      <p:pic>
        <p:nvPicPr>
          <p:cNvPr id="140290" name="Picture 3" descr="010509 004"/>
          <p:cNvPicPr>
            <a:picLocks noGrp="1" noChangeAspect="1" noChangeArrowheads="1"/>
          </p:cNvPicPr>
          <p:nvPr>
            <p:ph sz="quarter" idx="4294967295"/>
          </p:nvPr>
        </p:nvPicPr>
        <p:blipFill>
          <a:blip r:embed="rId4"/>
          <a:srcRect/>
          <a:stretch>
            <a:fillRect/>
          </a:stretch>
        </p:blipFill>
        <p:spPr>
          <a:xfrm>
            <a:off x="5181600" y="304800"/>
            <a:ext cx="3962400" cy="2819400"/>
          </a:xfrm>
          <a:ln w="38100">
            <a:solidFill>
              <a:srgbClr val="000000"/>
            </a:solidFill>
          </a:ln>
        </p:spPr>
      </p:pic>
      <p:pic>
        <p:nvPicPr>
          <p:cNvPr id="140291" name="Picture 4" descr="Bus 4-18-07 023"/>
          <p:cNvPicPr>
            <a:picLocks noGrp="1" noChangeAspect="1" noChangeArrowheads="1"/>
          </p:cNvPicPr>
          <p:nvPr>
            <p:ph sz="quarter" idx="4294967295"/>
          </p:nvPr>
        </p:nvPicPr>
        <p:blipFill>
          <a:blip r:embed="rId5"/>
          <a:srcRect/>
          <a:stretch>
            <a:fillRect/>
          </a:stretch>
        </p:blipFill>
        <p:spPr>
          <a:xfrm>
            <a:off x="-130969" y="3558209"/>
            <a:ext cx="3614738" cy="2422525"/>
          </a:xfrm>
          <a:ln w="38100">
            <a:solidFill>
              <a:srgbClr val="000000"/>
            </a:solidFill>
          </a:ln>
        </p:spPr>
      </p:pic>
      <p:pic>
        <p:nvPicPr>
          <p:cNvPr id="140292" name="Picture 5" descr="MVC-0051F"/>
          <p:cNvPicPr>
            <a:picLocks noGrp="1" noChangeAspect="1" noChangeArrowheads="1"/>
          </p:cNvPicPr>
          <p:nvPr>
            <p:ph sz="quarter" idx="4294967295"/>
          </p:nvPr>
        </p:nvPicPr>
        <p:blipFill>
          <a:blip r:embed="rId6"/>
          <a:srcRect/>
          <a:stretch>
            <a:fillRect/>
          </a:stretch>
        </p:blipFill>
        <p:spPr>
          <a:xfrm>
            <a:off x="5064125" y="3476625"/>
            <a:ext cx="4079875" cy="2319338"/>
          </a:xfrm>
          <a:ln w="38100">
            <a:solidFill>
              <a:srgbClr val="000000"/>
            </a:solidFill>
          </a:ln>
        </p:spPr>
      </p:pic>
      <p:sp>
        <p:nvSpPr>
          <p:cNvPr id="254982" name="Line 6"/>
          <p:cNvSpPr>
            <a:spLocks noChangeShapeType="1"/>
          </p:cNvSpPr>
          <p:nvPr/>
        </p:nvSpPr>
        <p:spPr bwMode="auto">
          <a:xfrm flipV="1">
            <a:off x="1371600" y="1828800"/>
            <a:ext cx="1143000" cy="76200"/>
          </a:xfrm>
          <a:prstGeom prst="line">
            <a:avLst/>
          </a:prstGeom>
          <a:noFill/>
          <a:ln w="76200">
            <a:solidFill>
              <a:srgbClr val="FF0000"/>
            </a:solidFill>
            <a:round/>
            <a:headEnd/>
            <a:tailEnd/>
          </a:ln>
        </p:spPr>
        <p:txBody>
          <a:bodyPr/>
          <a:lstStyle/>
          <a:p>
            <a:endParaRPr lang="en-US"/>
          </a:p>
        </p:txBody>
      </p:sp>
      <p:sp>
        <p:nvSpPr>
          <p:cNvPr id="254983" name="AutoShape 7"/>
          <p:cNvSpPr>
            <a:spLocks noChangeArrowheads="1"/>
          </p:cNvSpPr>
          <p:nvPr/>
        </p:nvSpPr>
        <p:spPr bwMode="auto">
          <a:xfrm>
            <a:off x="5390322" y="261524"/>
            <a:ext cx="3733800" cy="2209800"/>
          </a:xfrm>
          <a:prstGeom prst="triangle">
            <a:avLst>
              <a:gd name="adj" fmla="val 50000"/>
            </a:avLst>
          </a:prstGeom>
          <a:noFill/>
          <a:ln w="57150">
            <a:solidFill>
              <a:srgbClr val="FF0000"/>
            </a:solidFill>
            <a:miter lim="800000"/>
            <a:headEnd/>
            <a:tailEnd/>
          </a:ln>
        </p:spPr>
        <p:txBody>
          <a:bodyPr wrap="none" anchor="ctr"/>
          <a:lstStyle/>
          <a:p>
            <a:pPr eaLnBrk="0" hangingPunct="0"/>
            <a:endParaRPr lang="en-US"/>
          </a:p>
        </p:txBody>
      </p:sp>
      <p:sp>
        <p:nvSpPr>
          <p:cNvPr id="254984" name="Oval 8"/>
          <p:cNvSpPr>
            <a:spLocks noChangeArrowheads="1"/>
          </p:cNvSpPr>
          <p:nvPr/>
        </p:nvSpPr>
        <p:spPr bwMode="auto">
          <a:xfrm>
            <a:off x="152400" y="3890963"/>
            <a:ext cx="3048000" cy="1905000"/>
          </a:xfrm>
          <a:prstGeom prst="ellipse">
            <a:avLst/>
          </a:prstGeom>
          <a:noFill/>
          <a:ln w="76200">
            <a:solidFill>
              <a:srgbClr val="FF0000"/>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animEffect transition="in" filter="wipe(down)">
                                      <p:cBhvr>
                                        <p:cTn id="7" dur="500"/>
                                        <p:tgtEl>
                                          <p:spTgt spid="2549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4983"/>
                                        </p:tgtEl>
                                        <p:attrNameLst>
                                          <p:attrName>style.visibility</p:attrName>
                                        </p:attrNameLst>
                                      </p:cBhvr>
                                      <p:to>
                                        <p:strVal val="visible"/>
                                      </p:to>
                                    </p:set>
                                    <p:animEffect transition="in" filter="wipe(down)">
                                      <p:cBhvr>
                                        <p:cTn id="12" dur="500"/>
                                        <p:tgtEl>
                                          <p:spTgt spid="2549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4984"/>
                                        </p:tgtEl>
                                        <p:attrNameLst>
                                          <p:attrName>style.visibility</p:attrName>
                                        </p:attrNameLst>
                                      </p:cBhvr>
                                      <p:to>
                                        <p:strVal val="visible"/>
                                      </p:to>
                                    </p:set>
                                    <p:animEffect transition="in" filter="wipe(down)">
                                      <p:cBhvr>
                                        <p:cTn id="17" dur="500"/>
                                        <p:tgtEl>
                                          <p:spTgt spid="254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animBg="1"/>
      <p:bldP spid="254983" grpId="0" animBg="1"/>
      <p:bldP spid="2549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5piontstar"/>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000000"/>
            </a:solidFill>
            <a:miter lim="800000"/>
            <a:headEnd/>
            <a:tailEnd/>
          </a:ln>
        </p:spPr>
      </p:pic>
      <p:pic>
        <p:nvPicPr>
          <p:cNvPr id="142338" name="Picture 3" descr="100_0522"/>
          <p:cNvPicPr>
            <a:picLocks noChangeAspect="1" noChangeArrowheads="1"/>
          </p:cNvPicPr>
          <p:nvPr/>
        </p:nvPicPr>
        <p:blipFill>
          <a:blip r:embed="rId4"/>
          <a:srcRect b="12500"/>
          <a:stretch>
            <a:fillRect/>
          </a:stretch>
        </p:blipFill>
        <p:spPr bwMode="auto">
          <a:xfrm>
            <a:off x="50111" y="0"/>
            <a:ext cx="2971800" cy="1600200"/>
          </a:xfrm>
          <a:prstGeom prst="rect">
            <a:avLst/>
          </a:prstGeom>
          <a:noFill/>
          <a:ln w="9525">
            <a:solidFill>
              <a:srgbClr val="000000"/>
            </a:solidFill>
            <a:miter lim="800000"/>
            <a:headEnd/>
            <a:tailEnd/>
          </a:ln>
        </p:spPr>
      </p:pic>
      <p:pic>
        <p:nvPicPr>
          <p:cNvPr id="142339" name="Picture 4" descr="1_61_082407_gangs1"/>
          <p:cNvPicPr>
            <a:picLocks noChangeAspect="1" noChangeArrowheads="1"/>
          </p:cNvPicPr>
          <p:nvPr/>
        </p:nvPicPr>
        <p:blipFill>
          <a:blip r:embed="rId5"/>
          <a:srcRect/>
          <a:stretch>
            <a:fillRect/>
          </a:stretch>
        </p:blipFill>
        <p:spPr bwMode="auto">
          <a:xfrm>
            <a:off x="6304722" y="23191"/>
            <a:ext cx="2819400" cy="1752600"/>
          </a:xfrm>
          <a:prstGeom prst="rect">
            <a:avLst/>
          </a:prstGeom>
          <a:noFill/>
          <a:ln w="9525">
            <a:solidFill>
              <a:srgbClr val="000000"/>
            </a:solidFill>
            <a:miter lim="800000"/>
            <a:headEnd/>
            <a:tailEnd/>
          </a:ln>
        </p:spPr>
      </p:pic>
      <p:pic>
        <p:nvPicPr>
          <p:cNvPr id="142340" name="Picture 5" descr="B00064AVRW"/>
          <p:cNvPicPr>
            <a:picLocks noChangeAspect="1" noChangeArrowheads="1"/>
          </p:cNvPicPr>
          <p:nvPr/>
        </p:nvPicPr>
        <p:blipFill>
          <a:blip r:embed="rId6"/>
          <a:srcRect l="45000" r="5000"/>
          <a:stretch>
            <a:fillRect/>
          </a:stretch>
        </p:blipFill>
        <p:spPr bwMode="auto">
          <a:xfrm>
            <a:off x="-51352" y="3976687"/>
            <a:ext cx="1676400" cy="2895600"/>
          </a:xfrm>
          <a:prstGeom prst="rect">
            <a:avLst/>
          </a:prstGeom>
          <a:noFill/>
          <a:ln w="6350">
            <a:solidFill>
              <a:srgbClr val="000000"/>
            </a:solidFill>
            <a:miter lim="800000"/>
            <a:headEnd/>
            <a:tailEnd/>
          </a:ln>
        </p:spPr>
      </p:pic>
      <p:pic>
        <p:nvPicPr>
          <p:cNvPr id="142341" name="Picture 6" descr="B00064AWZS"/>
          <p:cNvPicPr>
            <a:picLocks noChangeAspect="1" noChangeArrowheads="1"/>
          </p:cNvPicPr>
          <p:nvPr/>
        </p:nvPicPr>
        <p:blipFill>
          <a:blip r:embed="rId7"/>
          <a:srcRect l="45000" r="10001"/>
          <a:stretch>
            <a:fillRect/>
          </a:stretch>
        </p:blipFill>
        <p:spPr bwMode="auto">
          <a:xfrm>
            <a:off x="7832035" y="4701209"/>
            <a:ext cx="1295400" cy="2133600"/>
          </a:xfrm>
          <a:prstGeom prst="rect">
            <a:avLst/>
          </a:prstGeom>
          <a:noFill/>
          <a:ln w="9525">
            <a:solidFill>
              <a:srgbClr val="000000"/>
            </a:solidFill>
            <a:miter lim="800000"/>
            <a:headEnd/>
            <a:tailEnd/>
          </a:ln>
        </p:spPr>
      </p:pic>
      <p:pic>
        <p:nvPicPr>
          <p:cNvPr id="142342" name="Picture 7" descr="pMLB2-6795108dt"/>
          <p:cNvPicPr>
            <a:picLocks noChangeAspect="1" noChangeArrowheads="1"/>
          </p:cNvPicPr>
          <p:nvPr/>
        </p:nvPicPr>
        <p:blipFill>
          <a:blip r:embed="rId8"/>
          <a:srcRect t="13043" b="17392"/>
          <a:stretch>
            <a:fillRect/>
          </a:stretch>
        </p:blipFill>
        <p:spPr bwMode="auto">
          <a:xfrm>
            <a:off x="3571876" y="-14287"/>
            <a:ext cx="2000250" cy="1524000"/>
          </a:xfrm>
          <a:prstGeom prst="rect">
            <a:avLst/>
          </a:prstGeom>
          <a:noFill/>
          <a:ln w="9525">
            <a:solidFill>
              <a:srgbClr val="000000"/>
            </a:solidFill>
            <a:miter lim="800000"/>
            <a:headEnd/>
            <a:tailEnd/>
          </a:ln>
        </p:spPr>
      </p:pic>
      <p:pic>
        <p:nvPicPr>
          <p:cNvPr id="142343" name="Picture 8" descr="pitates emblem"/>
          <p:cNvPicPr>
            <a:picLocks noChangeAspect="1" noChangeArrowheads="1"/>
          </p:cNvPicPr>
          <p:nvPr/>
        </p:nvPicPr>
        <p:blipFill>
          <a:blip r:embed="rId9"/>
          <a:srcRect/>
          <a:stretch>
            <a:fillRect/>
          </a:stretch>
        </p:blipFill>
        <p:spPr bwMode="auto">
          <a:xfrm>
            <a:off x="4038600" y="4876800"/>
            <a:ext cx="1095375" cy="1095375"/>
          </a:xfrm>
          <a:prstGeom prst="rect">
            <a:avLst/>
          </a:prstGeom>
          <a:noFill/>
          <a:ln w="9525">
            <a:noFill/>
            <a:miter lim="800000"/>
            <a:headEnd/>
            <a:tailEnd/>
          </a:ln>
        </p:spPr>
      </p:pic>
    </p:spTree>
  </p:cSld>
  <p:clrMapOvr>
    <a:masterClrMapping/>
  </p:clrMapOvr>
  <p:transition>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0" y="0"/>
            <a:ext cx="8610600" cy="1143000"/>
          </a:xfrm>
        </p:spPr>
        <p:txBody>
          <a:bodyPr/>
          <a:lstStyle/>
          <a:p>
            <a:r>
              <a:rPr lang="en-US" sz="4800" dirty="0">
                <a:solidFill>
                  <a:schemeClr val="tx1">
                    <a:lumMod val="75000"/>
                  </a:schemeClr>
                </a:solidFill>
              </a:rPr>
              <a:t>Mara </a:t>
            </a:r>
            <a:r>
              <a:rPr lang="en-US" sz="4800" dirty="0" err="1">
                <a:solidFill>
                  <a:schemeClr val="tx1">
                    <a:lumMod val="75000"/>
                  </a:schemeClr>
                </a:solidFill>
              </a:rPr>
              <a:t>Salvatrucha</a:t>
            </a:r>
            <a:r>
              <a:rPr lang="en-US" sz="4800" dirty="0">
                <a:solidFill>
                  <a:schemeClr val="tx1">
                    <a:lumMod val="75000"/>
                  </a:schemeClr>
                </a:solidFill>
              </a:rPr>
              <a:t> or MS13</a:t>
            </a:r>
          </a:p>
        </p:txBody>
      </p:sp>
      <p:sp>
        <p:nvSpPr>
          <p:cNvPr id="266243" name="Rectangle 3"/>
          <p:cNvSpPr>
            <a:spLocks noGrp="1" noChangeArrowheads="1"/>
          </p:cNvSpPr>
          <p:nvPr>
            <p:ph type="body" sz="half" idx="4294967295"/>
          </p:nvPr>
        </p:nvSpPr>
        <p:spPr>
          <a:xfrm>
            <a:off x="4419600" y="1066800"/>
            <a:ext cx="4724400" cy="5257800"/>
          </a:xfrm>
        </p:spPr>
        <p:txBody>
          <a:bodyPr>
            <a:normAutofit/>
          </a:bodyPr>
          <a:lstStyle/>
          <a:p>
            <a:pPr>
              <a:buFont typeface="Wingdings" pitchFamily="2" charset="2"/>
              <a:buNone/>
            </a:pPr>
            <a:endParaRPr lang="en-US" sz="2800" b="1" dirty="0"/>
          </a:p>
          <a:p>
            <a:r>
              <a:rPr lang="en-US" sz="2800" b="1" dirty="0"/>
              <a:t>La Mara </a:t>
            </a:r>
            <a:r>
              <a:rPr lang="en-US" sz="2800" b="1" dirty="0" err="1"/>
              <a:t>Salvatrucha</a:t>
            </a:r>
            <a:r>
              <a:rPr lang="en-US" sz="2800" b="1" dirty="0"/>
              <a:t> or MS-13 originated in El Salvador and Honduras in the early 80’s by paramilitary trained guerilla fighters. </a:t>
            </a:r>
          </a:p>
        </p:txBody>
      </p:sp>
      <p:pic>
        <p:nvPicPr>
          <p:cNvPr id="146435" name="Picture 9" descr="MS-13_Face"/>
          <p:cNvPicPr>
            <a:picLocks noGrp="1" noChangeAspect="1" noChangeArrowheads="1"/>
          </p:cNvPicPr>
          <p:nvPr>
            <p:ph sz="half" idx="4294967295"/>
          </p:nvPr>
        </p:nvPicPr>
        <p:blipFill>
          <a:blip r:embed="rId3">
            <a:lum bright="-12000"/>
          </a:blip>
          <a:srcRect/>
          <a:stretch>
            <a:fillRect/>
          </a:stretch>
        </p:blipFill>
        <p:spPr>
          <a:xfrm>
            <a:off x="0" y="1219200"/>
            <a:ext cx="4267200" cy="4876800"/>
          </a:xfr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43">
                                            <p:txEl>
                                              <p:pRg st="1" end="1"/>
                                            </p:txEl>
                                          </p:spTgt>
                                        </p:tgtEl>
                                        <p:attrNameLst>
                                          <p:attrName>style.visibility</p:attrName>
                                        </p:attrNameLst>
                                      </p:cBhvr>
                                      <p:to>
                                        <p:strVal val="visible"/>
                                      </p:to>
                                    </p:set>
                                    <p:anim calcmode="lin" valueType="num">
                                      <p:cBhvr additive="base">
                                        <p:cTn id="7"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5" descr="ms13arrests5hm"/>
          <p:cNvPicPr>
            <a:picLocks noChangeAspect="1" noChangeArrowheads="1"/>
          </p:cNvPicPr>
          <p:nvPr/>
        </p:nvPicPr>
        <p:blipFill>
          <a:blip r:embed="rId3"/>
          <a:srcRect/>
          <a:stretch>
            <a:fillRect/>
          </a:stretch>
        </p:blipFill>
        <p:spPr bwMode="auto">
          <a:xfrm>
            <a:off x="0" y="0"/>
            <a:ext cx="9144000" cy="6477000"/>
          </a:xfrm>
          <a:prstGeom prst="rect">
            <a:avLst/>
          </a:prstGeom>
          <a:noFill/>
          <a:ln w="9525">
            <a:noFill/>
            <a:miter lim="800000"/>
            <a:headEnd/>
            <a:tailEnd/>
          </a:ln>
        </p:spPr>
      </p:pic>
    </p:spTree>
  </p:cSld>
  <p:clrMapOvr>
    <a:masterClrMapping/>
  </p:clrMapOvr>
  <p:transition>
    <p:newsfla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1524000" y="312738"/>
            <a:ext cx="8385175" cy="1431925"/>
          </a:xfrm>
        </p:spPr>
        <p:txBody>
          <a:bodyPr/>
          <a:lstStyle/>
          <a:p>
            <a:r>
              <a:rPr lang="en-US" b="1" dirty="0">
                <a:solidFill>
                  <a:schemeClr val="tx1">
                    <a:lumMod val="75000"/>
                  </a:schemeClr>
                </a:solidFill>
              </a:rPr>
              <a:t>MS-13 PHILOSOPHY</a:t>
            </a:r>
          </a:p>
        </p:txBody>
      </p:sp>
      <p:sp>
        <p:nvSpPr>
          <p:cNvPr id="268291" name="Rectangle 3"/>
          <p:cNvSpPr>
            <a:spLocks noGrp="1" noChangeArrowheads="1"/>
          </p:cNvSpPr>
          <p:nvPr>
            <p:ph type="body" idx="4294967295"/>
          </p:nvPr>
        </p:nvSpPr>
        <p:spPr>
          <a:xfrm>
            <a:off x="1136650" y="1741350"/>
            <a:ext cx="8007350" cy="4191000"/>
          </a:xfrm>
        </p:spPr>
        <p:txBody>
          <a:bodyPr>
            <a:normAutofit lnSpcReduction="10000"/>
          </a:bodyPr>
          <a:lstStyle/>
          <a:p>
            <a:pPr>
              <a:lnSpc>
                <a:spcPct val="90000"/>
              </a:lnSpc>
            </a:pPr>
            <a:r>
              <a:rPr lang="en-US" sz="2400" b="1" dirty="0"/>
              <a:t>In our country, we were taught to KILL, our own people, No matter if they were from your own Blood. If your Father was the enemy, you had to KILL him. So the Military Training we got during the WAR in our country served to make us one of the most Violent Gangs in the United States.</a:t>
            </a:r>
          </a:p>
          <a:p>
            <a:pPr>
              <a:lnSpc>
                <a:spcPct val="90000"/>
              </a:lnSpc>
            </a:pPr>
            <a:endParaRPr lang="en-US" sz="2400" b="1" dirty="0"/>
          </a:p>
          <a:p>
            <a:pPr>
              <a:lnSpc>
                <a:spcPct val="90000"/>
              </a:lnSpc>
              <a:buFont typeface="Wingdings" pitchFamily="2" charset="2"/>
              <a:buNone/>
            </a:pPr>
            <a:r>
              <a:rPr lang="en-US" sz="2400" dirty="0"/>
              <a:t>                          		</a:t>
            </a:r>
            <a:r>
              <a:rPr lang="en-US" sz="3600" b="1" dirty="0"/>
              <a:t>Ernesto “Smokey” Miranda</a:t>
            </a:r>
          </a:p>
          <a:p>
            <a:pPr>
              <a:lnSpc>
                <a:spcPct val="90000"/>
              </a:lnSpc>
              <a:buFont typeface="Wingdings" pitchFamily="2" charset="2"/>
              <a:buNone/>
            </a:pPr>
            <a:r>
              <a:rPr lang="en-US" sz="3600" b="1" dirty="0"/>
              <a:t>                    	Co-Founder of MS-13</a:t>
            </a:r>
          </a:p>
          <a:p>
            <a:pPr>
              <a:lnSpc>
                <a:spcPct val="90000"/>
              </a:lnSpc>
            </a:pPr>
            <a:endParaRPr lang="en-US" sz="2400" dirty="0"/>
          </a:p>
        </p:txBody>
      </p:sp>
      <p:pic>
        <p:nvPicPr>
          <p:cNvPr id="150531" name="Picture 6" descr="Ernesto Stomirald Smokey MS Founder"/>
          <p:cNvPicPr>
            <a:picLocks noChangeAspect="1" noChangeArrowheads="1"/>
          </p:cNvPicPr>
          <p:nvPr/>
        </p:nvPicPr>
        <p:blipFill>
          <a:blip r:embed="rId3"/>
          <a:srcRect/>
          <a:stretch>
            <a:fillRect/>
          </a:stretch>
        </p:blipFill>
        <p:spPr bwMode="auto">
          <a:xfrm>
            <a:off x="685800" y="3657600"/>
            <a:ext cx="2743200" cy="2743200"/>
          </a:xfrm>
          <a:prstGeom prst="rect">
            <a:avLst/>
          </a:prstGeom>
          <a:noFill/>
          <a:ln w="19050">
            <a:solidFill>
              <a:srgbClr val="000000"/>
            </a:solid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wipe(left)">
                                      <p:cBhvr>
                                        <p:cTn id="7" dur="500"/>
                                        <p:tgtEl>
                                          <p:spTgt spid="268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4"/>
          <p:cNvSpPr>
            <a:spLocks noGrp="1" noChangeArrowheads="1"/>
          </p:cNvSpPr>
          <p:nvPr>
            <p:ph type="title" idx="4294967295"/>
          </p:nvPr>
        </p:nvSpPr>
        <p:spPr>
          <a:xfrm>
            <a:off x="758825" y="244475"/>
            <a:ext cx="8385175" cy="1431925"/>
          </a:xfrm>
        </p:spPr>
        <p:txBody>
          <a:bodyPr/>
          <a:lstStyle/>
          <a:p>
            <a:pPr marL="762000" indent="-762000"/>
            <a:r>
              <a:rPr lang="en-US" dirty="0">
                <a:solidFill>
                  <a:schemeClr val="tx1">
                    <a:lumMod val="75000"/>
                  </a:schemeClr>
                </a:solidFill>
              </a:rPr>
              <a:t>Colors and Identifiers</a:t>
            </a:r>
          </a:p>
        </p:txBody>
      </p:sp>
      <p:sp>
        <p:nvSpPr>
          <p:cNvPr id="269317" name="Rectangle 5"/>
          <p:cNvSpPr>
            <a:spLocks noGrp="1" noChangeArrowheads="1"/>
          </p:cNvSpPr>
          <p:nvPr>
            <p:ph type="body" sz="half" idx="4294967295"/>
          </p:nvPr>
        </p:nvSpPr>
        <p:spPr>
          <a:xfrm>
            <a:off x="397427" y="1250950"/>
            <a:ext cx="3962400" cy="5105400"/>
          </a:xfrm>
        </p:spPr>
        <p:txBody>
          <a:bodyPr>
            <a:normAutofit fontScale="92500"/>
          </a:bodyPr>
          <a:lstStyle/>
          <a:p>
            <a:pPr marL="533400" indent="-533400"/>
            <a:r>
              <a:rPr lang="en-US" sz="2800" dirty="0"/>
              <a:t>Blue, White and Black</a:t>
            </a:r>
          </a:p>
          <a:p>
            <a:pPr marL="533400" indent="-533400"/>
            <a:r>
              <a:rPr lang="en-US" sz="2800" dirty="0"/>
              <a:t>Members will tattoo themselves with the initials of M and S and the number 13 in many forms such as 13, XIII and X3.</a:t>
            </a:r>
          </a:p>
          <a:p>
            <a:pPr marL="533400" indent="-533400"/>
            <a:r>
              <a:rPr lang="en-US" sz="2800" dirty="0"/>
              <a:t>Demonic symbols such as the devil’s head and fingers used as hand signs. </a:t>
            </a:r>
          </a:p>
        </p:txBody>
      </p:sp>
      <p:pic>
        <p:nvPicPr>
          <p:cNvPr id="269320" name="Picture 8" descr="DSC00012"/>
          <p:cNvPicPr>
            <a:picLocks noGrp="1" noChangeAspect="1" noChangeArrowheads="1"/>
          </p:cNvPicPr>
          <p:nvPr>
            <p:ph sz="quarter" idx="4294967295"/>
          </p:nvPr>
        </p:nvPicPr>
        <p:blipFill>
          <a:blip r:embed="rId3"/>
          <a:srcRect/>
          <a:stretch>
            <a:fillRect/>
          </a:stretch>
        </p:blipFill>
        <p:spPr>
          <a:xfrm>
            <a:off x="6781800" y="1371600"/>
            <a:ext cx="2362200" cy="2209800"/>
          </a:xfrm>
        </p:spPr>
      </p:pic>
      <p:pic>
        <p:nvPicPr>
          <p:cNvPr id="269322" name="Picture 10" descr="MS-13 POLK CORR"/>
          <p:cNvPicPr>
            <a:picLocks noGrp="1" noChangeAspect="1" noChangeArrowheads="1"/>
          </p:cNvPicPr>
          <p:nvPr>
            <p:ph sz="quarter" idx="4294967295"/>
          </p:nvPr>
        </p:nvPicPr>
        <p:blipFill>
          <a:blip r:embed="rId4">
            <a:lum bright="-12000"/>
          </a:blip>
          <a:srcRect/>
          <a:stretch>
            <a:fillRect/>
          </a:stretch>
        </p:blipFill>
        <p:spPr>
          <a:xfrm>
            <a:off x="6742113" y="3803649"/>
            <a:ext cx="2401887" cy="2047875"/>
          </a:xfrm>
        </p:spPr>
      </p:pic>
      <p:pic>
        <p:nvPicPr>
          <p:cNvPr id="269321" name="Picture 9" descr="gang-prison-tattoos"/>
          <p:cNvPicPr>
            <a:picLocks noChangeAspect="1" noChangeArrowheads="1"/>
          </p:cNvPicPr>
          <p:nvPr/>
        </p:nvPicPr>
        <p:blipFill>
          <a:blip r:embed="rId5"/>
          <a:srcRect/>
          <a:stretch>
            <a:fillRect/>
          </a:stretch>
        </p:blipFill>
        <p:spPr bwMode="auto">
          <a:xfrm>
            <a:off x="4359827" y="1339850"/>
            <a:ext cx="2395538" cy="2209800"/>
          </a:xfrm>
          <a:prstGeom prst="rect">
            <a:avLst/>
          </a:prstGeom>
          <a:noFill/>
          <a:ln w="9525">
            <a:noFill/>
            <a:miter lim="800000"/>
            <a:headEnd/>
            <a:tailEnd/>
          </a:ln>
        </p:spPr>
      </p:pic>
      <p:pic>
        <p:nvPicPr>
          <p:cNvPr id="269323" name="Picture 11" descr="ms-13"/>
          <p:cNvPicPr>
            <a:picLocks noChangeAspect="1" noChangeArrowheads="1"/>
          </p:cNvPicPr>
          <p:nvPr/>
        </p:nvPicPr>
        <p:blipFill>
          <a:blip r:embed="rId6"/>
          <a:srcRect l="2419" t="2634" r="8713" b="19972"/>
          <a:stretch>
            <a:fillRect/>
          </a:stretch>
        </p:blipFill>
        <p:spPr bwMode="auto">
          <a:xfrm>
            <a:off x="4330010" y="3641725"/>
            <a:ext cx="2362200" cy="22098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 calcmode="lin" valueType="num">
                                      <p:cBhvr additive="base">
                                        <p:cTn id="7" dur="500" fill="hold"/>
                                        <p:tgtEl>
                                          <p:spTgt spid="2693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93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9317">
                                            <p:txEl>
                                              <p:pRg st="1" end="1"/>
                                            </p:txEl>
                                          </p:spTgt>
                                        </p:tgtEl>
                                        <p:attrNameLst>
                                          <p:attrName>style.visibility</p:attrName>
                                        </p:attrNameLst>
                                      </p:cBhvr>
                                      <p:to>
                                        <p:strVal val="visible"/>
                                      </p:to>
                                    </p:set>
                                    <p:anim calcmode="lin" valueType="num">
                                      <p:cBhvr additive="base">
                                        <p:cTn id="13" dur="500" fill="hold"/>
                                        <p:tgtEl>
                                          <p:spTgt spid="2693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93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69320"/>
                                        </p:tgtEl>
                                        <p:attrNameLst>
                                          <p:attrName>style.visibility</p:attrName>
                                        </p:attrNameLst>
                                      </p:cBhvr>
                                      <p:to>
                                        <p:strVal val="visible"/>
                                      </p:to>
                                    </p:set>
                                    <p:anim to="" calcmode="lin" valueType="num">
                                      <p:cBhvr>
                                        <p:cTn id="19" dur="1" fill="hold"/>
                                        <p:tgtEl>
                                          <p:spTgt spid="26932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69321"/>
                                        </p:tgtEl>
                                        <p:attrNameLst>
                                          <p:attrName>style.visibility</p:attrName>
                                        </p:attrNameLst>
                                      </p:cBhvr>
                                      <p:to>
                                        <p:strVal val="visible"/>
                                      </p:to>
                                    </p:set>
                                    <p:anim to="" calcmode="lin" valueType="num">
                                      <p:cBhvr>
                                        <p:cTn id="24" dur="1" fill="hold"/>
                                        <p:tgtEl>
                                          <p:spTgt spid="269321"/>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69317">
                                            <p:txEl>
                                              <p:pRg st="2" end="2"/>
                                            </p:txEl>
                                          </p:spTgt>
                                        </p:tgtEl>
                                        <p:attrNameLst>
                                          <p:attrName>style.visibility</p:attrName>
                                        </p:attrNameLst>
                                      </p:cBhvr>
                                      <p:to>
                                        <p:strVal val="visible"/>
                                      </p:to>
                                    </p:set>
                                    <p:anim calcmode="lin" valueType="num">
                                      <p:cBhvr additive="base">
                                        <p:cTn id="29" dur="500" fill="hold"/>
                                        <p:tgtEl>
                                          <p:spTgt spid="26931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93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69322"/>
                                        </p:tgtEl>
                                        <p:attrNameLst>
                                          <p:attrName>style.visibility</p:attrName>
                                        </p:attrNameLst>
                                      </p:cBhvr>
                                      <p:to>
                                        <p:strVal val="visible"/>
                                      </p:to>
                                    </p:set>
                                    <p:anim to="" calcmode="lin" valueType="num">
                                      <p:cBhvr>
                                        <p:cTn id="35" dur="1" fill="hold"/>
                                        <p:tgtEl>
                                          <p:spTgt spid="269322"/>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69323"/>
                                        </p:tgtEl>
                                        <p:attrNameLst>
                                          <p:attrName>style.visibility</p:attrName>
                                        </p:attrNameLst>
                                      </p:cBhvr>
                                      <p:to>
                                        <p:strVal val="visible"/>
                                      </p:to>
                                    </p:set>
                                    <p:anim to="" calcmode="lin" valueType="num">
                                      <p:cBhvr>
                                        <p:cTn id="40" dur="1" fill="hold"/>
                                        <p:tgtEl>
                                          <p:spTgt spid="2693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4"/>
          <p:cNvSpPr>
            <a:spLocks noGrp="1" noChangeArrowheads="1"/>
          </p:cNvSpPr>
          <p:nvPr>
            <p:ph type="title" idx="4294967295"/>
          </p:nvPr>
        </p:nvSpPr>
        <p:spPr>
          <a:xfrm>
            <a:off x="914400" y="0"/>
            <a:ext cx="8229600" cy="990600"/>
          </a:xfrm>
        </p:spPr>
        <p:txBody>
          <a:bodyPr/>
          <a:lstStyle/>
          <a:p>
            <a:pPr algn="ctr"/>
            <a:r>
              <a:rPr lang="en-US" sz="6000">
                <a:solidFill>
                  <a:srgbClr val="FFCC00"/>
                </a:solidFill>
              </a:rPr>
              <a:t>Latin Kings</a:t>
            </a:r>
            <a:r>
              <a:rPr lang="en-US" sz="4000"/>
              <a:t> </a:t>
            </a:r>
          </a:p>
        </p:txBody>
      </p:sp>
      <p:sp>
        <p:nvSpPr>
          <p:cNvPr id="225283" name="Rectangle 6"/>
          <p:cNvSpPr>
            <a:spLocks noGrp="1" noChangeArrowheads="1"/>
          </p:cNvSpPr>
          <p:nvPr>
            <p:ph type="body" sz="half" idx="4294967295"/>
          </p:nvPr>
        </p:nvSpPr>
        <p:spPr>
          <a:xfrm>
            <a:off x="4191000" y="1709530"/>
            <a:ext cx="4953000" cy="5105400"/>
          </a:xfrm>
        </p:spPr>
        <p:txBody>
          <a:bodyPr/>
          <a:lstStyle/>
          <a:p>
            <a:pPr>
              <a:lnSpc>
                <a:spcPct val="80000"/>
              </a:lnSpc>
            </a:pPr>
            <a:r>
              <a:rPr lang="en-US" sz="2000" b="1" dirty="0">
                <a:solidFill>
                  <a:srgbClr val="FFCC00"/>
                </a:solidFill>
              </a:rPr>
              <a:t>The Latin kings have three main factions. These are the Latin Kings that were believed to have started in the mid 1940’s in Chicago “The Mother land”. </a:t>
            </a:r>
          </a:p>
          <a:p>
            <a:pPr>
              <a:lnSpc>
                <a:spcPct val="80000"/>
              </a:lnSpc>
            </a:pPr>
            <a:r>
              <a:rPr lang="en-US" sz="2000" b="1" dirty="0">
                <a:solidFill>
                  <a:srgbClr val="FFCC00"/>
                </a:solidFill>
              </a:rPr>
              <a:t>The second was formed during the 1980s Felix Millet and Nelson Millan, two inmates in the Connecticut prison system, created the Almighty Latin King Nation of Connecticut. </a:t>
            </a:r>
          </a:p>
          <a:p>
            <a:pPr>
              <a:lnSpc>
                <a:spcPct val="80000"/>
              </a:lnSpc>
              <a:buFont typeface="Wingdings" pitchFamily="2" charset="2"/>
              <a:buNone/>
            </a:pPr>
            <a:endParaRPr lang="en-US" sz="2000" b="1" dirty="0">
              <a:solidFill>
                <a:srgbClr val="FFCC00"/>
              </a:solidFill>
            </a:endParaRPr>
          </a:p>
          <a:p>
            <a:pPr>
              <a:lnSpc>
                <a:spcPct val="80000"/>
              </a:lnSpc>
            </a:pPr>
            <a:r>
              <a:rPr lang="en-US" sz="2000" b="1" dirty="0">
                <a:solidFill>
                  <a:srgbClr val="FFCC00"/>
                </a:solidFill>
              </a:rPr>
              <a:t>The third being Almighty Latin kings that were started in Collins Correctional Institution in the New York prison system In 1986 This was organized by Cuban born Luis Felipe known as King Blood.</a:t>
            </a:r>
          </a:p>
        </p:txBody>
      </p:sp>
      <p:pic>
        <p:nvPicPr>
          <p:cNvPr id="173059" name="Picture 7" descr="latin king 1"/>
          <p:cNvPicPr>
            <a:picLocks noGrp="1" noChangeAspect="1" noChangeArrowheads="1"/>
          </p:cNvPicPr>
          <p:nvPr>
            <p:ph sz="half" idx="4294967295"/>
          </p:nvPr>
        </p:nvPicPr>
        <p:blipFill>
          <a:blip r:embed="rId3">
            <a:lum bright="-12000"/>
          </a:blip>
          <a:srcRect l="6129" t="14026" r="6689" b="13167"/>
          <a:stretch>
            <a:fillRect/>
          </a:stretch>
        </p:blipFill>
        <p:spPr>
          <a:xfrm>
            <a:off x="0" y="1143000"/>
            <a:ext cx="4191000" cy="5257800"/>
          </a:xfrm>
        </p:spPr>
      </p:pic>
    </p:spTree>
  </p:cSld>
  <p:clrMapOvr>
    <a:masterClrMapping/>
  </p:clrMapOvr>
  <p:transition>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0"/>
          <p:cNvSpPr>
            <a:spLocks noGrp="1" noChangeArrowheads="1"/>
          </p:cNvSpPr>
          <p:nvPr>
            <p:ph type="title" idx="4294967295"/>
          </p:nvPr>
        </p:nvSpPr>
        <p:spPr>
          <a:xfrm>
            <a:off x="758825" y="244475"/>
            <a:ext cx="8385175" cy="1431925"/>
          </a:xfrm>
        </p:spPr>
        <p:txBody>
          <a:bodyPr/>
          <a:lstStyle/>
          <a:p>
            <a:pPr algn="ctr"/>
            <a:r>
              <a:rPr lang="en-US">
                <a:solidFill>
                  <a:srgbClr val="FFCC00"/>
                </a:solidFill>
              </a:rPr>
              <a:t>Latin King Leaders</a:t>
            </a:r>
            <a:r>
              <a:rPr lang="en-US"/>
              <a:t> </a:t>
            </a:r>
          </a:p>
        </p:txBody>
      </p:sp>
      <p:pic>
        <p:nvPicPr>
          <p:cNvPr id="294920" name="Picture 8" descr="kingblood"/>
          <p:cNvPicPr>
            <a:picLocks noGrp="1" noChangeAspect="1" noChangeArrowheads="1"/>
          </p:cNvPicPr>
          <p:nvPr>
            <p:ph sz="quarter" idx="4294967295"/>
          </p:nvPr>
        </p:nvPicPr>
        <p:blipFill>
          <a:blip r:embed="rId3"/>
          <a:srcRect l="15384" r="12820"/>
          <a:stretch>
            <a:fillRect/>
          </a:stretch>
        </p:blipFill>
        <p:spPr>
          <a:xfrm>
            <a:off x="0" y="1524000"/>
            <a:ext cx="2057400" cy="1828800"/>
          </a:xfrm>
        </p:spPr>
      </p:pic>
      <p:sp>
        <p:nvSpPr>
          <p:cNvPr id="294919" name="Rectangle 7"/>
          <p:cNvSpPr>
            <a:spLocks noGrp="1" noChangeArrowheads="1"/>
          </p:cNvSpPr>
          <p:nvPr>
            <p:ph type="body" sz="half" idx="4294967295"/>
          </p:nvPr>
        </p:nvSpPr>
        <p:spPr>
          <a:xfrm>
            <a:off x="2438400" y="1447800"/>
            <a:ext cx="6705600" cy="4572000"/>
          </a:xfrm>
        </p:spPr>
        <p:txBody>
          <a:bodyPr>
            <a:normAutofit lnSpcReduction="10000"/>
          </a:bodyPr>
          <a:lstStyle/>
          <a:p>
            <a:pPr>
              <a:lnSpc>
                <a:spcPct val="80000"/>
              </a:lnSpc>
            </a:pPr>
            <a:r>
              <a:rPr lang="en-US" sz="2000" b="1">
                <a:solidFill>
                  <a:srgbClr val="FFCC00"/>
                </a:solidFill>
              </a:rPr>
              <a:t>In 1981, a Cuban immigrant by the name of Luis Felipe came to Chicago and joined the Latin Kings and became known as King Blood. In 1985, King Blood was drawing police attention and fled to New York, where 1 year later he was convicted of killing an ex-girlfriend and sent to New York state prison for 9 years. </a:t>
            </a:r>
          </a:p>
          <a:p>
            <a:pPr>
              <a:lnSpc>
                <a:spcPct val="80000"/>
              </a:lnSpc>
              <a:buFont typeface="Wingdings" pitchFamily="2" charset="2"/>
              <a:buNone/>
            </a:pPr>
            <a:endParaRPr lang="en-US" sz="2000" b="1">
              <a:solidFill>
                <a:srgbClr val="000000"/>
              </a:solidFill>
              <a:effectLst>
                <a:outerShdw blurRad="38100" dist="38100" dir="2700000" algn="tl">
                  <a:srgbClr val="FFFFFF"/>
                </a:outerShdw>
              </a:effectLst>
            </a:endParaRPr>
          </a:p>
          <a:p>
            <a:pPr>
              <a:lnSpc>
                <a:spcPct val="80000"/>
              </a:lnSpc>
            </a:pPr>
            <a:r>
              <a:rPr lang="en-US" sz="2000" b="1">
                <a:solidFill>
                  <a:srgbClr val="FFCC00"/>
                </a:solidFill>
              </a:rPr>
              <a:t>Antonio Fernandez (King Tone) took control of the Latin Kings. In a sudden change of direction, King Tone vowed to lead the gang away from crime. He urged kids to put down their weapons, stay in school, and celebrate their Latino heritage in a positive way. In many poor neighborhoods, King Tone was hailed as a working class hero. The Kings grew to over 6,000 members. "King Tone" took over in 1996 after his predecessor, Luis "King Blood" Felipe, was sentenced to life in solitary confinement on a racketeering conviction.</a:t>
            </a:r>
          </a:p>
          <a:p>
            <a:pPr>
              <a:lnSpc>
                <a:spcPct val="80000"/>
              </a:lnSpc>
            </a:pPr>
            <a:endParaRPr lang="en-US" sz="2000" b="1">
              <a:solidFill>
                <a:srgbClr val="FFCC00"/>
              </a:solidFill>
            </a:endParaRPr>
          </a:p>
          <a:p>
            <a:pPr>
              <a:lnSpc>
                <a:spcPct val="80000"/>
              </a:lnSpc>
            </a:pPr>
            <a:endParaRPr lang="en-US" sz="2000">
              <a:solidFill>
                <a:srgbClr val="FFCC00"/>
              </a:solidFill>
            </a:endParaRPr>
          </a:p>
        </p:txBody>
      </p:sp>
      <p:pic>
        <p:nvPicPr>
          <p:cNvPr id="294924" name="Picture 12" descr="King_Tone"/>
          <p:cNvPicPr>
            <a:picLocks noGrp="1" noChangeAspect="1" noChangeArrowheads="1"/>
          </p:cNvPicPr>
          <p:nvPr>
            <p:ph sz="quarter" idx="4294967295"/>
          </p:nvPr>
        </p:nvPicPr>
        <p:blipFill>
          <a:blip r:embed="rId4">
            <a:lum bright="-6000"/>
          </a:blip>
          <a:srcRect l="12820" r="20512"/>
          <a:stretch>
            <a:fillRect/>
          </a:stretch>
        </p:blipFill>
        <p:spPr>
          <a:xfrm>
            <a:off x="0" y="3810000"/>
            <a:ext cx="2057400" cy="205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4920"/>
                                        </p:tgtEl>
                                        <p:attrNameLst>
                                          <p:attrName>style.visibility</p:attrName>
                                        </p:attrNameLst>
                                      </p:cBhvr>
                                      <p:to>
                                        <p:strVal val="visible"/>
                                      </p:to>
                                    </p:set>
                                    <p:animEffect transition="in" filter="diamond(in)">
                                      <p:cBhvr>
                                        <p:cTn id="7" dur="2000"/>
                                        <p:tgtEl>
                                          <p:spTgt spid="2949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4919">
                                            <p:txEl>
                                              <p:pRg st="0" end="0"/>
                                            </p:txEl>
                                          </p:spTgt>
                                        </p:tgtEl>
                                        <p:attrNameLst>
                                          <p:attrName>style.visibility</p:attrName>
                                        </p:attrNameLst>
                                      </p:cBhvr>
                                      <p:to>
                                        <p:strVal val="visible"/>
                                      </p:to>
                                    </p:set>
                                    <p:animEffect transition="in" filter="wipe(left)">
                                      <p:cBhvr>
                                        <p:cTn id="12" dur="500"/>
                                        <p:tgtEl>
                                          <p:spTgt spid="2949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94924"/>
                                        </p:tgtEl>
                                        <p:attrNameLst>
                                          <p:attrName>style.visibility</p:attrName>
                                        </p:attrNameLst>
                                      </p:cBhvr>
                                      <p:to>
                                        <p:strVal val="visible"/>
                                      </p:to>
                                    </p:set>
                                    <p:animEffect transition="in" filter="diamond(in)">
                                      <p:cBhvr>
                                        <p:cTn id="17" dur="2000"/>
                                        <p:tgtEl>
                                          <p:spTgt spid="2949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4919">
                                            <p:txEl>
                                              <p:pRg st="2" end="2"/>
                                            </p:txEl>
                                          </p:spTgt>
                                        </p:tgtEl>
                                        <p:attrNameLst>
                                          <p:attrName>style.visibility</p:attrName>
                                        </p:attrNameLst>
                                      </p:cBhvr>
                                      <p:to>
                                        <p:strVal val="visible"/>
                                      </p:to>
                                    </p:set>
                                    <p:animEffect transition="in" filter="wipe(left)">
                                      <p:cBhvr>
                                        <p:cTn id="22" dur="500"/>
                                        <p:tgtEl>
                                          <p:spTgt spid="2949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33400" y="381000"/>
            <a:ext cx="8385175" cy="1431925"/>
          </a:xfrm>
        </p:spPr>
        <p:txBody>
          <a:bodyPr/>
          <a:lstStyle/>
          <a:p>
            <a:r>
              <a:rPr lang="en-US" sz="4400" b="1" i="1" dirty="0">
                <a:solidFill>
                  <a:srgbClr val="FFFFFF"/>
                </a:solidFill>
              </a:rPr>
              <a:t>§ 14-50.16. Definition</a:t>
            </a:r>
            <a:endParaRPr lang="en-US" sz="3600" b="1" dirty="0"/>
          </a:p>
        </p:txBody>
      </p:sp>
      <p:sp>
        <p:nvSpPr>
          <p:cNvPr id="19459" name="Rectangle 3"/>
          <p:cNvSpPr>
            <a:spLocks noGrp="1" noChangeArrowheads="1"/>
          </p:cNvSpPr>
          <p:nvPr>
            <p:ph type="body" idx="4294967295"/>
          </p:nvPr>
        </p:nvSpPr>
        <p:spPr>
          <a:xfrm>
            <a:off x="225425" y="1524000"/>
            <a:ext cx="7773988" cy="5334000"/>
          </a:xfrm>
        </p:spPr>
        <p:txBody>
          <a:bodyPr>
            <a:noAutofit/>
          </a:bodyPr>
          <a:lstStyle/>
          <a:p>
            <a:pPr>
              <a:buFont typeface="Wingdings" pitchFamily="2" charset="2"/>
              <a:buNone/>
            </a:pPr>
            <a:r>
              <a:rPr lang="en-US" sz="2400" dirty="0"/>
              <a:t>	</a:t>
            </a:r>
            <a:r>
              <a:rPr lang="en-US" sz="2400" u="sng" dirty="0"/>
              <a:t>Criminal street gang</a:t>
            </a:r>
            <a:r>
              <a:rPr lang="en-US" sz="2400" dirty="0"/>
              <a:t> or </a:t>
            </a:r>
            <a:r>
              <a:rPr lang="en-US" sz="2400" u="sng" dirty="0"/>
              <a:t>street gang</a:t>
            </a:r>
            <a:r>
              <a:rPr lang="en-US" sz="2400" dirty="0"/>
              <a:t> means: </a:t>
            </a:r>
            <a:r>
              <a:rPr lang="en-US" sz="2400" i="1" dirty="0"/>
              <a:t>any ongoing organization, association, or group of three or more persons, whether formal or informal, having as one of its primary activities the commission of one or more felony offenses, or delinquent acts that would be felonies if committed by an adult, which has a common name, common identifying sign or symbol, and has three or more members individually or collectively engaged in, or who have engaged in, criminal street gang activity.</a:t>
            </a:r>
          </a:p>
          <a:p>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758825" y="244475"/>
            <a:ext cx="8385175" cy="1431925"/>
          </a:xfrm>
        </p:spPr>
        <p:txBody>
          <a:bodyPr/>
          <a:lstStyle/>
          <a:p>
            <a:pPr marL="762000" indent="-762000" algn="ctr"/>
            <a:r>
              <a:rPr lang="en-US" sz="5400">
                <a:solidFill>
                  <a:srgbClr val="FFCC00"/>
                </a:solidFill>
              </a:rPr>
              <a:t>Organization</a:t>
            </a:r>
          </a:p>
        </p:txBody>
      </p:sp>
      <p:sp>
        <p:nvSpPr>
          <p:cNvPr id="229379" name="Rectangle 3"/>
          <p:cNvSpPr>
            <a:spLocks noGrp="1" noChangeArrowheads="1"/>
          </p:cNvSpPr>
          <p:nvPr>
            <p:ph type="body" idx="4294967295"/>
          </p:nvPr>
        </p:nvSpPr>
        <p:spPr>
          <a:xfrm>
            <a:off x="0" y="1524000"/>
            <a:ext cx="8686800" cy="4572000"/>
          </a:xfrm>
        </p:spPr>
        <p:txBody>
          <a:bodyPr/>
          <a:lstStyle/>
          <a:p>
            <a:pPr marL="990600" lvl="1" indent="-533400"/>
            <a:r>
              <a:rPr lang="en-US" sz="2400" b="1">
                <a:solidFill>
                  <a:srgbClr val="FFCC00"/>
                </a:solidFill>
              </a:rPr>
              <a:t>The leader is the </a:t>
            </a:r>
            <a:r>
              <a:rPr lang="en-US" sz="2400" b="1" i="1">
                <a:solidFill>
                  <a:srgbClr val="FFCC00"/>
                </a:solidFill>
              </a:rPr>
              <a:t>Primera Corona</a:t>
            </a:r>
            <a:r>
              <a:rPr lang="en-US" sz="2400" b="1">
                <a:solidFill>
                  <a:srgbClr val="FFCC00"/>
                </a:solidFill>
              </a:rPr>
              <a:t> (First Crown)</a:t>
            </a:r>
          </a:p>
          <a:p>
            <a:pPr marL="990600" lvl="1" indent="-533400"/>
            <a:r>
              <a:rPr lang="en-US" sz="2400" b="1">
                <a:solidFill>
                  <a:srgbClr val="FFCC00"/>
                </a:solidFill>
              </a:rPr>
              <a:t>The second in command is the </a:t>
            </a:r>
            <a:r>
              <a:rPr lang="en-US" sz="2400" b="1" i="1">
                <a:solidFill>
                  <a:srgbClr val="FFCC00"/>
                </a:solidFill>
              </a:rPr>
              <a:t>Segunda Corona</a:t>
            </a:r>
            <a:r>
              <a:rPr lang="en-US" sz="2400" b="1">
                <a:solidFill>
                  <a:srgbClr val="FFCC00"/>
                </a:solidFill>
              </a:rPr>
              <a:t> (second crown)</a:t>
            </a:r>
          </a:p>
          <a:p>
            <a:pPr marL="990600" lvl="1" indent="-533400"/>
            <a:r>
              <a:rPr lang="en-US" sz="2400" b="1">
                <a:solidFill>
                  <a:srgbClr val="FFCC00"/>
                </a:solidFill>
              </a:rPr>
              <a:t>The third crown is the </a:t>
            </a:r>
            <a:r>
              <a:rPr lang="en-US" sz="2400" b="1" i="1">
                <a:solidFill>
                  <a:srgbClr val="FFCC00"/>
                </a:solidFill>
              </a:rPr>
              <a:t>Tercera Corona</a:t>
            </a:r>
            <a:r>
              <a:rPr lang="en-US" sz="2400" b="1">
                <a:solidFill>
                  <a:srgbClr val="FFCC00"/>
                </a:solidFill>
              </a:rPr>
              <a:t> "Warlord" or "Enforcer"</a:t>
            </a:r>
          </a:p>
          <a:p>
            <a:pPr marL="990600" lvl="1" indent="-533400"/>
            <a:r>
              <a:rPr lang="en-US" sz="2400" b="1">
                <a:solidFill>
                  <a:srgbClr val="FFCC00"/>
                </a:solidFill>
              </a:rPr>
              <a:t>The fourth crown is the </a:t>
            </a:r>
            <a:r>
              <a:rPr lang="en-US" sz="2400" b="1" i="1">
                <a:solidFill>
                  <a:srgbClr val="FFCC00"/>
                </a:solidFill>
              </a:rPr>
              <a:t>Quarta Corona </a:t>
            </a:r>
            <a:r>
              <a:rPr lang="en-US" sz="2400" b="1">
                <a:solidFill>
                  <a:srgbClr val="FFCC00"/>
                </a:solidFill>
              </a:rPr>
              <a:t>Counselor (and conducted the Latin King training lessons)</a:t>
            </a:r>
          </a:p>
          <a:p>
            <a:pPr marL="990600" lvl="1" indent="-533400"/>
            <a:r>
              <a:rPr lang="en-US" sz="2400" b="1">
                <a:solidFill>
                  <a:srgbClr val="FFCC00"/>
                </a:solidFill>
              </a:rPr>
              <a:t>The fifth crown is the Treasurer </a:t>
            </a:r>
            <a:r>
              <a:rPr lang="en-US" sz="2400" b="1" i="1">
                <a:solidFill>
                  <a:srgbClr val="FFCC00"/>
                </a:solidFill>
              </a:rPr>
              <a:t>Quinta Corona </a:t>
            </a:r>
            <a:r>
              <a:rPr lang="en-US" sz="2400" b="1">
                <a:solidFill>
                  <a:srgbClr val="FFCC00"/>
                </a:solidFill>
              </a:rPr>
              <a:t>(responsible for collecting the dues and fines and keeping unity in the ALKQN.)</a:t>
            </a:r>
          </a:p>
        </p:txBody>
      </p:sp>
    </p:spTree>
  </p:cSld>
  <p:clrMapOvr>
    <a:masterClrMapping/>
  </p:clrMapOvr>
  <p:transition>
    <p:cover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381000" y="0"/>
            <a:ext cx="8763000" cy="838200"/>
          </a:xfrm>
        </p:spPr>
        <p:txBody>
          <a:bodyPr/>
          <a:lstStyle/>
          <a:p>
            <a:pPr marL="762000" indent="-762000"/>
            <a:r>
              <a:rPr lang="en-US">
                <a:solidFill>
                  <a:srgbClr val="FFCC00"/>
                </a:solidFill>
              </a:rPr>
              <a:t>Identifiers Symbols Tattoos</a:t>
            </a:r>
          </a:p>
        </p:txBody>
      </p:sp>
      <p:sp>
        <p:nvSpPr>
          <p:cNvPr id="300036" name="Rectangle 4"/>
          <p:cNvSpPr>
            <a:spLocks noGrp="1" noChangeArrowheads="1"/>
          </p:cNvSpPr>
          <p:nvPr>
            <p:ph type="body" sz="half" idx="4294967295"/>
          </p:nvPr>
        </p:nvSpPr>
        <p:spPr>
          <a:xfrm>
            <a:off x="-152400" y="1670050"/>
            <a:ext cx="5410200" cy="4800600"/>
          </a:xfrm>
        </p:spPr>
        <p:txBody>
          <a:bodyPr>
            <a:normAutofit lnSpcReduction="10000"/>
          </a:bodyPr>
          <a:lstStyle/>
          <a:p>
            <a:pPr marL="533400" indent="-533400">
              <a:lnSpc>
                <a:spcPct val="80000"/>
              </a:lnSpc>
            </a:pPr>
            <a:r>
              <a:rPr lang="en-US" sz="2400" b="1" dirty="0">
                <a:solidFill>
                  <a:srgbClr val="FFCC00"/>
                </a:solidFill>
              </a:rPr>
              <a:t>They use the colors Black and Gold. Black represents death and the past, Gold represents life, the future, and the sign of the sun. A lion’s head</a:t>
            </a:r>
          </a:p>
          <a:p>
            <a:pPr marL="914400" lvl="1" indent="-457200">
              <a:lnSpc>
                <a:spcPct val="80000"/>
              </a:lnSpc>
            </a:pPr>
            <a:r>
              <a:rPr lang="en-US" sz="2400" b="1" dirty="0">
                <a:solidFill>
                  <a:srgbClr val="FFCC00"/>
                </a:solidFill>
              </a:rPr>
              <a:t>The sun</a:t>
            </a:r>
          </a:p>
          <a:p>
            <a:pPr marL="914400" lvl="1" indent="-457200">
              <a:lnSpc>
                <a:spcPct val="80000"/>
              </a:lnSpc>
            </a:pPr>
            <a:r>
              <a:rPr lang="en-US" sz="2400" b="1" dirty="0">
                <a:solidFill>
                  <a:srgbClr val="FFCC00"/>
                </a:solidFill>
              </a:rPr>
              <a:t>A diamond</a:t>
            </a:r>
          </a:p>
          <a:p>
            <a:pPr marL="914400" lvl="1" indent="-457200">
              <a:lnSpc>
                <a:spcPct val="80000"/>
              </a:lnSpc>
            </a:pPr>
            <a:r>
              <a:rPr lang="en-US" sz="2400" b="1" dirty="0">
                <a:solidFill>
                  <a:srgbClr val="FFCC00"/>
                </a:solidFill>
              </a:rPr>
              <a:t>A Cross</a:t>
            </a:r>
          </a:p>
          <a:p>
            <a:pPr marL="914400" lvl="1" indent="-457200">
              <a:lnSpc>
                <a:spcPct val="80000"/>
              </a:lnSpc>
            </a:pPr>
            <a:r>
              <a:rPr lang="en-US" sz="2400" b="1" dirty="0">
                <a:solidFill>
                  <a:srgbClr val="FFCC00"/>
                </a:solidFill>
              </a:rPr>
              <a:t>The figure of a King's head </a:t>
            </a:r>
          </a:p>
          <a:p>
            <a:pPr marL="914400" lvl="1" indent="-457200">
              <a:lnSpc>
                <a:spcPct val="80000"/>
              </a:lnSpc>
              <a:buFont typeface="Wingdings" pitchFamily="2" charset="2"/>
              <a:buNone/>
            </a:pPr>
            <a:r>
              <a:rPr lang="en-US" sz="2400" b="1" dirty="0">
                <a:solidFill>
                  <a:srgbClr val="FFCC00"/>
                </a:solidFill>
              </a:rPr>
              <a:t>	known as the “Master" </a:t>
            </a:r>
          </a:p>
          <a:p>
            <a:pPr marL="914400" lvl="1" indent="-457200">
              <a:lnSpc>
                <a:spcPct val="80000"/>
              </a:lnSpc>
            </a:pPr>
            <a:r>
              <a:rPr lang="en-US" sz="2400" b="1" dirty="0">
                <a:solidFill>
                  <a:srgbClr val="FFCC00"/>
                </a:solidFill>
              </a:rPr>
              <a:t>Five-Pointed Castle </a:t>
            </a:r>
          </a:p>
          <a:p>
            <a:pPr marL="914400" lvl="1" indent="-457200">
              <a:lnSpc>
                <a:spcPct val="80000"/>
              </a:lnSpc>
            </a:pPr>
            <a:r>
              <a:rPr lang="en-US" sz="2400" b="1" dirty="0">
                <a:solidFill>
                  <a:srgbClr val="FFCC00"/>
                </a:solidFill>
              </a:rPr>
              <a:t>Five-Point Crown </a:t>
            </a:r>
          </a:p>
          <a:p>
            <a:pPr marL="914400" lvl="1" indent="-457200">
              <a:lnSpc>
                <a:spcPct val="80000"/>
              </a:lnSpc>
            </a:pPr>
            <a:r>
              <a:rPr lang="en-US" sz="2400" b="1" dirty="0">
                <a:solidFill>
                  <a:srgbClr val="FFCC00"/>
                </a:solidFill>
              </a:rPr>
              <a:t>The Number 5 </a:t>
            </a:r>
          </a:p>
        </p:txBody>
      </p:sp>
      <p:pic>
        <p:nvPicPr>
          <p:cNvPr id="300039" name="Picture 7" descr="200px-Latin_King_Tatto"/>
          <p:cNvPicPr>
            <a:picLocks noGrp="1" noChangeAspect="1" noChangeArrowheads="1"/>
          </p:cNvPicPr>
          <p:nvPr>
            <p:ph sz="quarter" idx="4294967295"/>
          </p:nvPr>
        </p:nvPicPr>
        <p:blipFill>
          <a:blip r:embed="rId3">
            <a:lum bright="-12000"/>
          </a:blip>
          <a:srcRect/>
          <a:stretch>
            <a:fillRect/>
          </a:stretch>
        </p:blipFill>
        <p:spPr>
          <a:xfrm>
            <a:off x="5638800" y="1219200"/>
            <a:ext cx="3505200" cy="2590800"/>
          </a:xfrm>
        </p:spPr>
      </p:pic>
      <p:pic>
        <p:nvPicPr>
          <p:cNvPr id="300040" name="Picture 12" descr="STG's 12-20 001"/>
          <p:cNvPicPr>
            <a:picLocks noGrp="1" noChangeAspect="1" noChangeArrowheads="1"/>
          </p:cNvPicPr>
          <p:nvPr>
            <p:ph sz="quarter" idx="4294967295"/>
          </p:nvPr>
        </p:nvPicPr>
        <p:blipFill>
          <a:blip r:embed="rId4">
            <a:lum bright="-12000"/>
          </a:blip>
          <a:srcRect/>
          <a:stretch>
            <a:fillRect/>
          </a:stretch>
        </p:blipFill>
        <p:spPr>
          <a:xfrm>
            <a:off x="5956300" y="4070350"/>
            <a:ext cx="3187700" cy="2025650"/>
          </a:xfrm>
          <a:ln w="127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0036">
                                            <p:txEl>
                                              <p:pRg st="0" end="0"/>
                                            </p:txEl>
                                          </p:spTgt>
                                        </p:tgtEl>
                                        <p:attrNameLst>
                                          <p:attrName>style.visibility</p:attrName>
                                        </p:attrNameLst>
                                      </p:cBhvr>
                                      <p:to>
                                        <p:strVal val="visible"/>
                                      </p:to>
                                    </p:set>
                                    <p:anim calcmode="lin" valueType="num">
                                      <p:cBhvr additive="base">
                                        <p:cTn id="7" dur="500" fill="hold"/>
                                        <p:tgtEl>
                                          <p:spTgt spid="300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00039"/>
                                        </p:tgtEl>
                                        <p:attrNameLst>
                                          <p:attrName>style.visibility</p:attrName>
                                        </p:attrNameLst>
                                      </p:cBhvr>
                                      <p:to>
                                        <p:strVal val="visible"/>
                                      </p:to>
                                    </p:set>
                                    <p:anim to="" calcmode="lin" valueType="num">
                                      <p:cBhvr>
                                        <p:cTn id="13" dur="1" fill="hold"/>
                                        <p:tgtEl>
                                          <p:spTgt spid="30003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0036">
                                            <p:txEl>
                                              <p:pRg st="1" end="1"/>
                                            </p:txEl>
                                          </p:spTgt>
                                        </p:tgtEl>
                                        <p:attrNameLst>
                                          <p:attrName>style.visibility</p:attrName>
                                        </p:attrNameLst>
                                      </p:cBhvr>
                                      <p:to>
                                        <p:strVal val="visible"/>
                                      </p:to>
                                    </p:set>
                                    <p:anim calcmode="lin" valueType="num">
                                      <p:cBhvr additive="base">
                                        <p:cTn id="18" dur="500" fill="hold"/>
                                        <p:tgtEl>
                                          <p:spTgt spid="30003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00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0036">
                                            <p:txEl>
                                              <p:pRg st="2" end="2"/>
                                            </p:txEl>
                                          </p:spTgt>
                                        </p:tgtEl>
                                        <p:attrNameLst>
                                          <p:attrName>style.visibility</p:attrName>
                                        </p:attrNameLst>
                                      </p:cBhvr>
                                      <p:to>
                                        <p:strVal val="visible"/>
                                      </p:to>
                                    </p:set>
                                    <p:anim calcmode="lin" valueType="num">
                                      <p:cBhvr additive="base">
                                        <p:cTn id="24" dur="500" fill="hold"/>
                                        <p:tgtEl>
                                          <p:spTgt spid="30003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0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0036">
                                            <p:txEl>
                                              <p:pRg st="3" end="3"/>
                                            </p:txEl>
                                          </p:spTgt>
                                        </p:tgtEl>
                                        <p:attrNameLst>
                                          <p:attrName>style.visibility</p:attrName>
                                        </p:attrNameLst>
                                      </p:cBhvr>
                                      <p:to>
                                        <p:strVal val="visible"/>
                                      </p:to>
                                    </p:set>
                                    <p:anim calcmode="lin" valueType="num">
                                      <p:cBhvr additive="base">
                                        <p:cTn id="30" dur="500" fill="hold"/>
                                        <p:tgtEl>
                                          <p:spTgt spid="30003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00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0036">
                                            <p:txEl>
                                              <p:pRg st="4" end="4"/>
                                            </p:txEl>
                                          </p:spTgt>
                                        </p:tgtEl>
                                        <p:attrNameLst>
                                          <p:attrName>style.visibility</p:attrName>
                                        </p:attrNameLst>
                                      </p:cBhvr>
                                      <p:to>
                                        <p:strVal val="visible"/>
                                      </p:to>
                                    </p:set>
                                    <p:anim calcmode="lin" valueType="num">
                                      <p:cBhvr additive="base">
                                        <p:cTn id="36" dur="500" fill="hold"/>
                                        <p:tgtEl>
                                          <p:spTgt spid="30003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00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0036">
                                            <p:txEl>
                                              <p:pRg st="5" end="5"/>
                                            </p:txEl>
                                          </p:spTgt>
                                        </p:tgtEl>
                                        <p:attrNameLst>
                                          <p:attrName>style.visibility</p:attrName>
                                        </p:attrNameLst>
                                      </p:cBhvr>
                                      <p:to>
                                        <p:strVal val="visible"/>
                                      </p:to>
                                    </p:set>
                                    <p:anim calcmode="lin" valueType="num">
                                      <p:cBhvr additive="base">
                                        <p:cTn id="42" dur="500" fill="hold"/>
                                        <p:tgtEl>
                                          <p:spTgt spid="30003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0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00040"/>
                                        </p:tgtEl>
                                        <p:attrNameLst>
                                          <p:attrName>style.visibility</p:attrName>
                                        </p:attrNameLst>
                                      </p:cBhvr>
                                      <p:to>
                                        <p:strVal val="visible"/>
                                      </p:to>
                                    </p:set>
                                    <p:anim to="" calcmode="lin" valueType="num">
                                      <p:cBhvr>
                                        <p:cTn id="48" dur="1" fill="hold"/>
                                        <p:tgtEl>
                                          <p:spTgt spid="300040"/>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0036">
                                            <p:txEl>
                                              <p:pRg st="6" end="6"/>
                                            </p:txEl>
                                          </p:spTgt>
                                        </p:tgtEl>
                                        <p:attrNameLst>
                                          <p:attrName>style.visibility</p:attrName>
                                        </p:attrNameLst>
                                      </p:cBhvr>
                                      <p:to>
                                        <p:strVal val="visible"/>
                                      </p:to>
                                    </p:set>
                                    <p:anim calcmode="lin" valueType="num">
                                      <p:cBhvr additive="base">
                                        <p:cTn id="53" dur="500" fill="hold"/>
                                        <p:tgtEl>
                                          <p:spTgt spid="30003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003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00036">
                                            <p:txEl>
                                              <p:pRg st="7" end="7"/>
                                            </p:txEl>
                                          </p:spTgt>
                                        </p:tgtEl>
                                        <p:attrNameLst>
                                          <p:attrName>style.visibility</p:attrName>
                                        </p:attrNameLst>
                                      </p:cBhvr>
                                      <p:to>
                                        <p:strVal val="visible"/>
                                      </p:to>
                                    </p:set>
                                    <p:anim calcmode="lin" valueType="num">
                                      <p:cBhvr additive="base">
                                        <p:cTn id="59" dur="500" fill="hold"/>
                                        <p:tgtEl>
                                          <p:spTgt spid="30003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0003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00036">
                                            <p:txEl>
                                              <p:pRg st="8" end="8"/>
                                            </p:txEl>
                                          </p:spTgt>
                                        </p:tgtEl>
                                        <p:attrNameLst>
                                          <p:attrName>style.visibility</p:attrName>
                                        </p:attrNameLst>
                                      </p:cBhvr>
                                      <p:to>
                                        <p:strVal val="visible"/>
                                      </p:to>
                                    </p:set>
                                    <p:anim calcmode="lin" valueType="num">
                                      <p:cBhvr additive="base">
                                        <p:cTn id="65" dur="500" fill="hold"/>
                                        <p:tgtEl>
                                          <p:spTgt spid="30003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0003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11" name="Slide Number Placeholder 7"/>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33476" name="Rectangle 4"/>
          <p:cNvSpPr>
            <a:spLocks noGrp="1" noChangeArrowheads="1"/>
          </p:cNvSpPr>
          <p:nvPr>
            <p:ph type="title" idx="4294967295"/>
          </p:nvPr>
        </p:nvSpPr>
        <p:spPr>
          <a:xfrm>
            <a:off x="758825" y="244475"/>
            <a:ext cx="8385175" cy="1431925"/>
          </a:xfrm>
        </p:spPr>
        <p:txBody>
          <a:bodyPr/>
          <a:lstStyle/>
          <a:p>
            <a:pPr marL="762000" indent="-762000"/>
            <a:r>
              <a:rPr lang="en-US">
                <a:solidFill>
                  <a:srgbClr val="FFCC00"/>
                </a:solidFill>
              </a:rPr>
              <a:t>Hand Signs and Identifiers</a:t>
            </a:r>
          </a:p>
        </p:txBody>
      </p:sp>
      <p:pic>
        <p:nvPicPr>
          <p:cNvPr id="181252" name="Picture 10" descr="untitled"/>
          <p:cNvPicPr>
            <a:picLocks noGrp="1" noChangeAspect="1" noChangeArrowheads="1"/>
          </p:cNvPicPr>
          <p:nvPr>
            <p:ph sz="half" idx="4294967295"/>
          </p:nvPr>
        </p:nvPicPr>
        <p:blipFill>
          <a:blip r:embed="rId3"/>
          <a:srcRect/>
          <a:stretch>
            <a:fillRect/>
          </a:stretch>
        </p:blipFill>
        <p:spPr>
          <a:xfrm>
            <a:off x="0" y="1524000"/>
            <a:ext cx="2895600" cy="2406650"/>
          </a:xfrm>
        </p:spPr>
      </p:pic>
      <p:pic>
        <p:nvPicPr>
          <p:cNvPr id="181253" name="Picture 11" descr="502386"/>
          <p:cNvPicPr>
            <a:picLocks noGrp="1" noChangeAspect="1" noChangeArrowheads="1"/>
          </p:cNvPicPr>
          <p:nvPr>
            <p:ph sz="quarter" idx="4294967295"/>
          </p:nvPr>
        </p:nvPicPr>
        <p:blipFill>
          <a:blip r:embed="rId4"/>
          <a:srcRect/>
          <a:stretch>
            <a:fillRect/>
          </a:stretch>
        </p:blipFill>
        <p:spPr>
          <a:xfrm>
            <a:off x="6248401" y="1494182"/>
            <a:ext cx="2895600" cy="2436468"/>
          </a:xfrm>
        </p:spPr>
      </p:pic>
      <p:pic>
        <p:nvPicPr>
          <p:cNvPr id="181257" name="Picture 15" descr="07_ig_queens"/>
          <p:cNvPicPr>
            <a:picLocks noGrp="1" noChangeAspect="1" noChangeArrowheads="1"/>
          </p:cNvPicPr>
          <p:nvPr>
            <p:ph sz="quarter" idx="4294967295"/>
          </p:nvPr>
        </p:nvPicPr>
        <p:blipFill>
          <a:blip r:embed="rId5"/>
          <a:srcRect/>
          <a:stretch>
            <a:fillRect/>
          </a:stretch>
        </p:blipFill>
        <p:spPr>
          <a:xfrm>
            <a:off x="6172200" y="4038600"/>
            <a:ext cx="2971800" cy="2041525"/>
          </a:xfrm>
        </p:spPr>
      </p:pic>
      <p:pic>
        <p:nvPicPr>
          <p:cNvPr id="181254" name="Picture 12" descr="LK001"/>
          <p:cNvPicPr>
            <a:picLocks noChangeAspect="1" noChangeArrowheads="1"/>
          </p:cNvPicPr>
          <p:nvPr/>
        </p:nvPicPr>
        <p:blipFill>
          <a:blip r:embed="rId6"/>
          <a:srcRect/>
          <a:stretch>
            <a:fillRect/>
          </a:stretch>
        </p:blipFill>
        <p:spPr bwMode="auto">
          <a:xfrm>
            <a:off x="3024809" y="1494182"/>
            <a:ext cx="3124200" cy="2436468"/>
          </a:xfrm>
          <a:prstGeom prst="rect">
            <a:avLst/>
          </a:prstGeom>
          <a:noFill/>
          <a:ln w="9525">
            <a:noFill/>
            <a:miter lim="800000"/>
            <a:headEnd/>
            <a:tailEnd/>
          </a:ln>
        </p:spPr>
      </p:pic>
      <p:pic>
        <p:nvPicPr>
          <p:cNvPr id="181255" name="Picture 12" descr="Latin King Handshake #2"/>
          <p:cNvPicPr>
            <a:picLocks noChangeAspect="1" noChangeArrowheads="1"/>
          </p:cNvPicPr>
          <p:nvPr/>
        </p:nvPicPr>
        <p:blipFill>
          <a:blip r:embed="rId7">
            <a:lum bright="-12000"/>
          </a:blip>
          <a:srcRect r="55475" b="43178"/>
          <a:stretch>
            <a:fillRect/>
          </a:stretch>
        </p:blipFill>
        <p:spPr bwMode="auto">
          <a:xfrm>
            <a:off x="152400" y="4038600"/>
            <a:ext cx="2743200" cy="2157413"/>
          </a:xfrm>
          <a:prstGeom prst="rect">
            <a:avLst/>
          </a:prstGeom>
          <a:noFill/>
          <a:ln w="12700">
            <a:solidFill>
              <a:srgbClr val="000000"/>
            </a:solidFill>
            <a:miter lim="800000"/>
            <a:headEnd/>
            <a:tailEnd/>
          </a:ln>
        </p:spPr>
      </p:pic>
      <p:pic>
        <p:nvPicPr>
          <p:cNvPr id="181256" name="Picture 13" descr="DSC02027"/>
          <p:cNvPicPr>
            <a:picLocks noChangeAspect="1" noChangeArrowheads="1"/>
          </p:cNvPicPr>
          <p:nvPr/>
        </p:nvPicPr>
        <p:blipFill>
          <a:blip r:embed="rId8">
            <a:lum bright="-30000"/>
          </a:blip>
          <a:srcRect/>
          <a:stretch>
            <a:fillRect/>
          </a:stretch>
        </p:blipFill>
        <p:spPr bwMode="auto">
          <a:xfrm>
            <a:off x="3047999" y="4038600"/>
            <a:ext cx="2971799" cy="2133600"/>
          </a:xfrm>
          <a:prstGeom prst="rect">
            <a:avLst/>
          </a:prstGeom>
          <a:noFill/>
          <a:ln w="19050">
            <a:solidFill>
              <a:srgbClr val="000000"/>
            </a:solidFill>
            <a:miter lim="800000"/>
            <a:headEnd/>
            <a:tailEnd/>
          </a:ln>
        </p:spPr>
      </p:pic>
    </p:spTree>
  </p:cSld>
  <p:clrMapOvr>
    <a:masterClrMapping/>
  </p:clrMapOvr>
  <p:transition>
    <p:cover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7"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66244" name="Rectangle 2"/>
          <p:cNvSpPr>
            <a:spLocks noGrp="1" noChangeArrowheads="1"/>
          </p:cNvSpPr>
          <p:nvPr>
            <p:ph type="title" idx="4294967295"/>
          </p:nvPr>
        </p:nvSpPr>
        <p:spPr>
          <a:xfrm>
            <a:off x="1676400" y="76200"/>
            <a:ext cx="7086600" cy="838200"/>
          </a:xfrm>
        </p:spPr>
        <p:txBody>
          <a:bodyPr/>
          <a:lstStyle/>
          <a:p>
            <a:pPr algn="ctr"/>
            <a:r>
              <a:rPr lang="en-US" u="sng" dirty="0">
                <a:solidFill>
                  <a:schemeClr val="tx1"/>
                </a:solidFill>
              </a:rPr>
              <a:t>Aryan Brotherhood</a:t>
            </a:r>
          </a:p>
        </p:txBody>
      </p:sp>
      <p:sp>
        <p:nvSpPr>
          <p:cNvPr id="330755" name="Rectangle 3"/>
          <p:cNvSpPr>
            <a:spLocks noGrp="1" noChangeArrowheads="1"/>
          </p:cNvSpPr>
          <p:nvPr>
            <p:ph type="body" idx="4294967295"/>
          </p:nvPr>
        </p:nvSpPr>
        <p:spPr>
          <a:xfrm>
            <a:off x="1905000" y="990600"/>
            <a:ext cx="7239000" cy="5867400"/>
          </a:xfrm>
        </p:spPr>
        <p:txBody>
          <a:bodyPr>
            <a:normAutofit fontScale="92500" lnSpcReduction="10000"/>
          </a:bodyPr>
          <a:lstStyle/>
          <a:p>
            <a:pPr>
              <a:lnSpc>
                <a:spcPct val="80000"/>
              </a:lnSpc>
              <a:buFont typeface="Wingdings" pitchFamily="2" charset="2"/>
              <a:buNone/>
            </a:pPr>
            <a:r>
              <a:rPr lang="en-US" sz="1800" b="1" dirty="0"/>
              <a:t>			     History and Origins</a:t>
            </a:r>
            <a:r>
              <a:rPr lang="en-US" sz="1800" dirty="0"/>
              <a:t> </a:t>
            </a:r>
            <a:endParaRPr lang="en-US" sz="1000" dirty="0"/>
          </a:p>
          <a:p>
            <a:pPr>
              <a:lnSpc>
                <a:spcPct val="80000"/>
              </a:lnSpc>
              <a:buFont typeface="Wingdings" pitchFamily="2" charset="2"/>
              <a:buNone/>
            </a:pPr>
            <a:endParaRPr lang="en-US" sz="1000" b="1" dirty="0"/>
          </a:p>
          <a:p>
            <a:pPr>
              <a:lnSpc>
                <a:spcPct val="80000"/>
              </a:lnSpc>
              <a:buFont typeface="Wingdings" pitchFamily="2" charset="2"/>
              <a:buNone/>
            </a:pPr>
            <a:r>
              <a:rPr lang="en-US" sz="1000" b="1" dirty="0">
                <a:solidFill>
                  <a:srgbClr val="FF0000"/>
                </a:solidFill>
              </a:rPr>
              <a:t>• 	 </a:t>
            </a:r>
            <a:r>
              <a:rPr lang="en-US" sz="2000" b="1" dirty="0"/>
              <a:t>The Aryan Brotherhood is believed to have been formed by a group of bikers in 1964 at San Quentin State Prison; formed in reaction to the Black Panthers. </a:t>
            </a:r>
          </a:p>
          <a:p>
            <a:pPr>
              <a:lnSpc>
                <a:spcPct val="80000"/>
              </a:lnSpc>
              <a:buFont typeface="Wingdings" pitchFamily="2" charset="2"/>
              <a:buNone/>
            </a:pPr>
            <a:endParaRPr lang="en-US" sz="2000" b="1" dirty="0"/>
          </a:p>
          <a:p>
            <a:pPr>
              <a:lnSpc>
                <a:spcPct val="80000"/>
              </a:lnSpc>
              <a:buFont typeface="Wingdings" pitchFamily="2" charset="2"/>
              <a:buNone/>
            </a:pPr>
            <a:r>
              <a:rPr lang="en-US" sz="2000" b="1" dirty="0"/>
              <a:t>	The four leaders of the Aryan Brotherhood :</a:t>
            </a:r>
          </a:p>
          <a:p>
            <a:pPr>
              <a:lnSpc>
                <a:spcPct val="80000"/>
              </a:lnSpc>
            </a:pPr>
            <a:r>
              <a:rPr lang="en-US" sz="2000" b="1" dirty="0"/>
              <a:t>Barry "The Barron" Mills: The alleged leader of the Aryan Brotherhood's operations in the federal prison system.</a:t>
            </a:r>
          </a:p>
          <a:p>
            <a:pPr>
              <a:lnSpc>
                <a:spcPct val="80000"/>
              </a:lnSpc>
            </a:pPr>
            <a:r>
              <a:rPr lang="en-US" sz="2000" b="1" dirty="0"/>
              <a:t> Tyler Davis "The Hulk" Bingham: With Mills, allegedly makes all major decisions involving the federal prison branch of the Brotherhood. Has allegedly ordered the murder and assault of AB enemies and former gang members.</a:t>
            </a:r>
          </a:p>
          <a:p>
            <a:pPr>
              <a:lnSpc>
                <a:spcPct val="80000"/>
              </a:lnSpc>
            </a:pPr>
            <a:r>
              <a:rPr lang="en-US" sz="2000" b="1" dirty="0"/>
              <a:t> Edgar "The Snail" </a:t>
            </a:r>
            <a:r>
              <a:rPr lang="en-US" sz="2000" b="1" dirty="0" err="1"/>
              <a:t>Hevle</a:t>
            </a:r>
            <a:r>
              <a:rPr lang="en-US" sz="2000" b="1" dirty="0"/>
              <a:t>: Allegedly, a former member of the three-man commission that oversaw the federal branch of the prison gang.</a:t>
            </a:r>
          </a:p>
          <a:p>
            <a:pPr>
              <a:lnSpc>
                <a:spcPct val="80000"/>
              </a:lnSpc>
            </a:pPr>
            <a:r>
              <a:rPr lang="en-US" sz="2000" b="1" dirty="0"/>
              <a:t>Christopher Overton Gibson: Allegedly, a member of the group that oversees the gang's day-to-day activities. </a:t>
            </a:r>
          </a:p>
          <a:p>
            <a:pPr>
              <a:lnSpc>
                <a:spcPct val="80000"/>
              </a:lnSpc>
            </a:pPr>
            <a:endParaRPr lang="en-US" sz="2000" b="1" dirty="0"/>
          </a:p>
          <a:p>
            <a:pPr>
              <a:lnSpc>
                <a:spcPct val="80000"/>
              </a:lnSpc>
              <a:buFont typeface="Wingdings" pitchFamily="2" charset="2"/>
              <a:buNone/>
            </a:pPr>
            <a:r>
              <a:rPr lang="en-US" sz="2000" b="1" dirty="0"/>
              <a:t>	</a:t>
            </a:r>
          </a:p>
        </p:txBody>
      </p:sp>
      <p:pic>
        <p:nvPicPr>
          <p:cNvPr id="330758" name="Picture 6" descr="The Big Four"/>
          <p:cNvPicPr>
            <a:picLocks noChangeAspect="1" noChangeArrowheads="1"/>
          </p:cNvPicPr>
          <p:nvPr/>
        </p:nvPicPr>
        <p:blipFill>
          <a:blip r:embed="rId3"/>
          <a:srcRect l="5263" r="5263"/>
          <a:stretch>
            <a:fillRect/>
          </a:stretch>
        </p:blipFill>
        <p:spPr bwMode="auto">
          <a:xfrm>
            <a:off x="0" y="0"/>
            <a:ext cx="175260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0755">
                                            <p:txEl>
                                              <p:pRg st="2" end="2"/>
                                            </p:txEl>
                                          </p:spTgt>
                                        </p:tgtEl>
                                        <p:attrNameLst>
                                          <p:attrName>style.visibility</p:attrName>
                                        </p:attrNameLst>
                                      </p:cBhvr>
                                      <p:to>
                                        <p:strVal val="visible"/>
                                      </p:to>
                                    </p:set>
                                    <p:anim calcmode="lin" valueType="num">
                                      <p:cBhvr additive="base">
                                        <p:cTn id="7" dur="500" fill="hold"/>
                                        <p:tgtEl>
                                          <p:spTgt spid="3307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0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30758"/>
                                        </p:tgtEl>
                                        <p:attrNameLst>
                                          <p:attrName>style.visibility</p:attrName>
                                        </p:attrNameLst>
                                      </p:cBhvr>
                                      <p:to>
                                        <p:strVal val="visible"/>
                                      </p:to>
                                    </p:set>
                                    <p:animEffect transition="in" filter="wipe(up)">
                                      <p:cBhvr>
                                        <p:cTn id="13" dur="500"/>
                                        <p:tgtEl>
                                          <p:spTgt spid="33075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0755">
                                            <p:txEl>
                                              <p:pRg st="4" end="4"/>
                                            </p:txEl>
                                          </p:spTgt>
                                        </p:tgtEl>
                                        <p:attrNameLst>
                                          <p:attrName>style.visibility</p:attrName>
                                        </p:attrNameLst>
                                      </p:cBhvr>
                                      <p:to>
                                        <p:strVal val="visible"/>
                                      </p:to>
                                    </p:set>
                                    <p:anim calcmode="lin" valueType="num">
                                      <p:cBhvr additive="base">
                                        <p:cTn id="18" dur="500" fill="hold"/>
                                        <p:tgtEl>
                                          <p:spTgt spid="33075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0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0755">
                                            <p:txEl>
                                              <p:pRg st="5" end="5"/>
                                            </p:txEl>
                                          </p:spTgt>
                                        </p:tgtEl>
                                        <p:attrNameLst>
                                          <p:attrName>style.visibility</p:attrName>
                                        </p:attrNameLst>
                                      </p:cBhvr>
                                      <p:to>
                                        <p:strVal val="visible"/>
                                      </p:to>
                                    </p:set>
                                    <p:anim calcmode="lin" valueType="num">
                                      <p:cBhvr additive="base">
                                        <p:cTn id="24" dur="500" fill="hold"/>
                                        <p:tgtEl>
                                          <p:spTgt spid="33075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0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0755">
                                            <p:txEl>
                                              <p:pRg st="6" end="6"/>
                                            </p:txEl>
                                          </p:spTgt>
                                        </p:tgtEl>
                                        <p:attrNameLst>
                                          <p:attrName>style.visibility</p:attrName>
                                        </p:attrNameLst>
                                      </p:cBhvr>
                                      <p:to>
                                        <p:strVal val="visible"/>
                                      </p:to>
                                    </p:set>
                                    <p:anim calcmode="lin" valueType="num">
                                      <p:cBhvr additive="base">
                                        <p:cTn id="30" dur="500" fill="hold"/>
                                        <p:tgtEl>
                                          <p:spTgt spid="33075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07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0755">
                                            <p:txEl>
                                              <p:pRg st="7" end="7"/>
                                            </p:txEl>
                                          </p:spTgt>
                                        </p:tgtEl>
                                        <p:attrNameLst>
                                          <p:attrName>style.visibility</p:attrName>
                                        </p:attrNameLst>
                                      </p:cBhvr>
                                      <p:to>
                                        <p:strVal val="visible"/>
                                      </p:to>
                                    </p:set>
                                    <p:anim calcmode="lin" valueType="num">
                                      <p:cBhvr additive="base">
                                        <p:cTn id="36" dur="500" fill="hold"/>
                                        <p:tgtEl>
                                          <p:spTgt spid="330755">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07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30755">
                                            <p:txEl>
                                              <p:pRg st="8" end="8"/>
                                            </p:txEl>
                                          </p:spTgt>
                                        </p:tgtEl>
                                        <p:attrNameLst>
                                          <p:attrName>style.visibility</p:attrName>
                                        </p:attrNameLst>
                                      </p:cBhvr>
                                      <p:to>
                                        <p:strVal val="visible"/>
                                      </p:to>
                                    </p:set>
                                    <p:anim calcmode="lin" valueType="num">
                                      <p:cBhvr additive="base">
                                        <p:cTn id="42" dur="500" fill="hold"/>
                                        <p:tgtEl>
                                          <p:spTgt spid="33075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307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11"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68292" name="Rectangle 2"/>
          <p:cNvSpPr>
            <a:spLocks noGrp="1" noChangeArrowheads="1"/>
          </p:cNvSpPr>
          <p:nvPr>
            <p:ph type="title" idx="4294967295"/>
          </p:nvPr>
        </p:nvSpPr>
        <p:spPr>
          <a:xfrm>
            <a:off x="-800100" y="79513"/>
            <a:ext cx="8610600" cy="1143000"/>
          </a:xfrm>
        </p:spPr>
        <p:txBody>
          <a:bodyPr/>
          <a:lstStyle/>
          <a:p>
            <a:pPr algn="r"/>
            <a:r>
              <a:rPr lang="en-US" dirty="0">
                <a:solidFill>
                  <a:srgbClr val="FF0000"/>
                </a:solidFill>
              </a:rPr>
              <a:t>		</a:t>
            </a:r>
            <a:r>
              <a:rPr lang="en-US" dirty="0">
                <a:solidFill>
                  <a:schemeClr val="tx1"/>
                </a:solidFill>
              </a:rPr>
              <a:t>Identifiers &amp; Symbols</a:t>
            </a:r>
            <a:r>
              <a:rPr lang="en-US" dirty="0"/>
              <a:t> </a:t>
            </a:r>
          </a:p>
        </p:txBody>
      </p:sp>
      <p:sp>
        <p:nvSpPr>
          <p:cNvPr id="268293" name="Rectangle 3"/>
          <p:cNvSpPr>
            <a:spLocks noGrp="1" noChangeArrowheads="1"/>
          </p:cNvSpPr>
          <p:nvPr>
            <p:ph type="body" idx="4294967295"/>
          </p:nvPr>
        </p:nvSpPr>
        <p:spPr>
          <a:xfrm>
            <a:off x="2362200" y="838200"/>
            <a:ext cx="6781800" cy="3124200"/>
          </a:xfrm>
        </p:spPr>
        <p:txBody>
          <a:bodyPr/>
          <a:lstStyle/>
          <a:p>
            <a:pPr>
              <a:lnSpc>
                <a:spcPct val="90000"/>
              </a:lnSpc>
            </a:pPr>
            <a:r>
              <a:rPr lang="en-US" sz="2400" b="1" dirty="0"/>
              <a:t>Like most gangs, Aryan Brotherhood members mark themselves with distinctive tattoos. Designs commonly include the</a:t>
            </a:r>
          </a:p>
          <a:p>
            <a:pPr>
              <a:lnSpc>
                <a:spcPct val="90000"/>
              </a:lnSpc>
              <a:buFont typeface="Wingdings" pitchFamily="2" charset="2"/>
              <a:buNone/>
            </a:pPr>
            <a:r>
              <a:rPr lang="en-US" sz="2400" b="1" dirty="0"/>
              <a:t>   words "Aryan Brotherhood", the acronym "AB", 666, SS sig runes, spider webs near the elbow, shamrocks, and other Nazi and/or Celtic iconography. </a:t>
            </a:r>
          </a:p>
          <a:p>
            <a:pPr>
              <a:lnSpc>
                <a:spcPct val="90000"/>
              </a:lnSpc>
            </a:pPr>
            <a:endParaRPr lang="en-US" sz="2400" b="1" dirty="0"/>
          </a:p>
        </p:txBody>
      </p:sp>
      <p:pic>
        <p:nvPicPr>
          <p:cNvPr id="214021" name="Picture 4" descr="ab-tattoo-1"/>
          <p:cNvPicPr>
            <a:picLocks noChangeAspect="1" noChangeArrowheads="1"/>
          </p:cNvPicPr>
          <p:nvPr/>
        </p:nvPicPr>
        <p:blipFill>
          <a:blip r:embed="rId3">
            <a:lum bright="-12000"/>
          </a:blip>
          <a:srcRect t="34000" r="26437" b="34000"/>
          <a:stretch>
            <a:fillRect/>
          </a:stretch>
        </p:blipFill>
        <p:spPr bwMode="auto">
          <a:xfrm>
            <a:off x="0" y="4267200"/>
            <a:ext cx="2286000" cy="2057400"/>
          </a:xfrm>
          <a:prstGeom prst="rect">
            <a:avLst/>
          </a:prstGeom>
          <a:noFill/>
          <a:ln w="9525">
            <a:noFill/>
            <a:miter lim="800000"/>
            <a:headEnd/>
            <a:tailEnd/>
          </a:ln>
        </p:spPr>
      </p:pic>
      <p:pic>
        <p:nvPicPr>
          <p:cNvPr id="214022" name="Picture 5" descr="lightning-bolts-bicep"/>
          <p:cNvPicPr>
            <a:picLocks noChangeAspect="1" noChangeArrowheads="1"/>
          </p:cNvPicPr>
          <p:nvPr/>
        </p:nvPicPr>
        <p:blipFill>
          <a:blip r:embed="rId4">
            <a:lum bright="6000"/>
          </a:blip>
          <a:srcRect/>
          <a:stretch>
            <a:fillRect/>
          </a:stretch>
        </p:blipFill>
        <p:spPr bwMode="auto">
          <a:xfrm>
            <a:off x="0" y="304800"/>
            <a:ext cx="2286000" cy="3886200"/>
          </a:xfrm>
          <a:prstGeom prst="rect">
            <a:avLst/>
          </a:prstGeom>
          <a:noFill/>
          <a:ln w="9525">
            <a:noFill/>
            <a:miter lim="800000"/>
            <a:headEnd/>
            <a:tailEnd/>
          </a:ln>
        </p:spPr>
      </p:pic>
      <p:pic>
        <p:nvPicPr>
          <p:cNvPr id="214023" name="Picture 6" descr="Aryan Brotherhood"/>
          <p:cNvPicPr>
            <a:picLocks noChangeAspect="1" noChangeArrowheads="1"/>
          </p:cNvPicPr>
          <p:nvPr/>
        </p:nvPicPr>
        <p:blipFill>
          <a:blip r:embed="rId5">
            <a:lum bright="-12000"/>
          </a:blip>
          <a:srcRect l="8333" t="4445" r="6667" b="7777"/>
          <a:stretch>
            <a:fillRect/>
          </a:stretch>
        </p:blipFill>
        <p:spPr bwMode="auto">
          <a:xfrm>
            <a:off x="2438400" y="3886200"/>
            <a:ext cx="3048000" cy="2362200"/>
          </a:xfrm>
          <a:prstGeom prst="rect">
            <a:avLst/>
          </a:prstGeom>
          <a:noFill/>
          <a:ln w="38100">
            <a:noFill/>
            <a:miter lim="800000"/>
            <a:headEnd/>
            <a:tailEnd/>
          </a:ln>
        </p:spPr>
      </p:pic>
      <p:pic>
        <p:nvPicPr>
          <p:cNvPr id="214024" name="Picture 7" descr="William Long 666"/>
          <p:cNvPicPr>
            <a:picLocks noChangeAspect="1" noChangeArrowheads="1"/>
          </p:cNvPicPr>
          <p:nvPr/>
        </p:nvPicPr>
        <p:blipFill>
          <a:blip r:embed="rId6"/>
          <a:srcRect/>
          <a:stretch>
            <a:fillRect/>
          </a:stretch>
        </p:blipFill>
        <p:spPr bwMode="auto">
          <a:xfrm>
            <a:off x="5638800" y="3733800"/>
            <a:ext cx="3124200" cy="762000"/>
          </a:xfrm>
          <a:prstGeom prst="rect">
            <a:avLst/>
          </a:prstGeom>
          <a:noFill/>
          <a:ln w="9525">
            <a:noFill/>
            <a:miter lim="800000"/>
            <a:headEnd/>
            <a:tailEnd/>
          </a:ln>
        </p:spPr>
      </p:pic>
      <p:pic>
        <p:nvPicPr>
          <p:cNvPr id="214025" name="Picture 8" descr="Jason Tuggle #0644040 A"/>
          <p:cNvPicPr>
            <a:picLocks noChangeAspect="1" noChangeArrowheads="1"/>
          </p:cNvPicPr>
          <p:nvPr/>
        </p:nvPicPr>
        <p:blipFill>
          <a:blip r:embed="rId7"/>
          <a:srcRect/>
          <a:stretch>
            <a:fillRect/>
          </a:stretch>
        </p:blipFill>
        <p:spPr bwMode="auto">
          <a:xfrm>
            <a:off x="5562600" y="4648200"/>
            <a:ext cx="3429000" cy="1631950"/>
          </a:xfrm>
          <a:prstGeom prst="rect">
            <a:avLst/>
          </a:prstGeom>
          <a:noFill/>
          <a:ln w="9525">
            <a:noFill/>
            <a:miter lim="800000"/>
            <a:headEnd/>
            <a:tailEnd/>
          </a:ln>
        </p:spPr>
      </p:pic>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6"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70340" name="Rectangle 3"/>
          <p:cNvSpPr>
            <a:spLocks noGrp="1" noChangeArrowheads="1"/>
          </p:cNvSpPr>
          <p:nvPr>
            <p:ph type="body" idx="4294967295"/>
          </p:nvPr>
        </p:nvSpPr>
        <p:spPr>
          <a:xfrm>
            <a:off x="304800" y="1706217"/>
            <a:ext cx="8610600" cy="5105400"/>
          </a:xfrm>
        </p:spPr>
        <p:txBody>
          <a:bodyPr>
            <a:normAutofit lnSpcReduction="10000"/>
          </a:bodyPr>
          <a:lstStyle/>
          <a:p>
            <a:pPr>
              <a:lnSpc>
                <a:spcPct val="80000"/>
              </a:lnSpc>
              <a:buFont typeface="Wingdings" pitchFamily="2" charset="2"/>
              <a:buNone/>
            </a:pPr>
            <a:r>
              <a:rPr lang="en-US" sz="2400" b="1" dirty="0"/>
              <a:t>			   	</a:t>
            </a:r>
            <a:endParaRPr lang="en-US" sz="2400" dirty="0"/>
          </a:p>
          <a:p>
            <a:pPr>
              <a:lnSpc>
                <a:spcPct val="80000"/>
              </a:lnSpc>
            </a:pPr>
            <a:r>
              <a:rPr lang="en-US" sz="2400" dirty="0"/>
              <a:t>Aryan Nations (AN) is a white nationalist neo-Nazi organization founded in the 1970s by Richard Girnt Butler as an arm of the Christian Identity group Church of Jesus Christ-Christian. As of December 2007 there were two main factions that claimed descent from Butler's group. Aryan Nations has been called a "</a:t>
            </a:r>
            <a:r>
              <a:rPr lang="en-US" sz="2400" u="sng" dirty="0"/>
              <a:t>terrorist threat</a:t>
            </a:r>
            <a:r>
              <a:rPr lang="en-US" sz="2400" dirty="0"/>
              <a:t>" by the FBI, and the RAND Corporation has called it the "</a:t>
            </a:r>
            <a:r>
              <a:rPr lang="en-US" sz="2400" u="sng" dirty="0"/>
              <a:t>first truly nationwide terrorist network</a:t>
            </a:r>
            <a:r>
              <a:rPr lang="en-US" sz="2400" b="1" dirty="0"/>
              <a:t>".</a:t>
            </a:r>
          </a:p>
          <a:p>
            <a:pPr>
              <a:lnSpc>
                <a:spcPct val="80000"/>
              </a:lnSpc>
              <a:buFont typeface="Wingdings" pitchFamily="2" charset="2"/>
              <a:buNone/>
            </a:pPr>
            <a:endParaRPr lang="en-US" sz="2400" dirty="0"/>
          </a:p>
          <a:p>
            <a:pPr>
              <a:lnSpc>
                <a:spcPct val="80000"/>
              </a:lnSpc>
            </a:pPr>
            <a:r>
              <a:rPr lang="en-US" sz="2400" dirty="0"/>
              <a:t>From the 1970s until 2001, the headquarters of AN was in a 20-acre compound at Hayden Lake, Idaho. There were a number of state chapters, only loosely tied to the main organization. The group ran an annual World Congress of Aryan Nations at Hayden Lake for both AN adherents and similar groups </a:t>
            </a:r>
          </a:p>
        </p:txBody>
      </p:sp>
      <p:pic>
        <p:nvPicPr>
          <p:cNvPr id="216068" name="Picture 4"/>
          <p:cNvPicPr>
            <a:picLocks noGrp="1" noChangeAspect="1" noChangeArrowheads="1"/>
          </p:cNvPicPr>
          <p:nvPr>
            <p:ph type="title" idx="4294967295"/>
          </p:nvPr>
        </p:nvPicPr>
        <p:blipFill>
          <a:blip r:embed="rId3">
            <a:lum bright="18000"/>
          </a:blip>
          <a:srcRect/>
          <a:stretch>
            <a:fillRect/>
          </a:stretch>
        </p:blipFill>
        <p:spPr>
          <a:xfrm>
            <a:off x="0" y="0"/>
            <a:ext cx="9144000" cy="1371600"/>
          </a:xfrm>
        </p:spPr>
      </p:pic>
    </p:spTree>
  </p:cSld>
  <p:clrMapOvr>
    <a:masterClrMapping/>
  </p:clrMapOvr>
  <p:transition>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8" name="Slide Number Placeholder 6"/>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72388" name="Rectangle 4"/>
          <p:cNvSpPr>
            <a:spLocks noGrp="1" noChangeArrowheads="1"/>
          </p:cNvSpPr>
          <p:nvPr>
            <p:ph type="title" idx="4294967295"/>
          </p:nvPr>
        </p:nvSpPr>
        <p:spPr>
          <a:xfrm>
            <a:off x="914400" y="0"/>
            <a:ext cx="8229600" cy="838200"/>
          </a:xfrm>
        </p:spPr>
        <p:txBody>
          <a:bodyPr/>
          <a:lstStyle/>
          <a:p>
            <a:r>
              <a:rPr lang="en-US" dirty="0">
                <a:solidFill>
                  <a:schemeClr val="tx1">
                    <a:lumMod val="75000"/>
                  </a:schemeClr>
                </a:solidFill>
              </a:rPr>
              <a:t>Identifiers and Symbols </a:t>
            </a:r>
          </a:p>
        </p:txBody>
      </p:sp>
      <p:sp>
        <p:nvSpPr>
          <p:cNvPr id="272389" name="Rectangle 3"/>
          <p:cNvSpPr>
            <a:spLocks noGrp="1" noChangeArrowheads="1"/>
          </p:cNvSpPr>
          <p:nvPr>
            <p:ph type="body" sz="half" idx="4294967295"/>
          </p:nvPr>
        </p:nvSpPr>
        <p:spPr>
          <a:xfrm>
            <a:off x="1066800" y="762000"/>
            <a:ext cx="8077200" cy="2209800"/>
          </a:xfrm>
        </p:spPr>
        <p:txBody>
          <a:bodyPr/>
          <a:lstStyle/>
          <a:p>
            <a:r>
              <a:rPr lang="en-US" sz="2800" b="1"/>
              <a:t>Many members of the Aryan Nation bear the identifying tattoo of a swastika and the Nazi SS lightning bolt. </a:t>
            </a:r>
          </a:p>
        </p:txBody>
      </p:sp>
      <p:pic>
        <p:nvPicPr>
          <p:cNvPr id="218117" name="Picture 9" descr="The Swastika"/>
          <p:cNvPicPr>
            <a:picLocks noGrp="1" noChangeAspect="1" noChangeArrowheads="1"/>
          </p:cNvPicPr>
          <p:nvPr>
            <p:ph sz="half" idx="4294967295"/>
          </p:nvPr>
        </p:nvPicPr>
        <p:blipFill>
          <a:blip r:embed="rId3"/>
          <a:srcRect/>
          <a:stretch>
            <a:fillRect/>
          </a:stretch>
        </p:blipFill>
        <p:spPr>
          <a:xfrm>
            <a:off x="0" y="2209800"/>
            <a:ext cx="9144000" cy="4038600"/>
          </a:xfrm>
        </p:spPr>
      </p:pic>
      <p:pic>
        <p:nvPicPr>
          <p:cNvPr id="333835" name="Picture 11" descr="SS Symbol"/>
          <p:cNvPicPr>
            <a:picLocks noChangeAspect="1" noChangeArrowheads="1"/>
          </p:cNvPicPr>
          <p:nvPr/>
        </p:nvPicPr>
        <p:blipFill>
          <a:blip r:embed="rId4"/>
          <a:srcRect/>
          <a:stretch>
            <a:fillRect/>
          </a:stretch>
        </p:blipFill>
        <p:spPr bwMode="auto">
          <a:xfrm>
            <a:off x="152400" y="2209800"/>
            <a:ext cx="8991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3835"/>
                                        </p:tgtEl>
                                        <p:attrNameLst>
                                          <p:attrName>style.visibility</p:attrName>
                                        </p:attrNameLst>
                                      </p:cBhvr>
                                      <p:to>
                                        <p:strVal val="visible"/>
                                      </p:to>
                                    </p:set>
                                    <p:animEffect transition="in" filter="wipe(down)">
                                      <p:cBhvr>
                                        <p:cTn id="7" dur="500"/>
                                        <p:tgtEl>
                                          <p:spTgt spid="333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6"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284676" name="Rectangle 2"/>
          <p:cNvSpPr>
            <a:spLocks noGrp="1" noChangeArrowheads="1"/>
          </p:cNvSpPr>
          <p:nvPr>
            <p:ph type="title" idx="4294967295"/>
          </p:nvPr>
        </p:nvSpPr>
        <p:spPr>
          <a:xfrm>
            <a:off x="76200" y="76200"/>
            <a:ext cx="8229600" cy="1143000"/>
          </a:xfrm>
        </p:spPr>
        <p:txBody>
          <a:bodyPr/>
          <a:lstStyle/>
          <a:p>
            <a:pPr algn="ctr"/>
            <a:r>
              <a:rPr lang="en-US" u="sng" dirty="0">
                <a:solidFill>
                  <a:schemeClr val="tx1">
                    <a:lumMod val="75000"/>
                  </a:schemeClr>
                </a:solidFill>
              </a:rPr>
              <a:t>Outlaw Motorcycle Gangs</a:t>
            </a:r>
          </a:p>
        </p:txBody>
      </p:sp>
      <p:pic>
        <p:nvPicPr>
          <p:cNvPr id="230404" name="Picture 3" descr="biker gang patches"/>
          <p:cNvPicPr>
            <a:picLocks noGrp="1" noChangeAspect="1" noChangeArrowheads="1"/>
          </p:cNvPicPr>
          <p:nvPr>
            <p:ph idx="4294967295"/>
          </p:nvPr>
        </p:nvPicPr>
        <p:blipFill>
          <a:blip r:embed="rId3"/>
          <a:srcRect l="1031" t="1538" r="2061" b="9232"/>
          <a:stretch>
            <a:fillRect/>
          </a:stretch>
        </p:blipFill>
        <p:spPr>
          <a:xfrm>
            <a:off x="0" y="1219200"/>
            <a:ext cx="9144000" cy="5029200"/>
          </a:xfrm>
        </p:spPr>
      </p:pic>
    </p:spTree>
  </p:cSld>
  <p:clrMapOvr>
    <a:masterClrMapping/>
  </p:clrMapOvr>
  <p:transition>
    <p:newsfla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noGrp="1"/>
          </p:cNvSpPr>
          <p:nvPr/>
        </p:nvSpPr>
        <p:spPr bwMode="auto">
          <a:xfrm>
            <a:off x="304800" y="6553200"/>
            <a:ext cx="3200400" cy="457200"/>
          </a:xfrm>
          <a:prstGeom prst="rect">
            <a:avLst/>
          </a:prstGeom>
          <a:noFill/>
          <a:ln>
            <a:miter lim="800000"/>
            <a:headEnd/>
            <a:tailEnd/>
          </a:ln>
        </p:spPr>
        <p:txBody>
          <a:bodyPr/>
          <a:lstStyle/>
          <a:p>
            <a:pPr>
              <a:defRPr/>
            </a:pPr>
            <a:endParaRPr lang="en-US" sz="1400" dirty="0">
              <a:latin typeface="+mn-lt"/>
            </a:endParaRPr>
          </a:p>
        </p:txBody>
      </p:sp>
      <p:sp>
        <p:nvSpPr>
          <p:cNvPr id="5" name="Slide Number Placeholder 5"/>
          <p:cNvSpPr txBox="1">
            <a:spLocks noGrp="1"/>
          </p:cNvSpPr>
          <p:nvPr/>
        </p:nvSpPr>
        <p:spPr bwMode="auto">
          <a:xfrm>
            <a:off x="7010400" y="6553200"/>
            <a:ext cx="1905000" cy="457200"/>
          </a:xfrm>
          <a:prstGeom prst="rect">
            <a:avLst/>
          </a:prstGeom>
          <a:noFill/>
          <a:ln>
            <a:miter lim="800000"/>
            <a:headEnd/>
            <a:tailEnd/>
          </a:ln>
        </p:spPr>
        <p:txBody>
          <a:bodyPr/>
          <a:lstStyle/>
          <a:p>
            <a:pPr algn="r">
              <a:defRPr/>
            </a:pPr>
            <a:endParaRPr lang="en-US" sz="1400" b="1" dirty="0">
              <a:latin typeface="+mn-lt"/>
            </a:endParaRPr>
          </a:p>
        </p:txBody>
      </p:sp>
      <p:sp>
        <p:nvSpPr>
          <p:cNvPr id="350210" name="Rectangle 2"/>
          <p:cNvSpPr>
            <a:spLocks noGrp="1" noChangeArrowheads="1"/>
          </p:cNvSpPr>
          <p:nvPr>
            <p:ph type="body" idx="4294967295"/>
          </p:nvPr>
        </p:nvSpPr>
        <p:spPr>
          <a:xfrm>
            <a:off x="381000" y="1600200"/>
            <a:ext cx="8458200" cy="5715000"/>
          </a:xfrm>
        </p:spPr>
        <p:txBody>
          <a:bodyPr/>
          <a:lstStyle/>
          <a:p>
            <a:pPr>
              <a:lnSpc>
                <a:spcPct val="90000"/>
              </a:lnSpc>
            </a:pPr>
            <a:endParaRPr lang="en-US" sz="1200" dirty="0"/>
          </a:p>
          <a:p>
            <a:pPr>
              <a:lnSpc>
                <a:spcPct val="90000"/>
              </a:lnSpc>
            </a:pPr>
            <a:r>
              <a:rPr lang="en-US" b="1" dirty="0"/>
              <a:t>Criminal Activity: OMG’s are  involved in criminal activities including the production, smuggling, transportation, and distribution of drugs, murder, prostitution, money laundering, weapons trafficking, motorcycle and motorcycle parts theft, intimidation, extortion, and arson. </a:t>
            </a:r>
          </a:p>
          <a:p>
            <a:pPr>
              <a:lnSpc>
                <a:spcPct val="90000"/>
              </a:lnSpc>
            </a:pPr>
            <a:endParaRPr lang="en-US" b="1" dirty="0"/>
          </a:p>
          <a:p>
            <a:pPr>
              <a:lnSpc>
                <a:spcPct val="90000"/>
              </a:lnSpc>
            </a:pPr>
            <a:r>
              <a:rPr lang="en-US" b="1" dirty="0"/>
              <a:t> There are small numbers of bikers who refer to themselves as “1%ers”. </a:t>
            </a:r>
          </a:p>
          <a:p>
            <a:pPr>
              <a:lnSpc>
                <a:spcPct val="90000"/>
              </a:lnSpc>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210">
                                            <p:txEl>
                                              <p:pRg st="1" end="1"/>
                                            </p:txEl>
                                          </p:spTgt>
                                        </p:tgtEl>
                                        <p:attrNameLst>
                                          <p:attrName>style.visibility</p:attrName>
                                        </p:attrNameLst>
                                      </p:cBhvr>
                                      <p:to>
                                        <p:strVal val="visible"/>
                                      </p:to>
                                    </p:set>
                                    <p:anim calcmode="lin" valueType="num">
                                      <p:cBhvr additive="base">
                                        <p:cTn id="7" dur="500" fill="hold"/>
                                        <p:tgtEl>
                                          <p:spTgt spid="3502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0">
                                            <p:txEl>
                                              <p:pRg st="3" end="3"/>
                                            </p:txEl>
                                          </p:spTgt>
                                        </p:tgtEl>
                                        <p:attrNameLst>
                                          <p:attrName>style.visibility</p:attrName>
                                        </p:attrNameLst>
                                      </p:cBhvr>
                                      <p:to>
                                        <p:strVal val="visible"/>
                                      </p:to>
                                    </p:set>
                                    <p:anim calcmode="lin" valueType="num">
                                      <p:cBhvr additive="base">
                                        <p:cTn id="13" dur="500" fill="hold"/>
                                        <p:tgtEl>
                                          <p:spTgt spid="3502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8"/>
          <p:cNvSpPr>
            <a:spLocks noGrp="1" noChangeArrowheads="1"/>
          </p:cNvSpPr>
          <p:nvPr>
            <p:ph type="title" idx="4294967295"/>
          </p:nvPr>
        </p:nvSpPr>
        <p:spPr>
          <a:xfrm>
            <a:off x="421628" y="456330"/>
            <a:ext cx="8385175" cy="1431925"/>
          </a:xfrm>
        </p:spPr>
        <p:txBody>
          <a:bodyPr/>
          <a:lstStyle/>
          <a:p>
            <a:r>
              <a:rPr lang="en-US" sz="4400" b="1" dirty="0">
                <a:solidFill>
                  <a:schemeClr val="tx1"/>
                </a:solidFill>
              </a:rPr>
              <a:t>So a GANG is defined as?</a:t>
            </a:r>
          </a:p>
        </p:txBody>
      </p:sp>
      <p:sp>
        <p:nvSpPr>
          <p:cNvPr id="135177" name="Rectangle 9"/>
          <p:cNvSpPr>
            <a:spLocks noGrp="1" noChangeArrowheads="1"/>
          </p:cNvSpPr>
          <p:nvPr>
            <p:ph type="body" sz="half" idx="4294967295"/>
          </p:nvPr>
        </p:nvSpPr>
        <p:spPr>
          <a:xfrm>
            <a:off x="421628" y="1559776"/>
            <a:ext cx="3388372" cy="4191000"/>
          </a:xfrm>
        </p:spPr>
        <p:txBody>
          <a:bodyPr>
            <a:noAutofit/>
          </a:bodyPr>
          <a:lstStyle/>
          <a:p>
            <a:r>
              <a:rPr lang="en-US" sz="2200" dirty="0"/>
              <a:t>Any group, gang or organization of meeting the general statue outlined above.</a:t>
            </a:r>
          </a:p>
          <a:p>
            <a:r>
              <a:rPr lang="en-US" sz="2200" dirty="0"/>
              <a:t>Goal is to engage in illegal or illicit activities or activities that threaten to undermine the safety of the communities in which we live. </a:t>
            </a:r>
          </a:p>
        </p:txBody>
      </p:sp>
      <p:pic>
        <p:nvPicPr>
          <p:cNvPr id="135178" name="Picture 10"/>
          <p:cNvPicPr>
            <a:picLocks noGrp="1" noChangeAspect="1" noChangeArrowheads="1"/>
          </p:cNvPicPr>
          <p:nvPr>
            <p:ph sz="half" idx="4294967295"/>
          </p:nvPr>
        </p:nvPicPr>
        <p:blipFill>
          <a:blip r:embed="rId3"/>
          <a:srcRect/>
          <a:stretch>
            <a:fillRect/>
          </a:stretch>
        </p:blipFill>
        <p:spPr>
          <a:xfrm>
            <a:off x="4228682" y="2398820"/>
            <a:ext cx="4650541" cy="2863633"/>
          </a:xfrm>
        </p:spPr>
      </p:pic>
      <p:pic>
        <p:nvPicPr>
          <p:cNvPr id="135173" name="Picture 5" descr="Surenos Group Photo found in Jimmy Avendano's property"/>
          <p:cNvPicPr>
            <a:picLocks noGrp="1" noChangeAspect="1" noChangeArrowheads="1"/>
          </p:cNvPicPr>
          <p:nvPr>
            <p:ph sz="quarter" idx="4294967295"/>
          </p:nvPr>
        </p:nvPicPr>
        <p:blipFill>
          <a:blip r:embed="rId4">
            <a:lum bright="-24000"/>
          </a:blip>
          <a:srcRect/>
          <a:stretch>
            <a:fillRect/>
          </a:stretch>
        </p:blipFill>
        <p:spPr>
          <a:xfrm>
            <a:off x="4301103" y="1905000"/>
            <a:ext cx="4505700" cy="3851275"/>
          </a:xfrm>
          <a:ln w="38100">
            <a:solidFill>
              <a:srgbClr val="FF9900"/>
            </a:solidFill>
          </a:ln>
        </p:spPr>
      </p:pic>
      <p:pic>
        <p:nvPicPr>
          <p:cNvPr id="135175" name="Picture 7" descr="l_32c1f5a9aa7d458c81a10009b9043930"/>
          <p:cNvPicPr>
            <a:picLocks noChangeAspect="1" noChangeArrowheads="1"/>
          </p:cNvPicPr>
          <p:nvPr/>
        </p:nvPicPr>
        <p:blipFill>
          <a:blip r:embed="rId5"/>
          <a:srcRect/>
          <a:stretch>
            <a:fillRect/>
          </a:stretch>
        </p:blipFill>
        <p:spPr bwMode="auto">
          <a:xfrm>
            <a:off x="4113966" y="1921743"/>
            <a:ext cx="4879975" cy="3851275"/>
          </a:xfrm>
          <a:prstGeom prst="rect">
            <a:avLst/>
          </a:prstGeom>
          <a:noFill/>
          <a:ln w="57150">
            <a:solidFill>
              <a:srgbClr val="FF0000"/>
            </a:solid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7">
                                            <p:txEl>
                                              <p:pRg st="0" end="0"/>
                                            </p:txEl>
                                          </p:spTgt>
                                        </p:tgtEl>
                                        <p:attrNameLst>
                                          <p:attrName>style.visibility</p:attrName>
                                        </p:attrNameLst>
                                      </p:cBhvr>
                                      <p:to>
                                        <p:strVal val="visible"/>
                                      </p:to>
                                    </p:set>
                                    <p:anim calcmode="lin" valueType="num">
                                      <p:cBhvr additive="base">
                                        <p:cTn id="7" dur="500" fill="hold"/>
                                        <p:tgtEl>
                                          <p:spTgt spid="1351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5178"/>
                                        </p:tgtEl>
                                        <p:attrNameLst>
                                          <p:attrName>style.visibility</p:attrName>
                                        </p:attrNameLst>
                                      </p:cBhvr>
                                      <p:to>
                                        <p:strVal val="visible"/>
                                      </p:to>
                                    </p:set>
                                    <p:anim calcmode="lin" valueType="num">
                                      <p:cBhvr additive="base">
                                        <p:cTn id="11" dur="500" fill="hold"/>
                                        <p:tgtEl>
                                          <p:spTgt spid="135178"/>
                                        </p:tgtEl>
                                        <p:attrNameLst>
                                          <p:attrName>ppt_x</p:attrName>
                                        </p:attrNameLst>
                                      </p:cBhvr>
                                      <p:tavLst>
                                        <p:tav tm="0">
                                          <p:val>
                                            <p:strVal val="#ppt_x"/>
                                          </p:val>
                                        </p:tav>
                                        <p:tav tm="100000">
                                          <p:val>
                                            <p:strVal val="#ppt_x"/>
                                          </p:val>
                                        </p:tav>
                                      </p:tavLst>
                                    </p:anim>
                                    <p:anim calcmode="lin" valueType="num">
                                      <p:cBhvr additive="base">
                                        <p:cTn id="12" dur="500" fill="hold"/>
                                        <p:tgtEl>
                                          <p:spTgt spid="1351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5177">
                                            <p:txEl>
                                              <p:pRg st="1" end="1"/>
                                            </p:txEl>
                                          </p:spTgt>
                                        </p:tgtEl>
                                        <p:attrNameLst>
                                          <p:attrName>style.visibility</p:attrName>
                                        </p:attrNameLst>
                                      </p:cBhvr>
                                      <p:to>
                                        <p:strVal val="visible"/>
                                      </p:to>
                                    </p:set>
                                    <p:anim calcmode="lin" valueType="num">
                                      <p:cBhvr additive="base">
                                        <p:cTn id="17" dur="500" fill="hold"/>
                                        <p:tgtEl>
                                          <p:spTgt spid="13517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517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5173"/>
                                        </p:tgtEl>
                                        <p:attrNameLst>
                                          <p:attrName>style.visibility</p:attrName>
                                        </p:attrNameLst>
                                      </p:cBhvr>
                                      <p:to>
                                        <p:strVal val="visible"/>
                                      </p:to>
                                    </p:set>
                                    <p:anim calcmode="lin" valueType="num">
                                      <p:cBhvr additive="base">
                                        <p:cTn id="21" dur="500" fill="hold"/>
                                        <p:tgtEl>
                                          <p:spTgt spid="135173"/>
                                        </p:tgtEl>
                                        <p:attrNameLst>
                                          <p:attrName>ppt_x</p:attrName>
                                        </p:attrNameLst>
                                      </p:cBhvr>
                                      <p:tavLst>
                                        <p:tav tm="0">
                                          <p:val>
                                            <p:strVal val="#ppt_x"/>
                                          </p:val>
                                        </p:tav>
                                        <p:tav tm="100000">
                                          <p:val>
                                            <p:strVal val="#ppt_x"/>
                                          </p:val>
                                        </p:tav>
                                      </p:tavLst>
                                    </p:anim>
                                    <p:anim calcmode="lin" valueType="num">
                                      <p:cBhvr additive="base">
                                        <p:cTn id="22" dur="500" fill="hold"/>
                                        <p:tgtEl>
                                          <p:spTgt spid="13517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3000"/>
                                  </p:stCondLst>
                                  <p:childTnLst>
                                    <p:set>
                                      <p:cBhvr>
                                        <p:cTn id="25" dur="1" fill="hold">
                                          <p:stCondLst>
                                            <p:cond delay="0"/>
                                          </p:stCondLst>
                                        </p:cTn>
                                        <p:tgtEl>
                                          <p:spTgt spid="135175"/>
                                        </p:tgtEl>
                                        <p:attrNameLst>
                                          <p:attrName>style.visibility</p:attrName>
                                        </p:attrNameLst>
                                      </p:cBhvr>
                                      <p:to>
                                        <p:strVal val="visible"/>
                                      </p:to>
                                    </p:set>
                                    <p:anim calcmode="lin" valueType="num">
                                      <p:cBhvr additive="base">
                                        <p:cTn id="26" dur="500" fill="hold"/>
                                        <p:tgtEl>
                                          <p:spTgt spid="135175"/>
                                        </p:tgtEl>
                                        <p:attrNameLst>
                                          <p:attrName>ppt_x</p:attrName>
                                        </p:attrNameLst>
                                      </p:cBhvr>
                                      <p:tavLst>
                                        <p:tav tm="0">
                                          <p:val>
                                            <p:strVal val="#ppt_x"/>
                                          </p:val>
                                        </p:tav>
                                        <p:tav tm="100000">
                                          <p:val>
                                            <p:strVal val="#ppt_x"/>
                                          </p:val>
                                        </p:tav>
                                      </p:tavLst>
                                    </p:anim>
                                    <p:anim calcmode="lin" valueType="num">
                                      <p:cBhvr additive="base">
                                        <p:cTn id="27" dur="500" fill="hold"/>
                                        <p:tgtEl>
                                          <p:spTgt spid="135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build="p"/>
      <p:bldP spid="13517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6"/>
          <p:cNvSpPr>
            <a:spLocks noGrp="1" noChangeArrowheads="1"/>
          </p:cNvSpPr>
          <p:nvPr>
            <p:ph type="title" idx="4294967295"/>
          </p:nvPr>
        </p:nvSpPr>
        <p:spPr>
          <a:xfrm>
            <a:off x="381000" y="381000"/>
            <a:ext cx="8763000" cy="1431925"/>
          </a:xfrm>
        </p:spPr>
        <p:txBody>
          <a:bodyPr/>
          <a:lstStyle/>
          <a:p>
            <a:r>
              <a:rPr lang="en-US" sz="4400" b="1" dirty="0">
                <a:solidFill>
                  <a:schemeClr val="tx1"/>
                </a:solidFill>
              </a:rPr>
              <a:t>Identified Gangs in </a:t>
            </a:r>
            <a:br>
              <a:rPr lang="en-US" sz="4400" b="1" dirty="0">
                <a:solidFill>
                  <a:schemeClr val="tx1"/>
                </a:solidFill>
              </a:rPr>
            </a:br>
            <a:r>
              <a:rPr lang="en-US" sz="4400" b="1" dirty="0">
                <a:solidFill>
                  <a:schemeClr val="tx1"/>
                </a:solidFill>
              </a:rPr>
              <a:t>North Carolina</a:t>
            </a:r>
          </a:p>
        </p:txBody>
      </p:sp>
      <p:sp>
        <p:nvSpPr>
          <p:cNvPr id="131079" name="Rectangle 7"/>
          <p:cNvSpPr>
            <a:spLocks noGrp="1" noChangeArrowheads="1"/>
          </p:cNvSpPr>
          <p:nvPr>
            <p:ph type="body" sz="half" idx="4294967295"/>
          </p:nvPr>
        </p:nvSpPr>
        <p:spPr>
          <a:xfrm>
            <a:off x="381000" y="2133600"/>
            <a:ext cx="3932238" cy="4191000"/>
          </a:xfrm>
        </p:spPr>
        <p:txBody>
          <a:bodyPr>
            <a:normAutofit fontScale="85000" lnSpcReduction="20000"/>
          </a:bodyPr>
          <a:lstStyle/>
          <a:p>
            <a:pPr>
              <a:lnSpc>
                <a:spcPct val="90000"/>
              </a:lnSpc>
              <a:buFont typeface="Wingdings" pitchFamily="2" charset="2"/>
              <a:buNone/>
            </a:pPr>
            <a:r>
              <a:rPr lang="en-US" sz="2000" dirty="0"/>
              <a:t>Five Percenters</a:t>
            </a:r>
          </a:p>
          <a:p>
            <a:pPr>
              <a:lnSpc>
                <a:spcPct val="90000"/>
              </a:lnSpc>
              <a:buFont typeface="Wingdings" pitchFamily="2" charset="2"/>
              <a:buNone/>
            </a:pPr>
            <a:r>
              <a:rPr lang="en-US" sz="2000" dirty="0"/>
              <a:t>Crips</a:t>
            </a:r>
          </a:p>
          <a:p>
            <a:pPr>
              <a:lnSpc>
                <a:spcPct val="90000"/>
              </a:lnSpc>
              <a:buFont typeface="Wingdings" pitchFamily="2" charset="2"/>
              <a:buNone/>
            </a:pPr>
            <a:r>
              <a:rPr lang="en-US" sz="2000" dirty="0"/>
              <a:t>Folk Nation or Gangster Disciples</a:t>
            </a:r>
          </a:p>
          <a:p>
            <a:pPr>
              <a:lnSpc>
                <a:spcPct val="90000"/>
              </a:lnSpc>
              <a:buFont typeface="Wingdings" pitchFamily="2" charset="2"/>
              <a:buNone/>
            </a:pPr>
            <a:r>
              <a:rPr lang="en-US" sz="2000" dirty="0"/>
              <a:t>United Blood Nation or Bloods</a:t>
            </a:r>
          </a:p>
          <a:p>
            <a:pPr>
              <a:lnSpc>
                <a:spcPct val="90000"/>
              </a:lnSpc>
              <a:buFont typeface="Wingdings" pitchFamily="2" charset="2"/>
              <a:buNone/>
            </a:pPr>
            <a:r>
              <a:rPr lang="en-US" sz="2000" dirty="0"/>
              <a:t>M.S.-13</a:t>
            </a:r>
          </a:p>
          <a:p>
            <a:pPr>
              <a:lnSpc>
                <a:spcPct val="90000"/>
              </a:lnSpc>
              <a:buFont typeface="Wingdings" pitchFamily="2" charset="2"/>
              <a:buNone/>
            </a:pPr>
            <a:r>
              <a:rPr lang="en-US" sz="2000" dirty="0"/>
              <a:t>18th Street</a:t>
            </a:r>
          </a:p>
          <a:p>
            <a:pPr>
              <a:lnSpc>
                <a:spcPct val="90000"/>
              </a:lnSpc>
              <a:buFont typeface="Wingdings" pitchFamily="2" charset="2"/>
              <a:buNone/>
            </a:pPr>
            <a:r>
              <a:rPr lang="en-US" sz="2000" dirty="0"/>
              <a:t>Community Threat Individual(CTI’s)</a:t>
            </a:r>
          </a:p>
          <a:p>
            <a:pPr>
              <a:lnSpc>
                <a:spcPct val="90000"/>
              </a:lnSpc>
              <a:buFont typeface="Wingdings" pitchFamily="2" charset="2"/>
              <a:buNone/>
            </a:pPr>
            <a:r>
              <a:rPr lang="en-US" sz="2000" dirty="0"/>
              <a:t>Aryan Brotherhood</a:t>
            </a:r>
          </a:p>
          <a:p>
            <a:pPr>
              <a:lnSpc>
                <a:spcPct val="90000"/>
              </a:lnSpc>
              <a:buFont typeface="Wingdings" pitchFamily="2" charset="2"/>
              <a:buNone/>
            </a:pPr>
            <a:r>
              <a:rPr lang="en-US" sz="2000" dirty="0"/>
              <a:t>Aryan Nation</a:t>
            </a:r>
          </a:p>
          <a:p>
            <a:pPr>
              <a:lnSpc>
                <a:spcPct val="90000"/>
              </a:lnSpc>
              <a:buFont typeface="Wingdings" pitchFamily="2" charset="2"/>
              <a:buNone/>
            </a:pPr>
            <a:r>
              <a:rPr lang="en-US" sz="2000" dirty="0"/>
              <a:t>Asian </a:t>
            </a:r>
            <a:r>
              <a:rPr lang="en-US" sz="2000" dirty="0" err="1"/>
              <a:t>Boyz</a:t>
            </a:r>
            <a:endParaRPr lang="en-US" sz="2000" dirty="0"/>
          </a:p>
          <a:p>
            <a:pPr>
              <a:lnSpc>
                <a:spcPct val="90000"/>
              </a:lnSpc>
              <a:buFont typeface="Wingdings" pitchFamily="2" charset="2"/>
              <a:buNone/>
            </a:pPr>
            <a:r>
              <a:rPr lang="en-US" sz="2000" dirty="0"/>
              <a:t>Black Guerilla Family (BGF)</a:t>
            </a:r>
          </a:p>
          <a:p>
            <a:pPr>
              <a:lnSpc>
                <a:spcPct val="90000"/>
              </a:lnSpc>
              <a:buFont typeface="Wingdings" pitchFamily="2" charset="2"/>
              <a:buNone/>
            </a:pPr>
            <a:r>
              <a:rPr lang="en-US" sz="2000" dirty="0"/>
              <a:t>Brown Pride Aztecs</a:t>
            </a:r>
          </a:p>
          <a:p>
            <a:pPr>
              <a:lnSpc>
                <a:spcPct val="90000"/>
              </a:lnSpc>
              <a:buFont typeface="Wingdings" pitchFamily="2" charset="2"/>
              <a:buNone/>
            </a:pPr>
            <a:r>
              <a:rPr lang="en-US" sz="2000" dirty="0"/>
              <a:t>Dead Man Incorporated (DMI)</a:t>
            </a:r>
          </a:p>
        </p:txBody>
      </p:sp>
      <p:sp>
        <p:nvSpPr>
          <p:cNvPr id="131080" name="Rectangle 8"/>
          <p:cNvSpPr>
            <a:spLocks noGrp="1" noChangeArrowheads="1"/>
          </p:cNvSpPr>
          <p:nvPr>
            <p:ph type="body" sz="half" idx="4294967295"/>
          </p:nvPr>
        </p:nvSpPr>
        <p:spPr>
          <a:xfrm>
            <a:off x="4830764" y="2133600"/>
            <a:ext cx="3932237" cy="4191000"/>
          </a:xfrm>
        </p:spPr>
        <p:txBody>
          <a:bodyPr>
            <a:normAutofit fontScale="77500" lnSpcReduction="20000"/>
          </a:bodyPr>
          <a:lstStyle/>
          <a:p>
            <a:pPr>
              <a:lnSpc>
                <a:spcPct val="90000"/>
              </a:lnSpc>
              <a:buFont typeface="Wingdings" pitchFamily="2" charset="2"/>
              <a:buNone/>
            </a:pPr>
            <a:r>
              <a:rPr lang="en-US" sz="2000" dirty="0"/>
              <a:t>Juggalos/</a:t>
            </a:r>
            <a:r>
              <a:rPr lang="en-US" sz="2000" dirty="0" err="1"/>
              <a:t>Juggalettes</a:t>
            </a:r>
            <a:endParaRPr lang="en-US" sz="2000" dirty="0"/>
          </a:p>
          <a:p>
            <a:pPr>
              <a:lnSpc>
                <a:spcPct val="90000"/>
              </a:lnSpc>
              <a:buFont typeface="Wingdings" pitchFamily="2" charset="2"/>
              <a:buNone/>
            </a:pPr>
            <a:r>
              <a:rPr lang="en-US" sz="2000" dirty="0"/>
              <a:t>Kings/Dons</a:t>
            </a:r>
          </a:p>
          <a:p>
            <a:pPr>
              <a:lnSpc>
                <a:spcPct val="90000"/>
              </a:lnSpc>
              <a:buFont typeface="Wingdings" pitchFamily="2" charset="2"/>
              <a:buNone/>
            </a:pPr>
            <a:r>
              <a:rPr lang="en-US" sz="2000" dirty="0"/>
              <a:t>KKK</a:t>
            </a:r>
          </a:p>
          <a:p>
            <a:pPr>
              <a:lnSpc>
                <a:spcPct val="90000"/>
              </a:lnSpc>
              <a:buFont typeface="Wingdings" pitchFamily="2" charset="2"/>
              <a:buNone/>
            </a:pPr>
            <a:r>
              <a:rPr lang="en-US" sz="2000" dirty="0"/>
              <a:t>Latin Kings</a:t>
            </a:r>
          </a:p>
          <a:p>
            <a:pPr>
              <a:lnSpc>
                <a:spcPct val="90000"/>
              </a:lnSpc>
              <a:buFont typeface="Wingdings" pitchFamily="2" charset="2"/>
              <a:buNone/>
            </a:pPr>
            <a:r>
              <a:rPr lang="en-US" sz="2000" dirty="0"/>
              <a:t>Malditos-13</a:t>
            </a:r>
          </a:p>
          <a:p>
            <a:pPr>
              <a:lnSpc>
                <a:spcPct val="90000"/>
              </a:lnSpc>
              <a:buFont typeface="Wingdings" pitchFamily="2" charset="2"/>
              <a:buNone/>
            </a:pPr>
            <a:r>
              <a:rPr lang="en-US" sz="2000" dirty="0"/>
              <a:t>Mexican Mafia</a:t>
            </a:r>
          </a:p>
          <a:p>
            <a:pPr>
              <a:lnSpc>
                <a:spcPct val="90000"/>
              </a:lnSpc>
              <a:buFont typeface="Wingdings" pitchFamily="2" charset="2"/>
              <a:buNone/>
            </a:pPr>
            <a:r>
              <a:rPr lang="en-US" sz="2000" dirty="0"/>
              <a:t>Nazi Low Riders (NLR)</a:t>
            </a:r>
          </a:p>
          <a:p>
            <a:pPr>
              <a:lnSpc>
                <a:spcPct val="90000"/>
              </a:lnSpc>
              <a:buFont typeface="Wingdings" pitchFamily="2" charset="2"/>
              <a:buNone/>
            </a:pPr>
            <a:r>
              <a:rPr lang="en-US" sz="2000" dirty="0" err="1"/>
              <a:t>Netas</a:t>
            </a:r>
            <a:endParaRPr lang="en-US" sz="2000" dirty="0"/>
          </a:p>
          <a:p>
            <a:pPr>
              <a:lnSpc>
                <a:spcPct val="90000"/>
              </a:lnSpc>
              <a:buFont typeface="Wingdings" pitchFamily="2" charset="2"/>
              <a:buNone/>
            </a:pPr>
            <a:r>
              <a:rPr lang="en-US" sz="2000" dirty="0"/>
              <a:t>Norte-14</a:t>
            </a:r>
          </a:p>
          <a:p>
            <a:pPr>
              <a:lnSpc>
                <a:spcPct val="90000"/>
              </a:lnSpc>
              <a:buFont typeface="Wingdings" pitchFamily="2" charset="2"/>
              <a:buNone/>
            </a:pPr>
            <a:r>
              <a:rPr lang="en-US" sz="2000" dirty="0"/>
              <a:t>Outlaw Motorcycle Gangs (OMG’s)</a:t>
            </a:r>
          </a:p>
          <a:p>
            <a:pPr>
              <a:lnSpc>
                <a:spcPct val="90000"/>
              </a:lnSpc>
              <a:buFont typeface="Wingdings" pitchFamily="2" charset="2"/>
              <a:buNone/>
            </a:pPr>
            <a:r>
              <a:rPr lang="en-US" sz="2000" dirty="0"/>
              <a:t>People Nation</a:t>
            </a:r>
          </a:p>
          <a:p>
            <a:pPr>
              <a:lnSpc>
                <a:spcPct val="90000"/>
              </a:lnSpc>
              <a:buFont typeface="Wingdings" pitchFamily="2" charset="2"/>
              <a:buNone/>
            </a:pPr>
            <a:r>
              <a:rPr lang="en-US" sz="2000" dirty="0"/>
              <a:t>Surenos-13 (SUR-13)</a:t>
            </a:r>
          </a:p>
          <a:p>
            <a:pPr>
              <a:lnSpc>
                <a:spcPct val="90000"/>
              </a:lnSpc>
              <a:buFont typeface="Wingdings" pitchFamily="2" charset="2"/>
              <a:buNone/>
            </a:pPr>
            <a:r>
              <a:rPr lang="en-US" sz="2000" dirty="0"/>
              <a:t>Tiny </a:t>
            </a:r>
            <a:r>
              <a:rPr lang="en-US" sz="2000" dirty="0" err="1"/>
              <a:t>Raskals</a:t>
            </a:r>
            <a:r>
              <a:rPr lang="en-US" sz="2000" dirty="0"/>
              <a:t> Gang (TRG)</a:t>
            </a:r>
          </a:p>
          <a:p>
            <a:pPr>
              <a:lnSpc>
                <a:spcPct val="90000"/>
              </a:lnSpc>
              <a:buFont typeface="Wingdings" pitchFamily="2" charset="2"/>
              <a:buNone/>
            </a:pPr>
            <a:r>
              <a:rPr lang="en-US" sz="2000" dirty="0" err="1"/>
              <a:t>Vatos</a:t>
            </a:r>
            <a:r>
              <a:rPr lang="en-US" sz="2000" dirty="0"/>
              <a:t> Locos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9"/>
                                        </p:tgtEl>
                                        <p:attrNameLst>
                                          <p:attrName>style.visibility</p:attrName>
                                        </p:attrNameLst>
                                      </p:cBhvr>
                                      <p:to>
                                        <p:strVal val="visible"/>
                                      </p:to>
                                    </p:set>
                                    <p:anim calcmode="lin" valueType="num">
                                      <p:cBhvr additive="base">
                                        <p:cTn id="7" dur="500" fill="hold"/>
                                        <p:tgtEl>
                                          <p:spTgt spid="131079"/>
                                        </p:tgtEl>
                                        <p:attrNameLst>
                                          <p:attrName>ppt_x</p:attrName>
                                        </p:attrNameLst>
                                      </p:cBhvr>
                                      <p:tavLst>
                                        <p:tav tm="0">
                                          <p:val>
                                            <p:strVal val="#ppt_x"/>
                                          </p:val>
                                        </p:tav>
                                        <p:tav tm="100000">
                                          <p:val>
                                            <p:strVal val="#ppt_x"/>
                                          </p:val>
                                        </p:tav>
                                      </p:tavLst>
                                    </p:anim>
                                    <p:anim calcmode="lin" valueType="num">
                                      <p:cBhvr additive="base">
                                        <p:cTn id="8" dur="500" fill="hold"/>
                                        <p:tgtEl>
                                          <p:spTgt spid="1310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1080"/>
                                        </p:tgtEl>
                                        <p:attrNameLst>
                                          <p:attrName>style.visibility</p:attrName>
                                        </p:attrNameLst>
                                      </p:cBhvr>
                                      <p:to>
                                        <p:strVal val="visible"/>
                                      </p:to>
                                    </p:set>
                                    <p:anim calcmode="lin" valueType="num">
                                      <p:cBhvr additive="base">
                                        <p:cTn id="11" dur="500" fill="hold"/>
                                        <p:tgtEl>
                                          <p:spTgt spid="131080"/>
                                        </p:tgtEl>
                                        <p:attrNameLst>
                                          <p:attrName>ppt_x</p:attrName>
                                        </p:attrNameLst>
                                      </p:cBhvr>
                                      <p:tavLst>
                                        <p:tav tm="0">
                                          <p:val>
                                            <p:strVal val="#ppt_x"/>
                                          </p:val>
                                        </p:tav>
                                        <p:tav tm="100000">
                                          <p:val>
                                            <p:strVal val="#ppt_x"/>
                                          </p:val>
                                        </p:tav>
                                      </p:tavLst>
                                    </p:anim>
                                    <p:anim calcmode="lin" valueType="num">
                                      <p:cBhvr additive="base">
                                        <p:cTn id="12" dur="500" fill="hold"/>
                                        <p:tgtEl>
                                          <p:spTgt spid="131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p:bldP spid="1310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06425" y="457200"/>
            <a:ext cx="7927975" cy="1431925"/>
          </a:xfrm>
        </p:spPr>
        <p:txBody>
          <a:bodyPr/>
          <a:lstStyle/>
          <a:p>
            <a:r>
              <a:rPr lang="en-US" sz="4400" b="1" dirty="0"/>
              <a:t>So What Is It All About</a:t>
            </a:r>
          </a:p>
        </p:txBody>
      </p:sp>
      <p:sp>
        <p:nvSpPr>
          <p:cNvPr id="34819" name="Rectangle 3"/>
          <p:cNvSpPr>
            <a:spLocks noGrp="1" noChangeArrowheads="1"/>
          </p:cNvSpPr>
          <p:nvPr>
            <p:ph type="body" idx="4294967295"/>
          </p:nvPr>
        </p:nvSpPr>
        <p:spPr>
          <a:xfrm>
            <a:off x="606425" y="1600200"/>
            <a:ext cx="6327775" cy="4800600"/>
          </a:xfrm>
        </p:spPr>
        <p:txBody>
          <a:bodyPr>
            <a:normAutofit/>
          </a:bodyPr>
          <a:lstStyle/>
          <a:p>
            <a:r>
              <a:rPr lang="en-US" sz="2800" dirty="0"/>
              <a:t>Perceived fun &amp; excitement</a:t>
            </a:r>
          </a:p>
          <a:p>
            <a:r>
              <a:rPr lang="en-US" sz="2800" dirty="0"/>
              <a:t>Since of Family</a:t>
            </a:r>
          </a:p>
          <a:p>
            <a:r>
              <a:rPr lang="en-US" sz="2800" dirty="0"/>
              <a:t>Money </a:t>
            </a:r>
          </a:p>
          <a:p>
            <a:r>
              <a:rPr lang="en-US" sz="2800" dirty="0"/>
              <a:t>Drugs</a:t>
            </a:r>
          </a:p>
          <a:p>
            <a:r>
              <a:rPr lang="en-US" sz="2800" dirty="0"/>
              <a:t>Sex</a:t>
            </a:r>
          </a:p>
          <a:p>
            <a:r>
              <a:rPr lang="en-US" sz="2800" dirty="0"/>
              <a:t>Identity </a:t>
            </a:r>
          </a:p>
          <a:p>
            <a:r>
              <a:rPr lang="en-US" sz="2800" dirty="0"/>
              <a:t>Protection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79412" y="549275"/>
            <a:ext cx="8385175" cy="1050925"/>
          </a:xfrm>
        </p:spPr>
        <p:txBody>
          <a:bodyPr/>
          <a:lstStyle/>
          <a:p>
            <a:r>
              <a:rPr lang="en-US" sz="4400" b="1" dirty="0"/>
              <a:t>Maslow’s Hierarchy</a:t>
            </a:r>
          </a:p>
        </p:txBody>
      </p:sp>
      <p:sp>
        <p:nvSpPr>
          <p:cNvPr id="43011" name="Rectangle 3"/>
          <p:cNvSpPr>
            <a:spLocks noGrp="1" noChangeArrowheads="1"/>
          </p:cNvSpPr>
          <p:nvPr>
            <p:ph type="body" sz="half" idx="4294967295"/>
          </p:nvPr>
        </p:nvSpPr>
        <p:spPr>
          <a:xfrm>
            <a:off x="5067300" y="1905000"/>
            <a:ext cx="3924300" cy="4191000"/>
          </a:xfrm>
        </p:spPr>
        <p:txBody>
          <a:bodyPr>
            <a:normAutofit lnSpcReduction="10000"/>
          </a:bodyPr>
          <a:lstStyle/>
          <a:p>
            <a:r>
              <a:rPr lang="en-US" sz="2400" dirty="0"/>
              <a:t>Physiological hunger, thirst, bodily comforts</a:t>
            </a:r>
          </a:p>
          <a:p>
            <a:r>
              <a:rPr lang="en-US" sz="2400" dirty="0"/>
              <a:t>Safety/security from danger</a:t>
            </a:r>
          </a:p>
          <a:p>
            <a:r>
              <a:rPr lang="en-US" sz="2400" dirty="0"/>
              <a:t>Belongingness and love, affiliate with others, be accepted</a:t>
            </a:r>
          </a:p>
          <a:p>
            <a:r>
              <a:rPr lang="en-US" sz="2400" dirty="0"/>
              <a:t>Esteem to achieve, be competent, gain approval and recognition</a:t>
            </a:r>
          </a:p>
          <a:p>
            <a:endParaRPr lang="en-US" sz="2400" dirty="0"/>
          </a:p>
        </p:txBody>
      </p:sp>
      <p:pic>
        <p:nvPicPr>
          <p:cNvPr id="41987" name="Picture 4" descr="maslowIII"/>
          <p:cNvPicPr>
            <a:picLocks noGrp="1" noChangeAspect="1" noChangeArrowheads="1"/>
          </p:cNvPicPr>
          <p:nvPr>
            <p:ph type="clipArt" sz="half" idx="4294967295"/>
          </p:nvPr>
        </p:nvPicPr>
        <p:blipFill>
          <a:blip r:embed="rId3"/>
          <a:srcRect/>
          <a:stretch>
            <a:fillRect/>
          </a:stretch>
        </p:blipFill>
        <p:spPr>
          <a:xfrm>
            <a:off x="152400" y="1981200"/>
            <a:ext cx="4724400" cy="40386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1033</TotalTime>
  <Words>2789</Words>
  <Application>Microsoft Office PowerPoint</Application>
  <PresentationFormat>On-screen Show (4:3)</PresentationFormat>
  <Paragraphs>358</Paragraphs>
  <Slides>58</Slides>
  <Notes>58</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Century Gothic</vt:lpstr>
      <vt:lpstr>Times New Roman</vt:lpstr>
      <vt:lpstr>Wingdings</vt:lpstr>
      <vt:lpstr>Wingdings 3</vt:lpstr>
      <vt:lpstr>Ion</vt:lpstr>
      <vt:lpstr>GANGS 101</vt:lpstr>
      <vt:lpstr>PowerPoint Presentation</vt:lpstr>
      <vt:lpstr>What is a Gang?</vt:lpstr>
      <vt:lpstr>Gang in the Making</vt:lpstr>
      <vt:lpstr>§ 14-50.16. Definition</vt:lpstr>
      <vt:lpstr>So a GANG is defined as?</vt:lpstr>
      <vt:lpstr>Identified Gangs in  North Carolina</vt:lpstr>
      <vt:lpstr>So What Is It All About</vt:lpstr>
      <vt:lpstr>Maslow’s Hierarchy</vt:lpstr>
      <vt:lpstr>PowerPoint Presentation</vt:lpstr>
      <vt:lpstr>PowerPoint Presentation</vt:lpstr>
      <vt:lpstr>PowerPoint Presentation</vt:lpstr>
      <vt:lpstr>PowerPoint Presentation</vt:lpstr>
      <vt:lpstr>PowerPoint Presentation</vt:lpstr>
      <vt:lpstr>The Truth of the Matter</vt:lpstr>
      <vt:lpstr>PowerPoint Presentation</vt:lpstr>
      <vt:lpstr>PowerPoint Presentation</vt:lpstr>
      <vt:lpstr>CRIPS FOUNDERS</vt:lpstr>
      <vt:lpstr>North Carolina CRIPS</vt:lpstr>
      <vt:lpstr>CRIPS IDENTIFIERS</vt:lpstr>
      <vt:lpstr>Tattoo Identifiers for the Crips</vt:lpstr>
      <vt:lpstr>Tattoo Identifiers Continued</vt:lpstr>
      <vt:lpstr>PowerPoint Presentation</vt:lpstr>
      <vt:lpstr>PowerPoint Presentation</vt:lpstr>
      <vt:lpstr>Definitions of Crips terms/phrases:</vt:lpstr>
      <vt:lpstr>Famous Crips</vt:lpstr>
      <vt:lpstr>The FOLK NATION</vt:lpstr>
      <vt:lpstr>History and Origins</vt:lpstr>
      <vt:lpstr>“The King” </vt:lpstr>
      <vt:lpstr>The Gangster Disciples</vt:lpstr>
      <vt:lpstr> Group Identifiers</vt:lpstr>
      <vt:lpstr>Colors and Symbols </vt:lpstr>
      <vt:lpstr>7 SYMBOLS BROKE DOWN</vt:lpstr>
      <vt:lpstr>PowerPoint Presentation</vt:lpstr>
      <vt:lpstr>PowerPoint Presentation</vt:lpstr>
      <vt:lpstr>East Coast History</vt:lpstr>
      <vt:lpstr>The First East Coast United Blood Nation Sets:</vt:lpstr>
      <vt:lpstr>NC Blood Sets</vt:lpstr>
      <vt:lpstr>United Blood Nation Philosophy: </vt:lpstr>
      <vt:lpstr>UBN IDENTIFIERS</vt:lpstr>
      <vt:lpstr>PITBULL DOGS</vt:lpstr>
      <vt:lpstr>PowerPoint Presentation</vt:lpstr>
      <vt:lpstr>PowerPoint Presentation</vt:lpstr>
      <vt:lpstr>Mara Salvatrucha or MS13</vt:lpstr>
      <vt:lpstr>PowerPoint Presentation</vt:lpstr>
      <vt:lpstr>MS-13 PHILOSOPHY</vt:lpstr>
      <vt:lpstr>Colors and Identifiers</vt:lpstr>
      <vt:lpstr>Latin Kings </vt:lpstr>
      <vt:lpstr>Latin King Leaders </vt:lpstr>
      <vt:lpstr>Organization</vt:lpstr>
      <vt:lpstr>Identifiers Symbols Tattoos</vt:lpstr>
      <vt:lpstr>Hand Signs and Identifiers</vt:lpstr>
      <vt:lpstr>Aryan Brotherhood</vt:lpstr>
      <vt:lpstr>  Identifiers &amp; Symbols </vt:lpstr>
      <vt:lpstr>PowerPoint Presentation</vt:lpstr>
      <vt:lpstr>Identifiers and Symbols </vt:lpstr>
      <vt:lpstr>Outlaw Motorcycle Gangs</vt:lpstr>
      <vt:lpstr>PowerPoint Presentation</vt:lpstr>
    </vt:vector>
  </TitlesOfParts>
  <Company>NC-DOC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Threat Group Initiative</dc:title>
  <dc:creator>Administrator</dc:creator>
  <cp:lastModifiedBy>abbybradetich@gmail.com</cp:lastModifiedBy>
  <cp:revision>24</cp:revision>
  <dcterms:created xsi:type="dcterms:W3CDTF">2012-08-20T23:47:28Z</dcterms:created>
  <dcterms:modified xsi:type="dcterms:W3CDTF">2021-04-05T17:54:35Z</dcterms:modified>
</cp:coreProperties>
</file>