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56" r:id="rId5"/>
    <p:sldId id="261" r:id="rId6"/>
    <p:sldId id="269" r:id="rId7"/>
    <p:sldId id="263" r:id="rId8"/>
    <p:sldId id="268" r:id="rId9"/>
    <p:sldId id="267" r:id="rId10"/>
    <p:sldId id="270" r:id="rId11"/>
    <p:sldId id="271" r:id="rId12"/>
    <p:sldId id="278" r:id="rId13"/>
    <p:sldId id="272" r:id="rId14"/>
    <p:sldId id="281" r:id="rId15"/>
    <p:sldId id="276" r:id="rId16"/>
    <p:sldId id="282" r:id="rId17"/>
    <p:sldId id="275" r:id="rId18"/>
    <p:sldId id="279" r:id="rId19"/>
    <p:sldId id="274" r:id="rId20"/>
    <p:sldId id="277" r:id="rId21"/>
    <p:sldId id="280" r:id="rId22"/>
    <p:sldId id="283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695"/>
    <a:srgbClr val="A0A9A5"/>
    <a:srgbClr val="FFD308"/>
    <a:srgbClr val="3FB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35"/>
    <p:restoredTop sz="94597" autoAdjust="0"/>
  </p:normalViewPr>
  <p:slideViewPr>
    <p:cSldViewPr snapToGrid="0" snapToObjects="1">
      <p:cViewPr varScale="1">
        <p:scale>
          <a:sx n="107" d="100"/>
          <a:sy n="107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07665-90ED-354C-BE76-52C7B6EEBDC1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5E28C-3999-7C4D-AD25-2568A2144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16962"/>
            <a:ext cx="7886700" cy="2852737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96687"/>
            <a:ext cx="78867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766074" y="6356351"/>
            <a:ext cx="1030332" cy="365125"/>
          </a:xfrm>
        </p:spPr>
        <p:txBody>
          <a:bodyPr/>
          <a:lstStyle/>
          <a:p>
            <a:fld id="{0270682A-217C-174D-93F2-21DC415E2560}" type="datetimeFigureOut">
              <a:rPr lang="en-US" smtClean="0"/>
              <a:t>5/13/20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8165" y="6356351"/>
            <a:ext cx="381371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336" y="6356351"/>
            <a:ext cx="422352" cy="365125"/>
          </a:xfrm>
        </p:spPr>
        <p:txBody>
          <a:bodyPr/>
          <a:lstStyle/>
          <a:p>
            <a:fld id="{E30F9561-CA79-1645-BFE2-4967B3224D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16962"/>
            <a:ext cx="7886700" cy="2852737"/>
          </a:xfrm>
        </p:spPr>
        <p:txBody>
          <a:bodyPr anchor="b">
            <a:normAutofit/>
          </a:bodyPr>
          <a:lstStyle>
            <a:lvl1pPr>
              <a:defRPr sz="4400"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96687"/>
            <a:ext cx="78867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6074" y="6356351"/>
            <a:ext cx="1030332" cy="365125"/>
          </a:xfrm>
        </p:spPr>
        <p:txBody>
          <a:bodyPr/>
          <a:lstStyle/>
          <a:p>
            <a:fld id="{0270682A-217C-174D-93F2-21DC415E2560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8165" y="6356351"/>
            <a:ext cx="381371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336" y="6356351"/>
            <a:ext cx="422352" cy="365125"/>
          </a:xfrm>
        </p:spPr>
        <p:txBody>
          <a:bodyPr/>
          <a:lstStyle/>
          <a:p>
            <a:fld id="{E30F9561-CA79-1645-BFE2-4967B3224D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76" y="365126"/>
            <a:ext cx="6836773" cy="1325563"/>
          </a:xfrm>
        </p:spPr>
        <p:txBody>
          <a:bodyPr>
            <a:normAutofit/>
          </a:bodyPr>
          <a:lstStyle>
            <a:lvl1pPr>
              <a:defRPr sz="3600" b="0" i="0" baseline="0">
                <a:latin typeface="Calibri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73731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82A-217C-174D-93F2-21DC415E2560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561-CA79-1645-BFE2-4967B3224D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82A-217C-174D-93F2-21DC415E2560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9561-CA79-1645-BFE2-4967B3224D8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84882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65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682A-217C-174D-93F2-21DC415E2560}" type="datetimeFigureOut">
              <a:rPr lang="en-US" smtClean="0"/>
              <a:t>5/13/20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9053" y="6356351"/>
            <a:ext cx="422352" cy="365125"/>
          </a:xfrm>
        </p:spPr>
        <p:txBody>
          <a:bodyPr/>
          <a:lstStyle/>
          <a:p>
            <a:fld id="{E30F9561-CA79-1645-BFE2-4967B3224D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467707"/>
            <a:ext cx="2057400" cy="253769"/>
          </a:xfrm>
        </p:spPr>
        <p:txBody>
          <a:bodyPr/>
          <a:lstStyle/>
          <a:p>
            <a:fld id="{0270682A-217C-174D-93F2-21DC415E2560}" type="datetimeFigureOut">
              <a:rPr lang="en-US" smtClean="0"/>
              <a:t>5/13/20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67707"/>
            <a:ext cx="3086100" cy="25376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2868" y="6467707"/>
            <a:ext cx="422352" cy="253769"/>
          </a:xfrm>
        </p:spPr>
        <p:txBody>
          <a:bodyPr/>
          <a:lstStyle/>
          <a:p>
            <a:fld id="{E30F9561-CA79-1645-BFE2-4967B3224D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8982" y="365126"/>
            <a:ext cx="6856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16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3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682A-217C-174D-93F2-21DC415E2560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0741" y="6356351"/>
            <a:ext cx="436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0322" y="6356351"/>
            <a:ext cx="422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9561-CA79-1645-BFE2-4967B3224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2" r:id="rId3"/>
    <p:sldLayoutId id="2147483670" r:id="rId4"/>
    <p:sldLayoutId id="2147483667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Calibri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countylibrary.org/homework/" TargetMode="External"/><Relationship Id="rId2" Type="http://schemas.openxmlformats.org/officeDocument/2006/relationships/hyperlink" Target="https://lacountylibrary.org/kids-corn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acountylibrary.org/databas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acountylibrary.org/health-updates/" TargetMode="External"/><Relationship Id="rId2" Type="http://schemas.openxmlformats.org/officeDocument/2006/relationships/hyperlink" Target="https://lacountylibrary.org/coronavirus-faq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acountylibrary.org/food-resources/" TargetMode="External"/><Relationship Id="rId5" Type="http://schemas.openxmlformats.org/officeDocument/2006/relationships/hyperlink" Target="https://lacountylibrary.org/job-resources/" TargetMode="External"/><Relationship Id="rId4" Type="http://schemas.openxmlformats.org/officeDocument/2006/relationships/hyperlink" Target="https://lacountylibrary.org/housing-updat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ACountyLibrary/?ref=page_internal" TargetMode="External"/><Relationship Id="rId2" Type="http://schemas.openxmlformats.org/officeDocument/2006/relationships/hyperlink" Target="https://lacountylibrary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hyperlink" Target="https://twitter.com/LACountyLibrary" TargetMode="External"/><Relationship Id="rId4" Type="http://schemas.openxmlformats.org/officeDocument/2006/relationships/hyperlink" Target="https://www.instagram.com/lacountylibrary/?hl=e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lacountylibrary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LA County Library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Programs and Resources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Lyda</a:t>
            </a:r>
            <a:r>
              <a:rPr lang="en-US" dirty="0"/>
              <a:t> </a:t>
            </a:r>
            <a:r>
              <a:rPr lang="en-US" dirty="0" err="1"/>
              <a:t>Truick</a:t>
            </a:r>
            <a:endParaRPr lang="en-US" dirty="0"/>
          </a:p>
          <a:p>
            <a:r>
              <a:rPr lang="en-US" dirty="0"/>
              <a:t>Regional Youth Services Coordinator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04" y="430103"/>
            <a:ext cx="7088952" cy="1325563"/>
          </a:xfrm>
        </p:spPr>
        <p:txBody>
          <a:bodyPr/>
          <a:lstStyle/>
          <a:p>
            <a:pPr algn="ctr"/>
            <a:r>
              <a:rPr lang="en-US" dirty="0"/>
              <a:t>Virtual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153" y="4987721"/>
            <a:ext cx="5828325" cy="11562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Virtual Storytime on Facebook and Instagram </a:t>
            </a:r>
          </a:p>
          <a:p>
            <a:pPr marL="0" indent="0" algn="ctr">
              <a:buNone/>
            </a:pPr>
            <a:r>
              <a:rPr lang="en-US" sz="2400" dirty="0"/>
              <a:t>Monday – Thursday 11 AM &amp; 3:30 PM</a:t>
            </a:r>
          </a:p>
          <a:p>
            <a:endParaRPr lang="en-US" sz="2400" dirty="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59E83052-2D22-4695-8736-38A997E2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31" y="1864693"/>
            <a:ext cx="2816441" cy="2816441"/>
          </a:xfrm>
          <a:prstGeom prst="rect">
            <a:avLst/>
          </a:prstGeom>
        </p:spPr>
      </p:pic>
      <p:pic>
        <p:nvPicPr>
          <p:cNvPr id="7" name="Picture 6" descr="A person in a costume&#10;&#10;Description automatically generated">
            <a:extLst>
              <a:ext uri="{FF2B5EF4-FFF2-40B4-BE49-F238E27FC236}">
                <a16:creationId xmlns:a16="http://schemas.microsoft.com/office/drawing/2014/main" id="{57562B43-7B3B-4822-B393-2A544A1AF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28" y="1864693"/>
            <a:ext cx="3743928" cy="28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1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04" y="430103"/>
            <a:ext cx="7088952" cy="1325563"/>
          </a:xfrm>
        </p:spPr>
        <p:txBody>
          <a:bodyPr/>
          <a:lstStyle/>
          <a:p>
            <a:pPr algn="ctr"/>
            <a:r>
              <a:rPr lang="en-US" dirty="0"/>
              <a:t>Activities at Home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646" y="1845026"/>
            <a:ext cx="7870189" cy="3011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Activity Ideas </a:t>
            </a:r>
          </a:p>
          <a:p>
            <a:pPr lvl="1"/>
            <a:r>
              <a:rPr lang="en-US" sz="2000" dirty="0"/>
              <a:t>Kids &amp; Parents, Tween &amp; Teen and Adult activity idea worksheets</a:t>
            </a:r>
          </a:p>
          <a:p>
            <a:pPr marL="0" indent="0">
              <a:buNone/>
            </a:pPr>
            <a:r>
              <a:rPr lang="en-US" sz="2400" dirty="0"/>
              <a:t>DIY Library Programs</a:t>
            </a:r>
          </a:p>
          <a:p>
            <a:pPr lvl="1"/>
            <a:r>
              <a:rPr lang="en-US" sz="2000" dirty="0"/>
              <a:t>Host your own library program at home with these step-by-step guides for kids and teens</a:t>
            </a:r>
          </a:p>
          <a:p>
            <a:pPr marL="0" indent="0">
              <a:buNone/>
            </a:pPr>
            <a:r>
              <a:rPr lang="en-US" sz="2400" dirty="0"/>
              <a:t>Books &amp; Learning </a:t>
            </a:r>
          </a:p>
          <a:p>
            <a:pPr lvl="1"/>
            <a:r>
              <a:rPr lang="en-US" sz="2000" dirty="0"/>
              <a:t>Dive into a variety of topics with books, online, courses, databases, and more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712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04" y="430103"/>
            <a:ext cx="7088952" cy="1325563"/>
          </a:xfrm>
        </p:spPr>
        <p:txBody>
          <a:bodyPr/>
          <a:lstStyle/>
          <a:p>
            <a:pPr algn="ctr"/>
            <a:r>
              <a:rPr lang="en-US" dirty="0"/>
              <a:t>Spring &amp; Summer Discovery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1755666"/>
            <a:ext cx="7748833" cy="22651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Discovery Program levels for all ages – Adults, Teens, Kids, and Babies &amp; Toddlers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Log books you read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Write and read reviews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Complete online activities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Earn points and prizes </a:t>
            </a:r>
          </a:p>
          <a:p>
            <a:endParaRPr lang="en-US" sz="2400" dirty="0"/>
          </a:p>
        </p:txBody>
      </p:sp>
      <p:pic>
        <p:nvPicPr>
          <p:cNvPr id="7170" name="Picture 2" descr="Program Banner">
            <a:extLst>
              <a:ext uri="{FF2B5EF4-FFF2-40B4-BE49-F238E27FC236}">
                <a16:creationId xmlns:a16="http://schemas.microsoft.com/office/drawing/2014/main" id="{CB073F30-9FD5-49D2-8F0B-31A75DCDA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79" y="4294686"/>
            <a:ext cx="7082641" cy="14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7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04" y="430103"/>
            <a:ext cx="7088952" cy="1325563"/>
          </a:xfrm>
        </p:spPr>
        <p:txBody>
          <a:bodyPr/>
          <a:lstStyle/>
          <a:p>
            <a:pPr algn="ctr"/>
            <a:r>
              <a:rPr lang="en-US" dirty="0"/>
              <a:t>Kids’ Corner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1915464"/>
            <a:ext cx="7748833" cy="226518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hlinkClick r:id="rId2"/>
              </a:rPr>
              <a:t>Tumble Book Library </a:t>
            </a:r>
            <a:endParaRPr lang="en-US" sz="2400" dirty="0"/>
          </a:p>
          <a:p>
            <a:pPr lvl="1"/>
            <a:r>
              <a:rPr lang="en-US" sz="2000" dirty="0"/>
              <a:t>Online collection of animated and talking picture books. Read a book or have it read to you! </a:t>
            </a:r>
          </a:p>
          <a:p>
            <a:r>
              <a:rPr lang="en-US" sz="2400" dirty="0">
                <a:hlinkClick r:id="rId3"/>
              </a:rPr>
              <a:t>Online Homework Help </a:t>
            </a:r>
            <a:endParaRPr lang="en-US" sz="2400" dirty="0"/>
          </a:p>
          <a:p>
            <a:pPr lvl="1"/>
            <a:r>
              <a:rPr lang="en-US" sz="2000" dirty="0"/>
              <a:t>Get homework help from home. Live, online tutoring is available on </a:t>
            </a:r>
            <a:r>
              <a:rPr lang="en-US" sz="2000" dirty="0" err="1"/>
              <a:t>Brainfuse</a:t>
            </a:r>
            <a:r>
              <a:rPr lang="en-US" sz="2000" dirty="0"/>
              <a:t> for K-12 students, college students, and adult learners. </a:t>
            </a:r>
          </a:p>
          <a:p>
            <a:r>
              <a:rPr lang="en-US" sz="2400" dirty="0">
                <a:hlinkClick r:id="rId4"/>
              </a:rPr>
              <a:t>Databases &amp; Resources</a:t>
            </a:r>
            <a:endParaRPr lang="en-US" sz="2400" dirty="0"/>
          </a:p>
          <a:p>
            <a:pPr lvl="1"/>
            <a:r>
              <a:rPr lang="en-US" sz="2000" dirty="0"/>
              <a:t>Up to date and reliable information on a variety of topics.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531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04" y="430103"/>
            <a:ext cx="7088952" cy="1325563"/>
          </a:xfrm>
        </p:spPr>
        <p:txBody>
          <a:bodyPr/>
          <a:lstStyle/>
          <a:p>
            <a:pPr algn="ctr"/>
            <a:r>
              <a:rPr lang="en-US" dirty="0"/>
              <a:t>Great Read Away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51AF72A-D933-434B-B5F3-E87F3E3F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9" y="1755666"/>
            <a:ext cx="3855171" cy="3855171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05059A7-F721-4B59-AD15-CF4D0B8C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380" y="2348250"/>
            <a:ext cx="3544476" cy="216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Read at Home and Reduce Your Fines</a:t>
            </a:r>
          </a:p>
          <a:p>
            <a:r>
              <a:rPr lang="en-US" sz="2400" dirty="0"/>
              <a:t>$5 in fines will be removed for every hour spent reading </a:t>
            </a:r>
            <a:endParaRPr lang="en-US" sz="2000" dirty="0"/>
          </a:p>
          <a:p>
            <a:r>
              <a:rPr lang="en-US" sz="2400" dirty="0"/>
              <a:t>For customers ages 21 and under 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33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04" y="430103"/>
            <a:ext cx="7088952" cy="1325563"/>
          </a:xfrm>
        </p:spPr>
        <p:txBody>
          <a:bodyPr/>
          <a:lstStyle/>
          <a:p>
            <a:pPr algn="ctr"/>
            <a:r>
              <a:rPr lang="en-US" dirty="0"/>
              <a:t>Career Online High School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05059A7-F721-4B59-AD15-CF4D0B8C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61" y="4949300"/>
            <a:ext cx="8564278" cy="104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Earn an accredited high school diploma online in 18 months or less</a:t>
            </a:r>
          </a:p>
          <a:p>
            <a:pPr lvl="1"/>
            <a:r>
              <a:rPr lang="en-US" sz="2000" dirty="0"/>
              <a:t>Includes Career Certificate in 1 of 10 high-demand field &amp; personalized online career coaching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8DC1737-ED74-4A11-B1FA-8181B0DAB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045" y="1500326"/>
            <a:ext cx="4956094" cy="3304062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C6C43C-DA9A-42DF-B40F-E5561989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83" y="1500326"/>
            <a:ext cx="3304062" cy="33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8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04" y="430103"/>
            <a:ext cx="7088952" cy="1325563"/>
          </a:xfrm>
        </p:spPr>
        <p:txBody>
          <a:bodyPr/>
          <a:lstStyle/>
          <a:p>
            <a:pPr algn="ctr"/>
            <a:r>
              <a:rPr lang="en-US" dirty="0"/>
              <a:t>Stress Management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1755665"/>
            <a:ext cx="7748833" cy="3193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Mindfulness Tip Sheets,  DIY Program, Books &amp; Learning</a:t>
            </a:r>
          </a:p>
          <a:p>
            <a:pPr lvl="1"/>
            <a:r>
              <a:rPr lang="en-US" dirty="0"/>
              <a:t>Collection of tips and resources to help kids, teens, and adults maintain their well-being during these high stress times </a:t>
            </a:r>
          </a:p>
          <a:p>
            <a:pPr marL="0" indent="0">
              <a:buNone/>
            </a:pPr>
            <a:r>
              <a:rPr lang="en-US" sz="2400" dirty="0"/>
              <a:t>Community Resiliency Model </a:t>
            </a:r>
          </a:p>
          <a:p>
            <a:pPr lvl="1"/>
            <a:r>
              <a:rPr lang="en-US" dirty="0"/>
              <a:t>Series of videos based on Community Resiliency Model, science-based system, which focuses on the biology of the human nervous system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809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04" y="430103"/>
            <a:ext cx="7088952" cy="1325563"/>
          </a:xfrm>
        </p:spPr>
        <p:txBody>
          <a:bodyPr/>
          <a:lstStyle/>
          <a:p>
            <a:pPr algn="ctr"/>
            <a:r>
              <a:rPr lang="en-US" dirty="0"/>
              <a:t>Additional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1755665"/>
            <a:ext cx="7748833" cy="3193407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Coronavirus FAQ 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Health Updates 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Housing Updates</a:t>
            </a:r>
          </a:p>
          <a:p>
            <a:r>
              <a:rPr lang="en-US" sz="2400" dirty="0">
                <a:hlinkClick r:id="rId5"/>
              </a:rPr>
              <a:t>Job &amp; Small Business Resources </a:t>
            </a:r>
            <a:endParaRPr lang="en-US" sz="2400" dirty="0"/>
          </a:p>
          <a:p>
            <a:r>
              <a:rPr lang="en-US" sz="2400" dirty="0">
                <a:hlinkClick r:id="rId6"/>
              </a:rPr>
              <a:t>Food Resources 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950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904" y="430103"/>
            <a:ext cx="7088952" cy="1325563"/>
          </a:xfrm>
        </p:spPr>
        <p:txBody>
          <a:bodyPr/>
          <a:lstStyle/>
          <a:p>
            <a:pPr algn="ctr"/>
            <a:r>
              <a:rPr lang="en-US" dirty="0"/>
              <a:t>Connect With Us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688" y="2609612"/>
            <a:ext cx="1506243" cy="1937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Website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Facebook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Instagram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Twitter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A4F6F473-2288-4E94-9FD8-50319337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54" y="205433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0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236D8738-21C6-4FD5-9DAF-966E3509C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16" y="1782694"/>
            <a:ext cx="3711884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LYDA TRUICK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| REGIONAL YOUTH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SERVICES COORDINATOR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151 E Carson St, Carson, CA 90745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P: 310.830.0231 | M: 562.302.3891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 tooltip="LACountyLibrary"/>
              </a:rPr>
              <a:t>LACountyLibrary.org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| @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LACountyLibrary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2019 Gale/LJ Library of the Year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1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13" y="392901"/>
            <a:ext cx="6836773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E3695"/>
                </a:solidFill>
                <a:latin typeface="+mn-lt"/>
              </a:rPr>
              <a:t>About LA County Library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148" y="2258088"/>
            <a:ext cx="3986074" cy="2930912"/>
          </a:xfrm>
        </p:spPr>
        <p:txBody>
          <a:bodyPr>
            <a:normAutofit/>
          </a:bodyPr>
          <a:lstStyle/>
          <a:p>
            <a:r>
              <a:rPr lang="en-US" sz="2400" dirty="0"/>
              <a:t>88 library branches </a:t>
            </a:r>
          </a:p>
          <a:p>
            <a:r>
              <a:rPr lang="en-US" sz="2400" dirty="0"/>
              <a:t>Provides library service to 3.4 million residents </a:t>
            </a:r>
          </a:p>
          <a:p>
            <a:r>
              <a:rPr lang="en-US" sz="2400" dirty="0"/>
              <a:t>Provides programs, books, magazines, homework help, online classes, databases, and much more</a:t>
            </a:r>
          </a:p>
        </p:txBody>
      </p:sp>
      <p:pic>
        <p:nvPicPr>
          <p:cNvPr id="14338" name="Picture 2" descr="Image may contain: text">
            <a:extLst>
              <a:ext uri="{FF2B5EF4-FFF2-40B4-BE49-F238E27FC236}">
                <a16:creationId xmlns:a16="http://schemas.microsoft.com/office/drawing/2014/main" id="{6F38413A-EE04-44AE-9E4E-31300F628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2" y="2143959"/>
            <a:ext cx="4294737" cy="28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70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1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13" y="377429"/>
            <a:ext cx="6836773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E3695"/>
                </a:solidFill>
                <a:latin typeface="+mn-lt"/>
              </a:rPr>
              <a:t>LACOUNTYLIBRARY.ORG</a:t>
            </a:r>
            <a:endParaRPr lang="en-US" dirty="0">
              <a:latin typeface="+mn-lt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2959526-C426-4487-9C07-3965DE3A5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90" y="1766655"/>
            <a:ext cx="8022219" cy="388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6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3444-0CE8-4354-9BF8-360A6616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Digital Library Card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ACB44-0308-4554-8B69-E8CD5382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896" y="2047568"/>
            <a:ext cx="3410688" cy="3554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Access LA County digital resources </a:t>
            </a:r>
          </a:p>
          <a:p>
            <a:pPr lvl="1"/>
            <a:r>
              <a:rPr lang="en-US" sz="2000" dirty="0"/>
              <a:t>eBooks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Audiobooks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Magazines</a:t>
            </a:r>
          </a:p>
          <a:p>
            <a:pPr lvl="1"/>
            <a:r>
              <a:rPr lang="en-US" sz="2000" dirty="0"/>
              <a:t>TV and Movies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Homework Help</a:t>
            </a:r>
          </a:p>
          <a:p>
            <a:pPr lvl="1"/>
            <a:r>
              <a:rPr lang="en-US" sz="2000" dirty="0"/>
              <a:t>Online Classes 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Valid for 90 Days </a:t>
            </a:r>
          </a:p>
          <a:p>
            <a:endParaRPr lang="en-US" dirty="0"/>
          </a:p>
        </p:txBody>
      </p:sp>
      <p:pic>
        <p:nvPicPr>
          <p:cNvPr id="16390" name="Picture 6" descr="Image may contain: 1 person">
            <a:extLst>
              <a:ext uri="{FF2B5EF4-FFF2-40B4-BE49-F238E27FC236}">
                <a16:creationId xmlns:a16="http://schemas.microsoft.com/office/drawing/2014/main" id="{079E079B-9686-4C4F-875F-96575679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9" y="2047568"/>
            <a:ext cx="4739424" cy="35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3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3444-0CE8-4354-9BF8-360A6616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581" y="522391"/>
            <a:ext cx="6764785" cy="11380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eBooks &amp; Audiobooks 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2" descr="Overdrive">
            <a:extLst>
              <a:ext uri="{FF2B5EF4-FFF2-40B4-BE49-F238E27FC236}">
                <a16:creationId xmlns:a16="http://schemas.microsoft.com/office/drawing/2014/main" id="{813E4F78-1736-447E-9236-0E690388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8" y="166045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bby Icon">
            <a:extLst>
              <a:ext uri="{FF2B5EF4-FFF2-40B4-BE49-F238E27FC236}">
                <a16:creationId xmlns:a16="http://schemas.microsoft.com/office/drawing/2014/main" id="{1D7EAC1B-861C-43EB-BF45-F9E3271D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00" y="166045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opla logo">
            <a:extLst>
              <a:ext uri="{FF2B5EF4-FFF2-40B4-BE49-F238E27FC236}">
                <a16:creationId xmlns:a16="http://schemas.microsoft.com/office/drawing/2014/main" id="{AE9C0EF4-CD69-4AA1-85B6-B82A7086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0" y="3653572"/>
            <a:ext cx="1628776" cy="7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b digital logo">
            <a:extLst>
              <a:ext uri="{FF2B5EF4-FFF2-40B4-BE49-F238E27FC236}">
                <a16:creationId xmlns:a16="http://schemas.microsoft.com/office/drawing/2014/main" id="{B4A1DDBC-8F05-43F4-991D-8C2CC0EB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64" y="3653572"/>
            <a:ext cx="1712695" cy="6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8B56D8D-868F-4EEE-97AD-C564E71E6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512" y="1686522"/>
            <a:ext cx="4722922" cy="1016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Overdrive and Libby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Free eBooks and audiobooks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7632E00-B1AA-416C-8F5C-D33C7274C49F}"/>
              </a:ext>
            </a:extLst>
          </p:cNvPr>
          <p:cNvSpPr txBox="1">
            <a:spLocks/>
          </p:cNvSpPr>
          <p:nvPr/>
        </p:nvSpPr>
        <p:spPr>
          <a:xfrm>
            <a:off x="4041512" y="3484369"/>
            <a:ext cx="4722922" cy="101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Hoopla and RB Digital </a:t>
            </a:r>
          </a:p>
          <a:p>
            <a:pPr marL="0" indent="0">
              <a:buNone/>
            </a:pPr>
            <a:r>
              <a:rPr lang="en-US" sz="2400" dirty="0"/>
              <a:t>Free audiobook downloads </a:t>
            </a:r>
            <a:endParaRPr lang="en-US" sz="2400" b="1" dirty="0"/>
          </a:p>
        </p:txBody>
      </p:sp>
      <p:pic>
        <p:nvPicPr>
          <p:cNvPr id="2056" name="Picture 8" descr="BiblioBoard App Icon">
            <a:extLst>
              <a:ext uri="{FF2B5EF4-FFF2-40B4-BE49-F238E27FC236}">
                <a16:creationId xmlns:a16="http://schemas.microsoft.com/office/drawing/2014/main" id="{6102E4DF-8C15-45C3-B56A-EA721BA7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78" y="4991230"/>
            <a:ext cx="1254044" cy="12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61BC5B0-3AD8-44EB-8795-DC7F645FDEF9}"/>
              </a:ext>
            </a:extLst>
          </p:cNvPr>
          <p:cNvSpPr txBox="1">
            <a:spLocks/>
          </p:cNvSpPr>
          <p:nvPr/>
        </p:nvSpPr>
        <p:spPr>
          <a:xfrm>
            <a:off x="4131768" y="5109936"/>
            <a:ext cx="4722922" cy="1016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100" b="1" dirty="0" err="1"/>
              <a:t>BiblioBoard</a:t>
            </a:r>
            <a:r>
              <a:rPr lang="en-US" sz="3100" b="1" dirty="0"/>
              <a:t> </a:t>
            </a:r>
          </a:p>
          <a:p>
            <a:pPr marL="0" indent="0">
              <a:buNone/>
            </a:pPr>
            <a:r>
              <a:rPr lang="en-US" sz="3100" dirty="0"/>
              <a:t>Local content from self-published authors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48271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79" y="217680"/>
            <a:ext cx="6856367" cy="1325563"/>
          </a:xfrm>
        </p:spPr>
        <p:txBody>
          <a:bodyPr/>
          <a:lstStyle/>
          <a:p>
            <a:pPr algn="ctr"/>
            <a:r>
              <a:rPr lang="en-US" dirty="0"/>
              <a:t>Music and Magazines  </a:t>
            </a:r>
          </a:p>
        </p:txBody>
      </p:sp>
      <p:pic>
        <p:nvPicPr>
          <p:cNvPr id="3074" name="Picture 2" descr="freegal logo">
            <a:extLst>
              <a:ext uri="{FF2B5EF4-FFF2-40B4-BE49-F238E27FC236}">
                <a16:creationId xmlns:a16="http://schemas.microsoft.com/office/drawing/2014/main" id="{82293E8E-2720-4381-8C70-08DD0C70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04" y="1635992"/>
            <a:ext cx="1940637" cy="10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opla logo">
            <a:extLst>
              <a:ext uri="{FF2B5EF4-FFF2-40B4-BE49-F238E27FC236}">
                <a16:creationId xmlns:a16="http://schemas.microsoft.com/office/drawing/2014/main" id="{76BBEF76-EF7D-4445-9D6F-AAEEA326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41" y="3307887"/>
            <a:ext cx="2068354" cy="9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051" y="1660835"/>
            <a:ext cx="4722922" cy="120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Freegal</a:t>
            </a:r>
            <a:r>
              <a:rPr lang="en-US" sz="2400" b="1" dirty="0"/>
              <a:t> Music </a:t>
            </a:r>
          </a:p>
          <a:p>
            <a:pPr marL="0" indent="0">
              <a:buNone/>
            </a:pPr>
            <a:r>
              <a:rPr lang="en-US" sz="2400" dirty="0"/>
              <a:t>Unlimited music streaming and limited song downloads</a:t>
            </a:r>
          </a:p>
        </p:txBody>
      </p:sp>
      <p:pic>
        <p:nvPicPr>
          <p:cNvPr id="3078" name="Picture 6" descr="rb digital logo">
            <a:extLst>
              <a:ext uri="{FF2B5EF4-FFF2-40B4-BE49-F238E27FC236}">
                <a16:creationId xmlns:a16="http://schemas.microsoft.com/office/drawing/2014/main" id="{317AEB4E-988A-4D13-8CF3-567F177A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68" y="4884842"/>
            <a:ext cx="95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61B7CCC-B816-4518-9451-F1363BC0DAFE}"/>
              </a:ext>
            </a:extLst>
          </p:cNvPr>
          <p:cNvSpPr txBox="1">
            <a:spLocks/>
          </p:cNvSpPr>
          <p:nvPr/>
        </p:nvSpPr>
        <p:spPr>
          <a:xfrm>
            <a:off x="3980848" y="3272838"/>
            <a:ext cx="4722922" cy="101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Hoopla</a:t>
            </a:r>
          </a:p>
          <a:p>
            <a:pPr marL="0" indent="0">
              <a:buNone/>
            </a:pPr>
            <a:r>
              <a:rPr lang="en-US" sz="2400" dirty="0"/>
              <a:t>Stream albums and digital video </a:t>
            </a:r>
            <a:r>
              <a:rPr lang="en-US" sz="2400" b="1" dirty="0"/>
              <a:t>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7AE70F-1360-4F3A-9D57-D4A6A56E98D6}"/>
              </a:ext>
            </a:extLst>
          </p:cNvPr>
          <p:cNvSpPr txBox="1">
            <a:spLocks/>
          </p:cNvSpPr>
          <p:nvPr/>
        </p:nvSpPr>
        <p:spPr>
          <a:xfrm>
            <a:off x="3980848" y="4993717"/>
            <a:ext cx="4722922" cy="11762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RB Digital </a:t>
            </a:r>
          </a:p>
          <a:p>
            <a:pPr marL="0" indent="0">
              <a:buNone/>
            </a:pPr>
            <a:r>
              <a:rPr lang="en-US" sz="2400" dirty="0"/>
              <a:t>Free digital downloads of popular magazines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891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79" y="280534"/>
            <a:ext cx="6856367" cy="1325563"/>
          </a:xfrm>
        </p:spPr>
        <p:txBody>
          <a:bodyPr/>
          <a:lstStyle/>
          <a:p>
            <a:pPr algn="ctr"/>
            <a:r>
              <a:rPr lang="en-US" dirty="0"/>
              <a:t>Movies and TV Shows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497" y="1971553"/>
            <a:ext cx="5051395" cy="120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Kanopy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Stream independent, international, classic and documentary films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61B7CCC-B816-4518-9451-F1363BC0DAFE}"/>
              </a:ext>
            </a:extLst>
          </p:cNvPr>
          <p:cNvSpPr txBox="1">
            <a:spLocks/>
          </p:cNvSpPr>
          <p:nvPr/>
        </p:nvSpPr>
        <p:spPr>
          <a:xfrm>
            <a:off x="3901733" y="4012435"/>
            <a:ext cx="4722922" cy="101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Hoopla</a:t>
            </a:r>
          </a:p>
          <a:p>
            <a:pPr marL="0" indent="0">
              <a:buNone/>
            </a:pPr>
            <a:r>
              <a:rPr lang="en-US" sz="2400" dirty="0"/>
              <a:t>Stream films and TV shows </a:t>
            </a:r>
            <a:r>
              <a:rPr lang="en-US" sz="2400" b="1" dirty="0"/>
              <a:t> </a:t>
            </a:r>
          </a:p>
        </p:txBody>
      </p:sp>
      <p:pic>
        <p:nvPicPr>
          <p:cNvPr id="4098" name="Picture 2" descr="kanopy logo">
            <a:extLst>
              <a:ext uri="{FF2B5EF4-FFF2-40B4-BE49-F238E27FC236}">
                <a16:creationId xmlns:a16="http://schemas.microsoft.com/office/drawing/2014/main" id="{E9127778-ABC5-40FB-8B0C-43B144F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2" y="2065580"/>
            <a:ext cx="2146235" cy="12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opla logo">
            <a:extLst>
              <a:ext uri="{FF2B5EF4-FFF2-40B4-BE49-F238E27FC236}">
                <a16:creationId xmlns:a16="http://schemas.microsoft.com/office/drawing/2014/main" id="{09F54E85-EB74-4D90-9F0F-22739E37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13" y="4082532"/>
            <a:ext cx="2068354" cy="9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3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79" y="217680"/>
            <a:ext cx="6856367" cy="1325563"/>
          </a:xfrm>
        </p:spPr>
        <p:txBody>
          <a:bodyPr/>
          <a:lstStyle/>
          <a:p>
            <a:pPr algn="ctr"/>
            <a:r>
              <a:rPr lang="en-US" dirty="0"/>
              <a:t>Online Learning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3413" y="1458503"/>
            <a:ext cx="4722922" cy="120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Lynda.com</a:t>
            </a:r>
          </a:p>
          <a:p>
            <a:pPr marL="0" indent="0">
              <a:buNone/>
            </a:pPr>
            <a:r>
              <a:rPr lang="en-US" sz="2400" dirty="0"/>
              <a:t>Access online instructional videos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61B7CCC-B816-4518-9451-F1363BC0DAFE}"/>
              </a:ext>
            </a:extLst>
          </p:cNvPr>
          <p:cNvSpPr txBox="1">
            <a:spLocks/>
          </p:cNvSpPr>
          <p:nvPr/>
        </p:nvSpPr>
        <p:spPr>
          <a:xfrm>
            <a:off x="3566324" y="3070299"/>
            <a:ext cx="4722922" cy="1512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/>
              <a:t>Brainfuse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eLearning for all ages including live tutoring, job coaching, and skill building</a:t>
            </a:r>
            <a:endParaRPr lang="en-US" sz="2400" b="1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7AE70F-1360-4F3A-9D57-D4A6A56E98D6}"/>
              </a:ext>
            </a:extLst>
          </p:cNvPr>
          <p:cNvSpPr txBox="1">
            <a:spLocks/>
          </p:cNvSpPr>
          <p:nvPr/>
        </p:nvSpPr>
        <p:spPr>
          <a:xfrm>
            <a:off x="3566324" y="4994609"/>
            <a:ext cx="4722922" cy="11762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RB Digital </a:t>
            </a:r>
          </a:p>
          <a:p>
            <a:pPr marL="0" indent="0">
              <a:buNone/>
            </a:pPr>
            <a:r>
              <a:rPr lang="en-US" sz="2400" dirty="0"/>
              <a:t>Online language learning classes including ESL courses</a:t>
            </a:r>
            <a:endParaRPr lang="en-US" sz="2400" b="1" dirty="0"/>
          </a:p>
        </p:txBody>
      </p:sp>
      <p:pic>
        <p:nvPicPr>
          <p:cNvPr id="5122" name="Picture 2" descr="lynda logo copy">
            <a:extLst>
              <a:ext uri="{FF2B5EF4-FFF2-40B4-BE49-F238E27FC236}">
                <a16:creationId xmlns:a16="http://schemas.microsoft.com/office/drawing/2014/main" id="{6F637D78-C171-42FB-9872-D2980401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96" y="1395793"/>
            <a:ext cx="1473947" cy="14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ainfuselogosquare">
            <a:extLst>
              <a:ext uri="{FF2B5EF4-FFF2-40B4-BE49-F238E27FC236}">
                <a16:creationId xmlns:a16="http://schemas.microsoft.com/office/drawing/2014/main" id="{A8DCD186-7090-4A25-904A-15045015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62" y="3191297"/>
            <a:ext cx="1403181" cy="140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ngo_logo">
            <a:extLst>
              <a:ext uri="{FF2B5EF4-FFF2-40B4-BE49-F238E27FC236}">
                <a16:creationId xmlns:a16="http://schemas.microsoft.com/office/drawing/2014/main" id="{44A51B83-23D7-4DD3-99BA-5E855974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87" y="4916035"/>
            <a:ext cx="1403180" cy="15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2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B8B-623E-42CD-8DBD-FD1940BE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67" y="320928"/>
            <a:ext cx="6856367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Instructor-Led Online Learning &amp; Test Prep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EBBA75-ED5A-4A57-8F07-E98B380A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605" y="1967095"/>
            <a:ext cx="4722922" cy="39746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/>
              <a:t>Gale Courses </a:t>
            </a:r>
          </a:p>
          <a:p>
            <a:pPr marL="0" indent="0">
              <a:buNone/>
            </a:pPr>
            <a:r>
              <a:rPr lang="en-US" sz="2400" dirty="0"/>
              <a:t>Wide range of free online classes such as grammar, resume writing, digital photography, and much more</a:t>
            </a:r>
          </a:p>
          <a:p>
            <a:pPr marL="0" indent="0">
              <a:buNone/>
            </a:pPr>
            <a:r>
              <a:rPr lang="en-US" sz="2400" b="1" dirty="0"/>
              <a:t>Universal Class</a:t>
            </a:r>
          </a:p>
          <a:p>
            <a:pPr marL="0" indent="0">
              <a:buNone/>
            </a:pPr>
            <a:r>
              <a:rPr lang="en-US" sz="2400" dirty="0"/>
              <a:t>Diverse online instructor-led classes in subjects including computers, business, health, and technology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Learning Express </a:t>
            </a:r>
          </a:p>
          <a:p>
            <a:pPr marL="0" indent="0">
              <a:buNone/>
            </a:pPr>
            <a:r>
              <a:rPr lang="en-US" sz="2400" dirty="0"/>
              <a:t>Practice test, tutorials, and eBooks for school and career</a:t>
            </a:r>
          </a:p>
          <a:p>
            <a:pPr marL="0" indent="0">
              <a:buNone/>
            </a:pPr>
            <a:r>
              <a:rPr lang="en-US" sz="2400" b="1" dirty="0"/>
              <a:t>Khan Academy </a:t>
            </a:r>
          </a:p>
          <a:p>
            <a:pPr marL="0" indent="0">
              <a:buNone/>
            </a:pPr>
            <a:r>
              <a:rPr lang="en-US" sz="2400" dirty="0"/>
              <a:t>Study at your own pace with practice exercise and instructional videos</a:t>
            </a:r>
          </a:p>
        </p:txBody>
      </p:sp>
      <p:pic>
        <p:nvPicPr>
          <p:cNvPr id="11266" name="Picture 2" descr="Image may contain: 1 person, eyeglasses and text">
            <a:extLst>
              <a:ext uri="{FF2B5EF4-FFF2-40B4-BE49-F238E27FC236}">
                <a16:creationId xmlns:a16="http://schemas.microsoft.com/office/drawing/2014/main" id="{AF49DB94-0AD4-402A-93F0-F8E1A473B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" y="1991163"/>
            <a:ext cx="3726056" cy="37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83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 County Library">
      <a:dk1>
        <a:srgbClr val="693399"/>
      </a:dk1>
      <a:lt1>
        <a:srgbClr val="FFFFFF"/>
      </a:lt1>
      <a:dk2>
        <a:srgbClr val="0C0C0C"/>
      </a:dk2>
      <a:lt2>
        <a:srgbClr val="D6D1C4"/>
      </a:lt2>
      <a:accent1>
        <a:srgbClr val="663399"/>
      </a:accent1>
      <a:accent2>
        <a:srgbClr val="4CBD94"/>
      </a:accent2>
      <a:accent3>
        <a:srgbClr val="58595B"/>
      </a:accent3>
      <a:accent4>
        <a:srgbClr val="FFCC00"/>
      </a:accent4>
      <a:accent5>
        <a:srgbClr val="CC3333"/>
      </a:accent5>
      <a:accent6>
        <a:srgbClr val="FF9933"/>
      </a:accent6>
      <a:hlink>
        <a:srgbClr val="663399"/>
      </a:hlink>
      <a:folHlink>
        <a:srgbClr val="4CBD9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0EF780A7EB484DBCAF22F67788AF05" ma:contentTypeVersion="8" ma:contentTypeDescription="Create a new document." ma:contentTypeScope="" ma:versionID="d7827e9bae1621a16e6534e0f488547e">
  <xsd:schema xmlns:xsd="http://www.w3.org/2001/XMLSchema" xmlns:xs="http://www.w3.org/2001/XMLSchema" xmlns:p="http://schemas.microsoft.com/office/2006/metadata/properties" xmlns:ns3="300a3f37-05a5-4a9b-832c-c722341910ac" xmlns:ns4="0fcb0419-3d99-494a-b3ad-901670e294fd" targetNamespace="http://schemas.microsoft.com/office/2006/metadata/properties" ma:root="true" ma:fieldsID="743b0fdc2f9faeda2f167f693f3feacf" ns3:_="" ns4:_="">
    <xsd:import namespace="300a3f37-05a5-4a9b-832c-c722341910ac"/>
    <xsd:import namespace="0fcb0419-3d99-494a-b3ad-901670e294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a3f37-05a5-4a9b-832c-c72234191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b0419-3d99-494a-b3ad-901670e294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8EC148-942B-42AE-BACA-0C921A0813DB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300a3f37-05a5-4a9b-832c-c722341910ac"/>
    <ds:schemaRef ds:uri="http://schemas.openxmlformats.org/package/2006/metadata/core-properties"/>
    <ds:schemaRef ds:uri="http://schemas.microsoft.com/office/infopath/2007/PartnerControls"/>
    <ds:schemaRef ds:uri="0fcb0419-3d99-494a-b3ad-901670e294f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4EC4545-A27C-43D6-9682-906225DD2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E23CBD-3182-4C86-9D20-4DCF2F485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a3f37-05a5-4a9b-832c-c722341910ac"/>
    <ds:schemaRef ds:uri="0fcb0419-3d99-494a-b3ad-901670e29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598</Words>
  <Application>Microsoft Macintosh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LA County Library Programs and Resources </vt:lpstr>
      <vt:lpstr>About LA County Library </vt:lpstr>
      <vt:lpstr>LACOUNTYLIBRARY.ORG</vt:lpstr>
      <vt:lpstr>Temporary Digital Library Card </vt:lpstr>
      <vt:lpstr>eBooks &amp; Audiobooks  </vt:lpstr>
      <vt:lpstr>Music and Magazines  </vt:lpstr>
      <vt:lpstr>Movies and TV Shows </vt:lpstr>
      <vt:lpstr>Online Learning </vt:lpstr>
      <vt:lpstr>Instructor-Led Online Learning &amp; Test Prep </vt:lpstr>
      <vt:lpstr>Virtual Programs</vt:lpstr>
      <vt:lpstr>Activities at Home</vt:lpstr>
      <vt:lpstr>Spring &amp; Summer Discovery Program</vt:lpstr>
      <vt:lpstr>Kids’ Corner </vt:lpstr>
      <vt:lpstr>Great Read Away</vt:lpstr>
      <vt:lpstr>Career Online High School</vt:lpstr>
      <vt:lpstr>Stress Management </vt:lpstr>
      <vt:lpstr>Additional Resources</vt:lpstr>
      <vt:lpstr>Connect With Us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diana@designhouse.la</dc:creator>
  <cp:lastModifiedBy>Dorothy Daniels</cp:lastModifiedBy>
  <cp:revision>61</cp:revision>
  <dcterms:created xsi:type="dcterms:W3CDTF">2018-03-07T23:12:08Z</dcterms:created>
  <dcterms:modified xsi:type="dcterms:W3CDTF">2020-05-13T21:11:33Z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0x0101004C0EF780A7EB484DBCAF22F67788AF05</vt:lpwstr>
  </property>
</Properties>
</file>