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5" r:id="rId2"/>
    <p:sldId id="277" r:id="rId3"/>
    <p:sldId id="278" r:id="rId4"/>
    <p:sldId id="282" r:id="rId5"/>
    <p:sldId id="294" r:id="rId6"/>
    <p:sldId id="290" r:id="rId7"/>
    <p:sldId id="289" r:id="rId8"/>
    <p:sldId id="284" r:id="rId9"/>
    <p:sldId id="295" r:id="rId10"/>
    <p:sldId id="300" r:id="rId11"/>
    <p:sldId id="296" r:id="rId12"/>
    <p:sldId id="301" r:id="rId13"/>
    <p:sldId id="302" r:id="rId14"/>
    <p:sldId id="303" r:id="rId15"/>
    <p:sldId id="297" r:id="rId16"/>
    <p:sldId id="298" r:id="rId17"/>
    <p:sldId id="304" r:id="rId18"/>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979" autoAdjust="0"/>
  </p:normalViewPr>
  <p:slideViewPr>
    <p:cSldViewPr>
      <p:cViewPr varScale="1">
        <p:scale>
          <a:sx n="66" d="100"/>
          <a:sy n="66" d="100"/>
        </p:scale>
        <p:origin x="48" y="104"/>
      </p:cViewPr>
      <p:guideLst>
        <p:guide orient="horz" pos="2160"/>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B488F7-1FAC-40D2-BB7E-BA3CE28D8950}" type="datetimeFigureOut">
              <a:rPr lang="en-US" smtClean="0"/>
              <a:pPr/>
              <a:t>4/6/2021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2D21D1-52E2-420B-B491-CFF6D7BB79FB}" type="slidenum">
              <a:rPr lang="en-US" smtClean="0"/>
              <a:pPr/>
              <a:t>‹#›</a:t>
            </a:fld>
            <a:endParaRPr lang="en-US"/>
          </a:p>
        </p:txBody>
      </p:sp>
    </p:spTree>
    <p:extLst>
      <p:ext uri="{BB962C8B-B14F-4D97-AF65-F5344CB8AC3E}">
        <p14:creationId xmlns:p14="http://schemas.microsoft.com/office/powerpoint/2010/main" val="223947869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1</a:t>
            </a:fld>
            <a:endParaRPr lang="en-US"/>
          </a:p>
        </p:txBody>
      </p:sp>
    </p:spTree>
    <p:extLst>
      <p:ext uri="{BB962C8B-B14F-4D97-AF65-F5344CB8AC3E}">
        <p14:creationId xmlns:p14="http://schemas.microsoft.com/office/powerpoint/2010/main" val="3966947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IN" dirty="0"/>
              <a:t>Source Image:-</a:t>
            </a:r>
          </a:p>
          <a:p>
            <a:r>
              <a:rPr lang="en-IN" dirty="0"/>
              <a:t>https://pixabay.com/en/action-brainstorming-business-3435773/</a:t>
            </a:r>
          </a:p>
        </p:txBody>
      </p:sp>
      <p:sp>
        <p:nvSpPr>
          <p:cNvPr id="4" name="Slide Number Placeholder 3"/>
          <p:cNvSpPr>
            <a:spLocks noGrp="1"/>
          </p:cNvSpPr>
          <p:nvPr>
            <p:ph type="sldNum" sz="quarter" idx="5"/>
          </p:nvPr>
        </p:nvSpPr>
        <p:spPr/>
        <p:txBody>
          <a:bodyPr/>
          <a:lstStyle/>
          <a:p>
            <a:fld id="{CA2D21D1-52E2-420B-B491-CFF6D7BB79FB}" type="slidenum">
              <a:rPr lang="en-US" smtClean="0"/>
              <a:pPr/>
              <a:t>11</a:t>
            </a:fld>
            <a:endParaRPr lang="en-US"/>
          </a:p>
        </p:txBody>
      </p:sp>
    </p:spTree>
    <p:extLst>
      <p:ext uri="{BB962C8B-B14F-4D97-AF65-F5344CB8AC3E}">
        <p14:creationId xmlns:p14="http://schemas.microsoft.com/office/powerpoint/2010/main" val="1457219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smtClean="0">
                <a:solidFill>
                  <a:schemeClr val="tx1"/>
                </a:solidFill>
                <a:effectLst/>
                <a:latin typeface="+mn-lt"/>
                <a:ea typeface="+mn-ea"/>
                <a:cs typeface="+mn-cs"/>
              </a:rPr>
              <a:t>The Cadence of Accountability/The How:</a:t>
            </a:r>
            <a:endParaRPr lang="en-US" sz="1600" kern="1200" dirty="0" smtClean="0">
              <a:solidFill>
                <a:schemeClr val="tx1"/>
              </a:solidFill>
              <a:effectLst/>
              <a:latin typeface="+mn-lt"/>
              <a:ea typeface="+mn-ea"/>
              <a:cs typeface="+mn-cs"/>
            </a:endParaRPr>
          </a:p>
          <a:p>
            <a:pPr lvl="0"/>
            <a:r>
              <a:rPr lang="en-US" sz="1600" b="1" kern="1200" dirty="0" smtClean="0">
                <a:solidFill>
                  <a:schemeClr val="tx1"/>
                </a:solidFill>
                <a:effectLst/>
                <a:latin typeface="+mn-lt"/>
                <a:ea typeface="+mn-ea"/>
                <a:cs typeface="+mn-cs"/>
              </a:rPr>
              <a:t>Create and disseminate an “Engagement Toolkit” to improve authentic engagement of children and youth to assess underlying needs and inform case planning.  </a:t>
            </a:r>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 </a:t>
            </a:r>
          </a:p>
          <a:p>
            <a:pPr lvl="0"/>
            <a:r>
              <a:rPr lang="en-US" sz="1600" kern="1200" dirty="0" smtClean="0">
                <a:solidFill>
                  <a:schemeClr val="tx1"/>
                </a:solidFill>
                <a:effectLst/>
                <a:latin typeface="+mn-lt"/>
                <a:ea typeface="+mn-ea"/>
                <a:cs typeface="+mn-cs"/>
              </a:rPr>
              <a:t>Identify specific engagement strategies for use with all youth.</a:t>
            </a:r>
          </a:p>
          <a:p>
            <a:pPr lvl="0"/>
            <a:r>
              <a:rPr lang="en-US" sz="1600" kern="1200" dirty="0" smtClean="0">
                <a:solidFill>
                  <a:schemeClr val="tx1"/>
                </a:solidFill>
                <a:effectLst/>
                <a:latin typeface="+mn-lt"/>
                <a:ea typeface="+mn-ea"/>
                <a:cs typeface="+mn-cs"/>
              </a:rPr>
              <a:t>Provide regular updates</a:t>
            </a:r>
          </a:p>
          <a:p>
            <a:pPr lvl="0"/>
            <a:r>
              <a:rPr lang="en-US" sz="1600" kern="1200" dirty="0" smtClean="0">
                <a:solidFill>
                  <a:schemeClr val="tx1"/>
                </a:solidFill>
                <a:effectLst/>
                <a:latin typeface="+mn-lt"/>
                <a:ea typeface="+mn-ea"/>
                <a:cs typeface="+mn-cs"/>
              </a:rPr>
              <a:t>Training and coaching for CWS/CMS data input and how to ask the question</a:t>
            </a:r>
          </a:p>
          <a:p>
            <a:r>
              <a:rPr lang="en-US" sz="1600" kern="1200" dirty="0" smtClean="0">
                <a:solidFill>
                  <a:schemeClr val="tx1"/>
                </a:solidFill>
                <a:effectLst/>
                <a:latin typeface="+mn-lt"/>
                <a:ea typeface="+mn-ea"/>
                <a:cs typeface="+mn-cs"/>
              </a:rPr>
              <a:t> </a:t>
            </a:r>
          </a:p>
          <a:p>
            <a:pPr lvl="0"/>
            <a:r>
              <a:rPr lang="en-US" sz="1600" b="1" kern="1200" dirty="0" smtClean="0">
                <a:solidFill>
                  <a:schemeClr val="tx1"/>
                </a:solidFill>
                <a:effectLst/>
                <a:latin typeface="+mn-lt"/>
                <a:ea typeface="+mn-ea"/>
                <a:cs typeface="+mn-cs"/>
              </a:rPr>
              <a:t>Collaborate to create an affirming practices strategy framework for LGBTQ+ youth and young adults in the child welfare system. </a:t>
            </a:r>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 </a:t>
            </a:r>
          </a:p>
          <a:p>
            <a:pPr lvl="0"/>
            <a:r>
              <a:rPr lang="en-US" sz="1600" kern="1200" dirty="0" smtClean="0">
                <a:solidFill>
                  <a:schemeClr val="tx1"/>
                </a:solidFill>
                <a:effectLst/>
                <a:latin typeface="+mn-lt"/>
                <a:ea typeface="+mn-ea"/>
                <a:cs typeface="+mn-cs"/>
              </a:rPr>
              <a:t>Develop a plan for a paced roll-out and accountability strategies.</a:t>
            </a:r>
          </a:p>
          <a:p>
            <a:pPr lvl="0"/>
            <a:r>
              <a:rPr lang="en-US" sz="1600" kern="1200" dirty="0" smtClean="0">
                <a:solidFill>
                  <a:schemeClr val="tx1"/>
                </a:solidFill>
                <a:effectLst/>
                <a:latin typeface="+mn-lt"/>
                <a:ea typeface="+mn-ea"/>
                <a:cs typeface="+mn-cs"/>
              </a:rPr>
              <a:t>Determine well-being outcomes to measure.</a:t>
            </a:r>
          </a:p>
          <a:p>
            <a:r>
              <a:rPr lang="en-US" sz="1600" kern="1200" dirty="0" smtClean="0">
                <a:solidFill>
                  <a:schemeClr val="tx1"/>
                </a:solidFill>
                <a:effectLst/>
                <a:latin typeface="+mn-lt"/>
                <a:ea typeface="+mn-ea"/>
                <a:cs typeface="+mn-cs"/>
              </a:rPr>
              <a:t> </a:t>
            </a:r>
          </a:p>
          <a:p>
            <a:pPr lvl="0"/>
            <a:r>
              <a:rPr lang="en-US" sz="1600" b="1" kern="1200" dirty="0" smtClean="0">
                <a:solidFill>
                  <a:schemeClr val="tx1"/>
                </a:solidFill>
                <a:effectLst/>
                <a:latin typeface="+mn-lt"/>
                <a:ea typeface="+mn-ea"/>
                <a:cs typeface="+mn-cs"/>
              </a:rPr>
              <a:t>Create a structure to develop and guide LGBTQ+ Office and Program Champions.  </a:t>
            </a:r>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 </a:t>
            </a:r>
          </a:p>
          <a:p>
            <a:pPr lvl="0"/>
            <a:r>
              <a:rPr lang="en-US" sz="1600" kern="1200" dirty="0" smtClean="0">
                <a:solidFill>
                  <a:schemeClr val="tx1"/>
                </a:solidFill>
                <a:effectLst/>
                <a:latin typeface="+mn-lt"/>
                <a:ea typeface="+mn-ea"/>
                <a:cs typeface="+mn-cs"/>
              </a:rPr>
              <a:t>Ensure Champions are provided with education, supports, and beneficial resources for staff.</a:t>
            </a:r>
          </a:p>
          <a:p>
            <a:pPr lvl="0"/>
            <a:r>
              <a:rPr lang="en-US" sz="1600" kern="1200" dirty="0" smtClean="0">
                <a:solidFill>
                  <a:schemeClr val="tx1"/>
                </a:solidFill>
                <a:effectLst/>
                <a:latin typeface="+mn-lt"/>
                <a:ea typeface="+mn-ea"/>
                <a:cs typeface="+mn-cs"/>
              </a:rPr>
              <a:t>Development of a Champion Desk Guide. </a:t>
            </a:r>
          </a:p>
          <a:p>
            <a:pPr lvl="0"/>
            <a:r>
              <a:rPr lang="en-US" sz="1600" kern="1200" dirty="0" smtClean="0">
                <a:solidFill>
                  <a:schemeClr val="tx1"/>
                </a:solidFill>
                <a:effectLst/>
                <a:latin typeface="+mn-lt"/>
                <a:ea typeface="+mn-ea"/>
                <a:cs typeface="+mn-cs"/>
              </a:rPr>
              <a:t>Develop a tool/referral process to track the access of Champions.</a:t>
            </a:r>
          </a:p>
          <a:p>
            <a:r>
              <a:rPr lang="en-US" sz="1600" kern="1200" dirty="0" smtClean="0">
                <a:solidFill>
                  <a:schemeClr val="tx1"/>
                </a:solidFill>
                <a:effectLst/>
                <a:latin typeface="+mn-lt"/>
                <a:ea typeface="+mn-ea"/>
                <a:cs typeface="+mn-cs"/>
              </a:rPr>
              <a:t> </a:t>
            </a:r>
          </a:p>
          <a:p>
            <a:pPr lvl="0"/>
            <a:r>
              <a:rPr lang="en-US" sz="1600" b="1" kern="1200" dirty="0" smtClean="0">
                <a:solidFill>
                  <a:schemeClr val="tx1"/>
                </a:solidFill>
                <a:effectLst/>
                <a:latin typeface="+mn-lt"/>
                <a:ea typeface="+mn-ea"/>
                <a:cs typeface="+mn-cs"/>
              </a:rPr>
              <a:t>Campaign to increase visibility and awareness of the LGBTQ+ community. </a:t>
            </a:r>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 </a:t>
            </a:r>
          </a:p>
          <a:p>
            <a:pPr lvl="0"/>
            <a:r>
              <a:rPr lang="en-US" sz="1600" kern="1200" dirty="0" smtClean="0">
                <a:solidFill>
                  <a:schemeClr val="tx1"/>
                </a:solidFill>
                <a:effectLst/>
                <a:latin typeface="+mn-lt"/>
                <a:ea typeface="+mn-ea"/>
                <a:cs typeface="+mn-cs"/>
              </a:rPr>
              <a:t>DCFS Pride Celebration – June 2021</a:t>
            </a:r>
          </a:p>
          <a:p>
            <a:pPr lvl="0"/>
            <a:r>
              <a:rPr lang="en-US" sz="1600" kern="1200" dirty="0" smtClean="0">
                <a:solidFill>
                  <a:schemeClr val="tx1"/>
                </a:solidFill>
                <a:effectLst/>
                <a:latin typeface="+mn-lt"/>
                <a:ea typeface="+mn-ea"/>
                <a:cs typeface="+mn-cs"/>
              </a:rPr>
              <a:t>Coming Out Day Parties – October 11, 2021</a:t>
            </a:r>
          </a:p>
          <a:p>
            <a:pPr lvl="0"/>
            <a:r>
              <a:rPr lang="en-US" sz="1600" kern="1200" dirty="0" smtClean="0">
                <a:solidFill>
                  <a:schemeClr val="tx1"/>
                </a:solidFill>
                <a:effectLst/>
                <a:latin typeface="+mn-lt"/>
                <a:ea typeface="+mn-ea"/>
                <a:cs typeface="+mn-cs"/>
              </a:rPr>
              <a:t>Transgender Awareness Month – November 2021</a:t>
            </a:r>
          </a:p>
          <a:p>
            <a:pPr lvl="0"/>
            <a:r>
              <a:rPr lang="en-US" sz="1600" kern="1200" dirty="0" smtClean="0">
                <a:solidFill>
                  <a:schemeClr val="tx1"/>
                </a:solidFill>
                <a:effectLst/>
                <a:latin typeface="+mn-lt"/>
                <a:ea typeface="+mn-ea"/>
                <a:cs typeface="+mn-cs"/>
              </a:rPr>
              <a:t>Quarterly LGBTQ+ Newsletter</a:t>
            </a:r>
          </a:p>
          <a:p>
            <a:r>
              <a:rPr lang="en-US" sz="1600" kern="1200" dirty="0" smtClean="0">
                <a:solidFill>
                  <a:schemeClr val="tx1"/>
                </a:solidFill>
                <a:effectLst/>
                <a:latin typeface="+mn-lt"/>
                <a:ea typeface="+mn-ea"/>
                <a:cs typeface="+mn-cs"/>
              </a:rPr>
              <a:t> </a:t>
            </a:r>
          </a:p>
          <a:p>
            <a:r>
              <a:rPr lang="en-US" sz="1600" b="1" i="1" kern="1200" dirty="0" smtClean="0">
                <a:solidFill>
                  <a:schemeClr val="tx1"/>
                </a:solidFill>
                <a:effectLst/>
                <a:latin typeface="+mn-lt"/>
                <a:ea typeface="+mn-ea"/>
                <a:cs typeface="+mn-cs"/>
              </a:rPr>
              <a:t>Outcomes/Performance Measures </a:t>
            </a:r>
            <a:endParaRPr lang="en-US" sz="1600" kern="1200" dirty="0" smtClean="0">
              <a:solidFill>
                <a:schemeClr val="tx1"/>
              </a:solidFill>
              <a:effectLst/>
              <a:latin typeface="+mn-lt"/>
              <a:ea typeface="+mn-ea"/>
              <a:cs typeface="+mn-cs"/>
            </a:endParaRPr>
          </a:p>
          <a:p>
            <a:r>
              <a:rPr lang="en-US" sz="1600" i="1"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pPr lvl="0"/>
            <a:r>
              <a:rPr lang="en-US" sz="1600" kern="1200" dirty="0" smtClean="0">
                <a:solidFill>
                  <a:schemeClr val="tx1"/>
                </a:solidFill>
                <a:effectLst/>
                <a:latin typeface="+mn-lt"/>
                <a:ea typeface="+mn-ea"/>
                <a:cs typeface="+mn-cs"/>
              </a:rPr>
              <a:t>By February 28, 2022, DCFS regional offices will appropriately and accurately improve use of Sexual Orientation indicator for youth ages 12+, by reducing the use of “Unable to Determine” 10%, from 86% to 77.4%.</a:t>
            </a:r>
          </a:p>
          <a:p>
            <a:pPr lvl="0"/>
            <a:r>
              <a:rPr lang="en-US" sz="1600" kern="1200" dirty="0" smtClean="0">
                <a:solidFill>
                  <a:schemeClr val="tx1"/>
                </a:solidFill>
                <a:effectLst/>
                <a:latin typeface="+mn-lt"/>
                <a:ea typeface="+mn-ea"/>
                <a:cs typeface="+mn-cs"/>
              </a:rPr>
              <a:t>By February 28, 2022, DCFS regional offices will appropriately and accurately improve use of Gender Identity indicator for youth ages 12+ by reducing the use of “Did Not Ask” 10 percent, from 89.1% to 80.2%.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12</a:t>
            </a:fld>
            <a:endParaRPr lang="en-US"/>
          </a:p>
        </p:txBody>
      </p:sp>
    </p:spTree>
    <p:extLst>
      <p:ext uri="{BB962C8B-B14F-4D97-AF65-F5344CB8AC3E}">
        <p14:creationId xmlns:p14="http://schemas.microsoft.com/office/powerpoint/2010/main" val="1899173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13</a:t>
            </a:fld>
            <a:endParaRPr lang="en-US"/>
          </a:p>
        </p:txBody>
      </p:sp>
    </p:spTree>
    <p:extLst>
      <p:ext uri="{BB962C8B-B14F-4D97-AF65-F5344CB8AC3E}">
        <p14:creationId xmlns:p14="http://schemas.microsoft.com/office/powerpoint/2010/main" val="3557297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IN" dirty="0"/>
              <a:t>Source Image:-</a:t>
            </a:r>
          </a:p>
          <a:p>
            <a:r>
              <a:rPr lang="en-IN" dirty="0"/>
              <a:t>https://pixabay.com/en/question-mark-important-sign-1872665/</a:t>
            </a:r>
          </a:p>
        </p:txBody>
      </p:sp>
      <p:sp>
        <p:nvSpPr>
          <p:cNvPr id="4" name="Slide Number Placeholder 3"/>
          <p:cNvSpPr>
            <a:spLocks noGrp="1"/>
          </p:cNvSpPr>
          <p:nvPr>
            <p:ph type="sldNum" sz="quarter" idx="5"/>
          </p:nvPr>
        </p:nvSpPr>
        <p:spPr/>
        <p:txBody>
          <a:bodyPr/>
          <a:lstStyle/>
          <a:p>
            <a:fld id="{CA2D21D1-52E2-420B-B491-CFF6D7BB79FB}" type="slidenum">
              <a:rPr lang="en-US" smtClean="0"/>
              <a:pPr/>
              <a:t>15</a:t>
            </a:fld>
            <a:endParaRPr lang="en-US"/>
          </a:p>
        </p:txBody>
      </p:sp>
    </p:spTree>
    <p:extLst>
      <p:ext uri="{BB962C8B-B14F-4D97-AF65-F5344CB8AC3E}">
        <p14:creationId xmlns:p14="http://schemas.microsoft.com/office/powerpoint/2010/main" val="4179511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IN" dirty="0"/>
              <a:t>Source Image:-</a:t>
            </a:r>
          </a:p>
          <a:p>
            <a:r>
              <a:rPr lang="en-IN" dirty="0"/>
              <a:t>https://pixabay.com/en/associate-business-call-calling-3548078/</a:t>
            </a:r>
          </a:p>
        </p:txBody>
      </p:sp>
      <p:sp>
        <p:nvSpPr>
          <p:cNvPr id="4" name="Slide Number Placeholder 3"/>
          <p:cNvSpPr>
            <a:spLocks noGrp="1"/>
          </p:cNvSpPr>
          <p:nvPr>
            <p:ph type="sldNum" sz="quarter" idx="5"/>
          </p:nvPr>
        </p:nvSpPr>
        <p:spPr/>
        <p:txBody>
          <a:bodyPr/>
          <a:lstStyle/>
          <a:p>
            <a:fld id="{CA2D21D1-52E2-420B-B491-CFF6D7BB79FB}" type="slidenum">
              <a:rPr lang="en-US" smtClean="0"/>
              <a:pPr/>
              <a:t>16</a:t>
            </a:fld>
            <a:endParaRPr lang="en-US"/>
          </a:p>
        </p:txBody>
      </p:sp>
    </p:spTree>
    <p:extLst>
      <p:ext uri="{BB962C8B-B14F-4D97-AF65-F5344CB8AC3E}">
        <p14:creationId xmlns:p14="http://schemas.microsoft.com/office/powerpoint/2010/main" val="940189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IN" dirty="0"/>
              <a:t>Source Image:-</a:t>
            </a:r>
          </a:p>
          <a:p>
            <a:r>
              <a:rPr lang="en-IN" dirty="0"/>
              <a:t>https://pixabay.com/en/office-business-paperwork-document-3295556/</a:t>
            </a:r>
          </a:p>
        </p:txBody>
      </p:sp>
      <p:sp>
        <p:nvSpPr>
          <p:cNvPr id="4" name="Slide Number Placeholder 3"/>
          <p:cNvSpPr>
            <a:spLocks noGrp="1"/>
          </p:cNvSpPr>
          <p:nvPr>
            <p:ph type="sldNum" sz="quarter" idx="5"/>
          </p:nvPr>
        </p:nvSpPr>
        <p:spPr/>
        <p:txBody>
          <a:bodyPr/>
          <a:lstStyle/>
          <a:p>
            <a:fld id="{CA2D21D1-52E2-420B-B491-CFF6D7BB79FB}" type="slidenum">
              <a:rPr lang="en-US" smtClean="0"/>
              <a:pPr/>
              <a:t>2</a:t>
            </a:fld>
            <a:endParaRPr lang="en-US"/>
          </a:p>
        </p:txBody>
      </p:sp>
    </p:spTree>
    <p:extLst>
      <p:ext uri="{BB962C8B-B14F-4D97-AF65-F5344CB8AC3E}">
        <p14:creationId xmlns:p14="http://schemas.microsoft.com/office/powerpoint/2010/main" val="2890912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IN" dirty="0"/>
              <a:t>Source Image:-</a:t>
            </a:r>
          </a:p>
          <a:p>
            <a:r>
              <a:rPr lang="en-IN" dirty="0"/>
              <a:t>https://pixabay.com/en/young-woman-girl-lady-female-work-791849/</a:t>
            </a:r>
          </a:p>
        </p:txBody>
      </p:sp>
      <p:sp>
        <p:nvSpPr>
          <p:cNvPr id="4" name="Slide Number Placeholder 3"/>
          <p:cNvSpPr>
            <a:spLocks noGrp="1"/>
          </p:cNvSpPr>
          <p:nvPr>
            <p:ph type="sldNum" sz="quarter" idx="5"/>
          </p:nvPr>
        </p:nvSpPr>
        <p:spPr/>
        <p:txBody>
          <a:bodyPr/>
          <a:lstStyle/>
          <a:p>
            <a:fld id="{CA2D21D1-52E2-420B-B491-CFF6D7BB79FB}" type="slidenum">
              <a:rPr lang="en-US" smtClean="0"/>
              <a:pPr/>
              <a:t>3</a:t>
            </a:fld>
            <a:endParaRPr lang="en-US"/>
          </a:p>
        </p:txBody>
      </p:sp>
    </p:spTree>
    <p:extLst>
      <p:ext uri="{BB962C8B-B14F-4D97-AF65-F5344CB8AC3E}">
        <p14:creationId xmlns:p14="http://schemas.microsoft.com/office/powerpoint/2010/main" val="513059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4</a:t>
            </a:fld>
            <a:endParaRPr lang="en-US"/>
          </a:p>
        </p:txBody>
      </p:sp>
    </p:spTree>
    <p:extLst>
      <p:ext uri="{BB962C8B-B14F-4D97-AF65-F5344CB8AC3E}">
        <p14:creationId xmlns:p14="http://schemas.microsoft.com/office/powerpoint/2010/main" val="745888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5</a:t>
            </a:fld>
            <a:endParaRPr lang="en-US"/>
          </a:p>
        </p:txBody>
      </p:sp>
    </p:spTree>
    <p:extLst>
      <p:ext uri="{BB962C8B-B14F-4D97-AF65-F5344CB8AC3E}">
        <p14:creationId xmlns:p14="http://schemas.microsoft.com/office/powerpoint/2010/main" val="1055669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6</a:t>
            </a:fld>
            <a:endParaRPr lang="en-US"/>
          </a:p>
        </p:txBody>
      </p:sp>
    </p:spTree>
    <p:extLst>
      <p:ext uri="{BB962C8B-B14F-4D97-AF65-F5344CB8AC3E}">
        <p14:creationId xmlns:p14="http://schemas.microsoft.com/office/powerpoint/2010/main" val="537480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7</a:t>
            </a:fld>
            <a:endParaRPr lang="en-US"/>
          </a:p>
        </p:txBody>
      </p:sp>
    </p:spTree>
    <p:extLst>
      <p:ext uri="{BB962C8B-B14F-4D97-AF65-F5344CB8AC3E}">
        <p14:creationId xmlns:p14="http://schemas.microsoft.com/office/powerpoint/2010/main" val="694121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8</a:t>
            </a:fld>
            <a:endParaRPr lang="en-US"/>
          </a:p>
        </p:txBody>
      </p:sp>
    </p:spTree>
    <p:extLst>
      <p:ext uri="{BB962C8B-B14F-4D97-AF65-F5344CB8AC3E}">
        <p14:creationId xmlns:p14="http://schemas.microsoft.com/office/powerpoint/2010/main" val="2707883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9</a:t>
            </a:fld>
            <a:endParaRPr lang="en-US"/>
          </a:p>
        </p:txBody>
      </p:sp>
    </p:spTree>
    <p:extLst>
      <p:ext uri="{BB962C8B-B14F-4D97-AF65-F5344CB8AC3E}">
        <p14:creationId xmlns:p14="http://schemas.microsoft.com/office/powerpoint/2010/main" val="155304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C43A12B-62A7-41D7-A2C4-E321CC45AA82}"/>
              </a:ext>
            </a:extLst>
          </p:cNvPr>
          <p:cNvSpPr>
            <a:spLocks noGrp="1"/>
          </p:cNvSpPr>
          <p:nvPr>
            <p:ph type="pic" sz="quarter" idx="13"/>
          </p:nvPr>
        </p:nvSpPr>
        <p:spPr>
          <a:xfrm>
            <a:off x="0" y="0"/>
            <a:ext cx="12188825" cy="6858000"/>
          </a:xfrm>
        </p:spPr>
        <p:txBody>
          <a:bodyPr anchor="ctr"/>
          <a:lstStyle>
            <a:lvl1pPr marL="0" indent="0" algn="ctr">
              <a:buNone/>
              <a:defRPr/>
            </a:lvl1pPr>
          </a:lstStyle>
          <a:p>
            <a:endParaRPr lang="en-IN"/>
          </a:p>
        </p:txBody>
      </p:sp>
      <p:sp>
        <p:nvSpPr>
          <p:cNvPr id="4" name="Date Placeholder 3"/>
          <p:cNvSpPr>
            <a:spLocks noGrp="1"/>
          </p:cNvSpPr>
          <p:nvPr>
            <p:ph type="dt" sz="half" idx="10"/>
          </p:nvPr>
        </p:nvSpPr>
        <p:spPr/>
        <p:txBody>
          <a:bodyPr/>
          <a:lstStyle/>
          <a:p>
            <a:fld id="{9578D6DB-6798-42D2-B9AD-FC6F1C72FC30}" type="datetimeFigureOut">
              <a:rPr lang="en-US" smtClean="0"/>
              <a:pPr/>
              <a:t>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Tree>
    <p:extLst>
      <p:ext uri="{BB962C8B-B14F-4D97-AF65-F5344CB8AC3E}">
        <p14:creationId xmlns:p14="http://schemas.microsoft.com/office/powerpoint/2010/main" val="174154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41" y="235727"/>
            <a:ext cx="10969943" cy="711081"/>
          </a:xfrm>
        </p:spPr>
        <p:txBody>
          <a:bodyPr>
            <a:noAutofit/>
          </a:bodyPr>
          <a:lstStyle>
            <a:lvl1pPr>
              <a:defRPr sz="3200"/>
            </a:lvl1pPr>
          </a:lstStyle>
          <a:p>
            <a:r>
              <a:rPr lang="en-US" dirty="0"/>
              <a:t>Click to edit Master title style</a:t>
            </a:r>
          </a:p>
        </p:txBody>
      </p:sp>
      <p:sp>
        <p:nvSpPr>
          <p:cNvPr id="4" name="Footer Placeholder 3"/>
          <p:cNvSpPr>
            <a:spLocks noGrp="1"/>
          </p:cNvSpPr>
          <p:nvPr>
            <p:ph type="ftr" sz="quarter" idx="11"/>
          </p:nvPr>
        </p:nvSpPr>
        <p:spPr>
          <a:xfrm>
            <a:off x="609441" y="6208886"/>
            <a:ext cx="3036699" cy="365125"/>
          </a:xfrm>
        </p:spPr>
        <p:txBody>
          <a:bodyPr/>
          <a:lstStyle>
            <a:lvl1pPr algn="l">
              <a:defRPr sz="1400">
                <a:latin typeface="Open Sans"/>
              </a:defRPr>
            </a:lvl1pPr>
          </a:lstStyle>
          <a:p>
            <a:r>
              <a:rPr lang="en-US" dirty="0"/>
              <a:t>Companyname.com</a:t>
            </a:r>
          </a:p>
        </p:txBody>
      </p:sp>
      <p:sp>
        <p:nvSpPr>
          <p:cNvPr id="5" name="Slide Number Placeholder 4"/>
          <p:cNvSpPr>
            <a:spLocks noGrp="1"/>
          </p:cNvSpPr>
          <p:nvPr>
            <p:ph type="sldNum" sz="quarter" idx="12"/>
          </p:nvPr>
        </p:nvSpPr>
        <p:spPr>
          <a:xfrm>
            <a:off x="11134630" y="6165304"/>
            <a:ext cx="445096" cy="452288"/>
          </a:xfrm>
          <a:prstGeom prst="diamond">
            <a:avLst/>
          </a:prstGeom>
          <a:solidFill>
            <a:schemeClr val="accent4"/>
          </a:solidFill>
        </p:spPr>
        <p:txBody>
          <a:bodyPr lIns="0" tIns="0" rIns="0" bIns="0"/>
          <a:lstStyle>
            <a:lvl1pPr algn="ctr">
              <a:defRPr sz="1200">
                <a:solidFill>
                  <a:schemeClr val="bg1"/>
                </a:solidFill>
                <a:latin typeface="Open Sans"/>
              </a:defRPr>
            </a:lvl1pPr>
          </a:lstStyle>
          <a:p>
            <a:fld id="{96E69268-9C8B-4EBF-A9EE-DC5DC2D48DC3}" type="slidenum">
              <a:rPr lang="en-US" smtClean="0"/>
              <a:pPr/>
              <a:t>‹#›</a:t>
            </a:fld>
            <a:endParaRPr lang="en-US" dirty="0"/>
          </a:p>
        </p:txBody>
      </p:sp>
      <p:cxnSp>
        <p:nvCxnSpPr>
          <p:cNvPr id="10" name="Straight Connector 9">
            <a:extLst>
              <a:ext uri="{FF2B5EF4-FFF2-40B4-BE49-F238E27FC236}">
                <a16:creationId xmlns:a16="http://schemas.microsoft.com/office/drawing/2014/main" id="{D53D993A-6B52-4F31-82D7-EBFA627718BC}"/>
              </a:ext>
            </a:extLst>
          </p:cNvPr>
          <p:cNvCxnSpPr>
            <a:cxnSpLocks/>
          </p:cNvCxnSpPr>
          <p:nvPr userDrawn="1"/>
        </p:nvCxnSpPr>
        <p:spPr>
          <a:xfrm flipH="1">
            <a:off x="2782044" y="6391488"/>
            <a:ext cx="82415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Picture Placeholder 13">
            <a:extLst>
              <a:ext uri="{FF2B5EF4-FFF2-40B4-BE49-F238E27FC236}">
                <a16:creationId xmlns:a16="http://schemas.microsoft.com/office/drawing/2014/main" id="{445646BC-75D9-4A5B-B35E-624B24B5AE98}"/>
              </a:ext>
            </a:extLst>
          </p:cNvPr>
          <p:cNvSpPr>
            <a:spLocks noGrp="1"/>
          </p:cNvSpPr>
          <p:nvPr>
            <p:ph type="pic" sz="quarter" idx="13"/>
          </p:nvPr>
        </p:nvSpPr>
        <p:spPr>
          <a:xfrm>
            <a:off x="4348701" y="1042735"/>
            <a:ext cx="1313129" cy="1314385"/>
          </a:xfrm>
          <a:prstGeom prst="ellipse">
            <a:avLst/>
          </a:prstGeom>
          <a:solidFill>
            <a:schemeClr val="accent6"/>
          </a:solidFill>
          <a:effectLst>
            <a:outerShdw blurRad="63500" dist="38100" dir="5400000" algn="t" rotWithShape="0">
              <a:prstClr val="black">
                <a:alpha val="30000"/>
              </a:prstClr>
            </a:outerShdw>
          </a:effectLst>
        </p:spPr>
        <p:txBody>
          <a:bodyPr anchor="ctr">
            <a:normAutofit/>
          </a:bodyPr>
          <a:lstStyle>
            <a:lvl1pPr marL="0" indent="0" algn="ctr">
              <a:buNone/>
              <a:defRPr sz="1400">
                <a:solidFill>
                  <a:schemeClr val="tx1">
                    <a:lumMod val="75000"/>
                    <a:lumOff val="25000"/>
                  </a:schemeClr>
                </a:solidFill>
                <a:latin typeface="Open Sans"/>
              </a:defRPr>
            </a:lvl1pPr>
          </a:lstStyle>
          <a:p>
            <a:endParaRPr lang="en-IN" dirty="0"/>
          </a:p>
        </p:txBody>
      </p:sp>
      <p:sp>
        <p:nvSpPr>
          <p:cNvPr id="19" name="Picture Placeholder 13">
            <a:extLst>
              <a:ext uri="{FF2B5EF4-FFF2-40B4-BE49-F238E27FC236}">
                <a16:creationId xmlns:a16="http://schemas.microsoft.com/office/drawing/2014/main" id="{6FD60AAA-A69A-4EF2-A764-8DDCEFCDFB78}"/>
              </a:ext>
            </a:extLst>
          </p:cNvPr>
          <p:cNvSpPr>
            <a:spLocks noGrp="1"/>
          </p:cNvSpPr>
          <p:nvPr>
            <p:ph type="pic" sz="quarter" idx="14"/>
          </p:nvPr>
        </p:nvSpPr>
        <p:spPr>
          <a:xfrm>
            <a:off x="985288" y="2837694"/>
            <a:ext cx="1001827" cy="1002786"/>
          </a:xfrm>
          <a:prstGeom prst="ellipse">
            <a:avLst/>
          </a:prstGeom>
          <a:solidFill>
            <a:schemeClr val="accent5"/>
          </a:solidFill>
          <a:effectLst>
            <a:outerShdw blurRad="63500" dist="38100" dir="5400000" algn="t" rotWithShape="0">
              <a:prstClr val="black">
                <a:alpha val="30000"/>
              </a:prstClr>
            </a:outerShdw>
          </a:effectLst>
        </p:spPr>
        <p:txBody>
          <a:bodyPr anchor="ctr">
            <a:normAutofit/>
          </a:bodyPr>
          <a:lstStyle>
            <a:lvl1pPr marL="0" indent="0" algn="ctr">
              <a:buNone/>
              <a:defRPr sz="1400">
                <a:solidFill>
                  <a:schemeClr val="tx1">
                    <a:lumMod val="75000"/>
                    <a:lumOff val="25000"/>
                  </a:schemeClr>
                </a:solidFill>
                <a:latin typeface="Open Sans"/>
              </a:defRPr>
            </a:lvl1pPr>
          </a:lstStyle>
          <a:p>
            <a:endParaRPr lang="en-IN" dirty="0"/>
          </a:p>
        </p:txBody>
      </p:sp>
      <p:sp>
        <p:nvSpPr>
          <p:cNvPr id="20" name="Picture Placeholder 13">
            <a:extLst>
              <a:ext uri="{FF2B5EF4-FFF2-40B4-BE49-F238E27FC236}">
                <a16:creationId xmlns:a16="http://schemas.microsoft.com/office/drawing/2014/main" id="{559D99F6-69F7-4871-B01E-83E06BCF0FE5}"/>
              </a:ext>
            </a:extLst>
          </p:cNvPr>
          <p:cNvSpPr>
            <a:spLocks noGrp="1"/>
          </p:cNvSpPr>
          <p:nvPr>
            <p:ph type="pic" sz="quarter" idx="15"/>
          </p:nvPr>
        </p:nvSpPr>
        <p:spPr>
          <a:xfrm>
            <a:off x="4520968" y="2837694"/>
            <a:ext cx="1001827" cy="1002786"/>
          </a:xfrm>
          <a:prstGeom prst="ellipse">
            <a:avLst/>
          </a:prstGeom>
          <a:solidFill>
            <a:schemeClr val="accent5"/>
          </a:solidFill>
          <a:effectLst>
            <a:outerShdw blurRad="63500" dist="38100" dir="5400000" algn="t" rotWithShape="0">
              <a:prstClr val="black">
                <a:alpha val="30000"/>
              </a:prstClr>
            </a:outerShdw>
          </a:effectLst>
        </p:spPr>
        <p:txBody>
          <a:bodyPr anchor="ctr">
            <a:normAutofit/>
          </a:bodyPr>
          <a:lstStyle>
            <a:lvl1pPr marL="0" indent="0" algn="ctr">
              <a:buNone/>
              <a:defRPr sz="1400">
                <a:solidFill>
                  <a:schemeClr val="tx1">
                    <a:lumMod val="75000"/>
                    <a:lumOff val="25000"/>
                  </a:schemeClr>
                </a:solidFill>
                <a:latin typeface="Open Sans"/>
              </a:defRPr>
            </a:lvl1pPr>
          </a:lstStyle>
          <a:p>
            <a:endParaRPr lang="en-IN"/>
          </a:p>
        </p:txBody>
      </p:sp>
      <p:sp>
        <p:nvSpPr>
          <p:cNvPr id="21" name="Picture Placeholder 13">
            <a:extLst>
              <a:ext uri="{FF2B5EF4-FFF2-40B4-BE49-F238E27FC236}">
                <a16:creationId xmlns:a16="http://schemas.microsoft.com/office/drawing/2014/main" id="{37041219-4642-440A-AE9C-4D469A8EC33C}"/>
              </a:ext>
            </a:extLst>
          </p:cNvPr>
          <p:cNvSpPr>
            <a:spLocks noGrp="1"/>
          </p:cNvSpPr>
          <p:nvPr>
            <p:ph type="pic" sz="quarter" idx="16"/>
          </p:nvPr>
        </p:nvSpPr>
        <p:spPr>
          <a:xfrm>
            <a:off x="8046488" y="2837694"/>
            <a:ext cx="1001827" cy="1002786"/>
          </a:xfrm>
          <a:prstGeom prst="ellipse">
            <a:avLst/>
          </a:prstGeom>
          <a:solidFill>
            <a:schemeClr val="accent5"/>
          </a:solidFill>
          <a:effectLst>
            <a:outerShdw blurRad="63500" dist="38100" dir="5400000" algn="t" rotWithShape="0">
              <a:prstClr val="black">
                <a:alpha val="30000"/>
              </a:prstClr>
            </a:outerShdw>
          </a:effectLst>
        </p:spPr>
        <p:txBody>
          <a:bodyPr anchor="ctr">
            <a:normAutofit/>
          </a:bodyPr>
          <a:lstStyle>
            <a:lvl1pPr marL="0" indent="0" algn="ctr">
              <a:buNone/>
              <a:defRPr sz="1400">
                <a:solidFill>
                  <a:schemeClr val="tx1">
                    <a:lumMod val="75000"/>
                    <a:lumOff val="25000"/>
                  </a:schemeClr>
                </a:solidFill>
                <a:latin typeface="Open Sans"/>
              </a:defRPr>
            </a:lvl1pPr>
          </a:lstStyle>
          <a:p>
            <a:endParaRPr lang="en-IN"/>
          </a:p>
        </p:txBody>
      </p:sp>
      <p:cxnSp>
        <p:nvCxnSpPr>
          <p:cNvPr id="11" name="Straight Connector 10">
            <a:extLst>
              <a:ext uri="{FF2B5EF4-FFF2-40B4-BE49-F238E27FC236}">
                <a16:creationId xmlns:a16="http://schemas.microsoft.com/office/drawing/2014/main" id="{1E9900E7-CFE5-45C1-8E1C-351EE744B9B4}"/>
              </a:ext>
            </a:extLst>
          </p:cNvPr>
          <p:cNvCxnSpPr>
            <a:cxnSpLocks/>
          </p:cNvCxnSpPr>
          <p:nvPr userDrawn="1"/>
        </p:nvCxnSpPr>
        <p:spPr>
          <a:xfrm>
            <a:off x="755310" y="1007522"/>
            <a:ext cx="144016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87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partments And Teams">
    <p:spTree>
      <p:nvGrpSpPr>
        <p:cNvPr id="1" name=""/>
        <p:cNvGrpSpPr/>
        <p:nvPr/>
      </p:nvGrpSpPr>
      <p:grpSpPr>
        <a:xfrm>
          <a:off x="0" y="0"/>
          <a:ext cx="0" cy="0"/>
          <a:chOff x="0" y="0"/>
          <a:chExt cx="0" cy="0"/>
        </a:xfrm>
      </p:grpSpPr>
      <p:sp>
        <p:nvSpPr>
          <p:cNvPr id="2" name="Title 1"/>
          <p:cNvSpPr>
            <a:spLocks noGrp="1"/>
          </p:cNvSpPr>
          <p:nvPr>
            <p:ph type="title"/>
          </p:nvPr>
        </p:nvSpPr>
        <p:spPr>
          <a:xfrm>
            <a:off x="609441" y="235727"/>
            <a:ext cx="10969943" cy="711081"/>
          </a:xfrm>
        </p:spPr>
        <p:txBody>
          <a:bodyPr>
            <a:noAutofit/>
          </a:bodyPr>
          <a:lstStyle>
            <a:lvl1pPr>
              <a:defRPr sz="3200"/>
            </a:lvl1pPr>
          </a:lstStyle>
          <a:p>
            <a:r>
              <a:rPr lang="en-US" dirty="0"/>
              <a:t>Click to edit Master title style</a:t>
            </a:r>
          </a:p>
        </p:txBody>
      </p:sp>
      <p:sp>
        <p:nvSpPr>
          <p:cNvPr id="4" name="Footer Placeholder 3"/>
          <p:cNvSpPr>
            <a:spLocks noGrp="1"/>
          </p:cNvSpPr>
          <p:nvPr>
            <p:ph type="ftr" sz="quarter" idx="11"/>
          </p:nvPr>
        </p:nvSpPr>
        <p:spPr>
          <a:xfrm>
            <a:off x="609441" y="6208886"/>
            <a:ext cx="3036699" cy="365125"/>
          </a:xfrm>
        </p:spPr>
        <p:txBody>
          <a:bodyPr/>
          <a:lstStyle>
            <a:lvl1pPr algn="l">
              <a:defRPr sz="1400">
                <a:latin typeface="Open Sans"/>
              </a:defRPr>
            </a:lvl1pPr>
          </a:lstStyle>
          <a:p>
            <a:r>
              <a:rPr lang="en-US" dirty="0"/>
              <a:t>Companyname.com</a:t>
            </a:r>
          </a:p>
        </p:txBody>
      </p:sp>
      <p:sp>
        <p:nvSpPr>
          <p:cNvPr id="5" name="Slide Number Placeholder 4"/>
          <p:cNvSpPr>
            <a:spLocks noGrp="1"/>
          </p:cNvSpPr>
          <p:nvPr>
            <p:ph type="sldNum" sz="quarter" idx="12"/>
          </p:nvPr>
        </p:nvSpPr>
        <p:spPr>
          <a:xfrm>
            <a:off x="11134630" y="6165304"/>
            <a:ext cx="445096" cy="452288"/>
          </a:xfrm>
          <a:prstGeom prst="diamond">
            <a:avLst/>
          </a:prstGeom>
          <a:solidFill>
            <a:schemeClr val="accent4"/>
          </a:solidFill>
        </p:spPr>
        <p:txBody>
          <a:bodyPr lIns="0" tIns="0" rIns="0" bIns="0"/>
          <a:lstStyle>
            <a:lvl1pPr algn="ctr">
              <a:defRPr sz="1200">
                <a:solidFill>
                  <a:schemeClr val="bg1"/>
                </a:solidFill>
                <a:latin typeface="Open Sans"/>
              </a:defRPr>
            </a:lvl1pPr>
          </a:lstStyle>
          <a:p>
            <a:fld id="{96E69268-9C8B-4EBF-A9EE-DC5DC2D48DC3}" type="slidenum">
              <a:rPr lang="en-US" smtClean="0"/>
              <a:pPr/>
              <a:t>‹#›</a:t>
            </a:fld>
            <a:endParaRPr lang="en-US" dirty="0"/>
          </a:p>
        </p:txBody>
      </p:sp>
      <p:cxnSp>
        <p:nvCxnSpPr>
          <p:cNvPr id="7" name="Straight Connector 6">
            <a:extLst>
              <a:ext uri="{FF2B5EF4-FFF2-40B4-BE49-F238E27FC236}">
                <a16:creationId xmlns:a16="http://schemas.microsoft.com/office/drawing/2014/main" id="{F9A6E2B6-6789-47DF-A542-D3F307E792A0}"/>
              </a:ext>
            </a:extLst>
          </p:cNvPr>
          <p:cNvCxnSpPr>
            <a:cxnSpLocks/>
          </p:cNvCxnSpPr>
          <p:nvPr userDrawn="1"/>
        </p:nvCxnSpPr>
        <p:spPr>
          <a:xfrm flipH="1">
            <a:off x="2782044" y="6391488"/>
            <a:ext cx="82415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BC1952-E550-45B7-BB6B-1FB5F22535EE}"/>
              </a:ext>
            </a:extLst>
          </p:cNvPr>
          <p:cNvCxnSpPr>
            <a:cxnSpLocks/>
          </p:cNvCxnSpPr>
          <p:nvPr userDrawn="1"/>
        </p:nvCxnSpPr>
        <p:spPr>
          <a:xfrm>
            <a:off x="755310" y="1007522"/>
            <a:ext cx="144016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88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lients">
    <p:spTree>
      <p:nvGrpSpPr>
        <p:cNvPr id="1" name=""/>
        <p:cNvGrpSpPr/>
        <p:nvPr/>
      </p:nvGrpSpPr>
      <p:grpSpPr>
        <a:xfrm>
          <a:off x="0" y="0"/>
          <a:ext cx="0" cy="0"/>
          <a:chOff x="0" y="0"/>
          <a:chExt cx="0" cy="0"/>
        </a:xfrm>
      </p:grpSpPr>
      <p:sp>
        <p:nvSpPr>
          <p:cNvPr id="2" name="Title 1"/>
          <p:cNvSpPr>
            <a:spLocks noGrp="1"/>
          </p:cNvSpPr>
          <p:nvPr>
            <p:ph type="title"/>
          </p:nvPr>
        </p:nvSpPr>
        <p:spPr>
          <a:xfrm>
            <a:off x="609441" y="235727"/>
            <a:ext cx="10969943" cy="711081"/>
          </a:xfrm>
        </p:spPr>
        <p:txBody>
          <a:bodyPr>
            <a:noAutofit/>
          </a:bodyPr>
          <a:lstStyle>
            <a:lvl1pPr>
              <a:defRPr sz="3200"/>
            </a:lvl1pPr>
          </a:lstStyle>
          <a:p>
            <a:r>
              <a:rPr lang="en-US" dirty="0"/>
              <a:t>Click to edit Master title style</a:t>
            </a:r>
          </a:p>
        </p:txBody>
      </p:sp>
      <p:sp>
        <p:nvSpPr>
          <p:cNvPr id="4" name="Footer Placeholder 3"/>
          <p:cNvSpPr>
            <a:spLocks noGrp="1"/>
          </p:cNvSpPr>
          <p:nvPr>
            <p:ph type="ftr" sz="quarter" idx="11"/>
          </p:nvPr>
        </p:nvSpPr>
        <p:spPr>
          <a:xfrm>
            <a:off x="609441" y="6208886"/>
            <a:ext cx="3036699" cy="365125"/>
          </a:xfrm>
        </p:spPr>
        <p:txBody>
          <a:bodyPr/>
          <a:lstStyle>
            <a:lvl1pPr algn="l">
              <a:defRPr sz="1400">
                <a:latin typeface="Open Sans"/>
              </a:defRPr>
            </a:lvl1pPr>
          </a:lstStyle>
          <a:p>
            <a:r>
              <a:rPr lang="en-US" dirty="0"/>
              <a:t>Companyname.com</a:t>
            </a:r>
          </a:p>
        </p:txBody>
      </p:sp>
      <p:sp>
        <p:nvSpPr>
          <p:cNvPr id="5" name="Slide Number Placeholder 4"/>
          <p:cNvSpPr>
            <a:spLocks noGrp="1"/>
          </p:cNvSpPr>
          <p:nvPr>
            <p:ph type="sldNum" sz="quarter" idx="12"/>
          </p:nvPr>
        </p:nvSpPr>
        <p:spPr>
          <a:xfrm>
            <a:off x="11134630" y="6165304"/>
            <a:ext cx="445096" cy="452288"/>
          </a:xfrm>
          <a:prstGeom prst="diamond">
            <a:avLst/>
          </a:prstGeom>
          <a:solidFill>
            <a:schemeClr val="accent4"/>
          </a:solidFill>
        </p:spPr>
        <p:txBody>
          <a:bodyPr lIns="0" tIns="0" rIns="0" bIns="0"/>
          <a:lstStyle>
            <a:lvl1pPr algn="ctr">
              <a:defRPr sz="1200">
                <a:solidFill>
                  <a:schemeClr val="bg1"/>
                </a:solidFill>
                <a:latin typeface="Open Sans"/>
              </a:defRPr>
            </a:lvl1pPr>
          </a:lstStyle>
          <a:p>
            <a:fld id="{96E69268-9C8B-4EBF-A9EE-DC5DC2D48DC3}" type="slidenum">
              <a:rPr lang="en-US" smtClean="0"/>
              <a:pPr/>
              <a:t>‹#›</a:t>
            </a:fld>
            <a:endParaRPr lang="en-US" dirty="0"/>
          </a:p>
        </p:txBody>
      </p:sp>
      <p:cxnSp>
        <p:nvCxnSpPr>
          <p:cNvPr id="7" name="Straight Connector 6">
            <a:extLst>
              <a:ext uri="{FF2B5EF4-FFF2-40B4-BE49-F238E27FC236}">
                <a16:creationId xmlns:a16="http://schemas.microsoft.com/office/drawing/2014/main" id="{F9A6E2B6-6789-47DF-A542-D3F307E792A0}"/>
              </a:ext>
            </a:extLst>
          </p:cNvPr>
          <p:cNvCxnSpPr>
            <a:cxnSpLocks/>
          </p:cNvCxnSpPr>
          <p:nvPr userDrawn="1"/>
        </p:nvCxnSpPr>
        <p:spPr>
          <a:xfrm flipH="1">
            <a:off x="2782044" y="6391488"/>
            <a:ext cx="82415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BAEA1CD7-EBA8-49E7-8F70-ACC299BFE24B}"/>
              </a:ext>
            </a:extLst>
          </p:cNvPr>
          <p:cNvSpPr>
            <a:spLocks noGrp="1"/>
          </p:cNvSpPr>
          <p:nvPr>
            <p:ph type="pic" sz="quarter" idx="13"/>
          </p:nvPr>
        </p:nvSpPr>
        <p:spPr>
          <a:xfrm>
            <a:off x="-1" y="1511796"/>
            <a:ext cx="2974427" cy="2781300"/>
          </a:xfrm>
        </p:spPr>
        <p:txBody>
          <a:bodyPr anchor="ctr">
            <a:normAutofit/>
          </a:bodyPr>
          <a:lstStyle>
            <a:lvl1pPr marL="0" indent="0" algn="ctr">
              <a:buNone/>
              <a:defRPr sz="1800">
                <a:latin typeface="Open Sans"/>
              </a:defRPr>
            </a:lvl1pPr>
          </a:lstStyle>
          <a:p>
            <a:endParaRPr lang="en-IN"/>
          </a:p>
        </p:txBody>
      </p:sp>
      <p:sp>
        <p:nvSpPr>
          <p:cNvPr id="9" name="Picture Placeholder 7">
            <a:extLst>
              <a:ext uri="{FF2B5EF4-FFF2-40B4-BE49-F238E27FC236}">
                <a16:creationId xmlns:a16="http://schemas.microsoft.com/office/drawing/2014/main" id="{A2B89183-433A-4C93-ACA0-8AE0A9DD8678}"/>
              </a:ext>
            </a:extLst>
          </p:cNvPr>
          <p:cNvSpPr>
            <a:spLocks noGrp="1"/>
          </p:cNvSpPr>
          <p:nvPr>
            <p:ph type="pic" sz="quarter" idx="14"/>
          </p:nvPr>
        </p:nvSpPr>
        <p:spPr>
          <a:xfrm>
            <a:off x="3074385" y="1511796"/>
            <a:ext cx="2974427" cy="2781300"/>
          </a:xfrm>
        </p:spPr>
        <p:txBody>
          <a:bodyPr anchor="ctr">
            <a:normAutofit/>
          </a:bodyPr>
          <a:lstStyle>
            <a:lvl1pPr marL="0" indent="0" algn="ctr">
              <a:buNone/>
              <a:defRPr sz="1800">
                <a:latin typeface="Open Sans"/>
              </a:defRPr>
            </a:lvl1pPr>
          </a:lstStyle>
          <a:p>
            <a:endParaRPr lang="en-IN"/>
          </a:p>
        </p:txBody>
      </p:sp>
      <p:sp>
        <p:nvSpPr>
          <p:cNvPr id="10" name="Picture Placeholder 7">
            <a:extLst>
              <a:ext uri="{FF2B5EF4-FFF2-40B4-BE49-F238E27FC236}">
                <a16:creationId xmlns:a16="http://schemas.microsoft.com/office/drawing/2014/main" id="{E1693CF4-0907-458E-9A6A-E34DCBDA3524}"/>
              </a:ext>
            </a:extLst>
          </p:cNvPr>
          <p:cNvSpPr>
            <a:spLocks noGrp="1"/>
          </p:cNvSpPr>
          <p:nvPr>
            <p:ph type="pic" sz="quarter" idx="15"/>
          </p:nvPr>
        </p:nvSpPr>
        <p:spPr>
          <a:xfrm>
            <a:off x="6148771" y="1511796"/>
            <a:ext cx="2974427" cy="2781300"/>
          </a:xfrm>
        </p:spPr>
        <p:txBody>
          <a:bodyPr anchor="ctr">
            <a:normAutofit/>
          </a:bodyPr>
          <a:lstStyle>
            <a:lvl1pPr marL="0" indent="0" algn="ctr">
              <a:buNone/>
              <a:defRPr sz="1800">
                <a:latin typeface="Open Sans"/>
              </a:defRPr>
            </a:lvl1pPr>
          </a:lstStyle>
          <a:p>
            <a:endParaRPr lang="en-IN"/>
          </a:p>
        </p:txBody>
      </p:sp>
      <p:sp>
        <p:nvSpPr>
          <p:cNvPr id="11" name="Picture Placeholder 7">
            <a:extLst>
              <a:ext uri="{FF2B5EF4-FFF2-40B4-BE49-F238E27FC236}">
                <a16:creationId xmlns:a16="http://schemas.microsoft.com/office/drawing/2014/main" id="{27A6E08D-93F1-4731-AA71-CEAC9F36E7DC}"/>
              </a:ext>
            </a:extLst>
          </p:cNvPr>
          <p:cNvSpPr>
            <a:spLocks noGrp="1"/>
          </p:cNvSpPr>
          <p:nvPr>
            <p:ph type="pic" sz="quarter" idx="16"/>
          </p:nvPr>
        </p:nvSpPr>
        <p:spPr>
          <a:xfrm>
            <a:off x="9223156" y="1511796"/>
            <a:ext cx="2965669" cy="2781300"/>
          </a:xfrm>
        </p:spPr>
        <p:txBody>
          <a:bodyPr anchor="ctr">
            <a:normAutofit/>
          </a:bodyPr>
          <a:lstStyle>
            <a:lvl1pPr marL="0" indent="0" algn="ctr">
              <a:buNone/>
              <a:defRPr sz="1800">
                <a:latin typeface="Open Sans"/>
              </a:defRPr>
            </a:lvl1pPr>
          </a:lstStyle>
          <a:p>
            <a:endParaRPr lang="en-IN"/>
          </a:p>
        </p:txBody>
      </p:sp>
      <p:cxnSp>
        <p:nvCxnSpPr>
          <p:cNvPr id="12" name="Straight Connector 11">
            <a:extLst>
              <a:ext uri="{FF2B5EF4-FFF2-40B4-BE49-F238E27FC236}">
                <a16:creationId xmlns:a16="http://schemas.microsoft.com/office/drawing/2014/main" id="{345A7D5D-AFD7-43B6-9CC9-6E055BC13C31}"/>
              </a:ext>
            </a:extLst>
          </p:cNvPr>
          <p:cNvCxnSpPr>
            <a:cxnSpLocks/>
          </p:cNvCxnSpPr>
          <p:nvPr userDrawn="1"/>
        </p:nvCxnSpPr>
        <p:spPr>
          <a:xfrm>
            <a:off x="755310" y="1007522"/>
            <a:ext cx="144016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66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ient/Customer Testimonials">
    <p:spTree>
      <p:nvGrpSpPr>
        <p:cNvPr id="1" name=""/>
        <p:cNvGrpSpPr/>
        <p:nvPr/>
      </p:nvGrpSpPr>
      <p:grpSpPr>
        <a:xfrm>
          <a:off x="0" y="0"/>
          <a:ext cx="0" cy="0"/>
          <a:chOff x="0" y="0"/>
          <a:chExt cx="0" cy="0"/>
        </a:xfrm>
      </p:grpSpPr>
      <p:sp>
        <p:nvSpPr>
          <p:cNvPr id="2" name="Title 1"/>
          <p:cNvSpPr>
            <a:spLocks noGrp="1"/>
          </p:cNvSpPr>
          <p:nvPr>
            <p:ph type="title"/>
          </p:nvPr>
        </p:nvSpPr>
        <p:spPr>
          <a:xfrm>
            <a:off x="609441" y="235727"/>
            <a:ext cx="10969943" cy="711081"/>
          </a:xfrm>
        </p:spPr>
        <p:txBody>
          <a:bodyPr>
            <a:noAutofit/>
          </a:bodyPr>
          <a:lstStyle>
            <a:lvl1pPr>
              <a:defRPr sz="3200"/>
            </a:lvl1pPr>
          </a:lstStyle>
          <a:p>
            <a:r>
              <a:rPr lang="en-US" dirty="0"/>
              <a:t>Click to edit Master title style</a:t>
            </a:r>
          </a:p>
        </p:txBody>
      </p:sp>
      <p:sp>
        <p:nvSpPr>
          <p:cNvPr id="4" name="Footer Placeholder 3"/>
          <p:cNvSpPr>
            <a:spLocks noGrp="1"/>
          </p:cNvSpPr>
          <p:nvPr>
            <p:ph type="ftr" sz="quarter" idx="11"/>
          </p:nvPr>
        </p:nvSpPr>
        <p:spPr>
          <a:xfrm>
            <a:off x="609441" y="6208886"/>
            <a:ext cx="3036699" cy="365125"/>
          </a:xfrm>
        </p:spPr>
        <p:txBody>
          <a:bodyPr/>
          <a:lstStyle>
            <a:lvl1pPr algn="l">
              <a:defRPr sz="1400">
                <a:latin typeface="Open Sans"/>
              </a:defRPr>
            </a:lvl1pPr>
          </a:lstStyle>
          <a:p>
            <a:r>
              <a:rPr lang="en-US" dirty="0"/>
              <a:t>Companyname.com</a:t>
            </a:r>
          </a:p>
        </p:txBody>
      </p:sp>
      <p:sp>
        <p:nvSpPr>
          <p:cNvPr id="5" name="Slide Number Placeholder 4"/>
          <p:cNvSpPr>
            <a:spLocks noGrp="1"/>
          </p:cNvSpPr>
          <p:nvPr>
            <p:ph type="sldNum" sz="quarter" idx="12"/>
          </p:nvPr>
        </p:nvSpPr>
        <p:spPr>
          <a:xfrm>
            <a:off x="11134630" y="6165304"/>
            <a:ext cx="445096" cy="452288"/>
          </a:xfrm>
          <a:prstGeom prst="diamond">
            <a:avLst/>
          </a:prstGeom>
          <a:solidFill>
            <a:schemeClr val="accent4"/>
          </a:solidFill>
        </p:spPr>
        <p:txBody>
          <a:bodyPr lIns="0" tIns="0" rIns="0" bIns="0"/>
          <a:lstStyle>
            <a:lvl1pPr algn="ctr">
              <a:defRPr sz="1200">
                <a:solidFill>
                  <a:schemeClr val="bg1"/>
                </a:solidFill>
                <a:latin typeface="Open Sans"/>
              </a:defRPr>
            </a:lvl1pPr>
          </a:lstStyle>
          <a:p>
            <a:fld id="{96E69268-9C8B-4EBF-A9EE-DC5DC2D48DC3}" type="slidenum">
              <a:rPr lang="en-US" smtClean="0"/>
              <a:pPr/>
              <a:t>‹#›</a:t>
            </a:fld>
            <a:endParaRPr lang="en-US" dirty="0"/>
          </a:p>
        </p:txBody>
      </p:sp>
      <p:cxnSp>
        <p:nvCxnSpPr>
          <p:cNvPr id="7" name="Straight Connector 6">
            <a:extLst>
              <a:ext uri="{FF2B5EF4-FFF2-40B4-BE49-F238E27FC236}">
                <a16:creationId xmlns:a16="http://schemas.microsoft.com/office/drawing/2014/main" id="{F9A6E2B6-6789-47DF-A542-D3F307E792A0}"/>
              </a:ext>
            </a:extLst>
          </p:cNvPr>
          <p:cNvCxnSpPr>
            <a:cxnSpLocks/>
          </p:cNvCxnSpPr>
          <p:nvPr userDrawn="1"/>
        </p:nvCxnSpPr>
        <p:spPr>
          <a:xfrm flipH="1">
            <a:off x="2782044" y="6391488"/>
            <a:ext cx="82415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9">
            <a:extLst>
              <a:ext uri="{FF2B5EF4-FFF2-40B4-BE49-F238E27FC236}">
                <a16:creationId xmlns:a16="http://schemas.microsoft.com/office/drawing/2014/main" id="{35FCE18B-AC5B-4783-854D-70C56B978425}"/>
              </a:ext>
            </a:extLst>
          </p:cNvPr>
          <p:cNvSpPr>
            <a:spLocks noGrp="1"/>
          </p:cNvSpPr>
          <p:nvPr>
            <p:ph type="pic" sz="quarter" idx="13"/>
          </p:nvPr>
        </p:nvSpPr>
        <p:spPr>
          <a:xfrm>
            <a:off x="765820" y="3467088"/>
            <a:ext cx="1546088" cy="1546084"/>
          </a:xfrm>
        </p:spPr>
        <p:txBody>
          <a:bodyPr>
            <a:normAutofit/>
          </a:bodyPr>
          <a:lstStyle>
            <a:lvl1pPr marL="0" indent="0" algn="ctr">
              <a:buNone/>
              <a:defRPr sz="2000">
                <a:solidFill>
                  <a:schemeClr val="tx1">
                    <a:lumMod val="75000"/>
                    <a:lumOff val="25000"/>
                  </a:schemeClr>
                </a:solidFill>
              </a:defRPr>
            </a:lvl1pPr>
          </a:lstStyle>
          <a:p>
            <a:endParaRPr lang="en-IN"/>
          </a:p>
        </p:txBody>
      </p:sp>
      <p:sp>
        <p:nvSpPr>
          <p:cNvPr id="9" name="Picture Placeholder 9">
            <a:extLst>
              <a:ext uri="{FF2B5EF4-FFF2-40B4-BE49-F238E27FC236}">
                <a16:creationId xmlns:a16="http://schemas.microsoft.com/office/drawing/2014/main" id="{B4C8022B-60CC-4BBD-82AE-EA45C6169011}"/>
              </a:ext>
            </a:extLst>
          </p:cNvPr>
          <p:cNvSpPr>
            <a:spLocks noGrp="1"/>
          </p:cNvSpPr>
          <p:nvPr>
            <p:ph type="pic" sz="quarter" idx="14"/>
          </p:nvPr>
        </p:nvSpPr>
        <p:spPr>
          <a:xfrm>
            <a:off x="9824979" y="2288738"/>
            <a:ext cx="1546088" cy="1546084"/>
          </a:xfrm>
        </p:spPr>
        <p:txBody>
          <a:bodyPr>
            <a:normAutofit/>
          </a:bodyPr>
          <a:lstStyle>
            <a:lvl1pPr marL="0" indent="0" algn="ctr">
              <a:buNone/>
              <a:defRPr sz="2000">
                <a:solidFill>
                  <a:schemeClr val="tx1">
                    <a:lumMod val="75000"/>
                    <a:lumOff val="25000"/>
                  </a:schemeClr>
                </a:solidFill>
              </a:defRPr>
            </a:lvl1pPr>
          </a:lstStyle>
          <a:p>
            <a:endParaRPr lang="en-IN"/>
          </a:p>
        </p:txBody>
      </p:sp>
    </p:spTree>
    <p:extLst>
      <p:ext uri="{BB962C8B-B14F-4D97-AF65-F5344CB8AC3E}">
        <p14:creationId xmlns:p14="http://schemas.microsoft.com/office/powerpoint/2010/main" val="3095637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249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ture Project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0846D0E-9544-42AE-B060-D353AA20882E}"/>
              </a:ext>
            </a:extLst>
          </p:cNvPr>
          <p:cNvSpPr>
            <a:spLocks noGrp="1"/>
          </p:cNvSpPr>
          <p:nvPr>
            <p:ph type="pic" sz="quarter" idx="10"/>
          </p:nvPr>
        </p:nvSpPr>
        <p:spPr>
          <a:xfrm>
            <a:off x="7761751" y="487182"/>
            <a:ext cx="3887787" cy="3887787"/>
          </a:xfrm>
        </p:spPr>
        <p:txBody>
          <a:bodyPr anchor="ctr">
            <a:normAutofit/>
          </a:bodyPr>
          <a:lstStyle>
            <a:lvl1pPr marL="0" indent="0" algn="ctr">
              <a:buNone/>
              <a:defRPr sz="2400"/>
            </a:lvl1pPr>
          </a:lstStyle>
          <a:p>
            <a:endParaRPr lang="en-IN"/>
          </a:p>
        </p:txBody>
      </p:sp>
      <p:sp>
        <p:nvSpPr>
          <p:cNvPr id="4" name="Picture Placeholder 2">
            <a:extLst>
              <a:ext uri="{FF2B5EF4-FFF2-40B4-BE49-F238E27FC236}">
                <a16:creationId xmlns:a16="http://schemas.microsoft.com/office/drawing/2014/main" id="{7378BCE0-4903-4003-A13C-278FBE107FCE}"/>
              </a:ext>
            </a:extLst>
          </p:cNvPr>
          <p:cNvSpPr>
            <a:spLocks noGrp="1"/>
          </p:cNvSpPr>
          <p:nvPr>
            <p:ph type="pic" sz="quarter" idx="11"/>
          </p:nvPr>
        </p:nvSpPr>
        <p:spPr>
          <a:xfrm>
            <a:off x="5746567" y="476672"/>
            <a:ext cx="1897879" cy="1885566"/>
          </a:xfrm>
        </p:spPr>
        <p:txBody>
          <a:bodyPr anchor="ctr">
            <a:normAutofit/>
          </a:bodyPr>
          <a:lstStyle>
            <a:lvl1pPr marL="0" indent="0" algn="ctr">
              <a:buNone/>
              <a:defRPr sz="2400"/>
            </a:lvl1pPr>
          </a:lstStyle>
          <a:p>
            <a:endParaRPr lang="en-IN"/>
          </a:p>
        </p:txBody>
      </p:sp>
      <p:sp>
        <p:nvSpPr>
          <p:cNvPr id="6" name="Picture Placeholder 2">
            <a:extLst>
              <a:ext uri="{FF2B5EF4-FFF2-40B4-BE49-F238E27FC236}">
                <a16:creationId xmlns:a16="http://schemas.microsoft.com/office/drawing/2014/main" id="{AF273EBE-43C7-4D96-AB2F-6FFCF678C187}"/>
              </a:ext>
            </a:extLst>
          </p:cNvPr>
          <p:cNvSpPr>
            <a:spLocks noGrp="1"/>
          </p:cNvSpPr>
          <p:nvPr>
            <p:ph type="pic" sz="quarter" idx="12"/>
          </p:nvPr>
        </p:nvSpPr>
        <p:spPr>
          <a:xfrm>
            <a:off x="5746567" y="2494658"/>
            <a:ext cx="1897879" cy="1885566"/>
          </a:xfrm>
        </p:spPr>
        <p:txBody>
          <a:bodyPr anchor="ctr">
            <a:normAutofit/>
          </a:bodyPr>
          <a:lstStyle>
            <a:lvl1pPr marL="0" indent="0" algn="ctr">
              <a:buNone/>
              <a:defRPr sz="2400"/>
            </a:lvl1pPr>
          </a:lstStyle>
          <a:p>
            <a:endParaRPr lang="en-IN"/>
          </a:p>
        </p:txBody>
      </p:sp>
      <p:sp>
        <p:nvSpPr>
          <p:cNvPr id="7" name="Picture Placeholder 2">
            <a:extLst>
              <a:ext uri="{FF2B5EF4-FFF2-40B4-BE49-F238E27FC236}">
                <a16:creationId xmlns:a16="http://schemas.microsoft.com/office/drawing/2014/main" id="{B92AB11B-E094-46D9-A5BE-7433F4AF22D8}"/>
              </a:ext>
            </a:extLst>
          </p:cNvPr>
          <p:cNvSpPr>
            <a:spLocks noGrp="1"/>
          </p:cNvSpPr>
          <p:nvPr>
            <p:ph type="pic" sz="quarter" idx="13"/>
          </p:nvPr>
        </p:nvSpPr>
        <p:spPr>
          <a:xfrm>
            <a:off x="5746567" y="4502134"/>
            <a:ext cx="1897879" cy="1885566"/>
          </a:xfrm>
        </p:spPr>
        <p:txBody>
          <a:bodyPr anchor="ctr">
            <a:normAutofit/>
          </a:bodyPr>
          <a:lstStyle>
            <a:lvl1pPr marL="0" indent="0" algn="ctr">
              <a:buNone/>
              <a:defRPr sz="2400"/>
            </a:lvl1pPr>
          </a:lstStyle>
          <a:p>
            <a:endParaRPr lang="en-IN"/>
          </a:p>
        </p:txBody>
      </p:sp>
      <p:sp>
        <p:nvSpPr>
          <p:cNvPr id="8" name="Picture Placeholder 2">
            <a:extLst>
              <a:ext uri="{FF2B5EF4-FFF2-40B4-BE49-F238E27FC236}">
                <a16:creationId xmlns:a16="http://schemas.microsoft.com/office/drawing/2014/main" id="{04593C1B-B8CC-4CF6-8B11-2374A16C54D6}"/>
              </a:ext>
            </a:extLst>
          </p:cNvPr>
          <p:cNvSpPr>
            <a:spLocks noGrp="1"/>
          </p:cNvSpPr>
          <p:nvPr>
            <p:ph type="pic" sz="quarter" idx="14"/>
          </p:nvPr>
        </p:nvSpPr>
        <p:spPr>
          <a:xfrm>
            <a:off x="7745606" y="4502134"/>
            <a:ext cx="1897879" cy="1885566"/>
          </a:xfrm>
        </p:spPr>
        <p:txBody>
          <a:bodyPr anchor="ctr">
            <a:normAutofit/>
          </a:bodyPr>
          <a:lstStyle>
            <a:lvl1pPr marL="0" indent="0" algn="ctr">
              <a:buNone/>
              <a:defRPr sz="2400"/>
            </a:lvl1pPr>
          </a:lstStyle>
          <a:p>
            <a:endParaRPr lang="en-IN"/>
          </a:p>
        </p:txBody>
      </p:sp>
      <p:sp>
        <p:nvSpPr>
          <p:cNvPr id="9" name="Picture Placeholder 2">
            <a:extLst>
              <a:ext uri="{FF2B5EF4-FFF2-40B4-BE49-F238E27FC236}">
                <a16:creationId xmlns:a16="http://schemas.microsoft.com/office/drawing/2014/main" id="{42DCB09C-EF41-45B8-B6BE-CBDA988C24DA}"/>
              </a:ext>
            </a:extLst>
          </p:cNvPr>
          <p:cNvSpPr>
            <a:spLocks noGrp="1"/>
          </p:cNvSpPr>
          <p:nvPr>
            <p:ph type="pic" sz="quarter" idx="15"/>
          </p:nvPr>
        </p:nvSpPr>
        <p:spPr>
          <a:xfrm>
            <a:off x="9751659" y="4502134"/>
            <a:ext cx="1897879" cy="1885566"/>
          </a:xfrm>
        </p:spPr>
        <p:txBody>
          <a:bodyPr anchor="ctr">
            <a:normAutofit/>
          </a:bodyPr>
          <a:lstStyle>
            <a:lvl1pPr marL="0" indent="0" algn="ctr">
              <a:buNone/>
              <a:defRPr sz="2400"/>
            </a:lvl1pPr>
          </a:lstStyle>
          <a:p>
            <a:endParaRPr lang="en-IN"/>
          </a:p>
        </p:txBody>
      </p:sp>
    </p:spTree>
    <p:extLst>
      <p:ext uri="{BB962C8B-B14F-4D97-AF65-F5344CB8AC3E}">
        <p14:creationId xmlns:p14="http://schemas.microsoft.com/office/powerpoint/2010/main" val="2776642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4C1CFBB5-FDBD-4572-8F03-1E697C2AFCFD}"/>
              </a:ext>
            </a:extLst>
          </p:cNvPr>
          <p:cNvSpPr>
            <a:spLocks noGrp="1"/>
          </p:cNvSpPr>
          <p:nvPr>
            <p:ph type="ftr" sz="quarter" idx="11"/>
          </p:nvPr>
        </p:nvSpPr>
        <p:spPr>
          <a:xfrm>
            <a:off x="609441" y="6208886"/>
            <a:ext cx="3036699" cy="365125"/>
          </a:xfrm>
        </p:spPr>
        <p:txBody>
          <a:bodyPr/>
          <a:lstStyle>
            <a:lvl1pPr algn="l">
              <a:defRPr sz="1400">
                <a:latin typeface="Open Sans"/>
              </a:defRPr>
            </a:lvl1pPr>
          </a:lstStyle>
          <a:p>
            <a:r>
              <a:rPr lang="en-US" dirty="0"/>
              <a:t>Companyname.com</a:t>
            </a:r>
          </a:p>
        </p:txBody>
      </p:sp>
      <p:sp>
        <p:nvSpPr>
          <p:cNvPr id="3" name="Slide Number Placeholder 4">
            <a:extLst>
              <a:ext uri="{FF2B5EF4-FFF2-40B4-BE49-F238E27FC236}">
                <a16:creationId xmlns:a16="http://schemas.microsoft.com/office/drawing/2014/main" id="{55EA0D7C-5F51-4E20-B80F-05DB188A5EFB}"/>
              </a:ext>
            </a:extLst>
          </p:cNvPr>
          <p:cNvSpPr>
            <a:spLocks noGrp="1"/>
          </p:cNvSpPr>
          <p:nvPr>
            <p:ph type="sldNum" sz="quarter" idx="12"/>
          </p:nvPr>
        </p:nvSpPr>
        <p:spPr>
          <a:xfrm>
            <a:off x="11134630" y="6165304"/>
            <a:ext cx="445096" cy="452288"/>
          </a:xfrm>
          <a:prstGeom prst="diamond">
            <a:avLst/>
          </a:prstGeom>
          <a:solidFill>
            <a:schemeClr val="accent4"/>
          </a:solidFill>
        </p:spPr>
        <p:txBody>
          <a:bodyPr lIns="0" tIns="0" rIns="0" bIns="0"/>
          <a:lstStyle>
            <a:lvl1pPr algn="ctr">
              <a:defRPr sz="1200">
                <a:solidFill>
                  <a:schemeClr val="bg1"/>
                </a:solidFill>
                <a:latin typeface="Open Sans"/>
              </a:defRPr>
            </a:lvl1pPr>
          </a:lstStyle>
          <a:p>
            <a:fld id="{96E69268-9C8B-4EBF-A9EE-DC5DC2D48DC3}" type="slidenum">
              <a:rPr lang="en-US" smtClean="0"/>
              <a:pPr/>
              <a:t>‹#›</a:t>
            </a:fld>
            <a:endParaRPr lang="en-US" dirty="0"/>
          </a:p>
        </p:txBody>
      </p:sp>
      <p:sp>
        <p:nvSpPr>
          <p:cNvPr id="5" name="Picture Placeholder 7">
            <a:extLst>
              <a:ext uri="{FF2B5EF4-FFF2-40B4-BE49-F238E27FC236}">
                <a16:creationId xmlns:a16="http://schemas.microsoft.com/office/drawing/2014/main" id="{3999A35E-8B69-438B-8F97-19B5908E21F0}"/>
              </a:ext>
            </a:extLst>
          </p:cNvPr>
          <p:cNvSpPr>
            <a:spLocks noGrp="1"/>
          </p:cNvSpPr>
          <p:nvPr>
            <p:ph type="pic" sz="quarter" idx="13"/>
          </p:nvPr>
        </p:nvSpPr>
        <p:spPr>
          <a:xfrm>
            <a:off x="1360551" y="692696"/>
            <a:ext cx="2365198" cy="2365196"/>
          </a:xfrm>
          <a:prstGeom prst="diamond">
            <a:avLst/>
          </a:prstGeom>
          <a:solidFill>
            <a:schemeClr val="bg1">
              <a:lumMod val="95000"/>
            </a:schemeClr>
          </a:solidFill>
          <a:ln w="12700">
            <a:noFill/>
          </a:ln>
        </p:spPr>
        <p:txBody>
          <a:bodyPr anchor="ctr">
            <a:normAutofit/>
          </a:bodyPr>
          <a:lstStyle>
            <a:lvl1pPr marL="0" indent="0" algn="ctr">
              <a:buNone/>
              <a:defRPr sz="2400"/>
            </a:lvl1pPr>
          </a:lstStyle>
          <a:p>
            <a:endParaRPr lang="en-IN"/>
          </a:p>
        </p:txBody>
      </p:sp>
      <p:cxnSp>
        <p:nvCxnSpPr>
          <p:cNvPr id="7" name="Straight Connector 6">
            <a:extLst>
              <a:ext uri="{FF2B5EF4-FFF2-40B4-BE49-F238E27FC236}">
                <a16:creationId xmlns:a16="http://schemas.microsoft.com/office/drawing/2014/main" id="{5236765B-0D98-4CB4-B3CE-2A6ED380343A}"/>
              </a:ext>
            </a:extLst>
          </p:cNvPr>
          <p:cNvCxnSpPr>
            <a:cxnSpLocks/>
          </p:cNvCxnSpPr>
          <p:nvPr userDrawn="1"/>
        </p:nvCxnSpPr>
        <p:spPr>
          <a:xfrm flipH="1">
            <a:off x="2782044" y="6391488"/>
            <a:ext cx="82415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412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F380AB-8BB4-4E01-9B24-96BD3ABACDCF}"/>
              </a:ext>
            </a:extLst>
          </p:cNvPr>
          <p:cNvSpPr>
            <a:spLocks noGrp="1"/>
          </p:cNvSpPr>
          <p:nvPr>
            <p:ph type="title"/>
          </p:nvPr>
        </p:nvSpPr>
        <p:spPr>
          <a:xfrm>
            <a:off x="609441" y="235727"/>
            <a:ext cx="10969943" cy="711081"/>
          </a:xfrm>
        </p:spPr>
        <p:txBody>
          <a:bodyPr>
            <a:noAutofit/>
          </a:bodyPr>
          <a:lstStyle>
            <a:lvl1pPr>
              <a:defRPr sz="3200"/>
            </a:lvl1pPr>
          </a:lstStyle>
          <a:p>
            <a:r>
              <a:rPr lang="en-US" dirty="0"/>
              <a:t>Click to edit Master title style</a:t>
            </a:r>
          </a:p>
        </p:txBody>
      </p:sp>
      <p:sp>
        <p:nvSpPr>
          <p:cNvPr id="8" name="Picture Placeholder 7">
            <a:extLst>
              <a:ext uri="{FF2B5EF4-FFF2-40B4-BE49-F238E27FC236}">
                <a16:creationId xmlns:a16="http://schemas.microsoft.com/office/drawing/2014/main" id="{879EB453-5B7C-47AE-A746-280542683B11}"/>
              </a:ext>
            </a:extLst>
          </p:cNvPr>
          <p:cNvSpPr>
            <a:spLocks noGrp="1"/>
          </p:cNvSpPr>
          <p:nvPr>
            <p:ph type="pic" sz="quarter" idx="13"/>
          </p:nvPr>
        </p:nvSpPr>
        <p:spPr>
          <a:xfrm>
            <a:off x="1128589" y="1484784"/>
            <a:ext cx="2365198" cy="2365196"/>
          </a:xfrm>
          <a:prstGeom prst="diamond">
            <a:avLst/>
          </a:prstGeom>
          <a:solidFill>
            <a:schemeClr val="bg1">
              <a:lumMod val="95000"/>
            </a:schemeClr>
          </a:solidFill>
          <a:ln w="12700">
            <a:noFill/>
          </a:ln>
        </p:spPr>
        <p:txBody>
          <a:bodyPr anchor="ctr">
            <a:normAutofit/>
          </a:bodyPr>
          <a:lstStyle>
            <a:lvl1pPr marL="0" indent="0" algn="ctr">
              <a:buNone/>
              <a:defRPr sz="2400"/>
            </a:lvl1pPr>
          </a:lstStyle>
          <a:p>
            <a:endParaRPr lang="en-IN"/>
          </a:p>
        </p:txBody>
      </p:sp>
      <p:sp>
        <p:nvSpPr>
          <p:cNvPr id="9" name="Picture Placeholder 7">
            <a:extLst>
              <a:ext uri="{FF2B5EF4-FFF2-40B4-BE49-F238E27FC236}">
                <a16:creationId xmlns:a16="http://schemas.microsoft.com/office/drawing/2014/main" id="{A9FF9DD7-BB5A-44CB-B749-57858BE1BB7F}"/>
              </a:ext>
            </a:extLst>
          </p:cNvPr>
          <p:cNvSpPr>
            <a:spLocks noGrp="1"/>
          </p:cNvSpPr>
          <p:nvPr>
            <p:ph type="pic" sz="quarter" idx="14"/>
          </p:nvPr>
        </p:nvSpPr>
        <p:spPr>
          <a:xfrm>
            <a:off x="8658402" y="1484784"/>
            <a:ext cx="2365198" cy="2365196"/>
          </a:xfrm>
          <a:prstGeom prst="diamond">
            <a:avLst/>
          </a:prstGeom>
          <a:solidFill>
            <a:schemeClr val="bg1">
              <a:lumMod val="95000"/>
            </a:schemeClr>
          </a:solidFill>
          <a:ln w="12700">
            <a:noFill/>
          </a:ln>
        </p:spPr>
        <p:txBody>
          <a:bodyPr anchor="ctr">
            <a:normAutofit/>
          </a:bodyPr>
          <a:lstStyle>
            <a:lvl1pPr marL="0" indent="0" algn="ctr">
              <a:buNone/>
              <a:defRPr sz="2400"/>
            </a:lvl1pPr>
          </a:lstStyle>
          <a:p>
            <a:endParaRPr lang="en-IN"/>
          </a:p>
        </p:txBody>
      </p:sp>
      <p:sp>
        <p:nvSpPr>
          <p:cNvPr id="10" name="Picture Placeholder 7">
            <a:extLst>
              <a:ext uri="{FF2B5EF4-FFF2-40B4-BE49-F238E27FC236}">
                <a16:creationId xmlns:a16="http://schemas.microsoft.com/office/drawing/2014/main" id="{B1792E0A-7336-485B-8705-FD9B65C9BE02}"/>
              </a:ext>
            </a:extLst>
          </p:cNvPr>
          <p:cNvSpPr>
            <a:spLocks noGrp="1"/>
          </p:cNvSpPr>
          <p:nvPr>
            <p:ph type="pic" sz="quarter" idx="15"/>
          </p:nvPr>
        </p:nvSpPr>
        <p:spPr>
          <a:xfrm>
            <a:off x="6148465" y="1484784"/>
            <a:ext cx="2365198" cy="2365196"/>
          </a:xfrm>
          <a:prstGeom prst="diamond">
            <a:avLst/>
          </a:prstGeom>
          <a:solidFill>
            <a:schemeClr val="bg1">
              <a:lumMod val="95000"/>
            </a:schemeClr>
          </a:solidFill>
          <a:ln w="12700">
            <a:noFill/>
          </a:ln>
        </p:spPr>
        <p:txBody>
          <a:bodyPr anchor="ctr">
            <a:normAutofit/>
          </a:bodyPr>
          <a:lstStyle>
            <a:lvl1pPr marL="0" indent="0" algn="ctr">
              <a:buNone/>
              <a:defRPr sz="2400"/>
            </a:lvl1pPr>
          </a:lstStyle>
          <a:p>
            <a:endParaRPr lang="en-IN"/>
          </a:p>
        </p:txBody>
      </p:sp>
      <p:sp>
        <p:nvSpPr>
          <p:cNvPr id="11" name="Picture Placeholder 7">
            <a:extLst>
              <a:ext uri="{FF2B5EF4-FFF2-40B4-BE49-F238E27FC236}">
                <a16:creationId xmlns:a16="http://schemas.microsoft.com/office/drawing/2014/main" id="{36B7E30B-2510-4196-A8D2-1F5F3FB69483}"/>
              </a:ext>
            </a:extLst>
          </p:cNvPr>
          <p:cNvSpPr>
            <a:spLocks noGrp="1"/>
          </p:cNvSpPr>
          <p:nvPr>
            <p:ph type="pic" sz="quarter" idx="16"/>
          </p:nvPr>
        </p:nvSpPr>
        <p:spPr>
          <a:xfrm>
            <a:off x="3638527" y="1484784"/>
            <a:ext cx="2365198" cy="2365196"/>
          </a:xfrm>
          <a:prstGeom prst="diamond">
            <a:avLst/>
          </a:prstGeom>
          <a:solidFill>
            <a:schemeClr val="bg1">
              <a:lumMod val="95000"/>
            </a:schemeClr>
          </a:solidFill>
          <a:ln w="12700">
            <a:noFill/>
          </a:ln>
        </p:spPr>
        <p:txBody>
          <a:bodyPr anchor="ctr">
            <a:normAutofit/>
          </a:bodyPr>
          <a:lstStyle>
            <a:lvl1pPr marL="0" indent="0" algn="ctr">
              <a:buNone/>
              <a:defRPr sz="2400"/>
            </a:lvl1pPr>
          </a:lstStyle>
          <a:p>
            <a:endParaRPr lang="en-IN"/>
          </a:p>
        </p:txBody>
      </p:sp>
      <p:sp>
        <p:nvSpPr>
          <p:cNvPr id="12" name="Footer Placeholder 3">
            <a:extLst>
              <a:ext uri="{FF2B5EF4-FFF2-40B4-BE49-F238E27FC236}">
                <a16:creationId xmlns:a16="http://schemas.microsoft.com/office/drawing/2014/main" id="{F7578483-6028-4FFE-BA1B-8D9205237AF8}"/>
              </a:ext>
            </a:extLst>
          </p:cNvPr>
          <p:cNvSpPr>
            <a:spLocks noGrp="1"/>
          </p:cNvSpPr>
          <p:nvPr>
            <p:ph type="ftr" sz="quarter" idx="11"/>
          </p:nvPr>
        </p:nvSpPr>
        <p:spPr>
          <a:xfrm>
            <a:off x="609441" y="6208886"/>
            <a:ext cx="3036699" cy="365125"/>
          </a:xfrm>
        </p:spPr>
        <p:txBody>
          <a:bodyPr/>
          <a:lstStyle>
            <a:lvl1pPr algn="l">
              <a:defRPr sz="1400">
                <a:latin typeface="Open Sans"/>
              </a:defRPr>
            </a:lvl1pPr>
          </a:lstStyle>
          <a:p>
            <a:r>
              <a:rPr lang="en-US" dirty="0"/>
              <a:t>Companyname.com</a:t>
            </a:r>
          </a:p>
        </p:txBody>
      </p:sp>
      <p:sp>
        <p:nvSpPr>
          <p:cNvPr id="13" name="Slide Number Placeholder 4">
            <a:extLst>
              <a:ext uri="{FF2B5EF4-FFF2-40B4-BE49-F238E27FC236}">
                <a16:creationId xmlns:a16="http://schemas.microsoft.com/office/drawing/2014/main" id="{1E8E1D7A-E2CA-4757-9782-39C520579620}"/>
              </a:ext>
            </a:extLst>
          </p:cNvPr>
          <p:cNvSpPr>
            <a:spLocks noGrp="1"/>
          </p:cNvSpPr>
          <p:nvPr>
            <p:ph type="sldNum" sz="quarter" idx="12"/>
          </p:nvPr>
        </p:nvSpPr>
        <p:spPr>
          <a:xfrm>
            <a:off x="11134630" y="6165304"/>
            <a:ext cx="445096" cy="452288"/>
          </a:xfrm>
          <a:prstGeom prst="diamond">
            <a:avLst/>
          </a:prstGeom>
          <a:solidFill>
            <a:schemeClr val="accent4"/>
          </a:solidFill>
        </p:spPr>
        <p:txBody>
          <a:bodyPr lIns="0" tIns="0" rIns="0" bIns="0"/>
          <a:lstStyle>
            <a:lvl1pPr algn="ctr">
              <a:defRPr sz="1200">
                <a:solidFill>
                  <a:schemeClr val="bg1"/>
                </a:solidFill>
                <a:latin typeface="Open Sans"/>
              </a:defRPr>
            </a:lvl1pPr>
          </a:lstStyle>
          <a:p>
            <a:fld id="{96E69268-9C8B-4EBF-A9EE-DC5DC2D48DC3}" type="slidenum">
              <a:rPr lang="en-US" smtClean="0"/>
              <a:pPr/>
              <a:t>‹#›</a:t>
            </a:fld>
            <a:endParaRPr lang="en-US" dirty="0"/>
          </a:p>
        </p:txBody>
      </p:sp>
      <p:cxnSp>
        <p:nvCxnSpPr>
          <p:cNvPr id="15" name="Straight Connector 14">
            <a:extLst>
              <a:ext uri="{FF2B5EF4-FFF2-40B4-BE49-F238E27FC236}">
                <a16:creationId xmlns:a16="http://schemas.microsoft.com/office/drawing/2014/main" id="{7DD7DB40-E559-4186-9A69-A66616E60E23}"/>
              </a:ext>
            </a:extLst>
          </p:cNvPr>
          <p:cNvCxnSpPr>
            <a:cxnSpLocks/>
          </p:cNvCxnSpPr>
          <p:nvPr userDrawn="1"/>
        </p:nvCxnSpPr>
        <p:spPr>
          <a:xfrm flipH="1">
            <a:off x="2782044" y="6391488"/>
            <a:ext cx="82415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6F032E-5FCD-4E30-BBCB-5156775D5872}"/>
              </a:ext>
            </a:extLst>
          </p:cNvPr>
          <p:cNvCxnSpPr>
            <a:cxnSpLocks/>
          </p:cNvCxnSpPr>
          <p:nvPr userDrawn="1"/>
        </p:nvCxnSpPr>
        <p:spPr>
          <a:xfrm>
            <a:off x="755310" y="1007522"/>
            <a:ext cx="144016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325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Our Team">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92B8463C-BCF0-4FD5-B285-EDB9F956610C}"/>
              </a:ext>
            </a:extLst>
          </p:cNvPr>
          <p:cNvSpPr>
            <a:spLocks noGrp="1"/>
          </p:cNvSpPr>
          <p:nvPr>
            <p:ph type="pic" sz="quarter" idx="13"/>
          </p:nvPr>
        </p:nvSpPr>
        <p:spPr>
          <a:xfrm>
            <a:off x="3754304" y="857542"/>
            <a:ext cx="2365198" cy="2808312"/>
          </a:xfrm>
          <a:prstGeom prst="rect">
            <a:avLst/>
          </a:prstGeom>
          <a:solidFill>
            <a:schemeClr val="bg1"/>
          </a:solidFill>
          <a:ln w="12700">
            <a:noFill/>
          </a:ln>
        </p:spPr>
        <p:txBody>
          <a:bodyPr anchor="ctr">
            <a:normAutofit/>
          </a:bodyPr>
          <a:lstStyle>
            <a:lvl1pPr marL="0" indent="0" algn="ctr">
              <a:buNone/>
              <a:defRPr sz="2400"/>
            </a:lvl1pPr>
          </a:lstStyle>
          <a:p>
            <a:endParaRPr lang="en-IN"/>
          </a:p>
        </p:txBody>
      </p:sp>
      <p:sp>
        <p:nvSpPr>
          <p:cNvPr id="18" name="Picture Placeholder 7">
            <a:extLst>
              <a:ext uri="{FF2B5EF4-FFF2-40B4-BE49-F238E27FC236}">
                <a16:creationId xmlns:a16="http://schemas.microsoft.com/office/drawing/2014/main" id="{8AF0142E-0293-48ED-8BEE-7A8A34596CAA}"/>
              </a:ext>
            </a:extLst>
          </p:cNvPr>
          <p:cNvSpPr>
            <a:spLocks noGrp="1"/>
          </p:cNvSpPr>
          <p:nvPr>
            <p:ph type="pic" sz="quarter" idx="14"/>
          </p:nvPr>
        </p:nvSpPr>
        <p:spPr>
          <a:xfrm>
            <a:off x="6649904" y="857542"/>
            <a:ext cx="2365198" cy="2808312"/>
          </a:xfrm>
          <a:prstGeom prst="rect">
            <a:avLst/>
          </a:prstGeom>
          <a:solidFill>
            <a:schemeClr val="bg1"/>
          </a:solidFill>
          <a:ln w="12700">
            <a:noFill/>
          </a:ln>
        </p:spPr>
        <p:txBody>
          <a:bodyPr anchor="ctr">
            <a:normAutofit/>
          </a:bodyPr>
          <a:lstStyle>
            <a:lvl1pPr marL="0" indent="0" algn="ctr">
              <a:buNone/>
              <a:defRPr sz="2400"/>
            </a:lvl1pPr>
          </a:lstStyle>
          <a:p>
            <a:endParaRPr lang="en-IN"/>
          </a:p>
        </p:txBody>
      </p:sp>
      <p:sp>
        <p:nvSpPr>
          <p:cNvPr id="19" name="Picture Placeholder 7">
            <a:extLst>
              <a:ext uri="{FF2B5EF4-FFF2-40B4-BE49-F238E27FC236}">
                <a16:creationId xmlns:a16="http://schemas.microsoft.com/office/drawing/2014/main" id="{ACCF174D-A5EE-4597-BBD9-7C681B19D724}"/>
              </a:ext>
            </a:extLst>
          </p:cNvPr>
          <p:cNvSpPr>
            <a:spLocks noGrp="1"/>
          </p:cNvSpPr>
          <p:nvPr>
            <p:ph type="pic" sz="quarter" idx="15"/>
          </p:nvPr>
        </p:nvSpPr>
        <p:spPr>
          <a:xfrm>
            <a:off x="9510335" y="857542"/>
            <a:ext cx="2365198" cy="2808312"/>
          </a:xfrm>
          <a:prstGeom prst="rect">
            <a:avLst/>
          </a:prstGeom>
          <a:solidFill>
            <a:schemeClr val="bg1"/>
          </a:solidFill>
          <a:ln w="12700">
            <a:noFill/>
          </a:ln>
        </p:spPr>
        <p:txBody>
          <a:bodyPr anchor="ctr">
            <a:normAutofit/>
          </a:bodyPr>
          <a:lstStyle>
            <a:lvl1pPr marL="0" indent="0" algn="ctr">
              <a:buNone/>
              <a:defRPr sz="2400"/>
            </a:lvl1pPr>
          </a:lstStyle>
          <a:p>
            <a:endParaRPr lang="en-IN"/>
          </a:p>
        </p:txBody>
      </p:sp>
    </p:spTree>
    <p:extLst>
      <p:ext uri="{BB962C8B-B14F-4D97-AF65-F5344CB8AC3E}">
        <p14:creationId xmlns:p14="http://schemas.microsoft.com/office/powerpoint/2010/main" val="648324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0AEDEA-20DF-402E-8745-E4BB83AC9103}"/>
              </a:ext>
            </a:extLst>
          </p:cNvPr>
          <p:cNvSpPr>
            <a:spLocks noGrp="1"/>
          </p:cNvSpPr>
          <p:nvPr>
            <p:ph type="title"/>
          </p:nvPr>
        </p:nvSpPr>
        <p:spPr>
          <a:xfrm>
            <a:off x="609441" y="235727"/>
            <a:ext cx="10969943" cy="711081"/>
          </a:xfrm>
        </p:spPr>
        <p:txBody>
          <a:bodyPr>
            <a:noAutofit/>
          </a:bodyPr>
          <a:lstStyle>
            <a:lvl1pPr>
              <a:defRPr sz="3200"/>
            </a:lvl1pPr>
          </a:lstStyle>
          <a:p>
            <a:r>
              <a:rPr lang="en-US" dirty="0"/>
              <a:t>Click to edit Master title style</a:t>
            </a:r>
          </a:p>
        </p:txBody>
      </p:sp>
      <p:cxnSp>
        <p:nvCxnSpPr>
          <p:cNvPr id="6" name="Straight Connector 5">
            <a:extLst>
              <a:ext uri="{FF2B5EF4-FFF2-40B4-BE49-F238E27FC236}">
                <a16:creationId xmlns:a16="http://schemas.microsoft.com/office/drawing/2014/main" id="{63818072-3896-48D4-B7B3-4646FC8B197B}"/>
              </a:ext>
            </a:extLst>
          </p:cNvPr>
          <p:cNvCxnSpPr>
            <a:cxnSpLocks/>
          </p:cNvCxnSpPr>
          <p:nvPr userDrawn="1"/>
        </p:nvCxnSpPr>
        <p:spPr>
          <a:xfrm>
            <a:off x="755310" y="1007522"/>
            <a:ext cx="144016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48D4B890-9105-42E7-9E7B-BD4554473929}"/>
              </a:ext>
            </a:extLst>
          </p:cNvPr>
          <p:cNvSpPr>
            <a:spLocks noGrp="1"/>
          </p:cNvSpPr>
          <p:nvPr>
            <p:ph type="ftr" sz="quarter" idx="11"/>
          </p:nvPr>
        </p:nvSpPr>
        <p:spPr>
          <a:xfrm>
            <a:off x="609441" y="6208886"/>
            <a:ext cx="3036699" cy="365125"/>
          </a:xfrm>
        </p:spPr>
        <p:txBody>
          <a:bodyPr/>
          <a:lstStyle>
            <a:lvl1pPr algn="l">
              <a:defRPr sz="1400">
                <a:latin typeface="Open Sans"/>
              </a:defRPr>
            </a:lvl1pPr>
          </a:lstStyle>
          <a:p>
            <a:r>
              <a:rPr lang="en-US" dirty="0"/>
              <a:t>Companyname.com</a:t>
            </a:r>
          </a:p>
        </p:txBody>
      </p:sp>
      <p:sp>
        <p:nvSpPr>
          <p:cNvPr id="8" name="Slide Number Placeholder 4">
            <a:extLst>
              <a:ext uri="{FF2B5EF4-FFF2-40B4-BE49-F238E27FC236}">
                <a16:creationId xmlns:a16="http://schemas.microsoft.com/office/drawing/2014/main" id="{96148269-AFF1-4E15-A305-BAFE6BBDBE6A}"/>
              </a:ext>
            </a:extLst>
          </p:cNvPr>
          <p:cNvSpPr>
            <a:spLocks noGrp="1"/>
          </p:cNvSpPr>
          <p:nvPr>
            <p:ph type="sldNum" sz="quarter" idx="12"/>
          </p:nvPr>
        </p:nvSpPr>
        <p:spPr>
          <a:xfrm>
            <a:off x="11134630" y="6165304"/>
            <a:ext cx="445096" cy="452288"/>
          </a:xfrm>
          <a:prstGeom prst="diamond">
            <a:avLst/>
          </a:prstGeom>
          <a:solidFill>
            <a:schemeClr val="accent4"/>
          </a:solidFill>
        </p:spPr>
        <p:txBody>
          <a:bodyPr lIns="0" tIns="0" rIns="0" bIns="0"/>
          <a:lstStyle>
            <a:lvl1pPr algn="ctr">
              <a:defRPr sz="1200">
                <a:solidFill>
                  <a:schemeClr val="bg1"/>
                </a:solidFill>
                <a:latin typeface="Open Sans"/>
              </a:defRPr>
            </a:lvl1p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666693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_u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4/6/2021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075597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Services">
    <p:spTree>
      <p:nvGrpSpPr>
        <p:cNvPr id="1" name=""/>
        <p:cNvGrpSpPr/>
        <p:nvPr/>
      </p:nvGrpSpPr>
      <p:grpSpPr>
        <a:xfrm>
          <a:off x="0" y="0"/>
          <a:ext cx="0" cy="0"/>
          <a:chOff x="0" y="0"/>
          <a:chExt cx="0" cy="0"/>
        </a:xfrm>
      </p:grpSpPr>
      <p:sp>
        <p:nvSpPr>
          <p:cNvPr id="2" name="Title 1"/>
          <p:cNvSpPr>
            <a:spLocks noGrp="1"/>
          </p:cNvSpPr>
          <p:nvPr>
            <p:ph type="title"/>
          </p:nvPr>
        </p:nvSpPr>
        <p:spPr>
          <a:xfrm>
            <a:off x="609441" y="235727"/>
            <a:ext cx="10969943" cy="711081"/>
          </a:xfrm>
        </p:spPr>
        <p:txBody>
          <a:bodyPr>
            <a:noAutofit/>
          </a:bodyPr>
          <a:lstStyle>
            <a:lvl1pPr>
              <a:defRPr sz="3200"/>
            </a:lvl1pPr>
          </a:lstStyle>
          <a:p>
            <a:r>
              <a:rPr lang="en-US" dirty="0"/>
              <a:t>Click to edit Master title style</a:t>
            </a:r>
          </a:p>
        </p:txBody>
      </p:sp>
      <p:sp>
        <p:nvSpPr>
          <p:cNvPr id="4" name="Footer Placeholder 3"/>
          <p:cNvSpPr>
            <a:spLocks noGrp="1"/>
          </p:cNvSpPr>
          <p:nvPr>
            <p:ph type="ftr" sz="quarter" idx="11"/>
          </p:nvPr>
        </p:nvSpPr>
        <p:spPr>
          <a:xfrm>
            <a:off x="609441" y="6208886"/>
            <a:ext cx="3036699" cy="365125"/>
          </a:xfrm>
        </p:spPr>
        <p:txBody>
          <a:bodyPr/>
          <a:lstStyle>
            <a:lvl1pPr algn="l">
              <a:defRPr sz="1400">
                <a:latin typeface="Open Sans"/>
              </a:defRPr>
            </a:lvl1pPr>
          </a:lstStyle>
          <a:p>
            <a:r>
              <a:rPr lang="en-US" dirty="0"/>
              <a:t>Companyname.com</a:t>
            </a:r>
          </a:p>
        </p:txBody>
      </p:sp>
      <p:sp>
        <p:nvSpPr>
          <p:cNvPr id="5" name="Slide Number Placeholder 4"/>
          <p:cNvSpPr>
            <a:spLocks noGrp="1"/>
          </p:cNvSpPr>
          <p:nvPr>
            <p:ph type="sldNum" sz="quarter" idx="12"/>
          </p:nvPr>
        </p:nvSpPr>
        <p:spPr>
          <a:xfrm>
            <a:off x="11134630" y="6165304"/>
            <a:ext cx="445096" cy="452288"/>
          </a:xfrm>
          <a:prstGeom prst="diamond">
            <a:avLst/>
          </a:prstGeom>
          <a:solidFill>
            <a:schemeClr val="accent4"/>
          </a:solidFill>
        </p:spPr>
        <p:txBody>
          <a:bodyPr lIns="0" tIns="0" rIns="0" bIns="0"/>
          <a:lstStyle>
            <a:lvl1pPr algn="ctr">
              <a:defRPr sz="1200">
                <a:solidFill>
                  <a:schemeClr val="bg1"/>
                </a:solidFill>
                <a:latin typeface="Open Sans"/>
              </a:defRPr>
            </a:lvl1pPr>
          </a:lstStyle>
          <a:p>
            <a:fld id="{96E69268-9C8B-4EBF-A9EE-DC5DC2D48DC3}" type="slidenum">
              <a:rPr lang="en-US" smtClean="0"/>
              <a:pPr/>
              <a:t>‹#›</a:t>
            </a:fld>
            <a:endParaRPr lang="en-US" dirty="0"/>
          </a:p>
        </p:txBody>
      </p:sp>
      <p:cxnSp>
        <p:nvCxnSpPr>
          <p:cNvPr id="7" name="Straight Connector 6">
            <a:extLst>
              <a:ext uri="{FF2B5EF4-FFF2-40B4-BE49-F238E27FC236}">
                <a16:creationId xmlns:a16="http://schemas.microsoft.com/office/drawing/2014/main" id="{C9C2A23D-8C30-4F6E-90EB-A493C643F20F}"/>
              </a:ext>
            </a:extLst>
          </p:cNvPr>
          <p:cNvCxnSpPr>
            <a:cxnSpLocks/>
          </p:cNvCxnSpPr>
          <p:nvPr userDrawn="1"/>
        </p:nvCxnSpPr>
        <p:spPr>
          <a:xfrm flipH="1">
            <a:off x="2782044" y="6391488"/>
            <a:ext cx="82415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4946A594-3E29-4C0B-960C-56D1B63D5421}"/>
              </a:ext>
            </a:extLst>
          </p:cNvPr>
          <p:cNvSpPr>
            <a:spLocks noGrp="1"/>
          </p:cNvSpPr>
          <p:nvPr>
            <p:ph type="pic" sz="quarter" idx="13"/>
          </p:nvPr>
        </p:nvSpPr>
        <p:spPr>
          <a:xfrm>
            <a:off x="1053852" y="2770728"/>
            <a:ext cx="2856742" cy="3079750"/>
          </a:xfrm>
        </p:spPr>
        <p:txBody>
          <a:bodyPr anchor="ctr">
            <a:normAutofit/>
          </a:bodyPr>
          <a:lstStyle>
            <a:lvl1pPr marL="0" indent="0" algn="ctr">
              <a:buNone/>
              <a:defRPr sz="2400">
                <a:latin typeface="Open Sans"/>
              </a:defRPr>
            </a:lvl1pPr>
          </a:lstStyle>
          <a:p>
            <a:endParaRPr lang="en-IN"/>
          </a:p>
        </p:txBody>
      </p:sp>
      <p:sp>
        <p:nvSpPr>
          <p:cNvPr id="9" name="Picture Placeholder 7">
            <a:extLst>
              <a:ext uri="{FF2B5EF4-FFF2-40B4-BE49-F238E27FC236}">
                <a16:creationId xmlns:a16="http://schemas.microsoft.com/office/drawing/2014/main" id="{E08D35E1-9ACE-4D1D-9EE2-99893883012F}"/>
              </a:ext>
            </a:extLst>
          </p:cNvPr>
          <p:cNvSpPr>
            <a:spLocks noGrp="1"/>
          </p:cNvSpPr>
          <p:nvPr>
            <p:ph type="pic" sz="quarter" idx="14"/>
          </p:nvPr>
        </p:nvSpPr>
        <p:spPr>
          <a:xfrm>
            <a:off x="4777144" y="2757055"/>
            <a:ext cx="2856742" cy="3117271"/>
          </a:xfrm>
        </p:spPr>
        <p:txBody>
          <a:bodyPr anchor="ctr">
            <a:normAutofit/>
          </a:bodyPr>
          <a:lstStyle>
            <a:lvl1pPr marL="0" indent="0" algn="ctr">
              <a:buNone/>
              <a:defRPr sz="2400">
                <a:latin typeface="Open Sans"/>
              </a:defRPr>
            </a:lvl1pPr>
          </a:lstStyle>
          <a:p>
            <a:endParaRPr lang="en-IN"/>
          </a:p>
        </p:txBody>
      </p:sp>
      <p:sp>
        <p:nvSpPr>
          <p:cNvPr id="10" name="Picture Placeholder 7">
            <a:extLst>
              <a:ext uri="{FF2B5EF4-FFF2-40B4-BE49-F238E27FC236}">
                <a16:creationId xmlns:a16="http://schemas.microsoft.com/office/drawing/2014/main" id="{415C6802-DF53-40E5-8CFE-93C71235FDAD}"/>
              </a:ext>
            </a:extLst>
          </p:cNvPr>
          <p:cNvSpPr>
            <a:spLocks noGrp="1"/>
          </p:cNvSpPr>
          <p:nvPr>
            <p:ph type="pic" sz="quarter" idx="15"/>
          </p:nvPr>
        </p:nvSpPr>
        <p:spPr>
          <a:xfrm>
            <a:off x="8500436" y="2757055"/>
            <a:ext cx="2856742" cy="3117271"/>
          </a:xfrm>
        </p:spPr>
        <p:txBody>
          <a:bodyPr anchor="ctr">
            <a:normAutofit/>
          </a:bodyPr>
          <a:lstStyle>
            <a:lvl1pPr marL="0" indent="0" algn="ctr">
              <a:buNone/>
              <a:defRPr sz="2400">
                <a:latin typeface="Open Sans"/>
              </a:defRPr>
            </a:lvl1pPr>
          </a:lstStyle>
          <a:p>
            <a:endParaRPr lang="en-IN"/>
          </a:p>
        </p:txBody>
      </p:sp>
      <p:cxnSp>
        <p:nvCxnSpPr>
          <p:cNvPr id="11" name="Straight Connector 10">
            <a:extLst>
              <a:ext uri="{FF2B5EF4-FFF2-40B4-BE49-F238E27FC236}">
                <a16:creationId xmlns:a16="http://schemas.microsoft.com/office/drawing/2014/main" id="{6C08721F-2BD1-46FB-B736-2DA5242B865D}"/>
              </a:ext>
            </a:extLst>
          </p:cNvPr>
          <p:cNvCxnSpPr>
            <a:cxnSpLocks/>
          </p:cNvCxnSpPr>
          <p:nvPr userDrawn="1"/>
        </p:nvCxnSpPr>
        <p:spPr>
          <a:xfrm>
            <a:off x="755310" y="1007522"/>
            <a:ext cx="144016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622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Solu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0AEDEA-20DF-402E-8745-E4BB83AC9103}"/>
              </a:ext>
            </a:extLst>
          </p:cNvPr>
          <p:cNvSpPr>
            <a:spLocks noGrp="1"/>
          </p:cNvSpPr>
          <p:nvPr>
            <p:ph type="title"/>
          </p:nvPr>
        </p:nvSpPr>
        <p:spPr>
          <a:xfrm>
            <a:off x="609441" y="235727"/>
            <a:ext cx="10969943" cy="711081"/>
          </a:xfrm>
        </p:spPr>
        <p:txBody>
          <a:bodyPr>
            <a:noAutofit/>
          </a:bodyPr>
          <a:lstStyle>
            <a:lvl1pPr>
              <a:defRPr sz="3200"/>
            </a:lvl1pPr>
          </a:lstStyle>
          <a:p>
            <a:r>
              <a:rPr lang="en-US" dirty="0"/>
              <a:t>Click to edit Master title style</a:t>
            </a:r>
          </a:p>
        </p:txBody>
      </p:sp>
      <p:sp>
        <p:nvSpPr>
          <p:cNvPr id="7" name="Footer Placeholder 3">
            <a:extLst>
              <a:ext uri="{FF2B5EF4-FFF2-40B4-BE49-F238E27FC236}">
                <a16:creationId xmlns:a16="http://schemas.microsoft.com/office/drawing/2014/main" id="{48D4B890-9105-42E7-9E7B-BD4554473929}"/>
              </a:ext>
            </a:extLst>
          </p:cNvPr>
          <p:cNvSpPr>
            <a:spLocks noGrp="1"/>
          </p:cNvSpPr>
          <p:nvPr>
            <p:ph type="ftr" sz="quarter" idx="11"/>
          </p:nvPr>
        </p:nvSpPr>
        <p:spPr>
          <a:xfrm>
            <a:off x="609441" y="6208886"/>
            <a:ext cx="3036699" cy="365125"/>
          </a:xfrm>
        </p:spPr>
        <p:txBody>
          <a:bodyPr/>
          <a:lstStyle>
            <a:lvl1pPr algn="l">
              <a:defRPr sz="1400">
                <a:latin typeface="Open Sans"/>
              </a:defRPr>
            </a:lvl1pPr>
          </a:lstStyle>
          <a:p>
            <a:r>
              <a:rPr lang="en-US" dirty="0"/>
              <a:t>Companyname.com</a:t>
            </a:r>
          </a:p>
        </p:txBody>
      </p:sp>
      <p:sp>
        <p:nvSpPr>
          <p:cNvPr id="8" name="Slide Number Placeholder 4">
            <a:extLst>
              <a:ext uri="{FF2B5EF4-FFF2-40B4-BE49-F238E27FC236}">
                <a16:creationId xmlns:a16="http://schemas.microsoft.com/office/drawing/2014/main" id="{96148269-AFF1-4E15-A305-BAFE6BBDBE6A}"/>
              </a:ext>
            </a:extLst>
          </p:cNvPr>
          <p:cNvSpPr>
            <a:spLocks noGrp="1"/>
          </p:cNvSpPr>
          <p:nvPr>
            <p:ph type="sldNum" sz="quarter" idx="12"/>
          </p:nvPr>
        </p:nvSpPr>
        <p:spPr>
          <a:xfrm>
            <a:off x="11134630" y="6165304"/>
            <a:ext cx="445096" cy="452288"/>
          </a:xfrm>
          <a:prstGeom prst="diamond">
            <a:avLst/>
          </a:prstGeom>
          <a:solidFill>
            <a:schemeClr val="accent4"/>
          </a:solidFill>
        </p:spPr>
        <p:txBody>
          <a:bodyPr lIns="0" tIns="0" rIns="0" bIns="0"/>
          <a:lstStyle>
            <a:lvl1pPr algn="ctr">
              <a:defRPr sz="1200">
                <a:solidFill>
                  <a:schemeClr val="bg1"/>
                </a:solidFill>
                <a:latin typeface="Open Sans"/>
              </a:defRPr>
            </a:lvl1pPr>
          </a:lstStyle>
          <a:p>
            <a:fld id="{96E69268-9C8B-4EBF-A9EE-DC5DC2D48DC3}" type="slidenum">
              <a:rPr lang="en-US" smtClean="0"/>
              <a:pPr/>
              <a:t>‹#›</a:t>
            </a:fld>
            <a:endParaRPr lang="en-US" dirty="0"/>
          </a:p>
        </p:txBody>
      </p:sp>
      <p:sp>
        <p:nvSpPr>
          <p:cNvPr id="3" name="Picture Placeholder 2">
            <a:extLst>
              <a:ext uri="{FF2B5EF4-FFF2-40B4-BE49-F238E27FC236}">
                <a16:creationId xmlns:a16="http://schemas.microsoft.com/office/drawing/2014/main" id="{8100FFA8-107F-4A0C-91F1-FC5C17DD9B06}"/>
              </a:ext>
            </a:extLst>
          </p:cNvPr>
          <p:cNvSpPr>
            <a:spLocks noGrp="1"/>
          </p:cNvSpPr>
          <p:nvPr>
            <p:ph type="pic" sz="quarter" idx="13"/>
          </p:nvPr>
        </p:nvSpPr>
        <p:spPr>
          <a:xfrm>
            <a:off x="4476805" y="3193568"/>
            <a:ext cx="2735263" cy="2736850"/>
          </a:xfrm>
        </p:spPr>
        <p:txBody>
          <a:bodyPr anchor="t">
            <a:normAutofit/>
          </a:bodyPr>
          <a:lstStyle>
            <a:lvl1pPr marL="0" indent="0" algn="l">
              <a:buNone/>
              <a:defRPr sz="2000">
                <a:latin typeface="Open Sans"/>
              </a:defRPr>
            </a:lvl1pPr>
          </a:lstStyle>
          <a:p>
            <a:endParaRPr lang="en-IN"/>
          </a:p>
        </p:txBody>
      </p:sp>
      <p:sp>
        <p:nvSpPr>
          <p:cNvPr id="9" name="Picture Placeholder 2">
            <a:extLst>
              <a:ext uri="{FF2B5EF4-FFF2-40B4-BE49-F238E27FC236}">
                <a16:creationId xmlns:a16="http://schemas.microsoft.com/office/drawing/2014/main" id="{B25EF512-046D-4C54-B1DE-815AB4F61597}"/>
              </a:ext>
            </a:extLst>
          </p:cNvPr>
          <p:cNvSpPr>
            <a:spLocks noGrp="1"/>
          </p:cNvSpPr>
          <p:nvPr>
            <p:ph type="pic" sz="quarter" idx="14"/>
          </p:nvPr>
        </p:nvSpPr>
        <p:spPr>
          <a:xfrm>
            <a:off x="6655208" y="1608087"/>
            <a:ext cx="2735263" cy="3702358"/>
          </a:xfrm>
        </p:spPr>
        <p:txBody>
          <a:bodyPr anchor="t">
            <a:normAutofit/>
          </a:bodyPr>
          <a:lstStyle>
            <a:lvl1pPr marL="0" indent="0" algn="l">
              <a:buNone/>
              <a:defRPr sz="2000">
                <a:latin typeface="Open Sans"/>
              </a:defRPr>
            </a:lvl1pPr>
          </a:lstStyle>
          <a:p>
            <a:endParaRPr lang="en-IN"/>
          </a:p>
        </p:txBody>
      </p:sp>
      <p:sp>
        <p:nvSpPr>
          <p:cNvPr id="10" name="Picture Placeholder 2">
            <a:extLst>
              <a:ext uri="{FF2B5EF4-FFF2-40B4-BE49-F238E27FC236}">
                <a16:creationId xmlns:a16="http://schemas.microsoft.com/office/drawing/2014/main" id="{860EF354-F95C-4234-8372-1AB166E533E1}"/>
              </a:ext>
            </a:extLst>
          </p:cNvPr>
          <p:cNvSpPr>
            <a:spLocks noGrp="1"/>
          </p:cNvSpPr>
          <p:nvPr>
            <p:ph type="pic" sz="quarter" idx="15"/>
          </p:nvPr>
        </p:nvSpPr>
        <p:spPr>
          <a:xfrm>
            <a:off x="8833611" y="988114"/>
            <a:ext cx="2735263" cy="2736850"/>
          </a:xfrm>
        </p:spPr>
        <p:txBody>
          <a:bodyPr anchor="t">
            <a:normAutofit/>
          </a:bodyPr>
          <a:lstStyle>
            <a:lvl1pPr marL="0" indent="0" algn="l">
              <a:buNone/>
              <a:defRPr sz="2000">
                <a:latin typeface="Open Sans"/>
              </a:defRPr>
            </a:lvl1pPr>
          </a:lstStyle>
          <a:p>
            <a:endParaRPr lang="en-IN"/>
          </a:p>
        </p:txBody>
      </p:sp>
      <p:cxnSp>
        <p:nvCxnSpPr>
          <p:cNvPr id="11" name="Straight Connector 10">
            <a:extLst>
              <a:ext uri="{FF2B5EF4-FFF2-40B4-BE49-F238E27FC236}">
                <a16:creationId xmlns:a16="http://schemas.microsoft.com/office/drawing/2014/main" id="{691E55C4-1AC3-437C-BF26-C9CEDF68F9B0}"/>
              </a:ext>
            </a:extLst>
          </p:cNvPr>
          <p:cNvCxnSpPr>
            <a:cxnSpLocks/>
          </p:cNvCxnSpPr>
          <p:nvPr userDrawn="1"/>
        </p:nvCxnSpPr>
        <p:spPr>
          <a:xfrm flipH="1">
            <a:off x="2782044" y="6391488"/>
            <a:ext cx="82415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90CE93-8D15-4BC4-984A-D56EA6117E36}"/>
              </a:ext>
            </a:extLst>
          </p:cNvPr>
          <p:cNvCxnSpPr>
            <a:cxnSpLocks/>
          </p:cNvCxnSpPr>
          <p:nvPr userDrawn="1"/>
        </p:nvCxnSpPr>
        <p:spPr>
          <a:xfrm>
            <a:off x="755310" y="1007522"/>
            <a:ext cx="144016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27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ground Pictur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FBD67AF-129E-43C6-A6A6-CCF84D304A86}"/>
              </a:ext>
            </a:extLst>
          </p:cNvPr>
          <p:cNvSpPr>
            <a:spLocks noGrp="1"/>
          </p:cNvSpPr>
          <p:nvPr>
            <p:ph type="pic" sz="quarter" idx="13"/>
          </p:nvPr>
        </p:nvSpPr>
        <p:spPr>
          <a:xfrm>
            <a:off x="0" y="0"/>
            <a:ext cx="12188825" cy="6858000"/>
          </a:xfrm>
        </p:spPr>
        <p:txBody>
          <a:bodyPr anchor="ctr"/>
          <a:lstStyle>
            <a:lvl1pPr marL="0" indent="0" algn="ctr">
              <a:buNone/>
              <a:defRPr/>
            </a:lvl1pPr>
          </a:lstStyle>
          <a:p>
            <a:endParaRPr lang="en-IN"/>
          </a:p>
        </p:txBody>
      </p:sp>
      <p:sp>
        <p:nvSpPr>
          <p:cNvPr id="2" name="Date Placeholder 1"/>
          <p:cNvSpPr>
            <a:spLocks noGrp="1"/>
          </p:cNvSpPr>
          <p:nvPr>
            <p:ph type="dt" sz="half" idx="10"/>
          </p:nvPr>
        </p:nvSpPr>
        <p:spPr/>
        <p:txBody>
          <a:bodyPr/>
          <a:lstStyle/>
          <a:p>
            <a:fld id="{425404F2-BE9A-4460-8815-8F645183555F}" type="datetimeFigureOut">
              <a:rPr lang="en-US" smtClean="0"/>
              <a:pPr/>
              <a:t>4/6/2021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832985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ground Pictur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FBD67AF-129E-43C6-A6A6-CCF84D304A86}"/>
              </a:ext>
            </a:extLst>
          </p:cNvPr>
          <p:cNvSpPr>
            <a:spLocks noGrp="1"/>
          </p:cNvSpPr>
          <p:nvPr>
            <p:ph type="pic" sz="quarter" idx="13"/>
          </p:nvPr>
        </p:nvSpPr>
        <p:spPr>
          <a:xfrm>
            <a:off x="0" y="0"/>
            <a:ext cx="12188825" cy="6858000"/>
          </a:xfrm>
        </p:spPr>
        <p:txBody>
          <a:bodyPr anchor="ctr"/>
          <a:lstStyle>
            <a:lvl1pPr marL="0" indent="0" algn="ctr">
              <a:buNone/>
              <a:defRPr/>
            </a:lvl1pPr>
          </a:lstStyle>
          <a:p>
            <a:endParaRPr lang="en-IN"/>
          </a:p>
        </p:txBody>
      </p:sp>
      <p:sp>
        <p:nvSpPr>
          <p:cNvPr id="2" name="Date Placeholder 1"/>
          <p:cNvSpPr>
            <a:spLocks noGrp="1"/>
          </p:cNvSpPr>
          <p:nvPr>
            <p:ph type="dt" sz="half" idx="10"/>
          </p:nvPr>
        </p:nvSpPr>
        <p:spPr/>
        <p:txBody>
          <a:bodyPr/>
          <a:lstStyle/>
          <a:p>
            <a:fld id="{425404F2-BE9A-4460-8815-8F645183555F}" type="datetimeFigureOut">
              <a:rPr lang="en-US" smtClean="0"/>
              <a:pPr/>
              <a:t>4/6/2021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
        <p:nvSpPr>
          <p:cNvPr id="6" name="Title 1">
            <a:extLst>
              <a:ext uri="{FF2B5EF4-FFF2-40B4-BE49-F238E27FC236}">
                <a16:creationId xmlns:a16="http://schemas.microsoft.com/office/drawing/2014/main" id="{202962DA-7EBF-49C9-9044-83BA48D589CC}"/>
              </a:ext>
            </a:extLst>
          </p:cNvPr>
          <p:cNvSpPr>
            <a:spLocks noGrp="1"/>
          </p:cNvSpPr>
          <p:nvPr>
            <p:ph type="title"/>
          </p:nvPr>
        </p:nvSpPr>
        <p:spPr>
          <a:xfrm>
            <a:off x="609441" y="274639"/>
            <a:ext cx="10969943" cy="711081"/>
          </a:xfrm>
        </p:spPr>
        <p:txBody>
          <a:bodyPr>
            <a:noAutofit/>
          </a:bodyPr>
          <a:lstStyle>
            <a:lvl1pPr algn="ct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38909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129081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753814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984158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535022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5404F2-BE9A-4460-8815-8F645183555F}" type="datetimeFigureOut">
              <a:rPr lang="en-US" smtClean="0"/>
              <a:pPr/>
              <a:t>4/6/2021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535914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Vision_Mission">
    <p:spTree>
      <p:nvGrpSpPr>
        <p:cNvPr id="1" name=""/>
        <p:cNvGrpSpPr/>
        <p:nvPr/>
      </p:nvGrpSpPr>
      <p:grpSpPr>
        <a:xfrm>
          <a:off x="0" y="0"/>
          <a:ext cx="0" cy="0"/>
          <a:chOff x="0" y="0"/>
          <a:chExt cx="0" cy="0"/>
        </a:xfrm>
      </p:grpSpPr>
      <p:sp>
        <p:nvSpPr>
          <p:cNvPr id="14" name="Footer Placeholder 2">
            <a:extLst>
              <a:ext uri="{FF2B5EF4-FFF2-40B4-BE49-F238E27FC236}">
                <a16:creationId xmlns:a16="http://schemas.microsoft.com/office/drawing/2014/main" id="{3D6E308E-525E-465E-A54B-98F66F28EC5A}"/>
              </a:ext>
            </a:extLst>
          </p:cNvPr>
          <p:cNvSpPr>
            <a:spLocks noGrp="1"/>
          </p:cNvSpPr>
          <p:nvPr>
            <p:ph type="ftr" sz="quarter" idx="11"/>
          </p:nvPr>
        </p:nvSpPr>
        <p:spPr>
          <a:xfrm>
            <a:off x="609441" y="6169498"/>
            <a:ext cx="3859795" cy="365125"/>
          </a:xfrm>
        </p:spPr>
        <p:txBody>
          <a:bodyPr/>
          <a:lstStyle>
            <a:lvl1pPr algn="l">
              <a:defRPr>
                <a:solidFill>
                  <a:schemeClr val="bg1">
                    <a:lumMod val="50000"/>
                  </a:schemeClr>
                </a:solidFill>
              </a:defRPr>
            </a:lvl1pPr>
          </a:lstStyle>
          <a:p>
            <a:r>
              <a:rPr lang="en-US"/>
              <a:t>Company Name Here</a:t>
            </a:r>
            <a:endParaRPr lang="en-US" dirty="0"/>
          </a:p>
        </p:txBody>
      </p:sp>
      <p:sp>
        <p:nvSpPr>
          <p:cNvPr id="3" name="Picture Placeholder 2">
            <a:extLst>
              <a:ext uri="{FF2B5EF4-FFF2-40B4-BE49-F238E27FC236}">
                <a16:creationId xmlns:a16="http://schemas.microsoft.com/office/drawing/2014/main" id="{06210873-C278-4871-90B3-EBDF68287B1A}"/>
              </a:ext>
            </a:extLst>
          </p:cNvPr>
          <p:cNvSpPr>
            <a:spLocks noGrp="1"/>
          </p:cNvSpPr>
          <p:nvPr>
            <p:ph type="pic" sz="quarter" idx="13"/>
          </p:nvPr>
        </p:nvSpPr>
        <p:spPr>
          <a:xfrm>
            <a:off x="0" y="0"/>
            <a:ext cx="12188825" cy="6858000"/>
          </a:xfrm>
        </p:spPr>
        <p:txBody>
          <a:bodyPr anchor="ctr"/>
          <a:lstStyle>
            <a:lvl1pPr marL="0" indent="0" algn="ctr">
              <a:buFontTx/>
              <a:buNone/>
              <a:defRPr/>
            </a:lvl1pPr>
          </a:lstStyle>
          <a:p>
            <a:endParaRPr lang="en-IN"/>
          </a:p>
        </p:txBody>
      </p:sp>
      <p:sp>
        <p:nvSpPr>
          <p:cNvPr id="6" name="Arrow: Pentagon 5">
            <a:extLst>
              <a:ext uri="{FF2B5EF4-FFF2-40B4-BE49-F238E27FC236}">
                <a16:creationId xmlns:a16="http://schemas.microsoft.com/office/drawing/2014/main" id="{6AEFAA93-2ED4-4BA4-9398-6A786F435E5E}"/>
              </a:ext>
            </a:extLst>
          </p:cNvPr>
          <p:cNvSpPr/>
          <p:nvPr userDrawn="1"/>
        </p:nvSpPr>
        <p:spPr>
          <a:xfrm flipH="1">
            <a:off x="11697621" y="6180083"/>
            <a:ext cx="504056" cy="338432"/>
          </a:xfrm>
          <a:prstGeom prst="homePlate">
            <a:avLst>
              <a:gd name="adj" fmla="val 3176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Slide Number Placeholder 3">
            <a:extLst>
              <a:ext uri="{FF2B5EF4-FFF2-40B4-BE49-F238E27FC236}">
                <a16:creationId xmlns:a16="http://schemas.microsoft.com/office/drawing/2014/main" id="{AA4DE8E3-802A-4632-9823-005E7F097FDB}"/>
              </a:ext>
            </a:extLst>
          </p:cNvPr>
          <p:cNvSpPr>
            <a:spLocks noGrp="1"/>
          </p:cNvSpPr>
          <p:nvPr>
            <p:ph type="sldNum" sz="quarter" idx="12"/>
          </p:nvPr>
        </p:nvSpPr>
        <p:spPr>
          <a:xfrm>
            <a:off x="11737686" y="6166737"/>
            <a:ext cx="456594" cy="365125"/>
          </a:xfrm>
        </p:spPr>
        <p:txBody>
          <a:bodyPr lIns="0" rIns="0"/>
          <a:lstStyle>
            <a:lvl1pPr algn="ctr">
              <a:defRPr>
                <a:solidFill>
                  <a:schemeClr val="bg1"/>
                </a:solidFill>
              </a:defRPr>
            </a:lvl1p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321215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404F2-BE9A-4460-8815-8F645183555F}" type="datetimeFigureOut">
              <a:rPr lang="en-US" smtClean="0"/>
              <a:pPr/>
              <a:t>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95771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51923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11817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404F2-BE9A-4460-8815-8F645183555F}" type="datetimeFigureOut">
              <a:rPr lang="en-US" smtClean="0"/>
              <a:pPr/>
              <a:t>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05318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404F2-BE9A-4460-8815-8F645183555F}" type="datetimeFigureOut">
              <a:rPr lang="en-US" smtClean="0"/>
              <a:pPr/>
              <a:t>4/6/2021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79589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nders">
    <p:bg>
      <p:bgPr>
        <a:gradFill>
          <a:gsLst>
            <a:gs pos="0">
              <a:schemeClr val="accent1"/>
            </a:gs>
            <a:gs pos="71000">
              <a:schemeClr val="accent4"/>
            </a:gs>
          </a:gsLst>
          <a:lin ang="0" scaled="1"/>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4/6/2021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
        <p:nvSpPr>
          <p:cNvPr id="6" name="Picture Placeholder 5">
            <a:extLst>
              <a:ext uri="{FF2B5EF4-FFF2-40B4-BE49-F238E27FC236}">
                <a16:creationId xmlns:a16="http://schemas.microsoft.com/office/drawing/2014/main" id="{E40891C5-DC43-4375-8CB0-C34E2AA0AF24}"/>
              </a:ext>
            </a:extLst>
          </p:cNvPr>
          <p:cNvSpPr>
            <a:spLocks noGrp="1"/>
          </p:cNvSpPr>
          <p:nvPr>
            <p:ph type="pic" sz="quarter" idx="13"/>
          </p:nvPr>
        </p:nvSpPr>
        <p:spPr>
          <a:xfrm>
            <a:off x="3728790" y="1096462"/>
            <a:ext cx="2513258" cy="2511410"/>
          </a:xfrm>
          <a:prstGeom prst="roundRect">
            <a:avLst/>
          </a:prstGeom>
        </p:spPr>
        <p:txBody>
          <a:bodyPr anchor="ctr"/>
          <a:lstStyle>
            <a:lvl1pPr marL="0" indent="0" algn="ctr">
              <a:buNone/>
              <a:defRPr/>
            </a:lvl1pPr>
          </a:lstStyle>
          <a:p>
            <a:endParaRPr lang="en-IN"/>
          </a:p>
        </p:txBody>
      </p:sp>
      <p:sp>
        <p:nvSpPr>
          <p:cNvPr id="7" name="Picture Placeholder 5">
            <a:extLst>
              <a:ext uri="{FF2B5EF4-FFF2-40B4-BE49-F238E27FC236}">
                <a16:creationId xmlns:a16="http://schemas.microsoft.com/office/drawing/2014/main" id="{3D9E54CC-1FF9-41BA-94DE-553EC6ED422C}"/>
              </a:ext>
            </a:extLst>
          </p:cNvPr>
          <p:cNvSpPr>
            <a:spLocks noGrp="1"/>
          </p:cNvSpPr>
          <p:nvPr>
            <p:ph type="pic" sz="quarter" idx="14"/>
          </p:nvPr>
        </p:nvSpPr>
        <p:spPr>
          <a:xfrm>
            <a:off x="5924199" y="3007323"/>
            <a:ext cx="2513258" cy="2511410"/>
          </a:xfrm>
          <a:prstGeom prst="roundRect">
            <a:avLst/>
          </a:prstGeom>
        </p:spPr>
        <p:txBody>
          <a:bodyPr anchor="ctr"/>
          <a:lstStyle>
            <a:lvl1pPr marL="0" indent="0" algn="ctr">
              <a:buNone/>
              <a:defRPr/>
            </a:lvl1pPr>
          </a:lstStyle>
          <a:p>
            <a:endParaRPr lang="en-IN"/>
          </a:p>
        </p:txBody>
      </p:sp>
      <p:sp>
        <p:nvSpPr>
          <p:cNvPr id="9" name="Title 1">
            <a:extLst>
              <a:ext uri="{FF2B5EF4-FFF2-40B4-BE49-F238E27FC236}">
                <a16:creationId xmlns:a16="http://schemas.microsoft.com/office/drawing/2014/main" id="{CC3A233E-3F5D-4841-9CB2-E15E4A8BEB71}"/>
              </a:ext>
            </a:extLst>
          </p:cNvPr>
          <p:cNvSpPr>
            <a:spLocks noGrp="1"/>
          </p:cNvSpPr>
          <p:nvPr>
            <p:ph type="title"/>
          </p:nvPr>
        </p:nvSpPr>
        <p:spPr>
          <a:xfrm>
            <a:off x="609441" y="274639"/>
            <a:ext cx="10969943" cy="711081"/>
          </a:xfrm>
        </p:spPr>
        <p:txBody>
          <a:bodyPr>
            <a:no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474414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sion And Miss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641AB37-4147-44E8-B7BC-1FB1F5575EC0}"/>
              </a:ext>
            </a:extLst>
          </p:cNvPr>
          <p:cNvSpPr>
            <a:spLocks noGrp="1"/>
          </p:cNvSpPr>
          <p:nvPr>
            <p:ph type="pic" sz="quarter" idx="13"/>
          </p:nvPr>
        </p:nvSpPr>
        <p:spPr>
          <a:xfrm>
            <a:off x="-1" y="0"/>
            <a:ext cx="6106160" cy="6858000"/>
          </a:xfrm>
        </p:spPr>
        <p:txBody>
          <a:bodyPr>
            <a:normAutofit/>
          </a:bodyPr>
          <a:lstStyle>
            <a:lvl1pPr marL="0" indent="0">
              <a:buNone/>
              <a:defRPr sz="2800"/>
            </a:lvl1pPr>
          </a:lstStyle>
          <a:p>
            <a:endParaRPr lang="en-IN"/>
          </a:p>
        </p:txBody>
      </p:sp>
      <p:sp>
        <p:nvSpPr>
          <p:cNvPr id="15" name="Picture Placeholder 5">
            <a:extLst>
              <a:ext uri="{FF2B5EF4-FFF2-40B4-BE49-F238E27FC236}">
                <a16:creationId xmlns:a16="http://schemas.microsoft.com/office/drawing/2014/main" id="{0A273D66-5497-4036-A157-D2479EE34A9F}"/>
              </a:ext>
            </a:extLst>
          </p:cNvPr>
          <p:cNvSpPr>
            <a:spLocks noGrp="1"/>
          </p:cNvSpPr>
          <p:nvPr>
            <p:ph type="pic" sz="quarter" idx="15"/>
          </p:nvPr>
        </p:nvSpPr>
        <p:spPr>
          <a:xfrm>
            <a:off x="6082665" y="0"/>
            <a:ext cx="6106160" cy="6858000"/>
          </a:xfrm>
        </p:spPr>
        <p:txBody>
          <a:bodyPr>
            <a:normAutofit/>
          </a:bodyPr>
          <a:lstStyle>
            <a:lvl1pPr marL="0" indent="0">
              <a:buNone/>
              <a:defRPr sz="2800"/>
            </a:lvl1pPr>
          </a:lstStyle>
          <a:p>
            <a:endParaRPr lang="en-IN"/>
          </a:p>
        </p:txBody>
      </p:sp>
    </p:spTree>
    <p:extLst>
      <p:ext uri="{BB962C8B-B14F-4D97-AF65-F5344CB8AC3E}">
        <p14:creationId xmlns:p14="http://schemas.microsoft.com/office/powerpoint/2010/main" val="362512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711081"/>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138425"/>
            <a:ext cx="10969943" cy="4987739"/>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425404F2-BE9A-4460-8815-8F645183555F}" type="datetimeFigureOut">
              <a:rPr lang="en-US" smtClean="0"/>
              <a:pPr/>
              <a:t>4/6/2021</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1974508044"/>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49" r:id="rId3"/>
    <p:sldLayoutId id="2147483650" r:id="rId4"/>
    <p:sldLayoutId id="2147483651" r:id="rId5"/>
    <p:sldLayoutId id="2147483652" r:id="rId6"/>
    <p:sldLayoutId id="2147483653" r:id="rId7"/>
    <p:sldLayoutId id="2147483665" r:id="rId8"/>
    <p:sldLayoutId id="2147483666" r:id="rId9"/>
    <p:sldLayoutId id="2147483654" r:id="rId10"/>
    <p:sldLayoutId id="2147483671" r:id="rId11"/>
    <p:sldLayoutId id="2147483676" r:id="rId12"/>
    <p:sldLayoutId id="2147483677" r:id="rId13"/>
    <p:sldLayoutId id="2147483655" r:id="rId14"/>
    <p:sldLayoutId id="2147483675" r:id="rId15"/>
    <p:sldLayoutId id="2147483670" r:id="rId16"/>
    <p:sldLayoutId id="2147483668" r:id="rId17"/>
    <p:sldLayoutId id="2147483669" r:id="rId18"/>
    <p:sldLayoutId id="2147483667" r:id="rId19"/>
    <p:sldLayoutId id="2147483673" r:id="rId20"/>
    <p:sldLayoutId id="2147483674" r:id="rId21"/>
    <p:sldLayoutId id="2147483662" r:id="rId22"/>
    <p:sldLayoutId id="2147483663" r:id="rId23"/>
    <p:sldLayoutId id="2147483656" r:id="rId24"/>
    <p:sldLayoutId id="2147483657" r:id="rId25"/>
    <p:sldLayoutId id="2147483658" r:id="rId26"/>
    <p:sldLayoutId id="2147483659" r:id="rId27"/>
    <p:sldLayoutId id="2147483678" r:id="rId28"/>
    <p:sldLayoutId id="2147483679" r:id="rId29"/>
  </p:sldLayoutIdLst>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EFAE432-37EF-4635-8894-C717C8F32B54}"/>
              </a:ext>
            </a:extLst>
          </p:cNvPr>
          <p:cNvPicPr>
            <a:picLocks noGrp="1" noChangeAspect="1"/>
          </p:cNvPicPr>
          <p:nvPr>
            <p:ph type="pic" sz="quarter" idx="13"/>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t="14373"/>
          <a:stretch/>
        </p:blipFill>
        <p:spPr>
          <a:xfrm flipH="1">
            <a:off x="-1" y="-99392"/>
            <a:ext cx="12188825" cy="6956256"/>
          </a:xfrm>
        </p:spPr>
      </p:pic>
      <p:sp>
        <p:nvSpPr>
          <p:cNvPr id="13" name="Arrow: Pentagon 12">
            <a:extLst>
              <a:ext uri="{FF2B5EF4-FFF2-40B4-BE49-F238E27FC236}">
                <a16:creationId xmlns:a16="http://schemas.microsoft.com/office/drawing/2014/main" id="{8CB7C382-5125-499C-B6AB-B44C8FD7C2A4}"/>
              </a:ext>
            </a:extLst>
          </p:cNvPr>
          <p:cNvSpPr/>
          <p:nvPr/>
        </p:nvSpPr>
        <p:spPr>
          <a:xfrm rot="5400000">
            <a:off x="-807094" y="672554"/>
            <a:ext cx="5946355" cy="4332167"/>
          </a:xfrm>
          <a:prstGeom prst="homePlate">
            <a:avLst>
              <a:gd name="adj" fmla="val 35257"/>
            </a:avLst>
          </a:prstGeom>
          <a:gradFill flip="none" rotWithShape="1">
            <a:gsLst>
              <a:gs pos="0">
                <a:schemeClr val="accent5">
                  <a:alpha val="80000"/>
                </a:schemeClr>
              </a:gs>
              <a:gs pos="71000">
                <a:schemeClr val="accent2">
                  <a:alpha val="8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64679522-2BA0-4B1A-A530-6BF00EFF6DB1}"/>
              </a:ext>
            </a:extLst>
          </p:cNvPr>
          <p:cNvSpPr txBox="1"/>
          <p:nvPr/>
        </p:nvSpPr>
        <p:spPr>
          <a:xfrm>
            <a:off x="272686" y="0"/>
            <a:ext cx="3786794" cy="5016758"/>
          </a:xfrm>
          <a:prstGeom prst="rect">
            <a:avLst/>
          </a:prstGeom>
          <a:noFill/>
          <a:effectLst/>
        </p:spPr>
        <p:txBody>
          <a:bodyPr wrap="square" rtlCol="0">
            <a:spAutoFit/>
          </a:bodyPr>
          <a:lstStyle/>
          <a:p>
            <a:pPr algn="ctr"/>
            <a:endParaRPr lang="en-US" sz="4800" b="1" dirty="0" smtClean="0">
              <a:solidFill>
                <a:schemeClr val="bg1"/>
              </a:solidFill>
              <a:latin typeface="Open Sans"/>
              <a:cs typeface="Arial" panose="020B0604020202020204" pitchFamily="34" charset="0"/>
            </a:endParaRPr>
          </a:p>
          <a:p>
            <a:pPr algn="ctr"/>
            <a:r>
              <a:rPr lang="en-US" sz="4800" b="1" dirty="0" smtClean="0">
                <a:solidFill>
                  <a:schemeClr val="bg1"/>
                </a:solidFill>
                <a:latin typeface="Open Sans"/>
                <a:cs typeface="Arial" panose="020B0604020202020204" pitchFamily="34" charset="0"/>
              </a:rPr>
              <a:t>The Office </a:t>
            </a:r>
          </a:p>
          <a:p>
            <a:pPr algn="ctr"/>
            <a:r>
              <a:rPr lang="en-US" sz="4800" b="1" dirty="0" smtClean="0">
                <a:solidFill>
                  <a:schemeClr val="bg1"/>
                </a:solidFill>
                <a:latin typeface="Open Sans"/>
                <a:cs typeface="Arial" panose="020B0604020202020204" pitchFamily="34" charset="0"/>
              </a:rPr>
              <a:t>of Equity</a:t>
            </a:r>
          </a:p>
          <a:p>
            <a:pPr algn="ctr"/>
            <a:endParaRPr lang="en-US" sz="4000" b="1" dirty="0" smtClean="0">
              <a:solidFill>
                <a:schemeClr val="bg1"/>
              </a:solidFill>
              <a:latin typeface="Open Sans"/>
              <a:cs typeface="Arial" panose="020B0604020202020204" pitchFamily="34" charset="0"/>
            </a:endParaRPr>
          </a:p>
          <a:p>
            <a:pPr algn="ctr"/>
            <a:endParaRPr lang="en-US" sz="4000" b="1" dirty="0" smtClean="0">
              <a:solidFill>
                <a:schemeClr val="bg1"/>
              </a:solidFill>
              <a:latin typeface="Open Sans"/>
              <a:cs typeface="Arial" panose="020B0604020202020204" pitchFamily="34" charset="0"/>
            </a:endParaRPr>
          </a:p>
          <a:p>
            <a:pPr algn="ctr"/>
            <a:endParaRPr lang="en-US" sz="4000" b="1" dirty="0">
              <a:solidFill>
                <a:schemeClr val="bg1"/>
              </a:solidFill>
              <a:latin typeface="Open Sans"/>
              <a:cs typeface="Arial" panose="020B0604020202020204" pitchFamily="34" charset="0"/>
            </a:endParaRPr>
          </a:p>
          <a:p>
            <a:pPr algn="ctr"/>
            <a:r>
              <a:rPr lang="en-US" sz="2800" b="1" dirty="0" smtClean="0">
                <a:solidFill>
                  <a:schemeClr val="bg1"/>
                </a:solidFill>
                <a:latin typeface="Open Sans"/>
                <a:cs typeface="Arial" panose="020B0604020202020204" pitchFamily="34" charset="0"/>
              </a:rPr>
              <a:t>Mario Johnson, MSW</a:t>
            </a:r>
          </a:p>
          <a:p>
            <a:pPr algn="ctr"/>
            <a:r>
              <a:rPr lang="en-US" sz="2800" b="1" dirty="0" smtClean="0">
                <a:solidFill>
                  <a:schemeClr val="bg1"/>
                </a:solidFill>
                <a:latin typeface="Open Sans"/>
                <a:cs typeface="Arial" panose="020B0604020202020204" pitchFamily="34" charset="0"/>
              </a:rPr>
              <a:t>Division Chief</a:t>
            </a:r>
            <a:endParaRPr lang="en-IN" sz="2800" b="1" dirty="0">
              <a:solidFill>
                <a:schemeClr val="bg1"/>
              </a:solidFill>
              <a:latin typeface="Open Sans"/>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0574" y="5938853"/>
            <a:ext cx="2585757" cy="615464"/>
          </a:xfrm>
          <a:prstGeom prst="rect">
            <a:avLst/>
          </a:prstGeom>
        </p:spPr>
      </p:pic>
    </p:spTree>
    <p:extLst>
      <p:ext uri="{BB962C8B-B14F-4D97-AF65-F5344CB8AC3E}">
        <p14:creationId xmlns:p14="http://schemas.microsoft.com/office/powerpoint/2010/main" val="730817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4304"/>
          <a:stretch/>
        </p:blipFill>
        <p:spPr>
          <a:xfrm>
            <a:off x="-1" y="-4317"/>
            <a:ext cx="12188825" cy="6961709"/>
          </a:xfrm>
          <a:prstGeom prst="rect">
            <a:avLst/>
          </a:prstGeom>
        </p:spPr>
      </p:pic>
      <p:sp>
        <p:nvSpPr>
          <p:cNvPr id="9" name="Rectangle 8">
            <a:extLst>
              <a:ext uri="{FF2B5EF4-FFF2-40B4-BE49-F238E27FC236}">
                <a16:creationId xmlns:a16="http://schemas.microsoft.com/office/drawing/2014/main" id="{7E051993-ABC2-4169-BAC0-15FBA9CD3939}"/>
              </a:ext>
            </a:extLst>
          </p:cNvPr>
          <p:cNvSpPr/>
          <p:nvPr/>
        </p:nvSpPr>
        <p:spPr>
          <a:xfrm>
            <a:off x="0" y="0"/>
            <a:ext cx="12188825" cy="6957392"/>
          </a:xfrm>
          <a:prstGeom prst="rect">
            <a:avLst/>
          </a:prstGeom>
          <a:gradFill>
            <a:gsLst>
              <a:gs pos="0">
                <a:schemeClr val="accent6">
                  <a:alpha val="29000"/>
                </a:schemeClr>
              </a:gs>
              <a:gs pos="100000">
                <a:schemeClr val="accent1">
                  <a:lumMod val="60000"/>
                  <a:lumOff val="40000"/>
                  <a:alpha val="7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TextBox 4">
            <a:extLst>
              <a:ext uri="{FF2B5EF4-FFF2-40B4-BE49-F238E27FC236}">
                <a16:creationId xmlns:a16="http://schemas.microsoft.com/office/drawing/2014/main" id="{900C080F-24A4-4FAE-B51C-B4ED79DD416E}"/>
              </a:ext>
            </a:extLst>
          </p:cNvPr>
          <p:cNvSpPr txBox="1"/>
          <p:nvPr/>
        </p:nvSpPr>
        <p:spPr>
          <a:xfrm>
            <a:off x="376535" y="1906327"/>
            <a:ext cx="11579384" cy="4134658"/>
          </a:xfrm>
          <a:prstGeom prst="rect">
            <a:avLst/>
          </a:prstGeom>
          <a:noFill/>
        </p:spPr>
        <p:txBody>
          <a:bodyPr wrap="square" rtlCol="0" anchor="t">
            <a:spAutoFit/>
          </a:bodyPr>
          <a:lstStyle/>
          <a:p>
            <a:pPr>
              <a:lnSpc>
                <a:spcPct val="110000"/>
              </a:lnSpc>
            </a:pPr>
            <a:r>
              <a:rPr lang="en-US" dirty="0" smtClean="0">
                <a:solidFill>
                  <a:schemeClr val="bg1"/>
                </a:solidFill>
                <a:latin typeface="Calibri Light" panose="020F0302020204030204" pitchFamily="34" charset="0"/>
                <a:cs typeface="Calibri Light" panose="020F0302020204030204" pitchFamily="34" charset="0"/>
              </a:rPr>
              <a:t>The WIG is based on </a:t>
            </a:r>
            <a:r>
              <a:rPr lang="en-US" b="1" dirty="0" smtClean="0">
                <a:solidFill>
                  <a:schemeClr val="bg1"/>
                </a:solidFill>
                <a:latin typeface="Calibri Light" panose="020F0302020204030204" pitchFamily="34" charset="0"/>
                <a:cs typeface="Calibri Light" panose="020F0302020204030204" pitchFamily="34" charset="0"/>
              </a:rPr>
              <a:t>12 months of baseline data</a:t>
            </a:r>
            <a:r>
              <a:rPr lang="en-US" dirty="0" smtClean="0">
                <a:solidFill>
                  <a:schemeClr val="bg1"/>
                </a:solidFill>
                <a:latin typeface="Calibri Light" panose="020F0302020204030204" pitchFamily="34" charset="0"/>
                <a:cs typeface="Calibri Light" panose="020F0302020204030204" pitchFamily="34" charset="0"/>
              </a:rPr>
              <a:t> from October 1, 2019-September 30, 2020</a:t>
            </a:r>
          </a:p>
          <a:p>
            <a:pPr>
              <a:lnSpc>
                <a:spcPct val="110000"/>
              </a:lnSpc>
            </a:pPr>
            <a:endParaRPr lang="en-US" dirty="0">
              <a:solidFill>
                <a:schemeClr val="bg1"/>
              </a:solidFill>
              <a:latin typeface="Calibri Light" panose="020F0302020204030204" pitchFamily="34" charset="0"/>
              <a:cs typeface="Calibri Light" panose="020F0302020204030204" pitchFamily="34" charset="0"/>
            </a:endParaRPr>
          </a:p>
          <a:p>
            <a:pPr>
              <a:lnSpc>
                <a:spcPct val="110000"/>
              </a:lnSpc>
            </a:pPr>
            <a:r>
              <a:rPr lang="en-US" dirty="0" smtClean="0">
                <a:solidFill>
                  <a:schemeClr val="bg1"/>
                </a:solidFill>
                <a:latin typeface="Calibri Light" panose="020F0302020204030204" pitchFamily="34" charset="0"/>
                <a:cs typeface="Calibri Light" panose="020F0302020204030204" pitchFamily="34" charset="0"/>
              </a:rPr>
              <a:t>We chose this period because it is recent and includes data </a:t>
            </a:r>
            <a:r>
              <a:rPr lang="en-US" b="1" dirty="0" smtClean="0">
                <a:solidFill>
                  <a:schemeClr val="bg1"/>
                </a:solidFill>
                <a:latin typeface="Calibri Light" panose="020F0302020204030204" pitchFamily="34" charset="0"/>
                <a:cs typeface="Calibri Light" panose="020F0302020204030204" pitchFamily="34" charset="0"/>
              </a:rPr>
              <a:t>pre-pandemic</a:t>
            </a:r>
            <a:r>
              <a:rPr lang="en-US" dirty="0" smtClean="0">
                <a:solidFill>
                  <a:schemeClr val="bg1"/>
                </a:solidFill>
                <a:latin typeface="Calibri Light" panose="020F0302020204030204" pitchFamily="34" charset="0"/>
                <a:cs typeface="Calibri Light" panose="020F0302020204030204" pitchFamily="34" charset="0"/>
              </a:rPr>
              <a:t> and </a:t>
            </a:r>
            <a:r>
              <a:rPr lang="en-US" b="1" dirty="0" smtClean="0">
                <a:solidFill>
                  <a:schemeClr val="bg1"/>
                </a:solidFill>
                <a:latin typeface="Calibri Light" panose="020F0302020204030204" pitchFamily="34" charset="0"/>
                <a:cs typeface="Calibri Light" panose="020F0302020204030204" pitchFamily="34" charset="0"/>
              </a:rPr>
              <a:t>during the pandemic</a:t>
            </a:r>
          </a:p>
          <a:p>
            <a:pPr>
              <a:lnSpc>
                <a:spcPct val="110000"/>
              </a:lnSpc>
            </a:pPr>
            <a:endParaRPr lang="en-US" b="1" dirty="0">
              <a:solidFill>
                <a:schemeClr val="bg1"/>
              </a:solidFill>
              <a:latin typeface="Calibri Light" panose="020F0302020204030204" pitchFamily="34" charset="0"/>
              <a:cs typeface="Calibri Light" panose="020F0302020204030204" pitchFamily="34" charset="0"/>
            </a:endParaRPr>
          </a:p>
          <a:p>
            <a:pPr>
              <a:lnSpc>
                <a:spcPct val="110000"/>
              </a:lnSpc>
            </a:pPr>
            <a:r>
              <a:rPr lang="en-US" dirty="0" smtClean="0">
                <a:solidFill>
                  <a:schemeClr val="bg1"/>
                </a:solidFill>
                <a:latin typeface="Calibri Light" panose="020F0302020204030204" pitchFamily="34" charset="0"/>
                <a:cs typeface="Calibri Light" panose="020F0302020204030204" pitchFamily="34" charset="0"/>
              </a:rPr>
              <a:t>Statistical modeling showed that a </a:t>
            </a:r>
            <a:r>
              <a:rPr lang="en-US" b="1" dirty="0" smtClean="0">
                <a:solidFill>
                  <a:schemeClr val="bg1"/>
                </a:solidFill>
                <a:latin typeface="Calibri Light" panose="020F0302020204030204" pitchFamily="34" charset="0"/>
                <a:cs typeface="Calibri Light" panose="020F0302020204030204" pitchFamily="34" charset="0"/>
              </a:rPr>
              <a:t>10% WIG </a:t>
            </a:r>
            <a:r>
              <a:rPr lang="en-US" dirty="0" smtClean="0">
                <a:solidFill>
                  <a:schemeClr val="bg1"/>
                </a:solidFill>
                <a:latin typeface="Calibri Light" panose="020F0302020204030204" pitchFamily="34" charset="0"/>
                <a:cs typeface="Calibri Light" panose="020F0302020204030204" pitchFamily="34" charset="0"/>
              </a:rPr>
              <a:t>was within an expected range based on historical data</a:t>
            </a:r>
          </a:p>
          <a:p>
            <a:pPr>
              <a:lnSpc>
                <a:spcPct val="110000"/>
              </a:lnSpc>
            </a:pPr>
            <a:endParaRPr lang="en-US" dirty="0">
              <a:solidFill>
                <a:schemeClr val="bg1"/>
              </a:solidFill>
              <a:latin typeface="Calibri Light" panose="020F0302020204030204" pitchFamily="34" charset="0"/>
              <a:cs typeface="Calibri Light" panose="020F0302020204030204" pitchFamily="34" charset="0"/>
            </a:endParaRPr>
          </a:p>
          <a:p>
            <a:pPr>
              <a:lnSpc>
                <a:spcPct val="110000"/>
              </a:lnSpc>
            </a:pPr>
            <a:r>
              <a:rPr lang="en-US" dirty="0" smtClean="0">
                <a:solidFill>
                  <a:schemeClr val="bg1"/>
                </a:solidFill>
                <a:latin typeface="Calibri Light" panose="020F0302020204030204" pitchFamily="34" charset="0"/>
                <a:cs typeface="Calibri Light" panose="020F0302020204030204" pitchFamily="34" charset="0"/>
              </a:rPr>
              <a:t>Recent data also shows that while entries into out-of-home care were lower for DCFS overall, </a:t>
            </a:r>
            <a:r>
              <a:rPr lang="en-US" b="1" dirty="0" smtClean="0">
                <a:solidFill>
                  <a:schemeClr val="bg1"/>
                </a:solidFill>
                <a:latin typeface="Calibri Light" panose="020F0302020204030204" pitchFamily="34" charset="0"/>
                <a:cs typeface="Calibri Light" panose="020F0302020204030204" pitchFamily="34" charset="0"/>
              </a:rPr>
              <a:t>entries for Black/African-American children actually increased</a:t>
            </a:r>
            <a:endParaRPr lang="en-IN" b="1" dirty="0">
              <a:solidFill>
                <a:schemeClr val="bg1"/>
              </a:solidFill>
              <a:latin typeface="Calibri Light" panose="020F0302020204030204" pitchFamily="34" charset="0"/>
              <a:cs typeface="Calibri Light" panose="020F0302020204030204" pitchFamily="34" charset="0"/>
            </a:endParaRPr>
          </a:p>
        </p:txBody>
      </p:sp>
      <p:sp>
        <p:nvSpPr>
          <p:cNvPr id="4" name="Title 3"/>
          <p:cNvSpPr>
            <a:spLocks noGrp="1"/>
          </p:cNvSpPr>
          <p:nvPr>
            <p:ph type="title"/>
          </p:nvPr>
        </p:nvSpPr>
        <p:spPr>
          <a:xfrm>
            <a:off x="225759" y="476672"/>
            <a:ext cx="11737304" cy="711081"/>
          </a:xfrm>
        </p:spPr>
        <p:txBody>
          <a:bodyPr/>
          <a:lstStyle/>
          <a:p>
            <a:r>
              <a:rPr lang="en-US" sz="2800" dirty="0" smtClean="0">
                <a:latin typeface="Open Sans" panose="020B0606030504020204"/>
              </a:rPr>
              <a:t>How did </a:t>
            </a:r>
            <a:r>
              <a:rPr lang="en-US" sz="2800" b="1" dirty="0" smtClean="0">
                <a:solidFill>
                  <a:schemeClr val="accent3"/>
                </a:solidFill>
                <a:latin typeface="Open Sans" panose="020B0606030504020204"/>
              </a:rPr>
              <a:t>DCFS Leadership </a:t>
            </a:r>
            <a:r>
              <a:rPr lang="en-US" sz="2800" dirty="0" smtClean="0">
                <a:latin typeface="Open Sans" panose="020B0606030504020204"/>
              </a:rPr>
              <a:t>set the Wildly Important Goals (WIG)?</a:t>
            </a:r>
            <a:endParaRPr lang="en-US" sz="2800" dirty="0">
              <a:latin typeface="Open Sans" panose="020B0606030504020204"/>
            </a:endParaRPr>
          </a:p>
        </p:txBody>
      </p:sp>
    </p:spTree>
    <p:extLst>
      <p:ext uri="{BB962C8B-B14F-4D97-AF65-F5344CB8AC3E}">
        <p14:creationId xmlns:p14="http://schemas.microsoft.com/office/powerpoint/2010/main" val="2603782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23" b="7823"/>
          <a:stretch>
            <a:fillRect/>
          </a:stretch>
        </p:blipFill>
        <p:spPr/>
      </p:pic>
      <p:sp>
        <p:nvSpPr>
          <p:cNvPr id="9" name="Rectangle 8">
            <a:extLst>
              <a:ext uri="{FF2B5EF4-FFF2-40B4-BE49-F238E27FC236}">
                <a16:creationId xmlns:a16="http://schemas.microsoft.com/office/drawing/2014/main" id="{7E051993-ABC2-4169-BAC0-15FBA9CD3939}"/>
              </a:ext>
            </a:extLst>
          </p:cNvPr>
          <p:cNvSpPr/>
          <p:nvPr/>
        </p:nvSpPr>
        <p:spPr>
          <a:xfrm>
            <a:off x="0" y="-35230"/>
            <a:ext cx="12188825" cy="6913252"/>
          </a:xfrm>
          <a:prstGeom prst="rect">
            <a:avLst/>
          </a:prstGeom>
          <a:gradFill>
            <a:gsLst>
              <a:gs pos="0">
                <a:schemeClr val="accent1">
                  <a:alpha val="70000"/>
                </a:schemeClr>
              </a:gs>
              <a:gs pos="100000">
                <a:schemeClr val="accent1">
                  <a:lumMod val="60000"/>
                  <a:lumOff val="40000"/>
                  <a:alpha val="7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TextBox 5">
            <a:extLst>
              <a:ext uri="{FF2B5EF4-FFF2-40B4-BE49-F238E27FC236}">
                <a16:creationId xmlns:a16="http://schemas.microsoft.com/office/drawing/2014/main" id="{CC1EF5FE-B226-48A2-BD1A-E7E12DE880D4}"/>
              </a:ext>
            </a:extLst>
          </p:cNvPr>
          <p:cNvSpPr txBox="1"/>
          <p:nvPr/>
        </p:nvSpPr>
        <p:spPr>
          <a:xfrm rot="16200000">
            <a:off x="-2319385" y="2951946"/>
            <a:ext cx="6373860" cy="954107"/>
          </a:xfrm>
          <a:prstGeom prst="rect">
            <a:avLst/>
          </a:prstGeom>
          <a:noFill/>
        </p:spPr>
        <p:txBody>
          <a:bodyPr wrap="none" rtlCol="0" anchor="ctr">
            <a:spAutoFit/>
          </a:bodyPr>
          <a:lstStyle/>
          <a:p>
            <a:pPr algn="ctr"/>
            <a:r>
              <a:rPr lang="en-US" sz="2800" b="1" i="1" kern="0" dirty="0">
                <a:solidFill>
                  <a:schemeClr val="bg1"/>
                </a:solidFill>
                <a:latin typeface="Open Sans"/>
                <a:cs typeface="Arial" panose="020B0604020202020204" pitchFamily="34" charset="0"/>
              </a:rPr>
              <a:t>Eliminating Race Disproportionality </a:t>
            </a:r>
            <a:endParaRPr lang="en-US" sz="2800" b="1" i="1" kern="0" dirty="0" smtClean="0">
              <a:solidFill>
                <a:schemeClr val="bg1"/>
              </a:solidFill>
              <a:latin typeface="Open Sans"/>
              <a:cs typeface="Arial" panose="020B0604020202020204" pitchFamily="34" charset="0"/>
            </a:endParaRPr>
          </a:p>
          <a:p>
            <a:pPr algn="ctr"/>
            <a:r>
              <a:rPr lang="en-US" sz="2800" b="1" i="1" kern="0" dirty="0" smtClean="0">
                <a:solidFill>
                  <a:schemeClr val="bg1"/>
                </a:solidFill>
                <a:latin typeface="Open Sans"/>
                <a:cs typeface="Arial" panose="020B0604020202020204" pitchFamily="34" charset="0"/>
              </a:rPr>
              <a:t>and </a:t>
            </a:r>
            <a:r>
              <a:rPr lang="en-US" sz="2800" b="1" i="1" kern="0" dirty="0">
                <a:solidFill>
                  <a:schemeClr val="bg1"/>
                </a:solidFill>
                <a:latin typeface="Open Sans"/>
                <a:cs typeface="Arial" panose="020B0604020202020204" pitchFamily="34" charset="0"/>
              </a:rPr>
              <a:t>Disparity (ERDD)</a:t>
            </a:r>
            <a:endParaRPr lang="en-IN" sz="2800" b="1" i="1" dirty="0">
              <a:solidFill>
                <a:schemeClr val="bg1"/>
              </a:solidFill>
            </a:endParaRPr>
          </a:p>
        </p:txBody>
      </p:sp>
      <p:sp>
        <p:nvSpPr>
          <p:cNvPr id="7" name="TextBox 6">
            <a:extLst>
              <a:ext uri="{FF2B5EF4-FFF2-40B4-BE49-F238E27FC236}">
                <a16:creationId xmlns:a16="http://schemas.microsoft.com/office/drawing/2014/main" id="{A803039B-9C14-46EC-9FF6-38CCFEE1B248}"/>
              </a:ext>
            </a:extLst>
          </p:cNvPr>
          <p:cNvSpPr txBox="1"/>
          <p:nvPr/>
        </p:nvSpPr>
        <p:spPr>
          <a:xfrm>
            <a:off x="1887613" y="156523"/>
            <a:ext cx="10335984" cy="2554545"/>
          </a:xfrm>
          <a:prstGeom prst="rect">
            <a:avLst/>
          </a:prstGeom>
          <a:solidFill>
            <a:schemeClr val="accent2">
              <a:lumMod val="40000"/>
              <a:lumOff val="60000"/>
              <a:alpha val="27000"/>
            </a:schemeClr>
          </a:solidFill>
        </p:spPr>
        <p:txBody>
          <a:bodyPr wrap="square" rtlCol="0" anchor="b">
            <a:spAutoFit/>
          </a:bodyPr>
          <a:lstStyle/>
          <a:p>
            <a:r>
              <a:rPr lang="en-IN" sz="4000" b="1" dirty="0" smtClean="0">
                <a:solidFill>
                  <a:schemeClr val="bg1"/>
                </a:solidFill>
                <a:latin typeface="Open Sans"/>
              </a:rPr>
              <a:t>Wildly Important Goal: </a:t>
            </a:r>
          </a:p>
          <a:p>
            <a:r>
              <a:rPr lang="en-US" dirty="0" smtClean="0">
                <a:solidFill>
                  <a:schemeClr val="bg1"/>
                </a:solidFill>
                <a:latin typeface="Calibri Light" panose="020F0302020204030204" pitchFamily="34" charset="0"/>
                <a:cs typeface="Calibri Light" panose="020F0302020204030204" pitchFamily="34" charset="0"/>
              </a:rPr>
              <a:t>By </a:t>
            </a:r>
            <a:r>
              <a:rPr lang="en-US" dirty="0">
                <a:solidFill>
                  <a:schemeClr val="bg1"/>
                </a:solidFill>
                <a:latin typeface="Calibri Light" panose="020F0302020204030204" pitchFamily="34" charset="0"/>
                <a:cs typeface="Calibri Light" panose="020F0302020204030204" pitchFamily="34" charset="0"/>
              </a:rPr>
              <a:t>December 1, 2021, we will safely reduce the number of disproportionately represented Black/African-American children entering out-of-home care by 10% in eight (8) identified Regional Offices.  The eight (8) offices are Vermont Corridor, </a:t>
            </a:r>
            <a:r>
              <a:rPr lang="en-US" dirty="0" err="1">
                <a:solidFill>
                  <a:schemeClr val="bg1"/>
                </a:solidFill>
                <a:latin typeface="Calibri Light" panose="020F0302020204030204" pitchFamily="34" charset="0"/>
                <a:cs typeface="Calibri Light" panose="020F0302020204030204" pitchFamily="34" charset="0"/>
              </a:rPr>
              <a:t>Wateridge</a:t>
            </a:r>
            <a:r>
              <a:rPr lang="en-US" dirty="0">
                <a:solidFill>
                  <a:schemeClr val="bg1"/>
                </a:solidFill>
                <a:latin typeface="Calibri Light" panose="020F0302020204030204" pitchFamily="34" charset="0"/>
                <a:cs typeface="Calibri Light" panose="020F0302020204030204" pitchFamily="34" charset="0"/>
              </a:rPr>
              <a:t>, Palmdale, Compton-Carson, Metro-North, Hawthorne, South County, and Lancaster. </a:t>
            </a:r>
            <a:endParaRPr lang="en-IN" sz="4800" b="1" dirty="0">
              <a:solidFill>
                <a:schemeClr val="bg1"/>
              </a:solidFill>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675A0412-2D3F-485F-8C6A-8F477063B5CD}"/>
              </a:ext>
            </a:extLst>
          </p:cNvPr>
          <p:cNvSpPr txBox="1"/>
          <p:nvPr/>
        </p:nvSpPr>
        <p:spPr>
          <a:xfrm>
            <a:off x="1853557" y="2924944"/>
            <a:ext cx="10317845" cy="3477875"/>
          </a:xfrm>
          <a:prstGeom prst="rect">
            <a:avLst/>
          </a:prstGeom>
          <a:solidFill>
            <a:schemeClr val="accent2">
              <a:lumMod val="40000"/>
              <a:lumOff val="60000"/>
              <a:alpha val="33000"/>
            </a:schemeClr>
          </a:solidFill>
        </p:spPr>
        <p:txBody>
          <a:bodyPr wrap="square" rtlCol="0" anchor="t">
            <a:spAutoFit/>
          </a:bodyPr>
          <a:lstStyle/>
          <a:p>
            <a:pPr lvl="0"/>
            <a:r>
              <a:rPr lang="en-US" sz="2000" dirty="0">
                <a:solidFill>
                  <a:schemeClr val="bg1"/>
                </a:solidFill>
                <a:latin typeface="Calibri Light" panose="020F0302020204030204" pitchFamily="34" charset="0"/>
                <a:cs typeface="Calibri Light" panose="020F0302020204030204" pitchFamily="34" charset="0"/>
              </a:rPr>
              <a:t>Engage the Select eight offices with the most entries of Black/African-American children using the 4DX model;</a:t>
            </a:r>
          </a:p>
          <a:p>
            <a:r>
              <a:rPr lang="en-US" sz="2000" dirty="0">
                <a:solidFill>
                  <a:schemeClr val="bg1"/>
                </a:solidFill>
                <a:latin typeface="Calibri Light" panose="020F0302020204030204" pitchFamily="34" charset="0"/>
                <a:cs typeface="Calibri Light" panose="020F0302020204030204" pitchFamily="34" charset="0"/>
              </a:rPr>
              <a:t> </a:t>
            </a:r>
          </a:p>
          <a:p>
            <a:pPr lvl="0"/>
            <a:r>
              <a:rPr lang="en-US" sz="2000" dirty="0">
                <a:solidFill>
                  <a:schemeClr val="bg1"/>
                </a:solidFill>
                <a:latin typeface="Calibri Light" panose="020F0302020204030204" pitchFamily="34" charset="0"/>
                <a:cs typeface="Calibri Light" panose="020F0302020204030204" pitchFamily="34" charset="0"/>
              </a:rPr>
              <a:t>Determine a clearly defined Wildly Important Goal that will help us have a significant impact lead measures or the actions and behaviors that have the most impact on entries of Black/African American children;</a:t>
            </a:r>
          </a:p>
          <a:p>
            <a:r>
              <a:rPr lang="en-US" sz="2000" dirty="0">
                <a:solidFill>
                  <a:schemeClr val="bg1"/>
                </a:solidFill>
                <a:latin typeface="Calibri Light" panose="020F0302020204030204" pitchFamily="34" charset="0"/>
                <a:cs typeface="Calibri Light" panose="020F0302020204030204" pitchFamily="34" charset="0"/>
              </a:rPr>
              <a:t> </a:t>
            </a:r>
          </a:p>
          <a:p>
            <a:pPr lvl="0"/>
            <a:r>
              <a:rPr lang="en-US" sz="2000" dirty="0">
                <a:solidFill>
                  <a:schemeClr val="bg1"/>
                </a:solidFill>
                <a:latin typeface="Calibri Light" panose="020F0302020204030204" pitchFamily="34" charset="0"/>
                <a:cs typeface="Calibri Light" panose="020F0302020204030204" pitchFamily="34" charset="0"/>
              </a:rPr>
              <a:t>Build scoreboards to make sure we are measuring our actions and behaviors so we can see progress; and </a:t>
            </a:r>
          </a:p>
          <a:p>
            <a:r>
              <a:rPr lang="en-US" sz="2000" dirty="0">
                <a:solidFill>
                  <a:schemeClr val="bg1"/>
                </a:solidFill>
                <a:latin typeface="Calibri Light" panose="020F0302020204030204" pitchFamily="34" charset="0"/>
                <a:cs typeface="Calibri Light" panose="020F0302020204030204" pitchFamily="34" charset="0"/>
              </a:rPr>
              <a:t> </a:t>
            </a:r>
          </a:p>
          <a:p>
            <a:pPr lvl="0"/>
            <a:r>
              <a:rPr lang="en-US" sz="2000" dirty="0">
                <a:solidFill>
                  <a:schemeClr val="bg1"/>
                </a:solidFill>
                <a:latin typeface="Calibri Light" panose="020F0302020204030204" pitchFamily="34" charset="0"/>
                <a:cs typeface="Calibri Light" panose="020F0302020204030204" pitchFamily="34" charset="0"/>
              </a:rPr>
              <a:t>Establish weekly accountability measures to track progress on moving us towards increasing equity </a:t>
            </a:r>
          </a:p>
        </p:txBody>
      </p:sp>
    </p:spTree>
    <p:extLst>
      <p:ext uri="{BB962C8B-B14F-4D97-AF65-F5344CB8AC3E}">
        <p14:creationId xmlns:p14="http://schemas.microsoft.com/office/powerpoint/2010/main" val="18958251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23" b="7823"/>
          <a:stretch>
            <a:fillRect/>
          </a:stretch>
        </p:blipFill>
        <p:spPr/>
      </p:pic>
      <p:sp>
        <p:nvSpPr>
          <p:cNvPr id="9" name="Rectangle 8">
            <a:extLst>
              <a:ext uri="{FF2B5EF4-FFF2-40B4-BE49-F238E27FC236}">
                <a16:creationId xmlns:a16="http://schemas.microsoft.com/office/drawing/2014/main" id="{7E051993-ABC2-4169-BAC0-15FBA9CD3939}"/>
              </a:ext>
            </a:extLst>
          </p:cNvPr>
          <p:cNvSpPr/>
          <p:nvPr/>
        </p:nvSpPr>
        <p:spPr>
          <a:xfrm>
            <a:off x="-26268" y="-27626"/>
            <a:ext cx="12313368" cy="6913252"/>
          </a:xfrm>
          <a:prstGeom prst="rect">
            <a:avLst/>
          </a:prstGeom>
          <a:gradFill>
            <a:gsLst>
              <a:gs pos="0">
                <a:schemeClr val="accent4">
                  <a:alpha val="50000"/>
                </a:schemeClr>
              </a:gs>
              <a:gs pos="100000">
                <a:schemeClr val="accent1">
                  <a:lumMod val="60000"/>
                  <a:lumOff val="40000"/>
                  <a:alpha val="7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TextBox 5">
            <a:extLst>
              <a:ext uri="{FF2B5EF4-FFF2-40B4-BE49-F238E27FC236}">
                <a16:creationId xmlns:a16="http://schemas.microsoft.com/office/drawing/2014/main" id="{CC1EF5FE-B226-48A2-BD1A-E7E12DE880D4}"/>
              </a:ext>
            </a:extLst>
          </p:cNvPr>
          <p:cNvSpPr txBox="1"/>
          <p:nvPr/>
        </p:nvSpPr>
        <p:spPr>
          <a:xfrm rot="16200000">
            <a:off x="-839089" y="3247457"/>
            <a:ext cx="3531736" cy="1446550"/>
          </a:xfrm>
          <a:prstGeom prst="rect">
            <a:avLst/>
          </a:prstGeom>
          <a:noFill/>
        </p:spPr>
        <p:txBody>
          <a:bodyPr wrap="none" rtlCol="0" anchor="ctr">
            <a:spAutoFit/>
          </a:bodyPr>
          <a:lstStyle/>
          <a:p>
            <a:r>
              <a:rPr lang="en-US" sz="8800" b="1" i="1" kern="0" dirty="0" smtClean="0">
                <a:solidFill>
                  <a:schemeClr val="bg1"/>
                </a:solidFill>
                <a:latin typeface="Open Sans"/>
                <a:cs typeface="Arial" panose="020B0604020202020204" pitchFamily="34" charset="0"/>
              </a:rPr>
              <a:t>LGBTQ+</a:t>
            </a:r>
            <a:endParaRPr lang="en-IN" sz="8800" b="1" i="1" dirty="0">
              <a:solidFill>
                <a:schemeClr val="bg1"/>
              </a:solidFill>
            </a:endParaRPr>
          </a:p>
        </p:txBody>
      </p:sp>
      <p:sp>
        <p:nvSpPr>
          <p:cNvPr id="7" name="TextBox 6">
            <a:extLst>
              <a:ext uri="{FF2B5EF4-FFF2-40B4-BE49-F238E27FC236}">
                <a16:creationId xmlns:a16="http://schemas.microsoft.com/office/drawing/2014/main" id="{A803039B-9C14-46EC-9FF6-38CCFEE1B248}"/>
              </a:ext>
            </a:extLst>
          </p:cNvPr>
          <p:cNvSpPr txBox="1"/>
          <p:nvPr/>
        </p:nvSpPr>
        <p:spPr>
          <a:xfrm>
            <a:off x="1901979" y="176856"/>
            <a:ext cx="10335984" cy="1877437"/>
          </a:xfrm>
          <a:prstGeom prst="rect">
            <a:avLst/>
          </a:prstGeom>
          <a:solidFill>
            <a:schemeClr val="accent2">
              <a:lumMod val="40000"/>
              <a:lumOff val="60000"/>
              <a:alpha val="27000"/>
            </a:schemeClr>
          </a:solidFill>
        </p:spPr>
        <p:txBody>
          <a:bodyPr wrap="square" rtlCol="0" anchor="b">
            <a:spAutoFit/>
          </a:bodyPr>
          <a:lstStyle/>
          <a:p>
            <a:r>
              <a:rPr lang="en-IN" sz="4400" b="1" dirty="0" smtClean="0">
                <a:solidFill>
                  <a:schemeClr val="bg1"/>
                </a:solidFill>
                <a:latin typeface="Open Sans"/>
              </a:rPr>
              <a:t>Wildly Important Goal: </a:t>
            </a:r>
          </a:p>
          <a:p>
            <a:r>
              <a:rPr lang="en-US" dirty="0" smtClean="0">
                <a:solidFill>
                  <a:schemeClr val="bg1"/>
                </a:solidFill>
              </a:rPr>
              <a:t>Improve </a:t>
            </a:r>
            <a:r>
              <a:rPr lang="en-US" dirty="0">
                <a:solidFill>
                  <a:schemeClr val="bg1"/>
                </a:solidFill>
              </a:rPr>
              <a:t>authentic engagement through LGBTQ+ affirming practices measured by decreasing “Did Not Ask” and “Unable to be Determined” Sexual Orientation Gender Identity (SOGIE) indicators. </a:t>
            </a:r>
            <a:endParaRPr lang="en-IN" sz="4800" b="1" dirty="0">
              <a:solidFill>
                <a:schemeClr val="bg1"/>
              </a:solidFill>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675A0412-2D3F-485F-8C6A-8F477063B5CD}"/>
              </a:ext>
            </a:extLst>
          </p:cNvPr>
          <p:cNvSpPr txBox="1"/>
          <p:nvPr/>
        </p:nvSpPr>
        <p:spPr>
          <a:xfrm>
            <a:off x="1853557" y="2852936"/>
            <a:ext cx="10317845" cy="3600986"/>
          </a:xfrm>
          <a:prstGeom prst="rect">
            <a:avLst/>
          </a:prstGeom>
          <a:solidFill>
            <a:schemeClr val="accent2">
              <a:lumMod val="40000"/>
              <a:lumOff val="60000"/>
              <a:alpha val="33000"/>
            </a:schemeClr>
          </a:solidFill>
        </p:spPr>
        <p:txBody>
          <a:bodyPr wrap="square" rtlCol="0" anchor="t">
            <a:spAutoFit/>
          </a:bodyPr>
          <a:lstStyle/>
          <a:p>
            <a:pPr lvl="0"/>
            <a:r>
              <a:rPr lang="en-US" dirty="0">
                <a:solidFill>
                  <a:schemeClr val="bg1"/>
                </a:solidFill>
              </a:rPr>
              <a:t>Create and disseminate an “Engagement Toolkit” to improve authentic engagement of children and youth to assess underlying needs and inform case planning.  </a:t>
            </a:r>
          </a:p>
          <a:p>
            <a:r>
              <a:rPr lang="en-US" sz="2000" dirty="0">
                <a:solidFill>
                  <a:schemeClr val="bg1"/>
                </a:solidFill>
                <a:latin typeface="Calibri Light" panose="020F0302020204030204" pitchFamily="34" charset="0"/>
                <a:cs typeface="Calibri Light" panose="020F0302020204030204" pitchFamily="34" charset="0"/>
              </a:rPr>
              <a:t> </a:t>
            </a:r>
          </a:p>
          <a:p>
            <a:pPr lvl="0"/>
            <a:r>
              <a:rPr lang="en-US" dirty="0">
                <a:solidFill>
                  <a:schemeClr val="bg1"/>
                </a:solidFill>
              </a:rPr>
              <a:t>Collaborate to create an affirming practices strategy framework for LGBTQ+ youth and young adults in the child welfare system. </a:t>
            </a:r>
          </a:p>
          <a:p>
            <a:r>
              <a:rPr lang="en-US" sz="2000" dirty="0">
                <a:solidFill>
                  <a:schemeClr val="bg1"/>
                </a:solidFill>
                <a:latin typeface="Calibri Light" panose="020F0302020204030204" pitchFamily="34" charset="0"/>
                <a:cs typeface="Calibri Light" panose="020F0302020204030204" pitchFamily="34" charset="0"/>
              </a:rPr>
              <a:t> </a:t>
            </a:r>
          </a:p>
          <a:p>
            <a:pPr lvl="0"/>
            <a:r>
              <a:rPr lang="en-US" dirty="0">
                <a:solidFill>
                  <a:schemeClr val="bg1"/>
                </a:solidFill>
              </a:rPr>
              <a:t>Create a structure to develop and guide LGBTQ+ Office and Program Champions.  </a:t>
            </a:r>
          </a:p>
          <a:p>
            <a:r>
              <a:rPr lang="en-US" sz="2000" dirty="0">
                <a:solidFill>
                  <a:schemeClr val="bg1"/>
                </a:solidFill>
                <a:latin typeface="Calibri Light" panose="020F0302020204030204" pitchFamily="34" charset="0"/>
                <a:cs typeface="Calibri Light" panose="020F0302020204030204" pitchFamily="34" charset="0"/>
              </a:rPr>
              <a:t> </a:t>
            </a:r>
          </a:p>
          <a:p>
            <a:pPr lvl="0"/>
            <a:r>
              <a:rPr lang="en-US" dirty="0">
                <a:solidFill>
                  <a:schemeClr val="bg1"/>
                </a:solidFill>
              </a:rPr>
              <a:t>Campaign to increase visibility and awareness of the LGBTQ+ community. </a:t>
            </a:r>
          </a:p>
        </p:txBody>
      </p:sp>
    </p:spTree>
    <p:extLst>
      <p:ext uri="{BB962C8B-B14F-4D97-AF65-F5344CB8AC3E}">
        <p14:creationId xmlns:p14="http://schemas.microsoft.com/office/powerpoint/2010/main" val="1016093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23" b="7823"/>
          <a:stretch>
            <a:fillRect/>
          </a:stretch>
        </p:blipFill>
        <p:spPr/>
      </p:pic>
      <p:sp>
        <p:nvSpPr>
          <p:cNvPr id="9" name="Rectangle 8">
            <a:extLst>
              <a:ext uri="{FF2B5EF4-FFF2-40B4-BE49-F238E27FC236}">
                <a16:creationId xmlns:a16="http://schemas.microsoft.com/office/drawing/2014/main" id="{7E051993-ABC2-4169-BAC0-15FBA9CD3939}"/>
              </a:ext>
            </a:extLst>
          </p:cNvPr>
          <p:cNvSpPr/>
          <p:nvPr/>
        </p:nvSpPr>
        <p:spPr>
          <a:xfrm>
            <a:off x="-716" y="0"/>
            <a:ext cx="12188825" cy="6858000"/>
          </a:xfrm>
          <a:prstGeom prst="rect">
            <a:avLst/>
          </a:prstGeom>
          <a:gradFill>
            <a:gsLst>
              <a:gs pos="0">
                <a:schemeClr val="accent4">
                  <a:lumMod val="60000"/>
                  <a:lumOff val="40000"/>
                  <a:alpha val="52000"/>
                </a:schemeClr>
              </a:gs>
              <a:gs pos="100000">
                <a:schemeClr val="accent1">
                  <a:lumMod val="60000"/>
                  <a:lumOff val="40000"/>
                  <a:alpha val="7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TextBox 5">
            <a:extLst>
              <a:ext uri="{FF2B5EF4-FFF2-40B4-BE49-F238E27FC236}">
                <a16:creationId xmlns:a16="http://schemas.microsoft.com/office/drawing/2014/main" id="{CC1EF5FE-B226-48A2-BD1A-E7E12DE880D4}"/>
              </a:ext>
            </a:extLst>
          </p:cNvPr>
          <p:cNvSpPr txBox="1"/>
          <p:nvPr/>
        </p:nvSpPr>
        <p:spPr>
          <a:xfrm rot="16200000">
            <a:off x="-2624252" y="3044279"/>
            <a:ext cx="6835526" cy="769441"/>
          </a:xfrm>
          <a:prstGeom prst="rect">
            <a:avLst/>
          </a:prstGeom>
          <a:noFill/>
        </p:spPr>
        <p:txBody>
          <a:bodyPr wrap="none" rtlCol="0" anchor="ctr">
            <a:spAutoFit/>
          </a:bodyPr>
          <a:lstStyle/>
          <a:p>
            <a:r>
              <a:rPr lang="en-US" sz="4400" b="1" i="1" kern="0" dirty="0" smtClean="0">
                <a:solidFill>
                  <a:schemeClr val="bg1"/>
                </a:solidFill>
                <a:latin typeface="Open Sans"/>
                <a:cs typeface="Arial" panose="020B0604020202020204" pitchFamily="34" charset="0"/>
              </a:rPr>
              <a:t>Women &amp; Girls Initiative </a:t>
            </a:r>
            <a:endParaRPr lang="en-IN" sz="4400" b="1" i="1" dirty="0">
              <a:solidFill>
                <a:schemeClr val="bg1"/>
              </a:solidFill>
            </a:endParaRPr>
          </a:p>
        </p:txBody>
      </p:sp>
      <p:sp>
        <p:nvSpPr>
          <p:cNvPr id="7" name="TextBox 6">
            <a:extLst>
              <a:ext uri="{FF2B5EF4-FFF2-40B4-BE49-F238E27FC236}">
                <a16:creationId xmlns:a16="http://schemas.microsoft.com/office/drawing/2014/main" id="{A803039B-9C14-46EC-9FF6-38CCFEE1B248}"/>
              </a:ext>
            </a:extLst>
          </p:cNvPr>
          <p:cNvSpPr txBox="1"/>
          <p:nvPr/>
        </p:nvSpPr>
        <p:spPr>
          <a:xfrm>
            <a:off x="1603428" y="32792"/>
            <a:ext cx="10335984" cy="1754326"/>
          </a:xfrm>
          <a:prstGeom prst="rect">
            <a:avLst/>
          </a:prstGeom>
          <a:solidFill>
            <a:schemeClr val="accent2">
              <a:lumMod val="40000"/>
              <a:lumOff val="60000"/>
              <a:alpha val="27000"/>
            </a:schemeClr>
          </a:solidFill>
        </p:spPr>
        <p:txBody>
          <a:bodyPr wrap="square" rtlCol="0" anchor="b">
            <a:spAutoFit/>
          </a:bodyPr>
          <a:lstStyle/>
          <a:p>
            <a:r>
              <a:rPr lang="en-IN" sz="4800" b="1" dirty="0" smtClean="0">
                <a:solidFill>
                  <a:schemeClr val="bg1"/>
                </a:solidFill>
                <a:latin typeface="Open Sans"/>
              </a:rPr>
              <a:t>Wildly Important Goal: </a:t>
            </a:r>
          </a:p>
          <a:p>
            <a:r>
              <a:rPr lang="en-US" sz="2000" dirty="0" smtClean="0">
                <a:solidFill>
                  <a:schemeClr val="tx1">
                    <a:lumMod val="95000"/>
                    <a:lumOff val="5000"/>
                  </a:schemeClr>
                </a:solidFill>
                <a:latin typeface="Calibri Light" panose="020F0302020204030204" pitchFamily="34" charset="0"/>
                <a:cs typeface="Calibri Light" panose="020F0302020204030204" pitchFamily="34" charset="0"/>
              </a:rPr>
              <a:t>Implement </a:t>
            </a:r>
            <a:r>
              <a:rPr lang="en-US" sz="2000" dirty="0">
                <a:solidFill>
                  <a:schemeClr val="tx1">
                    <a:lumMod val="95000"/>
                    <a:lumOff val="5000"/>
                  </a:schemeClr>
                </a:solidFill>
                <a:latin typeface="Calibri Light" panose="020F0302020204030204" pitchFamily="34" charset="0"/>
                <a:cs typeface="Calibri Light" panose="020F0302020204030204" pitchFamily="34" charset="0"/>
              </a:rPr>
              <a:t>initiatives that strengthen organizational capacity for addressing the educational challenges experienced by girls in care, and promote well-being activities through other DCFS programs.   </a:t>
            </a:r>
            <a:endParaRPr lang="en-US" sz="2800" dirty="0">
              <a:solidFill>
                <a:schemeClr val="tx1">
                  <a:lumMod val="95000"/>
                  <a:lumOff val="5000"/>
                </a:schemeClr>
              </a:solidFill>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675A0412-2D3F-485F-8C6A-8F477063B5CD}"/>
              </a:ext>
            </a:extLst>
          </p:cNvPr>
          <p:cNvSpPr txBox="1"/>
          <p:nvPr/>
        </p:nvSpPr>
        <p:spPr>
          <a:xfrm>
            <a:off x="1627316" y="1988840"/>
            <a:ext cx="10317845" cy="4770537"/>
          </a:xfrm>
          <a:prstGeom prst="rect">
            <a:avLst/>
          </a:prstGeom>
          <a:solidFill>
            <a:schemeClr val="accent2">
              <a:lumMod val="40000"/>
              <a:lumOff val="60000"/>
              <a:alpha val="33000"/>
            </a:schemeClr>
          </a:solidFill>
        </p:spPr>
        <p:txBody>
          <a:bodyPr wrap="square" rtlCol="0" anchor="t">
            <a:spAutoFit/>
          </a:bodyPr>
          <a:lstStyle/>
          <a:p>
            <a:pPr lvl="0"/>
            <a:r>
              <a:rPr lang="en-US" sz="1600" dirty="0">
                <a:solidFill>
                  <a:schemeClr val="tx1">
                    <a:lumMod val="95000"/>
                    <a:lumOff val="5000"/>
                  </a:schemeClr>
                </a:solidFill>
                <a:latin typeface="Calibri Light" panose="020F0302020204030204" pitchFamily="34" charset="0"/>
                <a:cs typeface="Calibri Light" panose="020F0302020204030204" pitchFamily="34" charset="0"/>
              </a:rPr>
              <a:t>Collaborate with Education Specialists assigned to South County and Vermont Corridor offices to determine the educational status of girls aged 12-14 (early intervention) in Permanent Placement (PP) cases.</a:t>
            </a:r>
          </a:p>
          <a:p>
            <a:r>
              <a:rPr lang="en-US" sz="1600" dirty="0">
                <a:solidFill>
                  <a:schemeClr val="tx1">
                    <a:lumMod val="95000"/>
                    <a:lumOff val="5000"/>
                  </a:schemeClr>
                </a:solidFill>
                <a:latin typeface="Calibri Light" panose="020F0302020204030204" pitchFamily="34" charset="0"/>
                <a:cs typeface="Calibri Light" panose="020F0302020204030204" pitchFamily="34" charset="0"/>
              </a:rPr>
              <a:t> </a:t>
            </a:r>
          </a:p>
          <a:p>
            <a:pPr lvl="0"/>
            <a:r>
              <a:rPr lang="en-US" sz="1600" dirty="0">
                <a:solidFill>
                  <a:schemeClr val="tx1">
                    <a:lumMod val="95000"/>
                    <a:lumOff val="5000"/>
                  </a:schemeClr>
                </a:solidFill>
                <a:latin typeface="Calibri Light" panose="020F0302020204030204" pitchFamily="34" charset="0"/>
                <a:cs typeface="Calibri Light" panose="020F0302020204030204" pitchFamily="34" charset="0"/>
              </a:rPr>
              <a:t>Implement strategies to ensure Children’s Social Workers (CSWs) assigned to South County and Vermont Corridor offices are aware of the Educational Rights Holder (ERH) of record for every girl on their caseload aged 12-14 in a PP case and encourage that ERH information is documented in CWS/CMS.</a:t>
            </a:r>
          </a:p>
          <a:p>
            <a:r>
              <a:rPr lang="en-US" sz="1600" dirty="0">
                <a:solidFill>
                  <a:schemeClr val="tx1">
                    <a:lumMod val="95000"/>
                    <a:lumOff val="5000"/>
                  </a:schemeClr>
                </a:solidFill>
                <a:latin typeface="Calibri Light" panose="020F0302020204030204" pitchFamily="34" charset="0"/>
                <a:cs typeface="Calibri Light" panose="020F0302020204030204" pitchFamily="34" charset="0"/>
              </a:rPr>
              <a:t> </a:t>
            </a:r>
          </a:p>
          <a:p>
            <a:pPr lvl="0"/>
            <a:r>
              <a:rPr lang="en-US" sz="1600" dirty="0">
                <a:solidFill>
                  <a:schemeClr val="tx1">
                    <a:lumMod val="95000"/>
                    <a:lumOff val="5000"/>
                  </a:schemeClr>
                </a:solidFill>
                <a:latin typeface="Calibri Light" panose="020F0302020204030204" pitchFamily="34" charset="0"/>
                <a:cs typeface="Calibri Light" panose="020F0302020204030204" pitchFamily="34" charset="0"/>
              </a:rPr>
              <a:t>Create a resource list of available services at respective school sites aimed at promoting grade-level achievement, and encourage enrollment of girls aged 12-14 in Permanent Placement (PP) cases assigned to South County and Vermont Corridor offices, who need services or are behind on credits.</a:t>
            </a:r>
          </a:p>
          <a:p>
            <a:r>
              <a:rPr lang="en-US" sz="1600" dirty="0">
                <a:solidFill>
                  <a:schemeClr val="tx1">
                    <a:lumMod val="95000"/>
                    <a:lumOff val="5000"/>
                  </a:schemeClr>
                </a:solidFill>
                <a:latin typeface="Calibri Light" panose="020F0302020204030204" pitchFamily="34" charset="0"/>
                <a:cs typeface="Calibri Light" panose="020F0302020204030204" pitchFamily="34" charset="0"/>
              </a:rPr>
              <a:t> </a:t>
            </a:r>
          </a:p>
          <a:p>
            <a:pPr lvl="0"/>
            <a:r>
              <a:rPr lang="en-US" sz="1600" dirty="0">
                <a:solidFill>
                  <a:schemeClr val="tx1">
                    <a:lumMod val="95000"/>
                    <a:lumOff val="5000"/>
                  </a:schemeClr>
                </a:solidFill>
                <a:latin typeface="Calibri Light" panose="020F0302020204030204" pitchFamily="34" charset="0"/>
                <a:cs typeface="Calibri Light" panose="020F0302020204030204" pitchFamily="34" charset="0"/>
              </a:rPr>
              <a:t>Collaborate with the DCFS Public Affairs Division on commemorating National Women’s History Month and highlighting the accolades of female leaders and pioneers, especially LGBTQIA2S+ and women of color.</a:t>
            </a:r>
          </a:p>
          <a:p>
            <a:r>
              <a:rPr lang="en-US" sz="1600" dirty="0">
                <a:solidFill>
                  <a:schemeClr val="tx1">
                    <a:lumMod val="95000"/>
                    <a:lumOff val="5000"/>
                  </a:schemeClr>
                </a:solidFill>
                <a:latin typeface="Calibri Light" panose="020F0302020204030204" pitchFamily="34" charset="0"/>
                <a:cs typeface="Calibri Light" panose="020F0302020204030204" pitchFamily="34" charset="0"/>
              </a:rPr>
              <a:t> </a:t>
            </a:r>
          </a:p>
          <a:p>
            <a:pPr lvl="0"/>
            <a:r>
              <a:rPr lang="en-US" sz="1600" dirty="0">
                <a:solidFill>
                  <a:schemeClr val="tx1">
                    <a:lumMod val="95000"/>
                    <a:lumOff val="5000"/>
                  </a:schemeClr>
                </a:solidFill>
                <a:latin typeface="Calibri Light" panose="020F0302020204030204" pitchFamily="34" charset="0"/>
                <a:cs typeface="Calibri Light" panose="020F0302020204030204" pitchFamily="34" charset="0"/>
              </a:rPr>
              <a:t>Collaborate with the DCFS Public Affairs Division on disseminating information and/or events that support and empower women and girls.</a:t>
            </a:r>
          </a:p>
          <a:p>
            <a:r>
              <a:rPr lang="en-US" sz="1600" dirty="0">
                <a:solidFill>
                  <a:schemeClr val="tx1">
                    <a:lumMod val="95000"/>
                    <a:lumOff val="5000"/>
                  </a:schemeClr>
                </a:solidFill>
                <a:latin typeface="Calibri Light" panose="020F0302020204030204" pitchFamily="34" charset="0"/>
                <a:cs typeface="Calibri Light" panose="020F0302020204030204" pitchFamily="34" charset="0"/>
              </a:rPr>
              <a:t> </a:t>
            </a:r>
          </a:p>
          <a:p>
            <a:pPr lvl="0"/>
            <a:r>
              <a:rPr lang="en-US" sz="1600" dirty="0">
                <a:solidFill>
                  <a:schemeClr val="tx1">
                    <a:lumMod val="95000"/>
                    <a:lumOff val="5000"/>
                  </a:schemeClr>
                </a:solidFill>
                <a:latin typeface="Calibri Light" panose="020F0302020204030204" pitchFamily="34" charset="0"/>
                <a:cs typeface="Calibri Light" panose="020F0302020204030204" pitchFamily="34" charset="0"/>
              </a:rPr>
              <a:t>Collaborate with existing partners whose programs/services empower young girls, in addition to creating a resource list of new providers for potential partnerships (such as Sand Sisters Girl Powerful 501(c)3).</a:t>
            </a:r>
          </a:p>
        </p:txBody>
      </p:sp>
    </p:spTree>
    <p:extLst>
      <p:ext uri="{BB962C8B-B14F-4D97-AF65-F5344CB8AC3E}">
        <p14:creationId xmlns:p14="http://schemas.microsoft.com/office/powerpoint/2010/main" val="9112297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a:spLocks/>
          </p:cNvSpPr>
          <p:nvPr/>
        </p:nvSpPr>
        <p:spPr bwMode="auto">
          <a:xfrm>
            <a:off x="3251810" y="2480578"/>
            <a:ext cx="6350306" cy="4377422"/>
          </a:xfrm>
          <a:custGeom>
            <a:avLst/>
            <a:gdLst>
              <a:gd name="T0" fmla="*/ 278 w 4487"/>
              <a:gd name="T1" fmla="*/ 11 h 3093"/>
              <a:gd name="T2" fmla="*/ 654 w 4487"/>
              <a:gd name="T3" fmla="*/ 45 h 3093"/>
              <a:gd name="T4" fmla="*/ 997 w 4487"/>
              <a:gd name="T5" fmla="*/ 87 h 3093"/>
              <a:gd name="T6" fmla="*/ 1125 w 4487"/>
              <a:gd name="T7" fmla="*/ 134 h 3093"/>
              <a:gd name="T8" fmla="*/ 1072 w 4487"/>
              <a:gd name="T9" fmla="*/ 158 h 3093"/>
              <a:gd name="T10" fmla="*/ 955 w 4487"/>
              <a:gd name="T11" fmla="*/ 175 h 3093"/>
              <a:gd name="T12" fmla="*/ 558 w 4487"/>
              <a:gd name="T13" fmla="*/ 192 h 3093"/>
              <a:gd name="T14" fmla="*/ 180 w 4487"/>
              <a:gd name="T15" fmla="*/ 208 h 3093"/>
              <a:gd name="T16" fmla="*/ 73 w 4487"/>
              <a:gd name="T17" fmla="*/ 234 h 3093"/>
              <a:gd name="T18" fmla="*/ 279 w 4487"/>
              <a:gd name="T19" fmla="*/ 291 h 3093"/>
              <a:gd name="T20" fmla="*/ 786 w 4487"/>
              <a:gd name="T21" fmla="*/ 357 h 3093"/>
              <a:gd name="T22" fmla="*/ 1324 w 4487"/>
              <a:gd name="T23" fmla="*/ 438 h 3093"/>
              <a:gd name="T24" fmla="*/ 1654 w 4487"/>
              <a:gd name="T25" fmla="*/ 502 h 3093"/>
              <a:gd name="T26" fmla="*/ 1883 w 4487"/>
              <a:gd name="T27" fmla="*/ 578 h 3093"/>
              <a:gd name="T28" fmla="*/ 1921 w 4487"/>
              <a:gd name="T29" fmla="*/ 658 h 3093"/>
              <a:gd name="T30" fmla="*/ 1456 w 4487"/>
              <a:gd name="T31" fmla="*/ 751 h 3093"/>
              <a:gd name="T32" fmla="*/ 781 w 4487"/>
              <a:gd name="T33" fmla="*/ 834 h 3093"/>
              <a:gd name="T34" fmla="*/ 441 w 4487"/>
              <a:gd name="T35" fmla="*/ 908 h 3093"/>
              <a:gd name="T36" fmla="*/ 434 w 4487"/>
              <a:gd name="T37" fmla="*/ 961 h 3093"/>
              <a:gd name="T38" fmla="*/ 543 w 4487"/>
              <a:gd name="T39" fmla="*/ 1014 h 3093"/>
              <a:gd name="T40" fmla="*/ 860 w 4487"/>
              <a:gd name="T41" fmla="*/ 1114 h 3093"/>
              <a:gd name="T42" fmla="*/ 1506 w 4487"/>
              <a:gd name="T43" fmla="*/ 1261 h 3093"/>
              <a:gd name="T44" fmla="*/ 2551 w 4487"/>
              <a:gd name="T45" fmla="*/ 1466 h 3093"/>
              <a:gd name="T46" fmla="*/ 3314 w 4487"/>
              <a:gd name="T47" fmla="*/ 1631 h 3093"/>
              <a:gd name="T48" fmla="*/ 3823 w 4487"/>
              <a:gd name="T49" fmla="*/ 1765 h 3093"/>
              <a:gd name="T50" fmla="*/ 4212 w 4487"/>
              <a:gd name="T51" fmla="*/ 1910 h 3093"/>
              <a:gd name="T52" fmla="*/ 4457 w 4487"/>
              <a:gd name="T53" fmla="*/ 2122 h 3093"/>
              <a:gd name="T54" fmla="*/ 4446 w 4487"/>
              <a:gd name="T55" fmla="*/ 2410 h 3093"/>
              <a:gd name="T56" fmla="*/ 4197 w 4487"/>
              <a:gd name="T57" fmla="*/ 2667 h 3093"/>
              <a:gd name="T58" fmla="*/ 3850 w 4487"/>
              <a:gd name="T59" fmla="*/ 2898 h 3093"/>
              <a:gd name="T60" fmla="*/ 3563 w 4487"/>
              <a:gd name="T61" fmla="*/ 3055 h 3093"/>
              <a:gd name="T62" fmla="*/ 3077 w 4487"/>
              <a:gd name="T63" fmla="*/ 3092 h 3093"/>
              <a:gd name="T64" fmla="*/ 3269 w 4487"/>
              <a:gd name="T65" fmla="*/ 2995 h 3093"/>
              <a:gd name="T66" fmla="*/ 3639 w 4487"/>
              <a:gd name="T67" fmla="*/ 2784 h 3093"/>
              <a:gd name="T68" fmla="*/ 4031 w 4487"/>
              <a:gd name="T69" fmla="*/ 2511 h 3093"/>
              <a:gd name="T70" fmla="*/ 4266 w 4487"/>
              <a:gd name="T71" fmla="*/ 2237 h 3093"/>
              <a:gd name="T72" fmla="*/ 4104 w 4487"/>
              <a:gd name="T73" fmla="*/ 2016 h 3093"/>
              <a:gd name="T74" fmla="*/ 3649 w 4487"/>
              <a:gd name="T75" fmla="*/ 1817 h 3093"/>
              <a:gd name="T76" fmla="*/ 3054 w 4487"/>
              <a:gd name="T77" fmla="*/ 1651 h 3093"/>
              <a:gd name="T78" fmla="*/ 2476 w 4487"/>
              <a:gd name="T79" fmla="*/ 1526 h 3093"/>
              <a:gd name="T80" fmla="*/ 1917 w 4487"/>
              <a:gd name="T81" fmla="*/ 1421 h 3093"/>
              <a:gd name="T82" fmla="*/ 1218 w 4487"/>
              <a:gd name="T83" fmla="*/ 1281 h 3093"/>
              <a:gd name="T84" fmla="*/ 596 w 4487"/>
              <a:gd name="T85" fmla="*/ 1125 h 3093"/>
              <a:gd name="T86" fmla="*/ 256 w 4487"/>
              <a:gd name="T87" fmla="*/ 975 h 3093"/>
              <a:gd name="T88" fmla="*/ 344 w 4487"/>
              <a:gd name="T89" fmla="*/ 868 h 3093"/>
              <a:gd name="T90" fmla="*/ 717 w 4487"/>
              <a:gd name="T91" fmla="*/ 793 h 3093"/>
              <a:gd name="T92" fmla="*/ 1175 w 4487"/>
              <a:gd name="T93" fmla="*/ 738 h 3093"/>
              <a:gd name="T94" fmla="*/ 1520 w 4487"/>
              <a:gd name="T95" fmla="*/ 692 h 3093"/>
              <a:gd name="T96" fmla="*/ 1740 w 4487"/>
              <a:gd name="T97" fmla="*/ 651 h 3093"/>
              <a:gd name="T98" fmla="*/ 1826 w 4487"/>
              <a:gd name="T99" fmla="*/ 606 h 3093"/>
              <a:gd name="T100" fmla="*/ 1664 w 4487"/>
              <a:gd name="T101" fmla="*/ 545 h 3093"/>
              <a:gd name="T102" fmla="*/ 1120 w 4487"/>
              <a:gd name="T103" fmla="*/ 450 h 3093"/>
              <a:gd name="T104" fmla="*/ 472 w 4487"/>
              <a:gd name="T105" fmla="*/ 362 h 3093"/>
              <a:gd name="T106" fmla="*/ 132 w 4487"/>
              <a:gd name="T107" fmla="*/ 307 h 3093"/>
              <a:gd name="T108" fmla="*/ 0 w 4487"/>
              <a:gd name="T109" fmla="*/ 234 h 3093"/>
              <a:gd name="T110" fmla="*/ 165 w 4487"/>
              <a:gd name="T111" fmla="*/ 189 h 3093"/>
              <a:gd name="T112" fmla="*/ 540 w 4487"/>
              <a:gd name="T113" fmla="*/ 172 h 3093"/>
              <a:gd name="T114" fmla="*/ 925 w 4487"/>
              <a:gd name="T115" fmla="*/ 160 h 3093"/>
              <a:gd name="T116" fmla="*/ 1101 w 4487"/>
              <a:gd name="T117" fmla="*/ 128 h 3093"/>
              <a:gd name="T118" fmla="*/ 914 w 4487"/>
              <a:gd name="T119" fmla="*/ 83 h 3093"/>
              <a:gd name="T120" fmla="*/ 551 w 4487"/>
              <a:gd name="T121" fmla="*/ 38 h 3093"/>
              <a:gd name="T122" fmla="*/ 224 w 4487"/>
              <a:gd name="T123" fmla="*/ 7 h 3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87" h="3093">
                <a:moveTo>
                  <a:pt x="133" y="0"/>
                </a:moveTo>
                <a:lnTo>
                  <a:pt x="139" y="0"/>
                </a:lnTo>
                <a:lnTo>
                  <a:pt x="151" y="1"/>
                </a:lnTo>
                <a:lnTo>
                  <a:pt x="173" y="2"/>
                </a:lnTo>
                <a:lnTo>
                  <a:pt x="201" y="5"/>
                </a:lnTo>
                <a:lnTo>
                  <a:pt x="237" y="8"/>
                </a:lnTo>
                <a:lnTo>
                  <a:pt x="278" y="11"/>
                </a:lnTo>
                <a:lnTo>
                  <a:pt x="322" y="15"/>
                </a:lnTo>
                <a:lnTo>
                  <a:pt x="373" y="19"/>
                </a:lnTo>
                <a:lnTo>
                  <a:pt x="426" y="24"/>
                </a:lnTo>
                <a:lnTo>
                  <a:pt x="480" y="28"/>
                </a:lnTo>
                <a:lnTo>
                  <a:pt x="537" y="34"/>
                </a:lnTo>
                <a:lnTo>
                  <a:pt x="596" y="39"/>
                </a:lnTo>
                <a:lnTo>
                  <a:pt x="654" y="45"/>
                </a:lnTo>
                <a:lnTo>
                  <a:pt x="711" y="51"/>
                </a:lnTo>
                <a:lnTo>
                  <a:pt x="767" y="57"/>
                </a:lnTo>
                <a:lnTo>
                  <a:pt x="820" y="64"/>
                </a:lnTo>
                <a:lnTo>
                  <a:pt x="872" y="69"/>
                </a:lnTo>
                <a:lnTo>
                  <a:pt x="918" y="75"/>
                </a:lnTo>
                <a:lnTo>
                  <a:pt x="960" y="81"/>
                </a:lnTo>
                <a:lnTo>
                  <a:pt x="997" y="87"/>
                </a:lnTo>
                <a:lnTo>
                  <a:pt x="1028" y="92"/>
                </a:lnTo>
                <a:lnTo>
                  <a:pt x="1065" y="100"/>
                </a:lnTo>
                <a:lnTo>
                  <a:pt x="1091" y="107"/>
                </a:lnTo>
                <a:lnTo>
                  <a:pt x="1110" y="115"/>
                </a:lnTo>
                <a:lnTo>
                  <a:pt x="1121" y="122"/>
                </a:lnTo>
                <a:lnTo>
                  <a:pt x="1126" y="128"/>
                </a:lnTo>
                <a:lnTo>
                  <a:pt x="1125" y="134"/>
                </a:lnTo>
                <a:lnTo>
                  <a:pt x="1121" y="140"/>
                </a:lnTo>
                <a:lnTo>
                  <a:pt x="1114" y="144"/>
                </a:lnTo>
                <a:lnTo>
                  <a:pt x="1106" y="148"/>
                </a:lnTo>
                <a:lnTo>
                  <a:pt x="1095" y="152"/>
                </a:lnTo>
                <a:lnTo>
                  <a:pt x="1087" y="155"/>
                </a:lnTo>
                <a:lnTo>
                  <a:pt x="1079" y="156"/>
                </a:lnTo>
                <a:lnTo>
                  <a:pt x="1072" y="158"/>
                </a:lnTo>
                <a:lnTo>
                  <a:pt x="1071" y="158"/>
                </a:lnTo>
                <a:lnTo>
                  <a:pt x="1068" y="159"/>
                </a:lnTo>
                <a:lnTo>
                  <a:pt x="1058" y="160"/>
                </a:lnTo>
                <a:lnTo>
                  <a:pt x="1043" y="164"/>
                </a:lnTo>
                <a:lnTo>
                  <a:pt x="1020" y="167"/>
                </a:lnTo>
                <a:lnTo>
                  <a:pt x="992" y="171"/>
                </a:lnTo>
                <a:lnTo>
                  <a:pt x="955" y="175"/>
                </a:lnTo>
                <a:lnTo>
                  <a:pt x="911" y="179"/>
                </a:lnTo>
                <a:lnTo>
                  <a:pt x="858" y="183"/>
                </a:lnTo>
                <a:lnTo>
                  <a:pt x="797" y="186"/>
                </a:lnTo>
                <a:lnTo>
                  <a:pt x="728" y="187"/>
                </a:lnTo>
                <a:lnTo>
                  <a:pt x="673" y="189"/>
                </a:lnTo>
                <a:lnTo>
                  <a:pt x="616" y="190"/>
                </a:lnTo>
                <a:lnTo>
                  <a:pt x="558" y="192"/>
                </a:lnTo>
                <a:lnTo>
                  <a:pt x="498" y="194"/>
                </a:lnTo>
                <a:lnTo>
                  <a:pt x="439" y="196"/>
                </a:lnTo>
                <a:lnTo>
                  <a:pt x="381" y="198"/>
                </a:lnTo>
                <a:lnTo>
                  <a:pt x="325" y="200"/>
                </a:lnTo>
                <a:lnTo>
                  <a:pt x="272" y="202"/>
                </a:lnTo>
                <a:lnTo>
                  <a:pt x="223" y="205"/>
                </a:lnTo>
                <a:lnTo>
                  <a:pt x="180" y="208"/>
                </a:lnTo>
                <a:lnTo>
                  <a:pt x="143" y="211"/>
                </a:lnTo>
                <a:lnTo>
                  <a:pt x="113" y="215"/>
                </a:lnTo>
                <a:lnTo>
                  <a:pt x="91" y="217"/>
                </a:lnTo>
                <a:lnTo>
                  <a:pt x="78" y="220"/>
                </a:lnTo>
                <a:lnTo>
                  <a:pt x="72" y="224"/>
                </a:lnTo>
                <a:lnTo>
                  <a:pt x="71" y="228"/>
                </a:lnTo>
                <a:lnTo>
                  <a:pt x="73" y="234"/>
                </a:lnTo>
                <a:lnTo>
                  <a:pt x="83" y="240"/>
                </a:lnTo>
                <a:lnTo>
                  <a:pt x="98" y="247"/>
                </a:lnTo>
                <a:lnTo>
                  <a:pt x="120" y="255"/>
                </a:lnTo>
                <a:lnTo>
                  <a:pt x="147" y="264"/>
                </a:lnTo>
                <a:lnTo>
                  <a:pt x="184" y="272"/>
                </a:lnTo>
                <a:lnTo>
                  <a:pt x="227" y="281"/>
                </a:lnTo>
                <a:lnTo>
                  <a:pt x="279" y="291"/>
                </a:lnTo>
                <a:lnTo>
                  <a:pt x="340" y="300"/>
                </a:lnTo>
                <a:lnTo>
                  <a:pt x="411" y="310"/>
                </a:lnTo>
                <a:lnTo>
                  <a:pt x="490" y="321"/>
                </a:lnTo>
                <a:lnTo>
                  <a:pt x="559" y="329"/>
                </a:lnTo>
                <a:lnTo>
                  <a:pt x="633" y="337"/>
                </a:lnTo>
                <a:lnTo>
                  <a:pt x="709" y="347"/>
                </a:lnTo>
                <a:lnTo>
                  <a:pt x="786" y="357"/>
                </a:lnTo>
                <a:lnTo>
                  <a:pt x="867" y="368"/>
                </a:lnTo>
                <a:lnTo>
                  <a:pt x="945" y="381"/>
                </a:lnTo>
                <a:lnTo>
                  <a:pt x="1026" y="391"/>
                </a:lnTo>
                <a:lnTo>
                  <a:pt x="1103" y="404"/>
                </a:lnTo>
                <a:lnTo>
                  <a:pt x="1181" y="415"/>
                </a:lnTo>
                <a:lnTo>
                  <a:pt x="1254" y="427"/>
                </a:lnTo>
                <a:lnTo>
                  <a:pt x="1324" y="438"/>
                </a:lnTo>
                <a:lnTo>
                  <a:pt x="1389" y="449"/>
                </a:lnTo>
                <a:lnTo>
                  <a:pt x="1450" y="459"/>
                </a:lnTo>
                <a:lnTo>
                  <a:pt x="1505" y="469"/>
                </a:lnTo>
                <a:lnTo>
                  <a:pt x="1551" y="479"/>
                </a:lnTo>
                <a:lnTo>
                  <a:pt x="1592" y="487"/>
                </a:lnTo>
                <a:lnTo>
                  <a:pt x="1623" y="494"/>
                </a:lnTo>
                <a:lnTo>
                  <a:pt x="1654" y="502"/>
                </a:lnTo>
                <a:lnTo>
                  <a:pt x="1688" y="511"/>
                </a:lnTo>
                <a:lnTo>
                  <a:pt x="1722" y="521"/>
                </a:lnTo>
                <a:lnTo>
                  <a:pt x="1758" y="532"/>
                </a:lnTo>
                <a:lnTo>
                  <a:pt x="1792" y="542"/>
                </a:lnTo>
                <a:lnTo>
                  <a:pt x="1824" y="555"/>
                </a:lnTo>
                <a:lnTo>
                  <a:pt x="1856" y="566"/>
                </a:lnTo>
                <a:lnTo>
                  <a:pt x="1883" y="578"/>
                </a:lnTo>
                <a:lnTo>
                  <a:pt x="1906" y="590"/>
                </a:lnTo>
                <a:lnTo>
                  <a:pt x="1925" y="602"/>
                </a:lnTo>
                <a:lnTo>
                  <a:pt x="1939" y="615"/>
                </a:lnTo>
                <a:lnTo>
                  <a:pt x="1947" y="625"/>
                </a:lnTo>
                <a:lnTo>
                  <a:pt x="1945" y="638"/>
                </a:lnTo>
                <a:lnTo>
                  <a:pt x="1937" y="649"/>
                </a:lnTo>
                <a:lnTo>
                  <a:pt x="1921" y="658"/>
                </a:lnTo>
                <a:lnTo>
                  <a:pt x="1876" y="676"/>
                </a:lnTo>
                <a:lnTo>
                  <a:pt x="1822" y="691"/>
                </a:lnTo>
                <a:lnTo>
                  <a:pt x="1762" y="706"/>
                </a:lnTo>
                <a:lnTo>
                  <a:pt x="1694" y="718"/>
                </a:lnTo>
                <a:lnTo>
                  <a:pt x="1620" y="729"/>
                </a:lnTo>
                <a:lnTo>
                  <a:pt x="1540" y="740"/>
                </a:lnTo>
                <a:lnTo>
                  <a:pt x="1456" y="751"/>
                </a:lnTo>
                <a:lnTo>
                  <a:pt x="1366" y="761"/>
                </a:lnTo>
                <a:lnTo>
                  <a:pt x="1272" y="771"/>
                </a:lnTo>
                <a:lnTo>
                  <a:pt x="1174" y="782"/>
                </a:lnTo>
                <a:lnTo>
                  <a:pt x="1073" y="794"/>
                </a:lnTo>
                <a:lnTo>
                  <a:pt x="970" y="806"/>
                </a:lnTo>
                <a:lnTo>
                  <a:pt x="864" y="821"/>
                </a:lnTo>
                <a:lnTo>
                  <a:pt x="781" y="834"/>
                </a:lnTo>
                <a:lnTo>
                  <a:pt x="706" y="844"/>
                </a:lnTo>
                <a:lnTo>
                  <a:pt x="641" y="857"/>
                </a:lnTo>
                <a:lnTo>
                  <a:pt x="584" y="868"/>
                </a:lnTo>
                <a:lnTo>
                  <a:pt x="536" y="878"/>
                </a:lnTo>
                <a:lnTo>
                  <a:pt x="497" y="888"/>
                </a:lnTo>
                <a:lnTo>
                  <a:pt x="464" y="899"/>
                </a:lnTo>
                <a:lnTo>
                  <a:pt x="441" y="908"/>
                </a:lnTo>
                <a:lnTo>
                  <a:pt x="424" y="918"/>
                </a:lnTo>
                <a:lnTo>
                  <a:pt x="414" y="927"/>
                </a:lnTo>
                <a:lnTo>
                  <a:pt x="411" y="937"/>
                </a:lnTo>
                <a:lnTo>
                  <a:pt x="415" y="945"/>
                </a:lnTo>
                <a:lnTo>
                  <a:pt x="424" y="955"/>
                </a:lnTo>
                <a:lnTo>
                  <a:pt x="429" y="957"/>
                </a:lnTo>
                <a:lnTo>
                  <a:pt x="434" y="961"/>
                </a:lnTo>
                <a:lnTo>
                  <a:pt x="442" y="966"/>
                </a:lnTo>
                <a:lnTo>
                  <a:pt x="452" y="971"/>
                </a:lnTo>
                <a:lnTo>
                  <a:pt x="463" y="978"/>
                </a:lnTo>
                <a:lnTo>
                  <a:pt x="478" y="986"/>
                </a:lnTo>
                <a:lnTo>
                  <a:pt x="497" y="994"/>
                </a:lnTo>
                <a:lnTo>
                  <a:pt x="518" y="1004"/>
                </a:lnTo>
                <a:lnTo>
                  <a:pt x="543" y="1014"/>
                </a:lnTo>
                <a:lnTo>
                  <a:pt x="573" y="1025"/>
                </a:lnTo>
                <a:lnTo>
                  <a:pt x="607" y="1038"/>
                </a:lnTo>
                <a:lnTo>
                  <a:pt x="646" y="1051"/>
                </a:lnTo>
                <a:lnTo>
                  <a:pt x="691" y="1065"/>
                </a:lnTo>
                <a:lnTo>
                  <a:pt x="741" y="1080"/>
                </a:lnTo>
                <a:lnTo>
                  <a:pt x="797" y="1096"/>
                </a:lnTo>
                <a:lnTo>
                  <a:pt x="860" y="1114"/>
                </a:lnTo>
                <a:lnTo>
                  <a:pt x="929" y="1131"/>
                </a:lnTo>
                <a:lnTo>
                  <a:pt x="1005" y="1151"/>
                </a:lnTo>
                <a:lnTo>
                  <a:pt x="1090" y="1171"/>
                </a:lnTo>
                <a:lnTo>
                  <a:pt x="1181" y="1191"/>
                </a:lnTo>
                <a:lnTo>
                  <a:pt x="1282" y="1213"/>
                </a:lnTo>
                <a:lnTo>
                  <a:pt x="1389" y="1236"/>
                </a:lnTo>
                <a:lnTo>
                  <a:pt x="1506" y="1261"/>
                </a:lnTo>
                <a:lnTo>
                  <a:pt x="1632" y="1285"/>
                </a:lnTo>
                <a:lnTo>
                  <a:pt x="1805" y="1318"/>
                </a:lnTo>
                <a:lnTo>
                  <a:pt x="1970" y="1350"/>
                </a:lnTo>
                <a:lnTo>
                  <a:pt x="2126" y="1380"/>
                </a:lnTo>
                <a:lnTo>
                  <a:pt x="2275" y="1410"/>
                </a:lnTo>
                <a:lnTo>
                  <a:pt x="2416" y="1439"/>
                </a:lnTo>
                <a:lnTo>
                  <a:pt x="2551" y="1466"/>
                </a:lnTo>
                <a:lnTo>
                  <a:pt x="2677" y="1492"/>
                </a:lnTo>
                <a:lnTo>
                  <a:pt x="2798" y="1518"/>
                </a:lnTo>
                <a:lnTo>
                  <a:pt x="2913" y="1541"/>
                </a:lnTo>
                <a:lnTo>
                  <a:pt x="3021" y="1565"/>
                </a:lnTo>
                <a:lnTo>
                  <a:pt x="3125" y="1587"/>
                </a:lnTo>
                <a:lnTo>
                  <a:pt x="3221" y="1609"/>
                </a:lnTo>
                <a:lnTo>
                  <a:pt x="3314" y="1631"/>
                </a:lnTo>
                <a:lnTo>
                  <a:pt x="3400" y="1651"/>
                </a:lnTo>
                <a:lnTo>
                  <a:pt x="3483" y="1672"/>
                </a:lnTo>
                <a:lnTo>
                  <a:pt x="3560" y="1692"/>
                </a:lnTo>
                <a:lnTo>
                  <a:pt x="3634" y="1711"/>
                </a:lnTo>
                <a:lnTo>
                  <a:pt x="3703" y="1730"/>
                </a:lnTo>
                <a:lnTo>
                  <a:pt x="3763" y="1748"/>
                </a:lnTo>
                <a:lnTo>
                  <a:pt x="3823" y="1765"/>
                </a:lnTo>
                <a:lnTo>
                  <a:pt x="3883" y="1783"/>
                </a:lnTo>
                <a:lnTo>
                  <a:pt x="3942" y="1802"/>
                </a:lnTo>
                <a:lnTo>
                  <a:pt x="4000" y="1821"/>
                </a:lnTo>
                <a:lnTo>
                  <a:pt x="4057" y="1842"/>
                </a:lnTo>
                <a:lnTo>
                  <a:pt x="4111" y="1863"/>
                </a:lnTo>
                <a:lnTo>
                  <a:pt x="4163" y="1885"/>
                </a:lnTo>
                <a:lnTo>
                  <a:pt x="4212" y="1910"/>
                </a:lnTo>
                <a:lnTo>
                  <a:pt x="4259" y="1934"/>
                </a:lnTo>
                <a:lnTo>
                  <a:pt x="4302" y="1961"/>
                </a:lnTo>
                <a:lnTo>
                  <a:pt x="4341" y="1990"/>
                </a:lnTo>
                <a:lnTo>
                  <a:pt x="4378" y="2020"/>
                </a:lnTo>
                <a:lnTo>
                  <a:pt x="4408" y="2051"/>
                </a:lnTo>
                <a:lnTo>
                  <a:pt x="4435" y="2085"/>
                </a:lnTo>
                <a:lnTo>
                  <a:pt x="4457" y="2122"/>
                </a:lnTo>
                <a:lnTo>
                  <a:pt x="4472" y="2160"/>
                </a:lnTo>
                <a:lnTo>
                  <a:pt x="4483" y="2201"/>
                </a:lnTo>
                <a:lnTo>
                  <a:pt x="4487" y="2244"/>
                </a:lnTo>
                <a:lnTo>
                  <a:pt x="4484" y="2289"/>
                </a:lnTo>
                <a:lnTo>
                  <a:pt x="4474" y="2338"/>
                </a:lnTo>
                <a:lnTo>
                  <a:pt x="4464" y="2373"/>
                </a:lnTo>
                <a:lnTo>
                  <a:pt x="4446" y="2410"/>
                </a:lnTo>
                <a:lnTo>
                  <a:pt x="4423" y="2446"/>
                </a:lnTo>
                <a:lnTo>
                  <a:pt x="4394" y="2482"/>
                </a:lnTo>
                <a:lnTo>
                  <a:pt x="4361" y="2520"/>
                </a:lnTo>
                <a:lnTo>
                  <a:pt x="4325" y="2557"/>
                </a:lnTo>
                <a:lnTo>
                  <a:pt x="4285" y="2594"/>
                </a:lnTo>
                <a:lnTo>
                  <a:pt x="4243" y="2631"/>
                </a:lnTo>
                <a:lnTo>
                  <a:pt x="4197" y="2667"/>
                </a:lnTo>
                <a:lnTo>
                  <a:pt x="4151" y="2703"/>
                </a:lnTo>
                <a:lnTo>
                  <a:pt x="4102" y="2738"/>
                </a:lnTo>
                <a:lnTo>
                  <a:pt x="4051" y="2772"/>
                </a:lnTo>
                <a:lnTo>
                  <a:pt x="4001" y="2806"/>
                </a:lnTo>
                <a:lnTo>
                  <a:pt x="3949" y="2837"/>
                </a:lnTo>
                <a:lnTo>
                  <a:pt x="3899" y="2869"/>
                </a:lnTo>
                <a:lnTo>
                  <a:pt x="3850" y="2898"/>
                </a:lnTo>
                <a:lnTo>
                  <a:pt x="3801" y="2927"/>
                </a:lnTo>
                <a:lnTo>
                  <a:pt x="3755" y="2953"/>
                </a:lnTo>
                <a:lnTo>
                  <a:pt x="3710" y="2977"/>
                </a:lnTo>
                <a:lnTo>
                  <a:pt x="3668" y="3001"/>
                </a:lnTo>
                <a:lnTo>
                  <a:pt x="3630" y="3021"/>
                </a:lnTo>
                <a:lnTo>
                  <a:pt x="3594" y="3040"/>
                </a:lnTo>
                <a:lnTo>
                  <a:pt x="3563" y="3055"/>
                </a:lnTo>
                <a:lnTo>
                  <a:pt x="3537" y="3069"/>
                </a:lnTo>
                <a:lnTo>
                  <a:pt x="3515" y="3079"/>
                </a:lnTo>
                <a:lnTo>
                  <a:pt x="3500" y="3088"/>
                </a:lnTo>
                <a:lnTo>
                  <a:pt x="3489" y="3092"/>
                </a:lnTo>
                <a:lnTo>
                  <a:pt x="3487" y="3093"/>
                </a:lnTo>
                <a:lnTo>
                  <a:pt x="3073" y="3093"/>
                </a:lnTo>
                <a:lnTo>
                  <a:pt x="3077" y="3092"/>
                </a:lnTo>
                <a:lnTo>
                  <a:pt x="3087" y="3086"/>
                </a:lnTo>
                <a:lnTo>
                  <a:pt x="3104" y="3078"/>
                </a:lnTo>
                <a:lnTo>
                  <a:pt x="3126" y="3067"/>
                </a:lnTo>
                <a:lnTo>
                  <a:pt x="3155" y="3054"/>
                </a:lnTo>
                <a:lnTo>
                  <a:pt x="3189" y="3036"/>
                </a:lnTo>
                <a:lnTo>
                  <a:pt x="3227" y="3017"/>
                </a:lnTo>
                <a:lnTo>
                  <a:pt x="3269" y="2995"/>
                </a:lnTo>
                <a:lnTo>
                  <a:pt x="3314" y="2971"/>
                </a:lnTo>
                <a:lnTo>
                  <a:pt x="3363" y="2943"/>
                </a:lnTo>
                <a:lnTo>
                  <a:pt x="3415" y="2916"/>
                </a:lnTo>
                <a:lnTo>
                  <a:pt x="3469" y="2885"/>
                </a:lnTo>
                <a:lnTo>
                  <a:pt x="3525" y="2854"/>
                </a:lnTo>
                <a:lnTo>
                  <a:pt x="3581" y="2820"/>
                </a:lnTo>
                <a:lnTo>
                  <a:pt x="3639" y="2784"/>
                </a:lnTo>
                <a:lnTo>
                  <a:pt x="3698" y="2747"/>
                </a:lnTo>
                <a:lnTo>
                  <a:pt x="3756" y="2711"/>
                </a:lnTo>
                <a:lnTo>
                  <a:pt x="3813" y="2673"/>
                </a:lnTo>
                <a:lnTo>
                  <a:pt x="3870" y="2633"/>
                </a:lnTo>
                <a:lnTo>
                  <a:pt x="3926" y="2592"/>
                </a:lnTo>
                <a:lnTo>
                  <a:pt x="3979" y="2552"/>
                </a:lnTo>
                <a:lnTo>
                  <a:pt x="4031" y="2511"/>
                </a:lnTo>
                <a:lnTo>
                  <a:pt x="4080" y="2470"/>
                </a:lnTo>
                <a:lnTo>
                  <a:pt x="4125" y="2428"/>
                </a:lnTo>
                <a:lnTo>
                  <a:pt x="4166" y="2386"/>
                </a:lnTo>
                <a:lnTo>
                  <a:pt x="4204" y="2345"/>
                </a:lnTo>
                <a:lnTo>
                  <a:pt x="4236" y="2304"/>
                </a:lnTo>
                <a:lnTo>
                  <a:pt x="4255" y="2270"/>
                </a:lnTo>
                <a:lnTo>
                  <a:pt x="4266" y="2237"/>
                </a:lnTo>
                <a:lnTo>
                  <a:pt x="4266" y="2205"/>
                </a:lnTo>
                <a:lnTo>
                  <a:pt x="4259" y="2172"/>
                </a:lnTo>
                <a:lnTo>
                  <a:pt x="4243" y="2139"/>
                </a:lnTo>
                <a:lnTo>
                  <a:pt x="4219" y="2108"/>
                </a:lnTo>
                <a:lnTo>
                  <a:pt x="4187" y="2077"/>
                </a:lnTo>
                <a:lnTo>
                  <a:pt x="4149" y="2046"/>
                </a:lnTo>
                <a:lnTo>
                  <a:pt x="4104" y="2016"/>
                </a:lnTo>
                <a:lnTo>
                  <a:pt x="4054" y="1986"/>
                </a:lnTo>
                <a:lnTo>
                  <a:pt x="3997" y="1956"/>
                </a:lnTo>
                <a:lnTo>
                  <a:pt x="3936" y="1927"/>
                </a:lnTo>
                <a:lnTo>
                  <a:pt x="3870" y="1899"/>
                </a:lnTo>
                <a:lnTo>
                  <a:pt x="3800" y="1870"/>
                </a:lnTo>
                <a:lnTo>
                  <a:pt x="3726" y="1843"/>
                </a:lnTo>
                <a:lnTo>
                  <a:pt x="3649" y="1817"/>
                </a:lnTo>
                <a:lnTo>
                  <a:pt x="3568" y="1791"/>
                </a:lnTo>
                <a:lnTo>
                  <a:pt x="3485" y="1765"/>
                </a:lnTo>
                <a:lnTo>
                  <a:pt x="3401" y="1741"/>
                </a:lnTo>
                <a:lnTo>
                  <a:pt x="3315" y="1718"/>
                </a:lnTo>
                <a:lnTo>
                  <a:pt x="3228" y="1695"/>
                </a:lnTo>
                <a:lnTo>
                  <a:pt x="3141" y="1672"/>
                </a:lnTo>
                <a:lnTo>
                  <a:pt x="3054" y="1651"/>
                </a:lnTo>
                <a:lnTo>
                  <a:pt x="2966" y="1631"/>
                </a:lnTo>
                <a:lnTo>
                  <a:pt x="2880" y="1610"/>
                </a:lnTo>
                <a:lnTo>
                  <a:pt x="2794" y="1591"/>
                </a:lnTo>
                <a:lnTo>
                  <a:pt x="2711" y="1574"/>
                </a:lnTo>
                <a:lnTo>
                  <a:pt x="2630" y="1557"/>
                </a:lnTo>
                <a:lnTo>
                  <a:pt x="2552" y="1541"/>
                </a:lnTo>
                <a:lnTo>
                  <a:pt x="2476" y="1526"/>
                </a:lnTo>
                <a:lnTo>
                  <a:pt x="2404" y="1512"/>
                </a:lnTo>
                <a:lnTo>
                  <a:pt x="2336" y="1499"/>
                </a:lnTo>
                <a:lnTo>
                  <a:pt x="2273" y="1488"/>
                </a:lnTo>
                <a:lnTo>
                  <a:pt x="2190" y="1473"/>
                </a:lnTo>
                <a:lnTo>
                  <a:pt x="2102" y="1457"/>
                </a:lnTo>
                <a:lnTo>
                  <a:pt x="2011" y="1439"/>
                </a:lnTo>
                <a:lnTo>
                  <a:pt x="1917" y="1421"/>
                </a:lnTo>
                <a:lnTo>
                  <a:pt x="1820" y="1404"/>
                </a:lnTo>
                <a:lnTo>
                  <a:pt x="1721" y="1384"/>
                </a:lnTo>
                <a:lnTo>
                  <a:pt x="1620" y="1364"/>
                </a:lnTo>
                <a:lnTo>
                  <a:pt x="1520" y="1344"/>
                </a:lnTo>
                <a:lnTo>
                  <a:pt x="1418" y="1323"/>
                </a:lnTo>
                <a:lnTo>
                  <a:pt x="1317" y="1302"/>
                </a:lnTo>
                <a:lnTo>
                  <a:pt x="1218" y="1281"/>
                </a:lnTo>
                <a:lnTo>
                  <a:pt x="1118" y="1258"/>
                </a:lnTo>
                <a:lnTo>
                  <a:pt x="1023" y="1236"/>
                </a:lnTo>
                <a:lnTo>
                  <a:pt x="929" y="1214"/>
                </a:lnTo>
                <a:lnTo>
                  <a:pt x="839" y="1191"/>
                </a:lnTo>
                <a:lnTo>
                  <a:pt x="754" y="1170"/>
                </a:lnTo>
                <a:lnTo>
                  <a:pt x="672" y="1146"/>
                </a:lnTo>
                <a:lnTo>
                  <a:pt x="596" y="1125"/>
                </a:lnTo>
                <a:lnTo>
                  <a:pt x="525" y="1103"/>
                </a:lnTo>
                <a:lnTo>
                  <a:pt x="461" y="1081"/>
                </a:lnTo>
                <a:lnTo>
                  <a:pt x="404" y="1059"/>
                </a:lnTo>
                <a:lnTo>
                  <a:pt x="354" y="1038"/>
                </a:lnTo>
                <a:lnTo>
                  <a:pt x="313" y="1016"/>
                </a:lnTo>
                <a:lnTo>
                  <a:pt x="280" y="995"/>
                </a:lnTo>
                <a:lnTo>
                  <a:pt x="256" y="975"/>
                </a:lnTo>
                <a:lnTo>
                  <a:pt x="244" y="957"/>
                </a:lnTo>
                <a:lnTo>
                  <a:pt x="241" y="941"/>
                </a:lnTo>
                <a:lnTo>
                  <a:pt x="246" y="925"/>
                </a:lnTo>
                <a:lnTo>
                  <a:pt x="260" y="908"/>
                </a:lnTo>
                <a:lnTo>
                  <a:pt x="282" y="895"/>
                </a:lnTo>
                <a:lnTo>
                  <a:pt x="310" y="881"/>
                </a:lnTo>
                <a:lnTo>
                  <a:pt x="344" y="868"/>
                </a:lnTo>
                <a:lnTo>
                  <a:pt x="385" y="855"/>
                </a:lnTo>
                <a:lnTo>
                  <a:pt x="431" y="843"/>
                </a:lnTo>
                <a:lnTo>
                  <a:pt x="482" y="832"/>
                </a:lnTo>
                <a:lnTo>
                  <a:pt x="536" y="821"/>
                </a:lnTo>
                <a:lnTo>
                  <a:pt x="593" y="812"/>
                </a:lnTo>
                <a:lnTo>
                  <a:pt x="654" y="801"/>
                </a:lnTo>
                <a:lnTo>
                  <a:pt x="717" y="793"/>
                </a:lnTo>
                <a:lnTo>
                  <a:pt x="782" y="783"/>
                </a:lnTo>
                <a:lnTo>
                  <a:pt x="849" y="775"/>
                </a:lnTo>
                <a:lnTo>
                  <a:pt x="916" y="767"/>
                </a:lnTo>
                <a:lnTo>
                  <a:pt x="981" y="759"/>
                </a:lnTo>
                <a:lnTo>
                  <a:pt x="1048" y="752"/>
                </a:lnTo>
                <a:lnTo>
                  <a:pt x="1111" y="745"/>
                </a:lnTo>
                <a:lnTo>
                  <a:pt x="1175" y="738"/>
                </a:lnTo>
                <a:lnTo>
                  <a:pt x="1235" y="732"/>
                </a:lnTo>
                <a:lnTo>
                  <a:pt x="1294" y="725"/>
                </a:lnTo>
                <a:lnTo>
                  <a:pt x="1348" y="718"/>
                </a:lnTo>
                <a:lnTo>
                  <a:pt x="1397" y="711"/>
                </a:lnTo>
                <a:lnTo>
                  <a:pt x="1443" y="704"/>
                </a:lnTo>
                <a:lnTo>
                  <a:pt x="1483" y="698"/>
                </a:lnTo>
                <a:lnTo>
                  <a:pt x="1520" y="692"/>
                </a:lnTo>
                <a:lnTo>
                  <a:pt x="1555" y="685"/>
                </a:lnTo>
                <a:lnTo>
                  <a:pt x="1589" y="680"/>
                </a:lnTo>
                <a:lnTo>
                  <a:pt x="1623" y="674"/>
                </a:lnTo>
                <a:lnTo>
                  <a:pt x="1656" y="669"/>
                </a:lnTo>
                <a:lnTo>
                  <a:pt x="1686" y="662"/>
                </a:lnTo>
                <a:lnTo>
                  <a:pt x="1714" y="657"/>
                </a:lnTo>
                <a:lnTo>
                  <a:pt x="1740" y="651"/>
                </a:lnTo>
                <a:lnTo>
                  <a:pt x="1763" y="646"/>
                </a:lnTo>
                <a:lnTo>
                  <a:pt x="1782" y="639"/>
                </a:lnTo>
                <a:lnTo>
                  <a:pt x="1800" y="634"/>
                </a:lnTo>
                <a:lnTo>
                  <a:pt x="1812" y="627"/>
                </a:lnTo>
                <a:lnTo>
                  <a:pt x="1822" y="620"/>
                </a:lnTo>
                <a:lnTo>
                  <a:pt x="1826" y="613"/>
                </a:lnTo>
                <a:lnTo>
                  <a:pt x="1826" y="606"/>
                </a:lnTo>
                <a:lnTo>
                  <a:pt x="1820" y="598"/>
                </a:lnTo>
                <a:lnTo>
                  <a:pt x="1809" y="591"/>
                </a:lnTo>
                <a:lnTo>
                  <a:pt x="1793" y="583"/>
                </a:lnTo>
                <a:lnTo>
                  <a:pt x="1770" y="574"/>
                </a:lnTo>
                <a:lnTo>
                  <a:pt x="1741" y="564"/>
                </a:lnTo>
                <a:lnTo>
                  <a:pt x="1706" y="555"/>
                </a:lnTo>
                <a:lnTo>
                  <a:pt x="1664" y="545"/>
                </a:lnTo>
                <a:lnTo>
                  <a:pt x="1613" y="533"/>
                </a:lnTo>
                <a:lnTo>
                  <a:pt x="1556" y="522"/>
                </a:lnTo>
                <a:lnTo>
                  <a:pt x="1491" y="510"/>
                </a:lnTo>
                <a:lnTo>
                  <a:pt x="1418" y="498"/>
                </a:lnTo>
                <a:lnTo>
                  <a:pt x="1335" y="483"/>
                </a:lnTo>
                <a:lnTo>
                  <a:pt x="1243" y="469"/>
                </a:lnTo>
                <a:lnTo>
                  <a:pt x="1120" y="450"/>
                </a:lnTo>
                <a:lnTo>
                  <a:pt x="1004" y="434"/>
                </a:lnTo>
                <a:lnTo>
                  <a:pt x="897" y="417"/>
                </a:lnTo>
                <a:lnTo>
                  <a:pt x="797" y="404"/>
                </a:lnTo>
                <a:lnTo>
                  <a:pt x="706" y="391"/>
                </a:lnTo>
                <a:lnTo>
                  <a:pt x="620" y="381"/>
                </a:lnTo>
                <a:lnTo>
                  <a:pt x="543" y="370"/>
                </a:lnTo>
                <a:lnTo>
                  <a:pt x="472" y="362"/>
                </a:lnTo>
                <a:lnTo>
                  <a:pt x="407" y="352"/>
                </a:lnTo>
                <a:lnTo>
                  <a:pt x="348" y="345"/>
                </a:lnTo>
                <a:lnTo>
                  <a:pt x="294" y="337"/>
                </a:lnTo>
                <a:lnTo>
                  <a:pt x="246" y="329"/>
                </a:lnTo>
                <a:lnTo>
                  <a:pt x="203" y="322"/>
                </a:lnTo>
                <a:lnTo>
                  <a:pt x="165" y="315"/>
                </a:lnTo>
                <a:lnTo>
                  <a:pt x="132" y="307"/>
                </a:lnTo>
                <a:lnTo>
                  <a:pt x="102" y="299"/>
                </a:lnTo>
                <a:lnTo>
                  <a:pt x="76" y="289"/>
                </a:lnTo>
                <a:lnTo>
                  <a:pt x="54" y="280"/>
                </a:lnTo>
                <a:lnTo>
                  <a:pt x="35" y="269"/>
                </a:lnTo>
                <a:lnTo>
                  <a:pt x="19" y="258"/>
                </a:lnTo>
                <a:lnTo>
                  <a:pt x="5" y="245"/>
                </a:lnTo>
                <a:lnTo>
                  <a:pt x="0" y="234"/>
                </a:lnTo>
                <a:lnTo>
                  <a:pt x="3" y="226"/>
                </a:lnTo>
                <a:lnTo>
                  <a:pt x="14" y="216"/>
                </a:lnTo>
                <a:lnTo>
                  <a:pt x="31" y="209"/>
                </a:lnTo>
                <a:lnTo>
                  <a:pt x="57" y="204"/>
                </a:lnTo>
                <a:lnTo>
                  <a:pt x="87" y="197"/>
                </a:lnTo>
                <a:lnTo>
                  <a:pt x="124" y="193"/>
                </a:lnTo>
                <a:lnTo>
                  <a:pt x="165" y="189"/>
                </a:lnTo>
                <a:lnTo>
                  <a:pt x="210" y="185"/>
                </a:lnTo>
                <a:lnTo>
                  <a:pt x="258" y="182"/>
                </a:lnTo>
                <a:lnTo>
                  <a:pt x="312" y="181"/>
                </a:lnTo>
                <a:lnTo>
                  <a:pt x="366" y="178"/>
                </a:lnTo>
                <a:lnTo>
                  <a:pt x="423" y="177"/>
                </a:lnTo>
                <a:lnTo>
                  <a:pt x="482" y="174"/>
                </a:lnTo>
                <a:lnTo>
                  <a:pt x="540" y="172"/>
                </a:lnTo>
                <a:lnTo>
                  <a:pt x="599" y="171"/>
                </a:lnTo>
                <a:lnTo>
                  <a:pt x="658" y="170"/>
                </a:lnTo>
                <a:lnTo>
                  <a:pt x="716" y="168"/>
                </a:lnTo>
                <a:lnTo>
                  <a:pt x="771" y="167"/>
                </a:lnTo>
                <a:lnTo>
                  <a:pt x="826" y="164"/>
                </a:lnTo>
                <a:lnTo>
                  <a:pt x="877" y="163"/>
                </a:lnTo>
                <a:lnTo>
                  <a:pt x="925" y="160"/>
                </a:lnTo>
                <a:lnTo>
                  <a:pt x="970" y="156"/>
                </a:lnTo>
                <a:lnTo>
                  <a:pt x="1009" y="153"/>
                </a:lnTo>
                <a:lnTo>
                  <a:pt x="1043" y="148"/>
                </a:lnTo>
                <a:lnTo>
                  <a:pt x="1072" y="144"/>
                </a:lnTo>
                <a:lnTo>
                  <a:pt x="1091" y="138"/>
                </a:lnTo>
                <a:lnTo>
                  <a:pt x="1101" y="133"/>
                </a:lnTo>
                <a:lnTo>
                  <a:pt x="1101" y="128"/>
                </a:lnTo>
                <a:lnTo>
                  <a:pt x="1092" y="121"/>
                </a:lnTo>
                <a:lnTo>
                  <a:pt x="1077" y="115"/>
                </a:lnTo>
                <a:lnTo>
                  <a:pt x="1056" y="109"/>
                </a:lnTo>
                <a:lnTo>
                  <a:pt x="1028" y="102"/>
                </a:lnTo>
                <a:lnTo>
                  <a:pt x="994" y="96"/>
                </a:lnTo>
                <a:lnTo>
                  <a:pt x="956" y="89"/>
                </a:lnTo>
                <a:lnTo>
                  <a:pt x="914" y="83"/>
                </a:lnTo>
                <a:lnTo>
                  <a:pt x="868" y="76"/>
                </a:lnTo>
                <a:lnTo>
                  <a:pt x="819" y="69"/>
                </a:lnTo>
                <a:lnTo>
                  <a:pt x="767" y="62"/>
                </a:lnTo>
                <a:lnTo>
                  <a:pt x="714" y="57"/>
                </a:lnTo>
                <a:lnTo>
                  <a:pt x="660" y="50"/>
                </a:lnTo>
                <a:lnTo>
                  <a:pt x="605" y="45"/>
                </a:lnTo>
                <a:lnTo>
                  <a:pt x="551" y="38"/>
                </a:lnTo>
                <a:lnTo>
                  <a:pt x="497" y="32"/>
                </a:lnTo>
                <a:lnTo>
                  <a:pt x="443" y="28"/>
                </a:lnTo>
                <a:lnTo>
                  <a:pt x="393" y="23"/>
                </a:lnTo>
                <a:lnTo>
                  <a:pt x="346" y="19"/>
                </a:lnTo>
                <a:lnTo>
                  <a:pt x="301" y="15"/>
                </a:lnTo>
                <a:lnTo>
                  <a:pt x="260" y="11"/>
                </a:lnTo>
                <a:lnTo>
                  <a:pt x="224" y="7"/>
                </a:lnTo>
                <a:lnTo>
                  <a:pt x="193" y="4"/>
                </a:lnTo>
                <a:lnTo>
                  <a:pt x="169" y="2"/>
                </a:lnTo>
                <a:lnTo>
                  <a:pt x="150" y="1"/>
                </a:lnTo>
                <a:lnTo>
                  <a:pt x="137" y="0"/>
                </a:lnTo>
                <a:lnTo>
                  <a:pt x="133" y="0"/>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1" name="Oval 40"/>
          <p:cNvSpPr/>
          <p:nvPr/>
        </p:nvSpPr>
        <p:spPr>
          <a:xfrm flipV="1">
            <a:off x="8769252" y="6309198"/>
            <a:ext cx="2094188" cy="143254"/>
          </a:xfrm>
          <a:prstGeom prst="ellipse">
            <a:avLst/>
          </a:prstGeom>
          <a:gradFill flip="none" rotWithShape="1">
            <a:gsLst>
              <a:gs pos="0">
                <a:schemeClr val="tx1">
                  <a:lumMod val="72000"/>
                  <a:lumOff val="28000"/>
                  <a:alpha val="12000"/>
                </a:schemeClr>
              </a:gs>
              <a:gs pos="100000">
                <a:schemeClr val="bg1">
                  <a:alpha val="0"/>
                  <a:lumMod val="0"/>
                  <a:lumOff val="100000"/>
                </a:schemeClr>
              </a:gs>
            </a:gsLst>
            <a:lin ang="0" scaled="1"/>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42" name="Oval 41"/>
          <p:cNvSpPr/>
          <p:nvPr/>
        </p:nvSpPr>
        <p:spPr>
          <a:xfrm flipV="1">
            <a:off x="8048815" y="4757489"/>
            <a:ext cx="2094188" cy="143254"/>
          </a:xfrm>
          <a:prstGeom prst="ellipse">
            <a:avLst/>
          </a:prstGeom>
          <a:gradFill flip="none" rotWithShape="1">
            <a:gsLst>
              <a:gs pos="0">
                <a:schemeClr val="tx1">
                  <a:lumMod val="72000"/>
                  <a:lumOff val="28000"/>
                  <a:alpha val="12000"/>
                </a:schemeClr>
              </a:gs>
              <a:gs pos="100000">
                <a:schemeClr val="bg1">
                  <a:alpha val="0"/>
                  <a:lumMod val="0"/>
                  <a:lumOff val="100000"/>
                </a:schemeClr>
              </a:gs>
            </a:gsLst>
            <a:lin ang="0" scaled="1"/>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43" name="Oval 42"/>
          <p:cNvSpPr/>
          <p:nvPr/>
        </p:nvSpPr>
        <p:spPr>
          <a:xfrm flipV="1">
            <a:off x="6760342" y="4480398"/>
            <a:ext cx="2094188" cy="143254"/>
          </a:xfrm>
          <a:prstGeom prst="ellipse">
            <a:avLst/>
          </a:prstGeom>
          <a:gradFill flip="none" rotWithShape="1">
            <a:gsLst>
              <a:gs pos="0">
                <a:schemeClr val="tx1">
                  <a:lumMod val="72000"/>
                  <a:lumOff val="28000"/>
                  <a:alpha val="12000"/>
                </a:schemeClr>
              </a:gs>
              <a:gs pos="100000">
                <a:schemeClr val="bg1">
                  <a:alpha val="0"/>
                  <a:lumMod val="0"/>
                  <a:lumOff val="100000"/>
                </a:schemeClr>
              </a:gs>
            </a:gsLst>
            <a:lin ang="0" scaled="1"/>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44" name="Oval 43"/>
          <p:cNvSpPr/>
          <p:nvPr/>
        </p:nvSpPr>
        <p:spPr>
          <a:xfrm flipV="1">
            <a:off x="4294233" y="3995489"/>
            <a:ext cx="2094188" cy="143254"/>
          </a:xfrm>
          <a:prstGeom prst="ellipse">
            <a:avLst/>
          </a:prstGeom>
          <a:gradFill flip="none" rotWithShape="1">
            <a:gsLst>
              <a:gs pos="0">
                <a:schemeClr val="tx1">
                  <a:lumMod val="72000"/>
                  <a:lumOff val="28000"/>
                  <a:alpha val="12000"/>
                </a:schemeClr>
              </a:gs>
              <a:gs pos="100000">
                <a:schemeClr val="bg1">
                  <a:alpha val="0"/>
                  <a:lumMod val="0"/>
                  <a:lumOff val="100000"/>
                </a:schemeClr>
              </a:gs>
            </a:gsLst>
            <a:lin ang="0" scaled="1"/>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45" name="Oval 44"/>
          <p:cNvSpPr/>
          <p:nvPr/>
        </p:nvSpPr>
        <p:spPr>
          <a:xfrm flipV="1">
            <a:off x="5194778" y="3053380"/>
            <a:ext cx="2094188" cy="143254"/>
          </a:xfrm>
          <a:prstGeom prst="ellipse">
            <a:avLst/>
          </a:prstGeom>
          <a:gradFill flip="none" rotWithShape="1">
            <a:gsLst>
              <a:gs pos="0">
                <a:schemeClr val="tx1">
                  <a:lumMod val="72000"/>
                  <a:lumOff val="28000"/>
                  <a:alpha val="12000"/>
                </a:schemeClr>
              </a:gs>
              <a:gs pos="100000">
                <a:schemeClr val="bg1">
                  <a:alpha val="0"/>
                  <a:lumMod val="0"/>
                  <a:lumOff val="100000"/>
                </a:schemeClr>
              </a:gs>
            </a:gsLst>
            <a:lin ang="0" scaled="1"/>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46" name="Oval 45"/>
          <p:cNvSpPr/>
          <p:nvPr/>
        </p:nvSpPr>
        <p:spPr>
          <a:xfrm flipV="1">
            <a:off x="3629214" y="2665453"/>
            <a:ext cx="2094188" cy="143254"/>
          </a:xfrm>
          <a:prstGeom prst="ellipse">
            <a:avLst/>
          </a:prstGeom>
          <a:gradFill flip="none" rotWithShape="1">
            <a:gsLst>
              <a:gs pos="0">
                <a:schemeClr val="tx1">
                  <a:lumMod val="72000"/>
                  <a:lumOff val="28000"/>
                  <a:alpha val="12000"/>
                </a:schemeClr>
              </a:gs>
              <a:gs pos="100000">
                <a:schemeClr val="bg1">
                  <a:alpha val="0"/>
                  <a:lumMod val="0"/>
                  <a:lumOff val="100000"/>
                </a:schemeClr>
              </a:gs>
            </a:gsLst>
            <a:lin ang="0" scaled="1"/>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20" name="Oval 19"/>
          <p:cNvSpPr/>
          <p:nvPr/>
        </p:nvSpPr>
        <p:spPr>
          <a:xfrm>
            <a:off x="8323044" y="4925888"/>
            <a:ext cx="892416" cy="89241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1" name="Straight Connector 20"/>
          <p:cNvCxnSpPr/>
          <p:nvPr/>
        </p:nvCxnSpPr>
        <p:spPr>
          <a:xfrm>
            <a:off x="8769252" y="5818304"/>
            <a:ext cx="0" cy="550544"/>
          </a:xfrm>
          <a:prstGeom prst="line">
            <a:avLst/>
          </a:prstGeom>
          <a:ln w="28575">
            <a:solidFill>
              <a:schemeClr val="accent4"/>
            </a:solidFill>
            <a:tailEnd type="oval" w="med" len="me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323938" y="3109088"/>
            <a:ext cx="892416" cy="892416"/>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4" name="Straight Connector 23"/>
          <p:cNvCxnSpPr/>
          <p:nvPr/>
        </p:nvCxnSpPr>
        <p:spPr>
          <a:xfrm>
            <a:off x="6770146" y="4001504"/>
            <a:ext cx="0" cy="550544"/>
          </a:xfrm>
          <a:prstGeom prst="line">
            <a:avLst/>
          </a:prstGeom>
          <a:ln w="28575">
            <a:solidFill>
              <a:schemeClr val="accent3"/>
            </a:solidFill>
            <a:tailEnd type="oval" w="med" len="med"/>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3878354" y="2617979"/>
            <a:ext cx="892416" cy="89241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7" name="Straight Connector 26"/>
          <p:cNvCxnSpPr/>
          <p:nvPr/>
        </p:nvCxnSpPr>
        <p:spPr>
          <a:xfrm>
            <a:off x="4324562" y="3510395"/>
            <a:ext cx="0" cy="550544"/>
          </a:xfrm>
          <a:prstGeom prst="line">
            <a:avLst/>
          </a:prstGeom>
          <a:ln w="28575">
            <a:solidFill>
              <a:schemeClr val="accent1"/>
            </a:solidFill>
            <a:tailEnd type="oval" w="med" len="med"/>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4736453" y="1669217"/>
            <a:ext cx="892416" cy="89241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0" name="Straight Connector 29"/>
          <p:cNvCxnSpPr/>
          <p:nvPr/>
        </p:nvCxnSpPr>
        <p:spPr>
          <a:xfrm>
            <a:off x="5182661" y="2561633"/>
            <a:ext cx="0" cy="550544"/>
          </a:xfrm>
          <a:prstGeom prst="line">
            <a:avLst/>
          </a:prstGeom>
          <a:ln w="28575">
            <a:solidFill>
              <a:schemeClr val="accent5"/>
            </a:solidFill>
            <a:tailEnd type="oval" w="med" len="med"/>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3234780" y="1271197"/>
            <a:ext cx="892416" cy="892416"/>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3" name="Straight Connector 32"/>
          <p:cNvCxnSpPr/>
          <p:nvPr/>
        </p:nvCxnSpPr>
        <p:spPr>
          <a:xfrm>
            <a:off x="3680988" y="2163613"/>
            <a:ext cx="0" cy="550544"/>
          </a:xfrm>
          <a:prstGeom prst="line">
            <a:avLst/>
          </a:prstGeom>
          <a:ln w="28575">
            <a:solidFill>
              <a:schemeClr val="bg1">
                <a:lumMod val="50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580812" y="4632555"/>
            <a:ext cx="1364476" cy="461665"/>
          </a:xfrm>
          <a:prstGeom prst="rect">
            <a:avLst/>
          </a:prstGeom>
          <a:noFill/>
        </p:spPr>
        <p:txBody>
          <a:bodyPr wrap="none" rtlCol="0" anchor="ctr">
            <a:spAutoFit/>
          </a:bodyPr>
          <a:lstStyle/>
          <a:p>
            <a:pPr algn="r"/>
            <a:r>
              <a:rPr lang="en-IN" b="1" dirty="0" smtClean="0">
                <a:solidFill>
                  <a:schemeClr val="accent4"/>
                </a:solidFill>
              </a:rPr>
              <a:t>July 2020</a:t>
            </a:r>
            <a:endParaRPr lang="en-IN" b="1" dirty="0">
              <a:solidFill>
                <a:schemeClr val="accent4"/>
              </a:solidFill>
            </a:endParaRPr>
          </a:p>
        </p:txBody>
      </p:sp>
      <p:sp>
        <p:nvSpPr>
          <p:cNvPr id="36" name="TextBox 35"/>
          <p:cNvSpPr txBox="1"/>
          <p:nvPr/>
        </p:nvSpPr>
        <p:spPr>
          <a:xfrm>
            <a:off x="8461725" y="3155366"/>
            <a:ext cx="1764970" cy="461665"/>
          </a:xfrm>
          <a:prstGeom prst="rect">
            <a:avLst/>
          </a:prstGeom>
          <a:noFill/>
        </p:spPr>
        <p:txBody>
          <a:bodyPr wrap="none" rtlCol="0" anchor="ctr">
            <a:spAutoFit/>
          </a:bodyPr>
          <a:lstStyle/>
          <a:p>
            <a:pPr algn="r"/>
            <a:r>
              <a:rPr lang="en-IN" b="1" dirty="0" smtClean="0">
                <a:solidFill>
                  <a:schemeClr val="accent2"/>
                </a:solidFill>
              </a:rPr>
              <a:t>August 2020</a:t>
            </a:r>
            <a:endParaRPr lang="en-IN" b="1" dirty="0">
              <a:solidFill>
                <a:schemeClr val="accent2"/>
              </a:solidFill>
            </a:endParaRPr>
          </a:p>
        </p:txBody>
      </p:sp>
      <p:sp>
        <p:nvSpPr>
          <p:cNvPr id="48" name="TextBox 47"/>
          <p:cNvSpPr txBox="1"/>
          <p:nvPr/>
        </p:nvSpPr>
        <p:spPr>
          <a:xfrm>
            <a:off x="9600470" y="5008168"/>
            <a:ext cx="1944216" cy="954107"/>
          </a:xfrm>
          <a:prstGeom prst="rect">
            <a:avLst/>
          </a:prstGeom>
          <a:noFill/>
        </p:spPr>
        <p:txBody>
          <a:bodyPr wrap="square" rtlCol="0">
            <a:spAutoFit/>
          </a:bodyPr>
          <a:lstStyle/>
          <a:p>
            <a:r>
              <a:rPr lang="en-US" sz="1400" kern="0" dirty="0" smtClean="0">
                <a:solidFill>
                  <a:schemeClr val="tx1">
                    <a:lumMod val="50000"/>
                    <a:lumOff val="50000"/>
                  </a:schemeClr>
                </a:solidFill>
                <a:latin typeface="Arial" pitchFamily="34" charset="0"/>
                <a:cs typeface="Arial" pitchFamily="34" charset="0"/>
              </a:rPr>
              <a:t>Mario Johnson began his work as the Division Chief of the Office of Equity</a:t>
            </a:r>
            <a:endParaRPr lang="en-US" sz="1400" kern="0" dirty="0">
              <a:solidFill>
                <a:schemeClr val="tx1">
                  <a:lumMod val="50000"/>
                  <a:lumOff val="50000"/>
                </a:schemeClr>
              </a:solidFill>
              <a:latin typeface="Arial" pitchFamily="34" charset="0"/>
              <a:cs typeface="Arial" pitchFamily="34" charset="0"/>
            </a:endParaRPr>
          </a:p>
        </p:txBody>
      </p:sp>
      <p:sp>
        <p:nvSpPr>
          <p:cNvPr id="50" name="TextBox 49"/>
          <p:cNvSpPr txBox="1"/>
          <p:nvPr/>
        </p:nvSpPr>
        <p:spPr>
          <a:xfrm>
            <a:off x="8525992" y="3540529"/>
            <a:ext cx="1944216" cy="738664"/>
          </a:xfrm>
          <a:prstGeom prst="rect">
            <a:avLst/>
          </a:prstGeom>
          <a:noFill/>
        </p:spPr>
        <p:txBody>
          <a:bodyPr wrap="square" rtlCol="0">
            <a:spAutoFit/>
          </a:bodyPr>
          <a:lstStyle/>
          <a:p>
            <a:r>
              <a:rPr lang="en-US" sz="1400" kern="0" dirty="0" smtClean="0">
                <a:solidFill>
                  <a:schemeClr val="tx1">
                    <a:lumMod val="50000"/>
                    <a:lumOff val="50000"/>
                  </a:schemeClr>
                </a:solidFill>
                <a:latin typeface="Arial" pitchFamily="34" charset="0"/>
                <a:cs typeface="Arial" pitchFamily="34" charset="0"/>
              </a:rPr>
              <a:t>Developed OOE’s mission, vision, and core values</a:t>
            </a:r>
            <a:endParaRPr lang="en-US" sz="1400" kern="0" dirty="0">
              <a:solidFill>
                <a:schemeClr val="tx1">
                  <a:lumMod val="50000"/>
                  <a:lumOff val="50000"/>
                </a:schemeClr>
              </a:solidFill>
              <a:latin typeface="Arial" pitchFamily="34" charset="0"/>
              <a:cs typeface="Arial" pitchFamily="34" charset="0"/>
            </a:endParaRPr>
          </a:p>
        </p:txBody>
      </p:sp>
      <p:sp>
        <p:nvSpPr>
          <p:cNvPr id="51" name="TextBox 50"/>
          <p:cNvSpPr txBox="1"/>
          <p:nvPr/>
        </p:nvSpPr>
        <p:spPr>
          <a:xfrm>
            <a:off x="6939951" y="2325291"/>
            <a:ext cx="2872922" cy="338554"/>
          </a:xfrm>
          <a:prstGeom prst="rect">
            <a:avLst/>
          </a:prstGeom>
          <a:noFill/>
        </p:spPr>
        <p:txBody>
          <a:bodyPr wrap="square" rtlCol="0" anchor="b">
            <a:spAutoFit/>
          </a:bodyPr>
          <a:lstStyle/>
          <a:p>
            <a:r>
              <a:rPr lang="en-IN" sz="1600" b="1" dirty="0" smtClean="0">
                <a:solidFill>
                  <a:schemeClr val="accent3"/>
                </a:solidFill>
                <a:latin typeface="Arial" pitchFamily="34" charset="0"/>
                <a:cs typeface="Arial" pitchFamily="34" charset="0"/>
              </a:rPr>
              <a:t>September-November 2020</a:t>
            </a:r>
            <a:endParaRPr lang="en-IN" sz="1600" b="1" dirty="0">
              <a:solidFill>
                <a:schemeClr val="accent3"/>
              </a:solidFill>
              <a:latin typeface="Arial" pitchFamily="34" charset="0"/>
              <a:cs typeface="Arial" pitchFamily="34" charset="0"/>
            </a:endParaRPr>
          </a:p>
        </p:txBody>
      </p:sp>
      <p:sp>
        <p:nvSpPr>
          <p:cNvPr id="52" name="TextBox 51"/>
          <p:cNvSpPr txBox="1"/>
          <p:nvPr/>
        </p:nvSpPr>
        <p:spPr>
          <a:xfrm>
            <a:off x="6957666" y="2625082"/>
            <a:ext cx="2386544" cy="523220"/>
          </a:xfrm>
          <a:prstGeom prst="rect">
            <a:avLst/>
          </a:prstGeom>
          <a:noFill/>
        </p:spPr>
        <p:txBody>
          <a:bodyPr wrap="square" rtlCol="0">
            <a:spAutoFit/>
          </a:bodyPr>
          <a:lstStyle/>
          <a:p>
            <a:r>
              <a:rPr lang="en-US" sz="1400" kern="0" dirty="0" smtClean="0">
                <a:solidFill>
                  <a:schemeClr val="tx1">
                    <a:lumMod val="50000"/>
                    <a:lumOff val="50000"/>
                  </a:schemeClr>
                </a:solidFill>
                <a:latin typeface="Arial" pitchFamily="34" charset="0"/>
                <a:cs typeface="Arial" pitchFamily="34" charset="0"/>
              </a:rPr>
              <a:t>Refinement of Results Action Plans</a:t>
            </a:r>
            <a:endParaRPr lang="en-US" sz="1400" kern="0" dirty="0">
              <a:solidFill>
                <a:schemeClr val="tx1">
                  <a:lumMod val="50000"/>
                  <a:lumOff val="50000"/>
                </a:schemeClr>
              </a:solidFill>
              <a:latin typeface="Arial" pitchFamily="34" charset="0"/>
              <a:cs typeface="Arial" pitchFamily="34" charset="0"/>
            </a:endParaRPr>
          </a:p>
        </p:txBody>
      </p:sp>
      <p:sp>
        <p:nvSpPr>
          <p:cNvPr id="53" name="TextBox 52"/>
          <p:cNvSpPr txBox="1"/>
          <p:nvPr/>
        </p:nvSpPr>
        <p:spPr>
          <a:xfrm>
            <a:off x="1875174" y="4163460"/>
            <a:ext cx="2596280" cy="338554"/>
          </a:xfrm>
          <a:prstGeom prst="rect">
            <a:avLst/>
          </a:prstGeom>
          <a:noFill/>
        </p:spPr>
        <p:txBody>
          <a:bodyPr wrap="square" rtlCol="0" anchor="b">
            <a:spAutoFit/>
          </a:bodyPr>
          <a:lstStyle/>
          <a:p>
            <a:pPr algn="r"/>
            <a:r>
              <a:rPr lang="en-IN" sz="1600" b="1" dirty="0" smtClean="0">
                <a:solidFill>
                  <a:schemeClr val="accent1"/>
                </a:solidFill>
                <a:latin typeface="Arial" pitchFamily="34" charset="0"/>
                <a:cs typeface="Arial" pitchFamily="34" charset="0"/>
              </a:rPr>
              <a:t>December 2020</a:t>
            </a:r>
            <a:endParaRPr lang="en-IN" sz="1600" b="1" dirty="0">
              <a:solidFill>
                <a:schemeClr val="accent1"/>
              </a:solidFill>
              <a:latin typeface="Arial" pitchFamily="34" charset="0"/>
              <a:cs typeface="Arial" pitchFamily="34" charset="0"/>
            </a:endParaRPr>
          </a:p>
        </p:txBody>
      </p:sp>
      <p:sp>
        <p:nvSpPr>
          <p:cNvPr id="54" name="TextBox 53"/>
          <p:cNvSpPr txBox="1"/>
          <p:nvPr/>
        </p:nvSpPr>
        <p:spPr>
          <a:xfrm>
            <a:off x="1703695" y="4529145"/>
            <a:ext cx="2939237" cy="2246769"/>
          </a:xfrm>
          <a:prstGeom prst="rect">
            <a:avLst/>
          </a:prstGeom>
          <a:noFill/>
        </p:spPr>
        <p:txBody>
          <a:bodyPr wrap="square" rtlCol="0">
            <a:spAutoFit/>
          </a:bodyPr>
          <a:lstStyle/>
          <a:p>
            <a:pPr algn="r"/>
            <a:r>
              <a:rPr lang="en-US" sz="1400" kern="0" dirty="0" smtClean="0">
                <a:solidFill>
                  <a:schemeClr val="tx1">
                    <a:lumMod val="50000"/>
                    <a:lumOff val="50000"/>
                  </a:schemeClr>
                </a:solidFill>
                <a:latin typeface="Arial" pitchFamily="34" charset="0"/>
                <a:cs typeface="Arial" pitchFamily="34" charset="0"/>
              </a:rPr>
              <a:t>Presented </a:t>
            </a:r>
            <a:r>
              <a:rPr lang="en-US" sz="1400" kern="0" dirty="0">
                <a:solidFill>
                  <a:schemeClr val="tx1">
                    <a:lumMod val="50000"/>
                    <a:lumOff val="50000"/>
                  </a:schemeClr>
                </a:solidFill>
                <a:latin typeface="Arial" pitchFamily="34" charset="0"/>
                <a:cs typeface="Arial" pitchFamily="34" charset="0"/>
              </a:rPr>
              <a:t>OOE’s over all result </a:t>
            </a:r>
            <a:r>
              <a:rPr lang="en-US" sz="1400" kern="0" dirty="0" smtClean="0">
                <a:solidFill>
                  <a:schemeClr val="tx1">
                    <a:lumMod val="50000"/>
                    <a:lumOff val="50000"/>
                  </a:schemeClr>
                </a:solidFill>
                <a:latin typeface="Arial" pitchFamily="34" charset="0"/>
                <a:cs typeface="Arial" pitchFamily="34" charset="0"/>
              </a:rPr>
              <a:t>of reducing </a:t>
            </a:r>
            <a:r>
              <a:rPr lang="en-US" sz="1400" kern="0" dirty="0">
                <a:solidFill>
                  <a:schemeClr val="tx1">
                    <a:lumMod val="50000"/>
                    <a:lumOff val="50000"/>
                  </a:schemeClr>
                </a:solidFill>
                <a:latin typeface="Arial" pitchFamily="34" charset="0"/>
                <a:cs typeface="Arial" pitchFamily="34" charset="0"/>
              </a:rPr>
              <a:t>disproportionate populations of children in care to the DCFS Executive </a:t>
            </a:r>
            <a:r>
              <a:rPr lang="en-US" sz="1400" kern="0" dirty="0" smtClean="0">
                <a:solidFill>
                  <a:schemeClr val="tx1">
                    <a:lumMod val="50000"/>
                    <a:lumOff val="50000"/>
                  </a:schemeClr>
                </a:solidFill>
                <a:latin typeface="Arial" pitchFamily="34" charset="0"/>
                <a:cs typeface="Arial" pitchFamily="34" charset="0"/>
              </a:rPr>
              <a:t>Team</a:t>
            </a:r>
          </a:p>
          <a:p>
            <a:pPr algn="r"/>
            <a:endParaRPr lang="en-US" sz="1400" kern="0" dirty="0">
              <a:solidFill>
                <a:schemeClr val="tx1">
                  <a:lumMod val="50000"/>
                  <a:lumOff val="50000"/>
                </a:schemeClr>
              </a:solidFill>
              <a:latin typeface="Arial" pitchFamily="34" charset="0"/>
              <a:cs typeface="Arial" pitchFamily="34" charset="0"/>
            </a:endParaRPr>
          </a:p>
          <a:p>
            <a:pPr algn="r"/>
            <a:r>
              <a:rPr lang="en-US" sz="1400" kern="0" dirty="0">
                <a:solidFill>
                  <a:schemeClr val="tx1">
                    <a:lumMod val="50000"/>
                    <a:lumOff val="50000"/>
                  </a:schemeClr>
                </a:solidFill>
                <a:latin typeface="Arial" pitchFamily="34" charset="0"/>
                <a:cs typeface="Arial" pitchFamily="34" charset="0"/>
              </a:rPr>
              <a:t>Started discussions with the Pritzker Center about continue  implicit bias training and blind case removal process</a:t>
            </a:r>
          </a:p>
          <a:p>
            <a:pPr algn="r"/>
            <a:r>
              <a:rPr lang="en-US" sz="1400" kern="0" dirty="0" smtClean="0">
                <a:solidFill>
                  <a:schemeClr val="tx1">
                    <a:lumMod val="50000"/>
                    <a:lumOff val="50000"/>
                  </a:schemeClr>
                </a:solidFill>
                <a:latin typeface="Arial" pitchFamily="34" charset="0"/>
                <a:cs typeface="Arial" pitchFamily="34" charset="0"/>
              </a:rPr>
              <a:t> </a:t>
            </a:r>
            <a:endParaRPr lang="en-US" sz="1400" kern="0" dirty="0">
              <a:solidFill>
                <a:schemeClr val="tx1">
                  <a:lumMod val="50000"/>
                  <a:lumOff val="50000"/>
                </a:schemeClr>
              </a:solidFill>
              <a:latin typeface="Arial" pitchFamily="34" charset="0"/>
              <a:cs typeface="Arial" pitchFamily="34" charset="0"/>
            </a:endParaRPr>
          </a:p>
        </p:txBody>
      </p:sp>
      <p:sp>
        <p:nvSpPr>
          <p:cNvPr id="55" name="TextBox 54"/>
          <p:cNvSpPr txBox="1"/>
          <p:nvPr/>
        </p:nvSpPr>
        <p:spPr>
          <a:xfrm>
            <a:off x="5569151" y="1143432"/>
            <a:ext cx="2508371" cy="338554"/>
          </a:xfrm>
          <a:prstGeom prst="rect">
            <a:avLst/>
          </a:prstGeom>
          <a:noFill/>
        </p:spPr>
        <p:txBody>
          <a:bodyPr wrap="square" rtlCol="0" anchor="b">
            <a:spAutoFit/>
          </a:bodyPr>
          <a:lstStyle/>
          <a:p>
            <a:r>
              <a:rPr lang="en-IN" sz="1600" b="1" dirty="0" smtClean="0">
                <a:solidFill>
                  <a:schemeClr val="accent5"/>
                </a:solidFill>
                <a:latin typeface="Arial" pitchFamily="34" charset="0"/>
                <a:cs typeface="Arial" pitchFamily="34" charset="0"/>
              </a:rPr>
              <a:t>January 2021</a:t>
            </a:r>
            <a:endParaRPr lang="en-IN" sz="1600" b="1" dirty="0">
              <a:solidFill>
                <a:schemeClr val="accent5"/>
              </a:solidFill>
              <a:latin typeface="Arial" pitchFamily="34" charset="0"/>
              <a:cs typeface="Arial" pitchFamily="34" charset="0"/>
            </a:endParaRPr>
          </a:p>
        </p:txBody>
      </p:sp>
      <p:sp>
        <p:nvSpPr>
          <p:cNvPr id="56" name="TextBox 55"/>
          <p:cNvSpPr txBox="1"/>
          <p:nvPr/>
        </p:nvSpPr>
        <p:spPr>
          <a:xfrm>
            <a:off x="5591232" y="1431046"/>
            <a:ext cx="3488563" cy="954107"/>
          </a:xfrm>
          <a:prstGeom prst="rect">
            <a:avLst/>
          </a:prstGeom>
          <a:noFill/>
        </p:spPr>
        <p:txBody>
          <a:bodyPr wrap="square" rtlCol="0">
            <a:spAutoFit/>
          </a:bodyPr>
          <a:lstStyle/>
          <a:p>
            <a:r>
              <a:rPr lang="en-US" sz="1400" kern="0" dirty="0">
                <a:solidFill>
                  <a:schemeClr val="tx1">
                    <a:lumMod val="50000"/>
                    <a:lumOff val="50000"/>
                  </a:schemeClr>
                </a:solidFill>
                <a:latin typeface="Arial" pitchFamily="34" charset="0"/>
                <a:cs typeface="Arial" pitchFamily="34" charset="0"/>
              </a:rPr>
              <a:t>Engage eight regional offices in developing strategies     that help reduce disproportionate populations of children entering care</a:t>
            </a:r>
          </a:p>
        </p:txBody>
      </p:sp>
      <p:sp>
        <p:nvSpPr>
          <p:cNvPr id="57" name="TextBox 56"/>
          <p:cNvSpPr txBox="1"/>
          <p:nvPr/>
        </p:nvSpPr>
        <p:spPr>
          <a:xfrm>
            <a:off x="809815" y="1591448"/>
            <a:ext cx="2316782" cy="338554"/>
          </a:xfrm>
          <a:prstGeom prst="rect">
            <a:avLst/>
          </a:prstGeom>
          <a:noFill/>
        </p:spPr>
        <p:txBody>
          <a:bodyPr wrap="square" rtlCol="0" anchor="b">
            <a:spAutoFit/>
          </a:bodyPr>
          <a:lstStyle/>
          <a:p>
            <a:pPr algn="r"/>
            <a:r>
              <a:rPr lang="en-IN" sz="1600" b="1" dirty="0" smtClean="0">
                <a:solidFill>
                  <a:schemeClr val="bg1">
                    <a:lumMod val="50000"/>
                  </a:schemeClr>
                </a:solidFill>
                <a:latin typeface="Arial" pitchFamily="34" charset="0"/>
                <a:cs typeface="Arial" pitchFamily="34" charset="0"/>
              </a:rPr>
              <a:t>February 2021</a:t>
            </a:r>
            <a:endParaRPr lang="en-IN" sz="1600" b="1" dirty="0">
              <a:solidFill>
                <a:schemeClr val="bg1">
                  <a:lumMod val="50000"/>
                </a:schemeClr>
              </a:solidFill>
              <a:latin typeface="Arial" pitchFamily="34" charset="0"/>
              <a:cs typeface="Arial" pitchFamily="34" charset="0"/>
            </a:endParaRPr>
          </a:p>
        </p:txBody>
      </p:sp>
      <p:sp>
        <p:nvSpPr>
          <p:cNvPr id="58" name="TextBox 57"/>
          <p:cNvSpPr txBox="1"/>
          <p:nvPr/>
        </p:nvSpPr>
        <p:spPr>
          <a:xfrm>
            <a:off x="609441" y="2077309"/>
            <a:ext cx="2651781" cy="523220"/>
          </a:xfrm>
          <a:prstGeom prst="rect">
            <a:avLst/>
          </a:prstGeom>
          <a:noFill/>
        </p:spPr>
        <p:txBody>
          <a:bodyPr wrap="square" rtlCol="0">
            <a:spAutoFit/>
          </a:bodyPr>
          <a:lstStyle/>
          <a:p>
            <a:pPr algn="r"/>
            <a:r>
              <a:rPr lang="en-US" sz="1400" kern="0" dirty="0" smtClean="0">
                <a:solidFill>
                  <a:schemeClr val="tx1">
                    <a:lumMod val="50000"/>
                    <a:lumOff val="50000"/>
                  </a:schemeClr>
                </a:solidFill>
                <a:latin typeface="Arial" pitchFamily="34" charset="0"/>
                <a:cs typeface="Arial" pitchFamily="34" charset="0"/>
              </a:rPr>
              <a:t>OOE/LGBTQ+ Kick Off Event Held February 10, 2021</a:t>
            </a:r>
            <a:endParaRPr lang="en-US" sz="1400" kern="0" dirty="0">
              <a:solidFill>
                <a:schemeClr val="tx1">
                  <a:lumMod val="50000"/>
                  <a:lumOff val="50000"/>
                </a:schemeClr>
              </a:solidFill>
              <a:latin typeface="Arial" pitchFamily="34" charset="0"/>
              <a:cs typeface="Arial" pitchFamily="34" charset="0"/>
            </a:endParaRPr>
          </a:p>
        </p:txBody>
      </p:sp>
      <p:grpSp>
        <p:nvGrpSpPr>
          <p:cNvPr id="60" name="Group 59"/>
          <p:cNvGrpSpPr/>
          <p:nvPr/>
        </p:nvGrpSpPr>
        <p:grpSpPr>
          <a:xfrm>
            <a:off x="8572304" y="5145956"/>
            <a:ext cx="393896" cy="452280"/>
            <a:chOff x="-4095750" y="1858963"/>
            <a:chExt cx="5665788" cy="6505576"/>
          </a:xfrm>
        </p:grpSpPr>
        <p:sp>
          <p:nvSpPr>
            <p:cNvPr id="61" name="Freeform 25"/>
            <p:cNvSpPr>
              <a:spLocks/>
            </p:cNvSpPr>
            <p:nvPr/>
          </p:nvSpPr>
          <p:spPr bwMode="auto">
            <a:xfrm>
              <a:off x="-3133725" y="2832101"/>
              <a:ext cx="3741738" cy="4000500"/>
            </a:xfrm>
            <a:custGeom>
              <a:avLst/>
              <a:gdLst>
                <a:gd name="T0" fmla="*/ 1309 w 2357"/>
                <a:gd name="T1" fmla="*/ 8 h 2520"/>
                <a:gd name="T2" fmla="*/ 1492 w 2357"/>
                <a:gd name="T3" fmla="*/ 43 h 2520"/>
                <a:gd name="T4" fmla="*/ 1663 w 2357"/>
                <a:gd name="T5" fmla="*/ 104 h 2520"/>
                <a:gd name="T6" fmla="*/ 1820 w 2357"/>
                <a:gd name="T7" fmla="*/ 190 h 2520"/>
                <a:gd name="T8" fmla="*/ 1962 w 2357"/>
                <a:gd name="T9" fmla="*/ 298 h 2520"/>
                <a:gd name="T10" fmla="*/ 2085 w 2357"/>
                <a:gd name="T11" fmla="*/ 426 h 2520"/>
                <a:gd name="T12" fmla="*/ 2188 w 2357"/>
                <a:gd name="T13" fmla="*/ 570 h 2520"/>
                <a:gd name="T14" fmla="*/ 2268 w 2357"/>
                <a:gd name="T15" fmla="*/ 731 h 2520"/>
                <a:gd name="T16" fmla="*/ 2324 w 2357"/>
                <a:gd name="T17" fmla="*/ 903 h 2520"/>
                <a:gd name="T18" fmla="*/ 2353 w 2357"/>
                <a:gd name="T19" fmla="*/ 1086 h 2520"/>
                <a:gd name="T20" fmla="*/ 2354 w 2357"/>
                <a:gd name="T21" fmla="*/ 1268 h 2520"/>
                <a:gd name="T22" fmla="*/ 2328 w 2357"/>
                <a:gd name="T23" fmla="*/ 1441 h 2520"/>
                <a:gd name="T24" fmla="*/ 2277 w 2357"/>
                <a:gd name="T25" fmla="*/ 1605 h 2520"/>
                <a:gd name="T26" fmla="*/ 2205 w 2357"/>
                <a:gd name="T27" fmla="*/ 1758 h 2520"/>
                <a:gd name="T28" fmla="*/ 2112 w 2357"/>
                <a:gd name="T29" fmla="*/ 1897 h 2520"/>
                <a:gd name="T30" fmla="*/ 2000 w 2357"/>
                <a:gd name="T31" fmla="*/ 2021 h 2520"/>
                <a:gd name="T32" fmla="*/ 1882 w 2357"/>
                <a:gd name="T33" fmla="*/ 2130 h 2520"/>
                <a:gd name="T34" fmla="*/ 1783 w 2357"/>
                <a:gd name="T35" fmla="*/ 2247 h 2520"/>
                <a:gd name="T36" fmla="*/ 1704 w 2357"/>
                <a:gd name="T37" fmla="*/ 2379 h 2520"/>
                <a:gd name="T38" fmla="*/ 1649 w 2357"/>
                <a:gd name="T39" fmla="*/ 2520 h 2520"/>
                <a:gd name="T40" fmla="*/ 692 w 2357"/>
                <a:gd name="T41" fmla="*/ 2448 h 2520"/>
                <a:gd name="T42" fmla="*/ 624 w 2357"/>
                <a:gd name="T43" fmla="*/ 2311 h 2520"/>
                <a:gd name="T44" fmla="*/ 532 w 2357"/>
                <a:gd name="T45" fmla="*/ 2187 h 2520"/>
                <a:gd name="T46" fmla="*/ 419 w 2357"/>
                <a:gd name="T47" fmla="*/ 2077 h 2520"/>
                <a:gd name="T48" fmla="*/ 295 w 2357"/>
                <a:gd name="T49" fmla="*/ 1956 h 2520"/>
                <a:gd name="T50" fmla="*/ 190 w 2357"/>
                <a:gd name="T51" fmla="*/ 1820 h 2520"/>
                <a:gd name="T52" fmla="*/ 107 w 2357"/>
                <a:gd name="T53" fmla="*/ 1668 h 2520"/>
                <a:gd name="T54" fmla="*/ 46 w 2357"/>
                <a:gd name="T55" fmla="*/ 1504 h 2520"/>
                <a:gd name="T56" fmla="*/ 10 w 2357"/>
                <a:gd name="T57" fmla="*/ 1329 h 2520"/>
                <a:gd name="T58" fmla="*/ 0 w 2357"/>
                <a:gd name="T59" fmla="*/ 1145 h 2520"/>
                <a:gd name="T60" fmla="*/ 21 w 2357"/>
                <a:gd name="T61" fmla="*/ 958 h 2520"/>
                <a:gd name="T62" fmla="*/ 71 w 2357"/>
                <a:gd name="T63" fmla="*/ 779 h 2520"/>
                <a:gd name="T64" fmla="*/ 148 w 2357"/>
                <a:gd name="T65" fmla="*/ 611 h 2520"/>
                <a:gd name="T66" fmla="*/ 249 w 2357"/>
                <a:gd name="T67" fmla="*/ 459 h 2520"/>
                <a:gd name="T68" fmla="*/ 370 w 2357"/>
                <a:gd name="T69" fmla="*/ 323 h 2520"/>
                <a:gd name="T70" fmla="*/ 512 w 2357"/>
                <a:gd name="T71" fmla="*/ 209 h 2520"/>
                <a:gd name="T72" fmla="*/ 670 w 2357"/>
                <a:gd name="T73" fmla="*/ 116 h 2520"/>
                <a:gd name="T74" fmla="*/ 841 w 2357"/>
                <a:gd name="T75" fmla="*/ 49 h 2520"/>
                <a:gd name="T76" fmla="*/ 1024 w 2357"/>
                <a:gd name="T77" fmla="*/ 9 h 2520"/>
                <a:gd name="T78" fmla="*/ 1215 w 2357"/>
                <a:gd name="T79" fmla="*/ 0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57" h="2520">
                  <a:moveTo>
                    <a:pt x="1215" y="0"/>
                  </a:moveTo>
                  <a:lnTo>
                    <a:pt x="1309" y="8"/>
                  </a:lnTo>
                  <a:lnTo>
                    <a:pt x="1403" y="22"/>
                  </a:lnTo>
                  <a:lnTo>
                    <a:pt x="1492" y="43"/>
                  </a:lnTo>
                  <a:lnTo>
                    <a:pt x="1579" y="70"/>
                  </a:lnTo>
                  <a:lnTo>
                    <a:pt x="1663" y="104"/>
                  </a:lnTo>
                  <a:lnTo>
                    <a:pt x="1743" y="145"/>
                  </a:lnTo>
                  <a:lnTo>
                    <a:pt x="1820" y="190"/>
                  </a:lnTo>
                  <a:lnTo>
                    <a:pt x="1893" y="241"/>
                  </a:lnTo>
                  <a:lnTo>
                    <a:pt x="1962" y="298"/>
                  </a:lnTo>
                  <a:lnTo>
                    <a:pt x="2025" y="359"/>
                  </a:lnTo>
                  <a:lnTo>
                    <a:pt x="2085" y="426"/>
                  </a:lnTo>
                  <a:lnTo>
                    <a:pt x="2139" y="496"/>
                  </a:lnTo>
                  <a:lnTo>
                    <a:pt x="2188" y="570"/>
                  </a:lnTo>
                  <a:lnTo>
                    <a:pt x="2231" y="649"/>
                  </a:lnTo>
                  <a:lnTo>
                    <a:pt x="2268" y="731"/>
                  </a:lnTo>
                  <a:lnTo>
                    <a:pt x="2299" y="815"/>
                  </a:lnTo>
                  <a:lnTo>
                    <a:pt x="2324" y="903"/>
                  </a:lnTo>
                  <a:lnTo>
                    <a:pt x="2342" y="993"/>
                  </a:lnTo>
                  <a:lnTo>
                    <a:pt x="2353" y="1086"/>
                  </a:lnTo>
                  <a:lnTo>
                    <a:pt x="2357" y="1180"/>
                  </a:lnTo>
                  <a:lnTo>
                    <a:pt x="2354" y="1268"/>
                  </a:lnTo>
                  <a:lnTo>
                    <a:pt x="2344" y="1357"/>
                  </a:lnTo>
                  <a:lnTo>
                    <a:pt x="2328" y="1441"/>
                  </a:lnTo>
                  <a:lnTo>
                    <a:pt x="2306" y="1524"/>
                  </a:lnTo>
                  <a:lnTo>
                    <a:pt x="2277" y="1605"/>
                  </a:lnTo>
                  <a:lnTo>
                    <a:pt x="2244" y="1683"/>
                  </a:lnTo>
                  <a:lnTo>
                    <a:pt x="2205" y="1758"/>
                  </a:lnTo>
                  <a:lnTo>
                    <a:pt x="2160" y="1828"/>
                  </a:lnTo>
                  <a:lnTo>
                    <a:pt x="2112" y="1897"/>
                  </a:lnTo>
                  <a:lnTo>
                    <a:pt x="2058" y="1961"/>
                  </a:lnTo>
                  <a:lnTo>
                    <a:pt x="2000" y="2021"/>
                  </a:lnTo>
                  <a:lnTo>
                    <a:pt x="1938" y="2077"/>
                  </a:lnTo>
                  <a:lnTo>
                    <a:pt x="1882" y="2130"/>
                  </a:lnTo>
                  <a:lnTo>
                    <a:pt x="1830" y="2187"/>
                  </a:lnTo>
                  <a:lnTo>
                    <a:pt x="1783" y="2247"/>
                  </a:lnTo>
                  <a:lnTo>
                    <a:pt x="1740" y="2311"/>
                  </a:lnTo>
                  <a:lnTo>
                    <a:pt x="1704" y="2379"/>
                  </a:lnTo>
                  <a:lnTo>
                    <a:pt x="1673" y="2448"/>
                  </a:lnTo>
                  <a:lnTo>
                    <a:pt x="1649" y="2520"/>
                  </a:lnTo>
                  <a:lnTo>
                    <a:pt x="717" y="2520"/>
                  </a:lnTo>
                  <a:lnTo>
                    <a:pt x="692" y="2448"/>
                  </a:lnTo>
                  <a:lnTo>
                    <a:pt x="661" y="2379"/>
                  </a:lnTo>
                  <a:lnTo>
                    <a:pt x="624" y="2311"/>
                  </a:lnTo>
                  <a:lnTo>
                    <a:pt x="580" y="2247"/>
                  </a:lnTo>
                  <a:lnTo>
                    <a:pt x="532" y="2187"/>
                  </a:lnTo>
                  <a:lnTo>
                    <a:pt x="478" y="2130"/>
                  </a:lnTo>
                  <a:lnTo>
                    <a:pt x="419" y="2077"/>
                  </a:lnTo>
                  <a:lnTo>
                    <a:pt x="354" y="2018"/>
                  </a:lnTo>
                  <a:lnTo>
                    <a:pt x="295" y="1956"/>
                  </a:lnTo>
                  <a:lnTo>
                    <a:pt x="240" y="1891"/>
                  </a:lnTo>
                  <a:lnTo>
                    <a:pt x="190" y="1820"/>
                  </a:lnTo>
                  <a:lnTo>
                    <a:pt x="146" y="1746"/>
                  </a:lnTo>
                  <a:lnTo>
                    <a:pt x="107" y="1668"/>
                  </a:lnTo>
                  <a:lnTo>
                    <a:pt x="73" y="1588"/>
                  </a:lnTo>
                  <a:lnTo>
                    <a:pt x="46" y="1504"/>
                  </a:lnTo>
                  <a:lnTo>
                    <a:pt x="25" y="1419"/>
                  </a:lnTo>
                  <a:lnTo>
                    <a:pt x="10" y="1329"/>
                  </a:lnTo>
                  <a:lnTo>
                    <a:pt x="1" y="1239"/>
                  </a:lnTo>
                  <a:lnTo>
                    <a:pt x="0" y="1145"/>
                  </a:lnTo>
                  <a:lnTo>
                    <a:pt x="6" y="1051"/>
                  </a:lnTo>
                  <a:lnTo>
                    <a:pt x="21" y="958"/>
                  </a:lnTo>
                  <a:lnTo>
                    <a:pt x="42" y="867"/>
                  </a:lnTo>
                  <a:lnTo>
                    <a:pt x="71" y="779"/>
                  </a:lnTo>
                  <a:lnTo>
                    <a:pt x="106" y="693"/>
                  </a:lnTo>
                  <a:lnTo>
                    <a:pt x="148" y="611"/>
                  </a:lnTo>
                  <a:lnTo>
                    <a:pt x="195" y="533"/>
                  </a:lnTo>
                  <a:lnTo>
                    <a:pt x="249" y="459"/>
                  </a:lnTo>
                  <a:lnTo>
                    <a:pt x="307" y="389"/>
                  </a:lnTo>
                  <a:lnTo>
                    <a:pt x="370" y="323"/>
                  </a:lnTo>
                  <a:lnTo>
                    <a:pt x="439" y="264"/>
                  </a:lnTo>
                  <a:lnTo>
                    <a:pt x="512" y="209"/>
                  </a:lnTo>
                  <a:lnTo>
                    <a:pt x="589" y="159"/>
                  </a:lnTo>
                  <a:lnTo>
                    <a:pt x="670" y="116"/>
                  </a:lnTo>
                  <a:lnTo>
                    <a:pt x="754" y="79"/>
                  </a:lnTo>
                  <a:lnTo>
                    <a:pt x="841" y="49"/>
                  </a:lnTo>
                  <a:lnTo>
                    <a:pt x="932" y="25"/>
                  </a:lnTo>
                  <a:lnTo>
                    <a:pt x="1024" y="9"/>
                  </a:lnTo>
                  <a:lnTo>
                    <a:pt x="1118" y="2"/>
                  </a:lnTo>
                  <a:lnTo>
                    <a:pt x="121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2" name="Freeform 26"/>
            <p:cNvSpPr>
              <a:spLocks/>
            </p:cNvSpPr>
            <p:nvPr/>
          </p:nvSpPr>
          <p:spPr bwMode="auto">
            <a:xfrm>
              <a:off x="-1985963" y="4611688"/>
              <a:ext cx="1470025" cy="2247900"/>
            </a:xfrm>
            <a:custGeom>
              <a:avLst/>
              <a:gdLst>
                <a:gd name="T0" fmla="*/ 318 w 926"/>
                <a:gd name="T1" fmla="*/ 1 h 1416"/>
                <a:gd name="T2" fmla="*/ 367 w 926"/>
                <a:gd name="T3" fmla="*/ 17 h 1416"/>
                <a:gd name="T4" fmla="*/ 404 w 926"/>
                <a:gd name="T5" fmla="*/ 50 h 1416"/>
                <a:gd name="T6" fmla="*/ 442 w 926"/>
                <a:gd name="T7" fmla="*/ 73 h 1416"/>
                <a:gd name="T8" fmla="*/ 486 w 926"/>
                <a:gd name="T9" fmla="*/ 73 h 1416"/>
                <a:gd name="T10" fmla="*/ 524 w 926"/>
                <a:gd name="T11" fmla="*/ 50 h 1416"/>
                <a:gd name="T12" fmla="*/ 576 w 926"/>
                <a:gd name="T13" fmla="*/ 12 h 1416"/>
                <a:gd name="T14" fmla="*/ 635 w 926"/>
                <a:gd name="T15" fmla="*/ 0 h 1416"/>
                <a:gd name="T16" fmla="*/ 693 w 926"/>
                <a:gd name="T17" fmla="*/ 12 h 1416"/>
                <a:gd name="T18" fmla="*/ 745 w 926"/>
                <a:gd name="T19" fmla="*/ 50 h 1416"/>
                <a:gd name="T20" fmla="*/ 780 w 926"/>
                <a:gd name="T21" fmla="*/ 69 h 1416"/>
                <a:gd name="T22" fmla="*/ 814 w 926"/>
                <a:gd name="T23" fmla="*/ 75 h 1416"/>
                <a:gd name="T24" fmla="*/ 849 w 926"/>
                <a:gd name="T25" fmla="*/ 64 h 1416"/>
                <a:gd name="T26" fmla="*/ 873 w 926"/>
                <a:gd name="T27" fmla="*/ 44 h 1416"/>
                <a:gd name="T28" fmla="*/ 896 w 926"/>
                <a:gd name="T29" fmla="*/ 38 h 1416"/>
                <a:gd name="T30" fmla="*/ 918 w 926"/>
                <a:gd name="T31" fmla="*/ 49 h 1416"/>
                <a:gd name="T32" fmla="*/ 924 w 926"/>
                <a:gd name="T33" fmla="*/ 72 h 1416"/>
                <a:gd name="T34" fmla="*/ 575 w 926"/>
                <a:gd name="T35" fmla="*/ 1416 h 1416"/>
                <a:gd name="T36" fmla="*/ 831 w 926"/>
                <a:gd name="T37" fmla="*/ 145 h 1416"/>
                <a:gd name="T38" fmla="*/ 776 w 926"/>
                <a:gd name="T39" fmla="*/ 142 h 1416"/>
                <a:gd name="T40" fmla="*/ 728 w 926"/>
                <a:gd name="T41" fmla="*/ 126 h 1416"/>
                <a:gd name="T42" fmla="*/ 686 w 926"/>
                <a:gd name="T43" fmla="*/ 93 h 1416"/>
                <a:gd name="T44" fmla="*/ 656 w 926"/>
                <a:gd name="T45" fmla="*/ 74 h 1416"/>
                <a:gd name="T46" fmla="*/ 626 w 926"/>
                <a:gd name="T47" fmla="*/ 68 h 1416"/>
                <a:gd name="T48" fmla="*/ 593 w 926"/>
                <a:gd name="T49" fmla="*/ 74 h 1416"/>
                <a:gd name="T50" fmla="*/ 567 w 926"/>
                <a:gd name="T51" fmla="*/ 93 h 1416"/>
                <a:gd name="T52" fmla="*/ 522 w 926"/>
                <a:gd name="T53" fmla="*/ 129 h 1416"/>
                <a:gd name="T54" fmla="*/ 468 w 926"/>
                <a:gd name="T55" fmla="*/ 144 h 1416"/>
                <a:gd name="T56" fmla="*/ 415 w 926"/>
                <a:gd name="T57" fmla="*/ 139 h 1416"/>
                <a:gd name="T58" fmla="*/ 365 w 926"/>
                <a:gd name="T59" fmla="*/ 114 h 1416"/>
                <a:gd name="T60" fmla="*/ 332 w 926"/>
                <a:gd name="T61" fmla="*/ 82 h 1416"/>
                <a:gd name="T62" fmla="*/ 302 w 926"/>
                <a:gd name="T63" fmla="*/ 69 h 1416"/>
                <a:gd name="T64" fmla="*/ 267 w 926"/>
                <a:gd name="T65" fmla="*/ 69 h 1416"/>
                <a:gd name="T66" fmla="*/ 237 w 926"/>
                <a:gd name="T67" fmla="*/ 82 h 1416"/>
                <a:gd name="T68" fmla="*/ 198 w 926"/>
                <a:gd name="T69" fmla="*/ 115 h 1416"/>
                <a:gd name="T70" fmla="*/ 137 w 926"/>
                <a:gd name="T71" fmla="*/ 141 h 1416"/>
                <a:gd name="T72" fmla="*/ 80 w 926"/>
                <a:gd name="T73" fmla="*/ 145 h 1416"/>
                <a:gd name="T74" fmla="*/ 344 w 926"/>
                <a:gd name="T75" fmla="*/ 1416 h 1416"/>
                <a:gd name="T76" fmla="*/ 0 w 926"/>
                <a:gd name="T77" fmla="*/ 72 h 1416"/>
                <a:gd name="T78" fmla="*/ 9 w 926"/>
                <a:gd name="T79" fmla="*/ 49 h 1416"/>
                <a:gd name="T80" fmla="*/ 32 w 926"/>
                <a:gd name="T81" fmla="*/ 38 h 1416"/>
                <a:gd name="T82" fmla="*/ 55 w 926"/>
                <a:gd name="T83" fmla="*/ 44 h 1416"/>
                <a:gd name="T84" fmla="*/ 72 w 926"/>
                <a:gd name="T85" fmla="*/ 62 h 1416"/>
                <a:gd name="T86" fmla="*/ 99 w 926"/>
                <a:gd name="T87" fmla="*/ 74 h 1416"/>
                <a:gd name="T88" fmla="*/ 133 w 926"/>
                <a:gd name="T89" fmla="*/ 74 h 1416"/>
                <a:gd name="T90" fmla="*/ 168 w 926"/>
                <a:gd name="T91" fmla="*/ 62 h 1416"/>
                <a:gd name="T92" fmla="*/ 199 w 926"/>
                <a:gd name="T93" fmla="*/ 32 h 1416"/>
                <a:gd name="T94" fmla="*/ 244 w 926"/>
                <a:gd name="T95" fmla="*/ 7 h 1416"/>
                <a:gd name="T96" fmla="*/ 293 w 926"/>
                <a:gd name="T97" fmla="*/ 0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26" h="1416">
                  <a:moveTo>
                    <a:pt x="293" y="0"/>
                  </a:moveTo>
                  <a:lnTo>
                    <a:pt x="318" y="1"/>
                  </a:lnTo>
                  <a:lnTo>
                    <a:pt x="343" y="7"/>
                  </a:lnTo>
                  <a:lnTo>
                    <a:pt x="367" y="17"/>
                  </a:lnTo>
                  <a:lnTo>
                    <a:pt x="386" y="32"/>
                  </a:lnTo>
                  <a:lnTo>
                    <a:pt x="404" y="50"/>
                  </a:lnTo>
                  <a:lnTo>
                    <a:pt x="422" y="64"/>
                  </a:lnTo>
                  <a:lnTo>
                    <a:pt x="442" y="73"/>
                  </a:lnTo>
                  <a:lnTo>
                    <a:pt x="463" y="75"/>
                  </a:lnTo>
                  <a:lnTo>
                    <a:pt x="486" y="73"/>
                  </a:lnTo>
                  <a:lnTo>
                    <a:pt x="506" y="64"/>
                  </a:lnTo>
                  <a:lnTo>
                    <a:pt x="524" y="50"/>
                  </a:lnTo>
                  <a:lnTo>
                    <a:pt x="549" y="28"/>
                  </a:lnTo>
                  <a:lnTo>
                    <a:pt x="576" y="12"/>
                  </a:lnTo>
                  <a:lnTo>
                    <a:pt x="604" y="2"/>
                  </a:lnTo>
                  <a:lnTo>
                    <a:pt x="635" y="0"/>
                  </a:lnTo>
                  <a:lnTo>
                    <a:pt x="666" y="2"/>
                  </a:lnTo>
                  <a:lnTo>
                    <a:pt x="693" y="12"/>
                  </a:lnTo>
                  <a:lnTo>
                    <a:pt x="721" y="28"/>
                  </a:lnTo>
                  <a:lnTo>
                    <a:pt x="745" y="50"/>
                  </a:lnTo>
                  <a:lnTo>
                    <a:pt x="764" y="62"/>
                  </a:lnTo>
                  <a:lnTo>
                    <a:pt x="780" y="69"/>
                  </a:lnTo>
                  <a:lnTo>
                    <a:pt x="796" y="74"/>
                  </a:lnTo>
                  <a:lnTo>
                    <a:pt x="814" y="75"/>
                  </a:lnTo>
                  <a:lnTo>
                    <a:pt x="831" y="73"/>
                  </a:lnTo>
                  <a:lnTo>
                    <a:pt x="849" y="64"/>
                  </a:lnTo>
                  <a:lnTo>
                    <a:pt x="866" y="50"/>
                  </a:lnTo>
                  <a:lnTo>
                    <a:pt x="873" y="44"/>
                  </a:lnTo>
                  <a:lnTo>
                    <a:pt x="883" y="39"/>
                  </a:lnTo>
                  <a:lnTo>
                    <a:pt x="896" y="38"/>
                  </a:lnTo>
                  <a:lnTo>
                    <a:pt x="908" y="42"/>
                  </a:lnTo>
                  <a:lnTo>
                    <a:pt x="918" y="49"/>
                  </a:lnTo>
                  <a:lnTo>
                    <a:pt x="923" y="60"/>
                  </a:lnTo>
                  <a:lnTo>
                    <a:pt x="924" y="72"/>
                  </a:lnTo>
                  <a:lnTo>
                    <a:pt x="926" y="84"/>
                  </a:lnTo>
                  <a:lnTo>
                    <a:pt x="575" y="1416"/>
                  </a:lnTo>
                  <a:lnTo>
                    <a:pt x="498" y="1416"/>
                  </a:lnTo>
                  <a:lnTo>
                    <a:pt x="831" y="145"/>
                  </a:lnTo>
                  <a:lnTo>
                    <a:pt x="805" y="145"/>
                  </a:lnTo>
                  <a:lnTo>
                    <a:pt x="776" y="142"/>
                  </a:lnTo>
                  <a:lnTo>
                    <a:pt x="752" y="136"/>
                  </a:lnTo>
                  <a:lnTo>
                    <a:pt x="728" y="126"/>
                  </a:lnTo>
                  <a:lnTo>
                    <a:pt x="707" y="111"/>
                  </a:lnTo>
                  <a:lnTo>
                    <a:pt x="686" y="93"/>
                  </a:lnTo>
                  <a:lnTo>
                    <a:pt x="672" y="82"/>
                  </a:lnTo>
                  <a:lnTo>
                    <a:pt x="656" y="74"/>
                  </a:lnTo>
                  <a:lnTo>
                    <a:pt x="640" y="69"/>
                  </a:lnTo>
                  <a:lnTo>
                    <a:pt x="626" y="68"/>
                  </a:lnTo>
                  <a:lnTo>
                    <a:pt x="609" y="69"/>
                  </a:lnTo>
                  <a:lnTo>
                    <a:pt x="593" y="74"/>
                  </a:lnTo>
                  <a:lnTo>
                    <a:pt x="579" y="82"/>
                  </a:lnTo>
                  <a:lnTo>
                    <a:pt x="567" y="93"/>
                  </a:lnTo>
                  <a:lnTo>
                    <a:pt x="545" y="114"/>
                  </a:lnTo>
                  <a:lnTo>
                    <a:pt x="522" y="129"/>
                  </a:lnTo>
                  <a:lnTo>
                    <a:pt x="496" y="139"/>
                  </a:lnTo>
                  <a:lnTo>
                    <a:pt x="468" y="144"/>
                  </a:lnTo>
                  <a:lnTo>
                    <a:pt x="442" y="144"/>
                  </a:lnTo>
                  <a:lnTo>
                    <a:pt x="415" y="139"/>
                  </a:lnTo>
                  <a:lnTo>
                    <a:pt x="390" y="129"/>
                  </a:lnTo>
                  <a:lnTo>
                    <a:pt x="365" y="114"/>
                  </a:lnTo>
                  <a:lnTo>
                    <a:pt x="344" y="93"/>
                  </a:lnTo>
                  <a:lnTo>
                    <a:pt x="332" y="82"/>
                  </a:lnTo>
                  <a:lnTo>
                    <a:pt x="318" y="74"/>
                  </a:lnTo>
                  <a:lnTo>
                    <a:pt x="302" y="69"/>
                  </a:lnTo>
                  <a:lnTo>
                    <a:pt x="285" y="68"/>
                  </a:lnTo>
                  <a:lnTo>
                    <a:pt x="267" y="69"/>
                  </a:lnTo>
                  <a:lnTo>
                    <a:pt x="251" y="74"/>
                  </a:lnTo>
                  <a:lnTo>
                    <a:pt x="237" y="82"/>
                  </a:lnTo>
                  <a:lnTo>
                    <a:pt x="225" y="93"/>
                  </a:lnTo>
                  <a:lnTo>
                    <a:pt x="198" y="115"/>
                  </a:lnTo>
                  <a:lnTo>
                    <a:pt x="168" y="131"/>
                  </a:lnTo>
                  <a:lnTo>
                    <a:pt x="137" y="141"/>
                  </a:lnTo>
                  <a:lnTo>
                    <a:pt x="106" y="145"/>
                  </a:lnTo>
                  <a:lnTo>
                    <a:pt x="80" y="145"/>
                  </a:lnTo>
                  <a:lnTo>
                    <a:pt x="421" y="1416"/>
                  </a:lnTo>
                  <a:lnTo>
                    <a:pt x="344" y="1416"/>
                  </a:lnTo>
                  <a:lnTo>
                    <a:pt x="3" y="84"/>
                  </a:lnTo>
                  <a:lnTo>
                    <a:pt x="0" y="72"/>
                  </a:lnTo>
                  <a:lnTo>
                    <a:pt x="1" y="60"/>
                  </a:lnTo>
                  <a:lnTo>
                    <a:pt x="9" y="49"/>
                  </a:lnTo>
                  <a:lnTo>
                    <a:pt x="20" y="42"/>
                  </a:lnTo>
                  <a:lnTo>
                    <a:pt x="32" y="38"/>
                  </a:lnTo>
                  <a:lnTo>
                    <a:pt x="45" y="39"/>
                  </a:lnTo>
                  <a:lnTo>
                    <a:pt x="55" y="44"/>
                  </a:lnTo>
                  <a:lnTo>
                    <a:pt x="62" y="50"/>
                  </a:lnTo>
                  <a:lnTo>
                    <a:pt x="72" y="62"/>
                  </a:lnTo>
                  <a:lnTo>
                    <a:pt x="85" y="69"/>
                  </a:lnTo>
                  <a:lnTo>
                    <a:pt x="99" y="74"/>
                  </a:lnTo>
                  <a:lnTo>
                    <a:pt x="114" y="75"/>
                  </a:lnTo>
                  <a:lnTo>
                    <a:pt x="133" y="74"/>
                  </a:lnTo>
                  <a:lnTo>
                    <a:pt x="152" y="69"/>
                  </a:lnTo>
                  <a:lnTo>
                    <a:pt x="168" y="62"/>
                  </a:lnTo>
                  <a:lnTo>
                    <a:pt x="183" y="50"/>
                  </a:lnTo>
                  <a:lnTo>
                    <a:pt x="199" y="32"/>
                  </a:lnTo>
                  <a:lnTo>
                    <a:pt x="220" y="17"/>
                  </a:lnTo>
                  <a:lnTo>
                    <a:pt x="244" y="7"/>
                  </a:lnTo>
                  <a:lnTo>
                    <a:pt x="267" y="1"/>
                  </a:lnTo>
                  <a:lnTo>
                    <a:pt x="29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3" name="Freeform 27"/>
            <p:cNvSpPr>
              <a:spLocks/>
            </p:cNvSpPr>
            <p:nvPr/>
          </p:nvSpPr>
          <p:spPr bwMode="auto">
            <a:xfrm>
              <a:off x="-1684338" y="8080376"/>
              <a:ext cx="842963" cy="284163"/>
            </a:xfrm>
            <a:custGeom>
              <a:avLst/>
              <a:gdLst>
                <a:gd name="T0" fmla="*/ 0 w 531"/>
                <a:gd name="T1" fmla="*/ 0 h 179"/>
                <a:gd name="T2" fmla="*/ 531 w 531"/>
                <a:gd name="T3" fmla="*/ 0 h 179"/>
                <a:gd name="T4" fmla="*/ 512 w 531"/>
                <a:gd name="T5" fmla="*/ 37 h 179"/>
                <a:gd name="T6" fmla="*/ 487 w 531"/>
                <a:gd name="T7" fmla="*/ 71 h 179"/>
                <a:gd name="T8" fmla="*/ 460 w 531"/>
                <a:gd name="T9" fmla="*/ 102 h 179"/>
                <a:gd name="T10" fmla="*/ 426 w 531"/>
                <a:gd name="T11" fmla="*/ 128 h 179"/>
                <a:gd name="T12" fmla="*/ 390 w 531"/>
                <a:gd name="T13" fmla="*/ 149 h 179"/>
                <a:gd name="T14" fmla="*/ 352 w 531"/>
                <a:gd name="T15" fmla="*/ 165 h 179"/>
                <a:gd name="T16" fmla="*/ 309 w 531"/>
                <a:gd name="T17" fmla="*/ 175 h 179"/>
                <a:gd name="T18" fmla="*/ 265 w 531"/>
                <a:gd name="T19" fmla="*/ 179 h 179"/>
                <a:gd name="T20" fmla="*/ 221 w 531"/>
                <a:gd name="T21" fmla="*/ 175 h 179"/>
                <a:gd name="T22" fmla="*/ 179 w 531"/>
                <a:gd name="T23" fmla="*/ 165 h 179"/>
                <a:gd name="T24" fmla="*/ 141 w 531"/>
                <a:gd name="T25" fmla="*/ 149 h 179"/>
                <a:gd name="T26" fmla="*/ 105 w 531"/>
                <a:gd name="T27" fmla="*/ 128 h 179"/>
                <a:gd name="T28" fmla="*/ 72 w 531"/>
                <a:gd name="T29" fmla="*/ 102 h 179"/>
                <a:gd name="T30" fmla="*/ 44 w 531"/>
                <a:gd name="T31" fmla="*/ 71 h 179"/>
                <a:gd name="T32" fmla="*/ 20 w 531"/>
                <a:gd name="T33" fmla="*/ 37 h 179"/>
                <a:gd name="T34" fmla="*/ 0 w 531"/>
                <a:gd name="T3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1" h="179">
                  <a:moveTo>
                    <a:pt x="0" y="0"/>
                  </a:moveTo>
                  <a:lnTo>
                    <a:pt x="531" y="0"/>
                  </a:lnTo>
                  <a:lnTo>
                    <a:pt x="512" y="37"/>
                  </a:lnTo>
                  <a:lnTo>
                    <a:pt x="487" y="71"/>
                  </a:lnTo>
                  <a:lnTo>
                    <a:pt x="460" y="102"/>
                  </a:lnTo>
                  <a:lnTo>
                    <a:pt x="426" y="128"/>
                  </a:lnTo>
                  <a:lnTo>
                    <a:pt x="390" y="149"/>
                  </a:lnTo>
                  <a:lnTo>
                    <a:pt x="352" y="165"/>
                  </a:lnTo>
                  <a:lnTo>
                    <a:pt x="309" y="175"/>
                  </a:lnTo>
                  <a:lnTo>
                    <a:pt x="265" y="179"/>
                  </a:lnTo>
                  <a:lnTo>
                    <a:pt x="221" y="175"/>
                  </a:lnTo>
                  <a:lnTo>
                    <a:pt x="179" y="165"/>
                  </a:lnTo>
                  <a:lnTo>
                    <a:pt x="141" y="149"/>
                  </a:lnTo>
                  <a:lnTo>
                    <a:pt x="105" y="128"/>
                  </a:lnTo>
                  <a:lnTo>
                    <a:pt x="72" y="102"/>
                  </a:lnTo>
                  <a:lnTo>
                    <a:pt x="44" y="71"/>
                  </a:lnTo>
                  <a:lnTo>
                    <a:pt x="20" y="37"/>
                  </a:lnTo>
                  <a:lnTo>
                    <a:pt x="0"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4" name="Freeform 28"/>
            <p:cNvSpPr>
              <a:spLocks/>
            </p:cNvSpPr>
            <p:nvPr/>
          </p:nvSpPr>
          <p:spPr bwMode="auto">
            <a:xfrm>
              <a:off x="-1995488" y="6818313"/>
              <a:ext cx="1479550" cy="1276350"/>
            </a:xfrm>
            <a:custGeom>
              <a:avLst/>
              <a:gdLst>
                <a:gd name="T0" fmla="*/ 0 w 932"/>
                <a:gd name="T1" fmla="*/ 0 h 804"/>
                <a:gd name="T2" fmla="*/ 932 w 932"/>
                <a:gd name="T3" fmla="*/ 0 h 804"/>
                <a:gd name="T4" fmla="*/ 932 w 932"/>
                <a:gd name="T5" fmla="*/ 650 h 804"/>
                <a:gd name="T6" fmla="*/ 928 w 932"/>
                <a:gd name="T7" fmla="*/ 681 h 804"/>
                <a:gd name="T8" fmla="*/ 919 w 932"/>
                <a:gd name="T9" fmla="*/ 709 h 804"/>
                <a:gd name="T10" fmla="*/ 905 w 932"/>
                <a:gd name="T11" fmla="*/ 736 h 804"/>
                <a:gd name="T12" fmla="*/ 887 w 932"/>
                <a:gd name="T13" fmla="*/ 758 h 804"/>
                <a:gd name="T14" fmla="*/ 863 w 932"/>
                <a:gd name="T15" fmla="*/ 777 h 804"/>
                <a:gd name="T16" fmla="*/ 837 w 932"/>
                <a:gd name="T17" fmla="*/ 791 h 804"/>
                <a:gd name="T18" fmla="*/ 809 w 932"/>
                <a:gd name="T19" fmla="*/ 800 h 804"/>
                <a:gd name="T20" fmla="*/ 778 w 932"/>
                <a:gd name="T21" fmla="*/ 804 h 804"/>
                <a:gd name="T22" fmla="*/ 154 w 932"/>
                <a:gd name="T23" fmla="*/ 804 h 804"/>
                <a:gd name="T24" fmla="*/ 123 w 932"/>
                <a:gd name="T25" fmla="*/ 800 h 804"/>
                <a:gd name="T26" fmla="*/ 94 w 932"/>
                <a:gd name="T27" fmla="*/ 791 h 804"/>
                <a:gd name="T28" fmla="*/ 68 w 932"/>
                <a:gd name="T29" fmla="*/ 777 h 804"/>
                <a:gd name="T30" fmla="*/ 45 w 932"/>
                <a:gd name="T31" fmla="*/ 758 h 804"/>
                <a:gd name="T32" fmla="*/ 26 w 932"/>
                <a:gd name="T33" fmla="*/ 736 h 804"/>
                <a:gd name="T34" fmla="*/ 12 w 932"/>
                <a:gd name="T35" fmla="*/ 709 h 804"/>
                <a:gd name="T36" fmla="*/ 4 w 932"/>
                <a:gd name="T37" fmla="*/ 681 h 804"/>
                <a:gd name="T38" fmla="*/ 0 w 932"/>
                <a:gd name="T39" fmla="*/ 650 h 804"/>
                <a:gd name="T40" fmla="*/ 0 w 932"/>
                <a:gd name="T41"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2" h="804">
                  <a:moveTo>
                    <a:pt x="0" y="0"/>
                  </a:moveTo>
                  <a:lnTo>
                    <a:pt x="932" y="0"/>
                  </a:lnTo>
                  <a:lnTo>
                    <a:pt x="932" y="650"/>
                  </a:lnTo>
                  <a:lnTo>
                    <a:pt x="928" y="681"/>
                  </a:lnTo>
                  <a:lnTo>
                    <a:pt x="919" y="709"/>
                  </a:lnTo>
                  <a:lnTo>
                    <a:pt x="905" y="736"/>
                  </a:lnTo>
                  <a:lnTo>
                    <a:pt x="887" y="758"/>
                  </a:lnTo>
                  <a:lnTo>
                    <a:pt x="863" y="777"/>
                  </a:lnTo>
                  <a:lnTo>
                    <a:pt x="837" y="791"/>
                  </a:lnTo>
                  <a:lnTo>
                    <a:pt x="809" y="800"/>
                  </a:lnTo>
                  <a:lnTo>
                    <a:pt x="778" y="804"/>
                  </a:lnTo>
                  <a:lnTo>
                    <a:pt x="154" y="804"/>
                  </a:lnTo>
                  <a:lnTo>
                    <a:pt x="123" y="800"/>
                  </a:lnTo>
                  <a:lnTo>
                    <a:pt x="94" y="791"/>
                  </a:lnTo>
                  <a:lnTo>
                    <a:pt x="68" y="777"/>
                  </a:lnTo>
                  <a:lnTo>
                    <a:pt x="45" y="758"/>
                  </a:lnTo>
                  <a:lnTo>
                    <a:pt x="26" y="736"/>
                  </a:lnTo>
                  <a:lnTo>
                    <a:pt x="12" y="709"/>
                  </a:lnTo>
                  <a:lnTo>
                    <a:pt x="4" y="681"/>
                  </a:lnTo>
                  <a:lnTo>
                    <a:pt x="0" y="650"/>
                  </a:lnTo>
                  <a:lnTo>
                    <a:pt x="0"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5" name="Freeform 29"/>
            <p:cNvSpPr>
              <a:spLocks/>
            </p:cNvSpPr>
            <p:nvPr/>
          </p:nvSpPr>
          <p:spPr bwMode="auto">
            <a:xfrm>
              <a:off x="-2143125" y="7035801"/>
              <a:ext cx="1760538" cy="298450"/>
            </a:xfrm>
            <a:custGeom>
              <a:avLst/>
              <a:gdLst>
                <a:gd name="T0" fmla="*/ 93 w 1109"/>
                <a:gd name="T1" fmla="*/ 0 h 188"/>
                <a:gd name="T2" fmla="*/ 1016 w 1109"/>
                <a:gd name="T3" fmla="*/ 0 h 188"/>
                <a:gd name="T4" fmla="*/ 1041 w 1109"/>
                <a:gd name="T5" fmla="*/ 4 h 188"/>
                <a:gd name="T6" fmla="*/ 1063 w 1109"/>
                <a:gd name="T7" fmla="*/ 14 h 188"/>
                <a:gd name="T8" fmla="*/ 1082 w 1109"/>
                <a:gd name="T9" fmla="*/ 29 h 188"/>
                <a:gd name="T10" fmla="*/ 1097 w 1109"/>
                <a:gd name="T11" fmla="*/ 47 h 188"/>
                <a:gd name="T12" fmla="*/ 1107 w 1109"/>
                <a:gd name="T13" fmla="*/ 70 h 188"/>
                <a:gd name="T14" fmla="*/ 1109 w 1109"/>
                <a:gd name="T15" fmla="*/ 94 h 188"/>
                <a:gd name="T16" fmla="*/ 1107 w 1109"/>
                <a:gd name="T17" fmla="*/ 119 h 188"/>
                <a:gd name="T18" fmla="*/ 1097 w 1109"/>
                <a:gd name="T19" fmla="*/ 142 h 188"/>
                <a:gd name="T20" fmla="*/ 1082 w 1109"/>
                <a:gd name="T21" fmla="*/ 160 h 188"/>
                <a:gd name="T22" fmla="*/ 1063 w 1109"/>
                <a:gd name="T23" fmla="*/ 175 h 188"/>
                <a:gd name="T24" fmla="*/ 1041 w 1109"/>
                <a:gd name="T25" fmla="*/ 185 h 188"/>
                <a:gd name="T26" fmla="*/ 1016 w 1109"/>
                <a:gd name="T27" fmla="*/ 188 h 188"/>
                <a:gd name="T28" fmla="*/ 93 w 1109"/>
                <a:gd name="T29" fmla="*/ 188 h 188"/>
                <a:gd name="T30" fmla="*/ 68 w 1109"/>
                <a:gd name="T31" fmla="*/ 185 h 188"/>
                <a:gd name="T32" fmla="*/ 46 w 1109"/>
                <a:gd name="T33" fmla="*/ 175 h 188"/>
                <a:gd name="T34" fmla="*/ 27 w 1109"/>
                <a:gd name="T35" fmla="*/ 160 h 188"/>
                <a:gd name="T36" fmla="*/ 12 w 1109"/>
                <a:gd name="T37" fmla="*/ 142 h 188"/>
                <a:gd name="T38" fmla="*/ 2 w 1109"/>
                <a:gd name="T39" fmla="*/ 119 h 188"/>
                <a:gd name="T40" fmla="*/ 0 w 1109"/>
                <a:gd name="T41" fmla="*/ 94 h 188"/>
                <a:gd name="T42" fmla="*/ 2 w 1109"/>
                <a:gd name="T43" fmla="*/ 70 h 188"/>
                <a:gd name="T44" fmla="*/ 12 w 1109"/>
                <a:gd name="T45" fmla="*/ 47 h 188"/>
                <a:gd name="T46" fmla="*/ 27 w 1109"/>
                <a:gd name="T47" fmla="*/ 29 h 188"/>
                <a:gd name="T48" fmla="*/ 46 w 1109"/>
                <a:gd name="T49" fmla="*/ 14 h 188"/>
                <a:gd name="T50" fmla="*/ 68 w 1109"/>
                <a:gd name="T51" fmla="*/ 4 h 188"/>
                <a:gd name="T52" fmla="*/ 93 w 1109"/>
                <a:gd name="T5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9" h="188">
                  <a:moveTo>
                    <a:pt x="93" y="0"/>
                  </a:moveTo>
                  <a:lnTo>
                    <a:pt x="1016" y="0"/>
                  </a:lnTo>
                  <a:lnTo>
                    <a:pt x="1041" y="4"/>
                  </a:lnTo>
                  <a:lnTo>
                    <a:pt x="1063" y="14"/>
                  </a:lnTo>
                  <a:lnTo>
                    <a:pt x="1082" y="29"/>
                  </a:lnTo>
                  <a:lnTo>
                    <a:pt x="1097" y="47"/>
                  </a:lnTo>
                  <a:lnTo>
                    <a:pt x="1107" y="70"/>
                  </a:lnTo>
                  <a:lnTo>
                    <a:pt x="1109" y="94"/>
                  </a:lnTo>
                  <a:lnTo>
                    <a:pt x="1107" y="119"/>
                  </a:lnTo>
                  <a:lnTo>
                    <a:pt x="1097" y="142"/>
                  </a:lnTo>
                  <a:lnTo>
                    <a:pt x="1082" y="160"/>
                  </a:lnTo>
                  <a:lnTo>
                    <a:pt x="1063" y="175"/>
                  </a:lnTo>
                  <a:lnTo>
                    <a:pt x="1041" y="185"/>
                  </a:lnTo>
                  <a:lnTo>
                    <a:pt x="1016" y="188"/>
                  </a:lnTo>
                  <a:lnTo>
                    <a:pt x="93" y="188"/>
                  </a:lnTo>
                  <a:lnTo>
                    <a:pt x="68" y="185"/>
                  </a:lnTo>
                  <a:lnTo>
                    <a:pt x="46" y="175"/>
                  </a:lnTo>
                  <a:lnTo>
                    <a:pt x="27" y="160"/>
                  </a:lnTo>
                  <a:lnTo>
                    <a:pt x="12" y="142"/>
                  </a:lnTo>
                  <a:lnTo>
                    <a:pt x="2" y="119"/>
                  </a:lnTo>
                  <a:lnTo>
                    <a:pt x="0" y="94"/>
                  </a:lnTo>
                  <a:lnTo>
                    <a:pt x="2" y="70"/>
                  </a:lnTo>
                  <a:lnTo>
                    <a:pt x="12" y="47"/>
                  </a:lnTo>
                  <a:lnTo>
                    <a:pt x="27" y="29"/>
                  </a:lnTo>
                  <a:lnTo>
                    <a:pt x="46" y="14"/>
                  </a:lnTo>
                  <a:lnTo>
                    <a:pt x="68" y="4"/>
                  </a:lnTo>
                  <a:lnTo>
                    <a:pt x="93"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6" name="Freeform 30"/>
            <p:cNvSpPr>
              <a:spLocks/>
            </p:cNvSpPr>
            <p:nvPr/>
          </p:nvSpPr>
          <p:spPr bwMode="auto">
            <a:xfrm>
              <a:off x="-2143125" y="7510463"/>
              <a:ext cx="1760538" cy="298450"/>
            </a:xfrm>
            <a:custGeom>
              <a:avLst/>
              <a:gdLst>
                <a:gd name="T0" fmla="*/ 93 w 1109"/>
                <a:gd name="T1" fmla="*/ 0 h 188"/>
                <a:gd name="T2" fmla="*/ 1016 w 1109"/>
                <a:gd name="T3" fmla="*/ 0 h 188"/>
                <a:gd name="T4" fmla="*/ 1041 w 1109"/>
                <a:gd name="T5" fmla="*/ 4 h 188"/>
                <a:gd name="T6" fmla="*/ 1063 w 1109"/>
                <a:gd name="T7" fmla="*/ 13 h 188"/>
                <a:gd name="T8" fmla="*/ 1082 w 1109"/>
                <a:gd name="T9" fmla="*/ 28 h 188"/>
                <a:gd name="T10" fmla="*/ 1097 w 1109"/>
                <a:gd name="T11" fmla="*/ 47 h 188"/>
                <a:gd name="T12" fmla="*/ 1107 w 1109"/>
                <a:gd name="T13" fmla="*/ 70 h 188"/>
                <a:gd name="T14" fmla="*/ 1109 w 1109"/>
                <a:gd name="T15" fmla="*/ 93 h 188"/>
                <a:gd name="T16" fmla="*/ 1107 w 1109"/>
                <a:gd name="T17" fmla="*/ 118 h 188"/>
                <a:gd name="T18" fmla="*/ 1097 w 1109"/>
                <a:gd name="T19" fmla="*/ 141 h 188"/>
                <a:gd name="T20" fmla="*/ 1082 w 1109"/>
                <a:gd name="T21" fmla="*/ 160 h 188"/>
                <a:gd name="T22" fmla="*/ 1063 w 1109"/>
                <a:gd name="T23" fmla="*/ 175 h 188"/>
                <a:gd name="T24" fmla="*/ 1041 w 1109"/>
                <a:gd name="T25" fmla="*/ 184 h 188"/>
                <a:gd name="T26" fmla="*/ 1016 w 1109"/>
                <a:gd name="T27" fmla="*/ 188 h 188"/>
                <a:gd name="T28" fmla="*/ 93 w 1109"/>
                <a:gd name="T29" fmla="*/ 188 h 188"/>
                <a:gd name="T30" fmla="*/ 68 w 1109"/>
                <a:gd name="T31" fmla="*/ 184 h 188"/>
                <a:gd name="T32" fmla="*/ 46 w 1109"/>
                <a:gd name="T33" fmla="*/ 175 h 188"/>
                <a:gd name="T34" fmla="*/ 27 w 1109"/>
                <a:gd name="T35" fmla="*/ 160 h 188"/>
                <a:gd name="T36" fmla="*/ 12 w 1109"/>
                <a:gd name="T37" fmla="*/ 141 h 188"/>
                <a:gd name="T38" fmla="*/ 2 w 1109"/>
                <a:gd name="T39" fmla="*/ 118 h 188"/>
                <a:gd name="T40" fmla="*/ 0 w 1109"/>
                <a:gd name="T41" fmla="*/ 93 h 188"/>
                <a:gd name="T42" fmla="*/ 2 w 1109"/>
                <a:gd name="T43" fmla="*/ 70 h 188"/>
                <a:gd name="T44" fmla="*/ 12 w 1109"/>
                <a:gd name="T45" fmla="*/ 47 h 188"/>
                <a:gd name="T46" fmla="*/ 27 w 1109"/>
                <a:gd name="T47" fmla="*/ 28 h 188"/>
                <a:gd name="T48" fmla="*/ 46 w 1109"/>
                <a:gd name="T49" fmla="*/ 13 h 188"/>
                <a:gd name="T50" fmla="*/ 68 w 1109"/>
                <a:gd name="T51" fmla="*/ 4 h 188"/>
                <a:gd name="T52" fmla="*/ 93 w 1109"/>
                <a:gd name="T5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9" h="188">
                  <a:moveTo>
                    <a:pt x="93" y="0"/>
                  </a:moveTo>
                  <a:lnTo>
                    <a:pt x="1016" y="0"/>
                  </a:lnTo>
                  <a:lnTo>
                    <a:pt x="1041" y="4"/>
                  </a:lnTo>
                  <a:lnTo>
                    <a:pt x="1063" y="13"/>
                  </a:lnTo>
                  <a:lnTo>
                    <a:pt x="1082" y="28"/>
                  </a:lnTo>
                  <a:lnTo>
                    <a:pt x="1097" y="47"/>
                  </a:lnTo>
                  <a:lnTo>
                    <a:pt x="1107" y="70"/>
                  </a:lnTo>
                  <a:lnTo>
                    <a:pt x="1109" y="93"/>
                  </a:lnTo>
                  <a:lnTo>
                    <a:pt x="1107" y="118"/>
                  </a:lnTo>
                  <a:lnTo>
                    <a:pt x="1097" y="141"/>
                  </a:lnTo>
                  <a:lnTo>
                    <a:pt x="1082" y="160"/>
                  </a:lnTo>
                  <a:lnTo>
                    <a:pt x="1063" y="175"/>
                  </a:lnTo>
                  <a:lnTo>
                    <a:pt x="1041" y="184"/>
                  </a:lnTo>
                  <a:lnTo>
                    <a:pt x="1016" y="188"/>
                  </a:lnTo>
                  <a:lnTo>
                    <a:pt x="93" y="188"/>
                  </a:lnTo>
                  <a:lnTo>
                    <a:pt x="68" y="184"/>
                  </a:lnTo>
                  <a:lnTo>
                    <a:pt x="46" y="175"/>
                  </a:lnTo>
                  <a:lnTo>
                    <a:pt x="27" y="160"/>
                  </a:lnTo>
                  <a:lnTo>
                    <a:pt x="12" y="141"/>
                  </a:lnTo>
                  <a:lnTo>
                    <a:pt x="2" y="118"/>
                  </a:lnTo>
                  <a:lnTo>
                    <a:pt x="0" y="93"/>
                  </a:lnTo>
                  <a:lnTo>
                    <a:pt x="2" y="70"/>
                  </a:lnTo>
                  <a:lnTo>
                    <a:pt x="12" y="47"/>
                  </a:lnTo>
                  <a:lnTo>
                    <a:pt x="27" y="28"/>
                  </a:lnTo>
                  <a:lnTo>
                    <a:pt x="46" y="13"/>
                  </a:lnTo>
                  <a:lnTo>
                    <a:pt x="68" y="4"/>
                  </a:lnTo>
                  <a:lnTo>
                    <a:pt x="93"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7" name="Freeform 31"/>
            <p:cNvSpPr>
              <a:spLocks/>
            </p:cNvSpPr>
            <p:nvPr/>
          </p:nvSpPr>
          <p:spPr bwMode="auto">
            <a:xfrm>
              <a:off x="-1398588" y="1858963"/>
              <a:ext cx="269875" cy="731838"/>
            </a:xfrm>
            <a:custGeom>
              <a:avLst/>
              <a:gdLst>
                <a:gd name="T0" fmla="*/ 85 w 170"/>
                <a:gd name="T1" fmla="*/ 0 h 461"/>
                <a:gd name="T2" fmla="*/ 103 w 170"/>
                <a:gd name="T3" fmla="*/ 2 h 461"/>
                <a:gd name="T4" fmla="*/ 121 w 170"/>
                <a:gd name="T5" fmla="*/ 7 h 461"/>
                <a:gd name="T6" fmla="*/ 137 w 170"/>
                <a:gd name="T7" fmla="*/ 17 h 461"/>
                <a:gd name="T8" fmla="*/ 151 w 170"/>
                <a:gd name="T9" fmla="*/ 30 h 461"/>
                <a:gd name="T10" fmla="*/ 162 w 170"/>
                <a:gd name="T11" fmla="*/ 46 h 461"/>
                <a:gd name="T12" fmla="*/ 168 w 170"/>
                <a:gd name="T13" fmla="*/ 65 h 461"/>
                <a:gd name="T14" fmla="*/ 170 w 170"/>
                <a:gd name="T15" fmla="*/ 86 h 461"/>
                <a:gd name="T16" fmla="*/ 170 w 170"/>
                <a:gd name="T17" fmla="*/ 375 h 461"/>
                <a:gd name="T18" fmla="*/ 168 w 170"/>
                <a:gd name="T19" fmla="*/ 400 h 461"/>
                <a:gd name="T20" fmla="*/ 161 w 170"/>
                <a:gd name="T21" fmla="*/ 421 h 461"/>
                <a:gd name="T22" fmla="*/ 147 w 170"/>
                <a:gd name="T23" fmla="*/ 437 h 461"/>
                <a:gd name="T24" fmla="*/ 131 w 170"/>
                <a:gd name="T25" fmla="*/ 451 h 461"/>
                <a:gd name="T26" fmla="*/ 110 w 170"/>
                <a:gd name="T27" fmla="*/ 458 h 461"/>
                <a:gd name="T28" fmla="*/ 85 w 170"/>
                <a:gd name="T29" fmla="*/ 461 h 461"/>
                <a:gd name="T30" fmla="*/ 65 w 170"/>
                <a:gd name="T31" fmla="*/ 458 h 461"/>
                <a:gd name="T32" fmla="*/ 46 w 170"/>
                <a:gd name="T33" fmla="*/ 452 h 461"/>
                <a:gd name="T34" fmla="*/ 30 w 170"/>
                <a:gd name="T35" fmla="*/ 441 h 461"/>
                <a:gd name="T36" fmla="*/ 18 w 170"/>
                <a:gd name="T37" fmla="*/ 427 h 461"/>
                <a:gd name="T38" fmla="*/ 8 w 170"/>
                <a:gd name="T39" fmla="*/ 411 h 461"/>
                <a:gd name="T40" fmla="*/ 2 w 170"/>
                <a:gd name="T41" fmla="*/ 394 h 461"/>
                <a:gd name="T42" fmla="*/ 0 w 170"/>
                <a:gd name="T43" fmla="*/ 375 h 461"/>
                <a:gd name="T44" fmla="*/ 0 w 170"/>
                <a:gd name="T45" fmla="*/ 86 h 461"/>
                <a:gd name="T46" fmla="*/ 3 w 170"/>
                <a:gd name="T47" fmla="*/ 65 h 461"/>
                <a:gd name="T48" fmla="*/ 9 w 170"/>
                <a:gd name="T49" fmla="*/ 46 h 461"/>
                <a:gd name="T50" fmla="*/ 20 w 170"/>
                <a:gd name="T51" fmla="*/ 30 h 461"/>
                <a:gd name="T52" fmla="*/ 34 w 170"/>
                <a:gd name="T53" fmla="*/ 17 h 461"/>
                <a:gd name="T54" fmla="*/ 50 w 170"/>
                <a:gd name="T55" fmla="*/ 7 h 461"/>
                <a:gd name="T56" fmla="*/ 67 w 170"/>
                <a:gd name="T57" fmla="*/ 2 h 461"/>
                <a:gd name="T58" fmla="*/ 85 w 170"/>
                <a:gd name="T59"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461">
                  <a:moveTo>
                    <a:pt x="85" y="0"/>
                  </a:moveTo>
                  <a:lnTo>
                    <a:pt x="103" y="2"/>
                  </a:lnTo>
                  <a:lnTo>
                    <a:pt x="121" y="7"/>
                  </a:lnTo>
                  <a:lnTo>
                    <a:pt x="137" y="17"/>
                  </a:lnTo>
                  <a:lnTo>
                    <a:pt x="151" y="30"/>
                  </a:lnTo>
                  <a:lnTo>
                    <a:pt x="162" y="46"/>
                  </a:lnTo>
                  <a:lnTo>
                    <a:pt x="168" y="65"/>
                  </a:lnTo>
                  <a:lnTo>
                    <a:pt x="170" y="86"/>
                  </a:lnTo>
                  <a:lnTo>
                    <a:pt x="170" y="375"/>
                  </a:lnTo>
                  <a:lnTo>
                    <a:pt x="168" y="400"/>
                  </a:lnTo>
                  <a:lnTo>
                    <a:pt x="161" y="421"/>
                  </a:lnTo>
                  <a:lnTo>
                    <a:pt x="147" y="437"/>
                  </a:lnTo>
                  <a:lnTo>
                    <a:pt x="131" y="451"/>
                  </a:lnTo>
                  <a:lnTo>
                    <a:pt x="110" y="458"/>
                  </a:lnTo>
                  <a:lnTo>
                    <a:pt x="85" y="461"/>
                  </a:lnTo>
                  <a:lnTo>
                    <a:pt x="65" y="458"/>
                  </a:lnTo>
                  <a:lnTo>
                    <a:pt x="46" y="452"/>
                  </a:lnTo>
                  <a:lnTo>
                    <a:pt x="30" y="441"/>
                  </a:lnTo>
                  <a:lnTo>
                    <a:pt x="18" y="427"/>
                  </a:lnTo>
                  <a:lnTo>
                    <a:pt x="8" y="411"/>
                  </a:lnTo>
                  <a:lnTo>
                    <a:pt x="2" y="394"/>
                  </a:lnTo>
                  <a:lnTo>
                    <a:pt x="0" y="375"/>
                  </a:lnTo>
                  <a:lnTo>
                    <a:pt x="0" y="86"/>
                  </a:lnTo>
                  <a:lnTo>
                    <a:pt x="3" y="65"/>
                  </a:lnTo>
                  <a:lnTo>
                    <a:pt x="9" y="46"/>
                  </a:lnTo>
                  <a:lnTo>
                    <a:pt x="20" y="30"/>
                  </a:lnTo>
                  <a:lnTo>
                    <a:pt x="34" y="17"/>
                  </a:lnTo>
                  <a:lnTo>
                    <a:pt x="50" y="7"/>
                  </a:lnTo>
                  <a:lnTo>
                    <a:pt x="67" y="2"/>
                  </a:lnTo>
                  <a:lnTo>
                    <a:pt x="8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8" name="Freeform 32"/>
            <p:cNvSpPr>
              <a:spLocks/>
            </p:cNvSpPr>
            <p:nvPr/>
          </p:nvSpPr>
          <p:spPr bwMode="auto">
            <a:xfrm>
              <a:off x="-3311525" y="2644776"/>
              <a:ext cx="598488" cy="596900"/>
            </a:xfrm>
            <a:custGeom>
              <a:avLst/>
              <a:gdLst>
                <a:gd name="T0" fmla="*/ 86 w 377"/>
                <a:gd name="T1" fmla="*/ 0 h 376"/>
                <a:gd name="T2" fmla="*/ 107 w 377"/>
                <a:gd name="T3" fmla="*/ 3 h 376"/>
                <a:gd name="T4" fmla="*/ 128 w 377"/>
                <a:gd name="T5" fmla="*/ 12 h 376"/>
                <a:gd name="T6" fmla="*/ 146 w 377"/>
                <a:gd name="T7" fmla="*/ 25 h 376"/>
                <a:gd name="T8" fmla="*/ 351 w 377"/>
                <a:gd name="T9" fmla="*/ 230 h 376"/>
                <a:gd name="T10" fmla="*/ 366 w 377"/>
                <a:gd name="T11" fmla="*/ 249 h 376"/>
                <a:gd name="T12" fmla="*/ 374 w 377"/>
                <a:gd name="T13" fmla="*/ 269 h 376"/>
                <a:gd name="T14" fmla="*/ 377 w 377"/>
                <a:gd name="T15" fmla="*/ 290 h 376"/>
                <a:gd name="T16" fmla="*/ 374 w 377"/>
                <a:gd name="T17" fmla="*/ 312 h 376"/>
                <a:gd name="T18" fmla="*/ 366 w 377"/>
                <a:gd name="T19" fmla="*/ 332 h 376"/>
                <a:gd name="T20" fmla="*/ 351 w 377"/>
                <a:gd name="T21" fmla="*/ 351 h 376"/>
                <a:gd name="T22" fmla="*/ 333 w 377"/>
                <a:gd name="T23" fmla="*/ 364 h 376"/>
                <a:gd name="T24" fmla="*/ 312 w 377"/>
                <a:gd name="T25" fmla="*/ 373 h 376"/>
                <a:gd name="T26" fmla="*/ 291 w 377"/>
                <a:gd name="T27" fmla="*/ 376 h 376"/>
                <a:gd name="T28" fmla="*/ 270 w 377"/>
                <a:gd name="T29" fmla="*/ 373 h 376"/>
                <a:gd name="T30" fmla="*/ 250 w 377"/>
                <a:gd name="T31" fmla="*/ 364 h 376"/>
                <a:gd name="T32" fmla="*/ 231 w 377"/>
                <a:gd name="T33" fmla="*/ 351 h 376"/>
                <a:gd name="T34" fmla="*/ 26 w 377"/>
                <a:gd name="T35" fmla="*/ 146 h 376"/>
                <a:gd name="T36" fmla="*/ 13 w 377"/>
                <a:gd name="T37" fmla="*/ 127 h 376"/>
                <a:gd name="T38" fmla="*/ 4 w 377"/>
                <a:gd name="T39" fmla="*/ 107 h 376"/>
                <a:gd name="T40" fmla="*/ 0 w 377"/>
                <a:gd name="T41" fmla="*/ 85 h 376"/>
                <a:gd name="T42" fmla="*/ 4 w 377"/>
                <a:gd name="T43" fmla="*/ 64 h 376"/>
                <a:gd name="T44" fmla="*/ 13 w 377"/>
                <a:gd name="T45" fmla="*/ 44 h 376"/>
                <a:gd name="T46" fmla="*/ 26 w 377"/>
                <a:gd name="T47" fmla="*/ 25 h 376"/>
                <a:gd name="T48" fmla="*/ 45 w 377"/>
                <a:gd name="T49" fmla="*/ 12 h 376"/>
                <a:gd name="T50" fmla="*/ 65 w 377"/>
                <a:gd name="T51" fmla="*/ 3 h 376"/>
                <a:gd name="T52" fmla="*/ 86 w 377"/>
                <a:gd name="T53"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7" h="376">
                  <a:moveTo>
                    <a:pt x="86" y="0"/>
                  </a:moveTo>
                  <a:lnTo>
                    <a:pt x="107" y="3"/>
                  </a:lnTo>
                  <a:lnTo>
                    <a:pt x="128" y="12"/>
                  </a:lnTo>
                  <a:lnTo>
                    <a:pt x="146" y="25"/>
                  </a:lnTo>
                  <a:lnTo>
                    <a:pt x="351" y="230"/>
                  </a:lnTo>
                  <a:lnTo>
                    <a:pt x="366" y="249"/>
                  </a:lnTo>
                  <a:lnTo>
                    <a:pt x="374" y="269"/>
                  </a:lnTo>
                  <a:lnTo>
                    <a:pt x="377" y="290"/>
                  </a:lnTo>
                  <a:lnTo>
                    <a:pt x="374" y="312"/>
                  </a:lnTo>
                  <a:lnTo>
                    <a:pt x="366" y="332"/>
                  </a:lnTo>
                  <a:lnTo>
                    <a:pt x="351" y="351"/>
                  </a:lnTo>
                  <a:lnTo>
                    <a:pt x="333" y="364"/>
                  </a:lnTo>
                  <a:lnTo>
                    <a:pt x="312" y="373"/>
                  </a:lnTo>
                  <a:lnTo>
                    <a:pt x="291" y="376"/>
                  </a:lnTo>
                  <a:lnTo>
                    <a:pt x="270" y="373"/>
                  </a:lnTo>
                  <a:lnTo>
                    <a:pt x="250" y="364"/>
                  </a:lnTo>
                  <a:lnTo>
                    <a:pt x="231" y="351"/>
                  </a:lnTo>
                  <a:lnTo>
                    <a:pt x="26" y="146"/>
                  </a:lnTo>
                  <a:lnTo>
                    <a:pt x="13" y="127"/>
                  </a:lnTo>
                  <a:lnTo>
                    <a:pt x="4" y="107"/>
                  </a:lnTo>
                  <a:lnTo>
                    <a:pt x="0" y="85"/>
                  </a:lnTo>
                  <a:lnTo>
                    <a:pt x="4" y="64"/>
                  </a:lnTo>
                  <a:lnTo>
                    <a:pt x="13" y="44"/>
                  </a:lnTo>
                  <a:lnTo>
                    <a:pt x="26" y="25"/>
                  </a:lnTo>
                  <a:lnTo>
                    <a:pt x="45" y="12"/>
                  </a:lnTo>
                  <a:lnTo>
                    <a:pt x="65" y="3"/>
                  </a:lnTo>
                  <a:lnTo>
                    <a:pt x="86"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9" name="Freeform 33"/>
            <p:cNvSpPr>
              <a:spLocks/>
            </p:cNvSpPr>
            <p:nvPr/>
          </p:nvSpPr>
          <p:spPr bwMode="auto">
            <a:xfrm>
              <a:off x="-4095750" y="4556126"/>
              <a:ext cx="731838" cy="271463"/>
            </a:xfrm>
            <a:custGeom>
              <a:avLst/>
              <a:gdLst>
                <a:gd name="T0" fmla="*/ 84 w 461"/>
                <a:gd name="T1" fmla="*/ 0 h 171"/>
                <a:gd name="T2" fmla="*/ 375 w 461"/>
                <a:gd name="T3" fmla="*/ 0 h 171"/>
                <a:gd name="T4" fmla="*/ 396 w 461"/>
                <a:gd name="T5" fmla="*/ 4 h 171"/>
                <a:gd name="T6" fmla="*/ 416 w 461"/>
                <a:gd name="T7" fmla="*/ 12 h 171"/>
                <a:gd name="T8" fmla="*/ 434 w 461"/>
                <a:gd name="T9" fmla="*/ 27 h 171"/>
                <a:gd name="T10" fmla="*/ 448 w 461"/>
                <a:gd name="T11" fmla="*/ 45 h 171"/>
                <a:gd name="T12" fmla="*/ 457 w 461"/>
                <a:gd name="T13" fmla="*/ 64 h 171"/>
                <a:gd name="T14" fmla="*/ 461 w 461"/>
                <a:gd name="T15" fmla="*/ 85 h 171"/>
                <a:gd name="T16" fmla="*/ 458 w 461"/>
                <a:gd name="T17" fmla="*/ 107 h 171"/>
                <a:gd name="T18" fmla="*/ 451 w 461"/>
                <a:gd name="T19" fmla="*/ 125 h 171"/>
                <a:gd name="T20" fmla="*/ 441 w 461"/>
                <a:gd name="T21" fmla="*/ 140 h 171"/>
                <a:gd name="T22" fmla="*/ 427 w 461"/>
                <a:gd name="T23" fmla="*/ 154 h 171"/>
                <a:gd name="T24" fmla="*/ 411 w 461"/>
                <a:gd name="T25" fmla="*/ 162 h 171"/>
                <a:gd name="T26" fmla="*/ 394 w 461"/>
                <a:gd name="T27" fmla="*/ 169 h 171"/>
                <a:gd name="T28" fmla="*/ 375 w 461"/>
                <a:gd name="T29" fmla="*/ 171 h 171"/>
                <a:gd name="T30" fmla="*/ 84 w 461"/>
                <a:gd name="T31" fmla="*/ 171 h 171"/>
                <a:gd name="T32" fmla="*/ 65 w 461"/>
                <a:gd name="T33" fmla="*/ 169 h 171"/>
                <a:gd name="T34" fmla="*/ 46 w 461"/>
                <a:gd name="T35" fmla="*/ 161 h 171"/>
                <a:gd name="T36" fmla="*/ 30 w 461"/>
                <a:gd name="T37" fmla="*/ 150 h 171"/>
                <a:gd name="T38" fmla="*/ 17 w 461"/>
                <a:gd name="T39" fmla="*/ 136 h 171"/>
                <a:gd name="T40" fmla="*/ 7 w 461"/>
                <a:gd name="T41" fmla="*/ 122 h 171"/>
                <a:gd name="T42" fmla="*/ 1 w 461"/>
                <a:gd name="T43" fmla="*/ 104 h 171"/>
                <a:gd name="T44" fmla="*/ 0 w 461"/>
                <a:gd name="T45" fmla="*/ 85 h 171"/>
                <a:gd name="T46" fmla="*/ 2 w 461"/>
                <a:gd name="T47" fmla="*/ 64 h 171"/>
                <a:gd name="T48" fmla="*/ 9 w 461"/>
                <a:gd name="T49" fmla="*/ 46 h 171"/>
                <a:gd name="T50" fmla="*/ 20 w 461"/>
                <a:gd name="T51" fmla="*/ 30 h 171"/>
                <a:gd name="T52" fmla="*/ 34 w 461"/>
                <a:gd name="T53" fmla="*/ 17 h 171"/>
                <a:gd name="T54" fmla="*/ 50 w 461"/>
                <a:gd name="T55" fmla="*/ 9 h 171"/>
                <a:gd name="T56" fmla="*/ 67 w 461"/>
                <a:gd name="T57" fmla="*/ 2 h 171"/>
                <a:gd name="T58" fmla="*/ 84 w 461"/>
                <a:gd name="T59"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1" h="171">
                  <a:moveTo>
                    <a:pt x="84" y="0"/>
                  </a:moveTo>
                  <a:lnTo>
                    <a:pt x="375" y="0"/>
                  </a:lnTo>
                  <a:lnTo>
                    <a:pt x="396" y="4"/>
                  </a:lnTo>
                  <a:lnTo>
                    <a:pt x="416" y="12"/>
                  </a:lnTo>
                  <a:lnTo>
                    <a:pt x="434" y="27"/>
                  </a:lnTo>
                  <a:lnTo>
                    <a:pt x="448" y="45"/>
                  </a:lnTo>
                  <a:lnTo>
                    <a:pt x="457" y="64"/>
                  </a:lnTo>
                  <a:lnTo>
                    <a:pt x="461" y="85"/>
                  </a:lnTo>
                  <a:lnTo>
                    <a:pt x="458" y="107"/>
                  </a:lnTo>
                  <a:lnTo>
                    <a:pt x="451" y="125"/>
                  </a:lnTo>
                  <a:lnTo>
                    <a:pt x="441" y="140"/>
                  </a:lnTo>
                  <a:lnTo>
                    <a:pt x="427" y="154"/>
                  </a:lnTo>
                  <a:lnTo>
                    <a:pt x="411" y="162"/>
                  </a:lnTo>
                  <a:lnTo>
                    <a:pt x="394" y="169"/>
                  </a:lnTo>
                  <a:lnTo>
                    <a:pt x="375" y="171"/>
                  </a:lnTo>
                  <a:lnTo>
                    <a:pt x="84" y="171"/>
                  </a:lnTo>
                  <a:lnTo>
                    <a:pt x="65" y="169"/>
                  </a:lnTo>
                  <a:lnTo>
                    <a:pt x="46" y="161"/>
                  </a:lnTo>
                  <a:lnTo>
                    <a:pt x="30" y="150"/>
                  </a:lnTo>
                  <a:lnTo>
                    <a:pt x="17" y="136"/>
                  </a:lnTo>
                  <a:lnTo>
                    <a:pt x="7" y="122"/>
                  </a:lnTo>
                  <a:lnTo>
                    <a:pt x="1" y="104"/>
                  </a:lnTo>
                  <a:lnTo>
                    <a:pt x="0" y="85"/>
                  </a:lnTo>
                  <a:lnTo>
                    <a:pt x="2" y="64"/>
                  </a:lnTo>
                  <a:lnTo>
                    <a:pt x="9" y="46"/>
                  </a:lnTo>
                  <a:lnTo>
                    <a:pt x="20" y="30"/>
                  </a:lnTo>
                  <a:lnTo>
                    <a:pt x="34" y="17"/>
                  </a:lnTo>
                  <a:lnTo>
                    <a:pt x="50" y="9"/>
                  </a:lnTo>
                  <a:lnTo>
                    <a:pt x="67" y="2"/>
                  </a:lnTo>
                  <a:lnTo>
                    <a:pt x="84"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0" name="Freeform 34"/>
            <p:cNvSpPr>
              <a:spLocks/>
            </p:cNvSpPr>
            <p:nvPr/>
          </p:nvSpPr>
          <p:spPr bwMode="auto">
            <a:xfrm>
              <a:off x="-3311525" y="6142038"/>
              <a:ext cx="598488" cy="596900"/>
            </a:xfrm>
            <a:custGeom>
              <a:avLst/>
              <a:gdLst>
                <a:gd name="T0" fmla="*/ 291 w 377"/>
                <a:gd name="T1" fmla="*/ 0 h 376"/>
                <a:gd name="T2" fmla="*/ 312 w 377"/>
                <a:gd name="T3" fmla="*/ 3 h 376"/>
                <a:gd name="T4" fmla="*/ 333 w 377"/>
                <a:gd name="T5" fmla="*/ 12 h 376"/>
                <a:gd name="T6" fmla="*/ 351 w 377"/>
                <a:gd name="T7" fmla="*/ 25 h 376"/>
                <a:gd name="T8" fmla="*/ 366 w 377"/>
                <a:gd name="T9" fmla="*/ 44 h 376"/>
                <a:gd name="T10" fmla="*/ 374 w 377"/>
                <a:gd name="T11" fmla="*/ 64 h 376"/>
                <a:gd name="T12" fmla="*/ 377 w 377"/>
                <a:gd name="T13" fmla="*/ 85 h 376"/>
                <a:gd name="T14" fmla="*/ 374 w 377"/>
                <a:gd name="T15" fmla="*/ 106 h 376"/>
                <a:gd name="T16" fmla="*/ 366 w 377"/>
                <a:gd name="T17" fmla="*/ 127 h 376"/>
                <a:gd name="T18" fmla="*/ 351 w 377"/>
                <a:gd name="T19" fmla="*/ 145 h 376"/>
                <a:gd name="T20" fmla="*/ 146 w 377"/>
                <a:gd name="T21" fmla="*/ 349 h 376"/>
                <a:gd name="T22" fmla="*/ 128 w 377"/>
                <a:gd name="T23" fmla="*/ 364 h 376"/>
                <a:gd name="T24" fmla="*/ 107 w 377"/>
                <a:gd name="T25" fmla="*/ 373 h 376"/>
                <a:gd name="T26" fmla="*/ 86 w 377"/>
                <a:gd name="T27" fmla="*/ 376 h 376"/>
                <a:gd name="T28" fmla="*/ 65 w 377"/>
                <a:gd name="T29" fmla="*/ 373 h 376"/>
                <a:gd name="T30" fmla="*/ 45 w 377"/>
                <a:gd name="T31" fmla="*/ 364 h 376"/>
                <a:gd name="T32" fmla="*/ 26 w 377"/>
                <a:gd name="T33" fmla="*/ 349 h 376"/>
                <a:gd name="T34" fmla="*/ 13 w 377"/>
                <a:gd name="T35" fmla="*/ 332 h 376"/>
                <a:gd name="T36" fmla="*/ 4 w 377"/>
                <a:gd name="T37" fmla="*/ 311 h 376"/>
                <a:gd name="T38" fmla="*/ 0 w 377"/>
                <a:gd name="T39" fmla="*/ 290 h 376"/>
                <a:gd name="T40" fmla="*/ 4 w 377"/>
                <a:gd name="T41" fmla="*/ 269 h 376"/>
                <a:gd name="T42" fmla="*/ 13 w 377"/>
                <a:gd name="T43" fmla="*/ 249 h 376"/>
                <a:gd name="T44" fmla="*/ 26 w 377"/>
                <a:gd name="T45" fmla="*/ 230 h 376"/>
                <a:gd name="T46" fmla="*/ 231 w 377"/>
                <a:gd name="T47" fmla="*/ 25 h 376"/>
                <a:gd name="T48" fmla="*/ 250 w 377"/>
                <a:gd name="T49" fmla="*/ 12 h 376"/>
                <a:gd name="T50" fmla="*/ 270 w 377"/>
                <a:gd name="T51" fmla="*/ 3 h 376"/>
                <a:gd name="T52" fmla="*/ 291 w 377"/>
                <a:gd name="T53"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7" h="376">
                  <a:moveTo>
                    <a:pt x="291" y="0"/>
                  </a:moveTo>
                  <a:lnTo>
                    <a:pt x="312" y="3"/>
                  </a:lnTo>
                  <a:lnTo>
                    <a:pt x="333" y="12"/>
                  </a:lnTo>
                  <a:lnTo>
                    <a:pt x="351" y="25"/>
                  </a:lnTo>
                  <a:lnTo>
                    <a:pt x="366" y="44"/>
                  </a:lnTo>
                  <a:lnTo>
                    <a:pt x="374" y="64"/>
                  </a:lnTo>
                  <a:lnTo>
                    <a:pt x="377" y="85"/>
                  </a:lnTo>
                  <a:lnTo>
                    <a:pt x="374" y="106"/>
                  </a:lnTo>
                  <a:lnTo>
                    <a:pt x="366" y="127"/>
                  </a:lnTo>
                  <a:lnTo>
                    <a:pt x="351" y="145"/>
                  </a:lnTo>
                  <a:lnTo>
                    <a:pt x="146" y="349"/>
                  </a:lnTo>
                  <a:lnTo>
                    <a:pt x="128" y="364"/>
                  </a:lnTo>
                  <a:lnTo>
                    <a:pt x="107" y="373"/>
                  </a:lnTo>
                  <a:lnTo>
                    <a:pt x="86" y="376"/>
                  </a:lnTo>
                  <a:lnTo>
                    <a:pt x="65" y="373"/>
                  </a:lnTo>
                  <a:lnTo>
                    <a:pt x="45" y="364"/>
                  </a:lnTo>
                  <a:lnTo>
                    <a:pt x="26" y="349"/>
                  </a:lnTo>
                  <a:lnTo>
                    <a:pt x="13" y="332"/>
                  </a:lnTo>
                  <a:lnTo>
                    <a:pt x="4" y="311"/>
                  </a:lnTo>
                  <a:lnTo>
                    <a:pt x="0" y="290"/>
                  </a:lnTo>
                  <a:lnTo>
                    <a:pt x="4" y="269"/>
                  </a:lnTo>
                  <a:lnTo>
                    <a:pt x="13" y="249"/>
                  </a:lnTo>
                  <a:lnTo>
                    <a:pt x="26" y="230"/>
                  </a:lnTo>
                  <a:lnTo>
                    <a:pt x="231" y="25"/>
                  </a:lnTo>
                  <a:lnTo>
                    <a:pt x="250" y="12"/>
                  </a:lnTo>
                  <a:lnTo>
                    <a:pt x="270" y="3"/>
                  </a:lnTo>
                  <a:lnTo>
                    <a:pt x="291"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1" name="Freeform 35"/>
            <p:cNvSpPr>
              <a:spLocks/>
            </p:cNvSpPr>
            <p:nvPr/>
          </p:nvSpPr>
          <p:spPr bwMode="auto">
            <a:xfrm>
              <a:off x="187325" y="6142038"/>
              <a:ext cx="596900" cy="596900"/>
            </a:xfrm>
            <a:custGeom>
              <a:avLst/>
              <a:gdLst>
                <a:gd name="T0" fmla="*/ 86 w 376"/>
                <a:gd name="T1" fmla="*/ 0 h 376"/>
                <a:gd name="T2" fmla="*/ 107 w 376"/>
                <a:gd name="T3" fmla="*/ 3 h 376"/>
                <a:gd name="T4" fmla="*/ 127 w 376"/>
                <a:gd name="T5" fmla="*/ 12 h 376"/>
                <a:gd name="T6" fmla="*/ 145 w 376"/>
                <a:gd name="T7" fmla="*/ 25 h 376"/>
                <a:gd name="T8" fmla="*/ 350 w 376"/>
                <a:gd name="T9" fmla="*/ 230 h 376"/>
                <a:gd name="T10" fmla="*/ 365 w 376"/>
                <a:gd name="T11" fmla="*/ 249 h 376"/>
                <a:gd name="T12" fmla="*/ 373 w 376"/>
                <a:gd name="T13" fmla="*/ 269 h 376"/>
                <a:gd name="T14" fmla="*/ 376 w 376"/>
                <a:gd name="T15" fmla="*/ 290 h 376"/>
                <a:gd name="T16" fmla="*/ 373 w 376"/>
                <a:gd name="T17" fmla="*/ 311 h 376"/>
                <a:gd name="T18" fmla="*/ 365 w 376"/>
                <a:gd name="T19" fmla="*/ 332 h 376"/>
                <a:gd name="T20" fmla="*/ 350 w 376"/>
                <a:gd name="T21" fmla="*/ 349 h 376"/>
                <a:gd name="T22" fmla="*/ 332 w 376"/>
                <a:gd name="T23" fmla="*/ 364 h 376"/>
                <a:gd name="T24" fmla="*/ 312 w 376"/>
                <a:gd name="T25" fmla="*/ 373 h 376"/>
                <a:gd name="T26" fmla="*/ 291 w 376"/>
                <a:gd name="T27" fmla="*/ 376 h 376"/>
                <a:gd name="T28" fmla="*/ 270 w 376"/>
                <a:gd name="T29" fmla="*/ 373 h 376"/>
                <a:gd name="T30" fmla="*/ 250 w 376"/>
                <a:gd name="T31" fmla="*/ 364 h 376"/>
                <a:gd name="T32" fmla="*/ 231 w 376"/>
                <a:gd name="T33" fmla="*/ 349 h 376"/>
                <a:gd name="T34" fmla="*/ 26 w 376"/>
                <a:gd name="T35" fmla="*/ 145 h 376"/>
                <a:gd name="T36" fmla="*/ 11 w 376"/>
                <a:gd name="T37" fmla="*/ 127 h 376"/>
                <a:gd name="T38" fmla="*/ 2 w 376"/>
                <a:gd name="T39" fmla="*/ 106 h 376"/>
                <a:gd name="T40" fmla="*/ 0 w 376"/>
                <a:gd name="T41" fmla="*/ 85 h 376"/>
                <a:gd name="T42" fmla="*/ 2 w 376"/>
                <a:gd name="T43" fmla="*/ 64 h 376"/>
                <a:gd name="T44" fmla="*/ 11 w 376"/>
                <a:gd name="T45" fmla="*/ 44 h 376"/>
                <a:gd name="T46" fmla="*/ 26 w 376"/>
                <a:gd name="T47" fmla="*/ 25 h 376"/>
                <a:gd name="T48" fmla="*/ 45 w 376"/>
                <a:gd name="T49" fmla="*/ 12 h 376"/>
                <a:gd name="T50" fmla="*/ 65 w 376"/>
                <a:gd name="T51" fmla="*/ 3 h 376"/>
                <a:gd name="T52" fmla="*/ 86 w 376"/>
                <a:gd name="T53"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6" h="376">
                  <a:moveTo>
                    <a:pt x="86" y="0"/>
                  </a:moveTo>
                  <a:lnTo>
                    <a:pt x="107" y="3"/>
                  </a:lnTo>
                  <a:lnTo>
                    <a:pt x="127" y="12"/>
                  </a:lnTo>
                  <a:lnTo>
                    <a:pt x="145" y="25"/>
                  </a:lnTo>
                  <a:lnTo>
                    <a:pt x="350" y="230"/>
                  </a:lnTo>
                  <a:lnTo>
                    <a:pt x="365" y="249"/>
                  </a:lnTo>
                  <a:lnTo>
                    <a:pt x="373" y="269"/>
                  </a:lnTo>
                  <a:lnTo>
                    <a:pt x="376" y="290"/>
                  </a:lnTo>
                  <a:lnTo>
                    <a:pt x="373" y="311"/>
                  </a:lnTo>
                  <a:lnTo>
                    <a:pt x="365" y="332"/>
                  </a:lnTo>
                  <a:lnTo>
                    <a:pt x="350" y="349"/>
                  </a:lnTo>
                  <a:lnTo>
                    <a:pt x="332" y="364"/>
                  </a:lnTo>
                  <a:lnTo>
                    <a:pt x="312" y="373"/>
                  </a:lnTo>
                  <a:lnTo>
                    <a:pt x="291" y="376"/>
                  </a:lnTo>
                  <a:lnTo>
                    <a:pt x="270" y="373"/>
                  </a:lnTo>
                  <a:lnTo>
                    <a:pt x="250" y="364"/>
                  </a:lnTo>
                  <a:lnTo>
                    <a:pt x="231" y="349"/>
                  </a:lnTo>
                  <a:lnTo>
                    <a:pt x="26" y="145"/>
                  </a:lnTo>
                  <a:lnTo>
                    <a:pt x="11" y="127"/>
                  </a:lnTo>
                  <a:lnTo>
                    <a:pt x="2" y="106"/>
                  </a:lnTo>
                  <a:lnTo>
                    <a:pt x="0" y="85"/>
                  </a:lnTo>
                  <a:lnTo>
                    <a:pt x="2" y="64"/>
                  </a:lnTo>
                  <a:lnTo>
                    <a:pt x="11" y="44"/>
                  </a:lnTo>
                  <a:lnTo>
                    <a:pt x="26" y="25"/>
                  </a:lnTo>
                  <a:lnTo>
                    <a:pt x="45" y="12"/>
                  </a:lnTo>
                  <a:lnTo>
                    <a:pt x="65" y="3"/>
                  </a:lnTo>
                  <a:lnTo>
                    <a:pt x="86"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2" name="Freeform 36"/>
            <p:cNvSpPr>
              <a:spLocks/>
            </p:cNvSpPr>
            <p:nvPr/>
          </p:nvSpPr>
          <p:spPr bwMode="auto">
            <a:xfrm>
              <a:off x="838200" y="4556126"/>
              <a:ext cx="731838" cy="271463"/>
            </a:xfrm>
            <a:custGeom>
              <a:avLst/>
              <a:gdLst>
                <a:gd name="T0" fmla="*/ 86 w 461"/>
                <a:gd name="T1" fmla="*/ 0 h 171"/>
                <a:gd name="T2" fmla="*/ 376 w 461"/>
                <a:gd name="T3" fmla="*/ 0 h 171"/>
                <a:gd name="T4" fmla="*/ 396 w 461"/>
                <a:gd name="T5" fmla="*/ 2 h 171"/>
                <a:gd name="T6" fmla="*/ 415 w 461"/>
                <a:gd name="T7" fmla="*/ 10 h 171"/>
                <a:gd name="T8" fmla="*/ 431 w 461"/>
                <a:gd name="T9" fmla="*/ 20 h 171"/>
                <a:gd name="T10" fmla="*/ 443 w 461"/>
                <a:gd name="T11" fmla="*/ 33 h 171"/>
                <a:gd name="T12" fmla="*/ 453 w 461"/>
                <a:gd name="T13" fmla="*/ 49 h 171"/>
                <a:gd name="T14" fmla="*/ 460 w 461"/>
                <a:gd name="T15" fmla="*/ 67 h 171"/>
                <a:gd name="T16" fmla="*/ 461 w 461"/>
                <a:gd name="T17" fmla="*/ 85 h 171"/>
                <a:gd name="T18" fmla="*/ 458 w 461"/>
                <a:gd name="T19" fmla="*/ 107 h 171"/>
                <a:gd name="T20" fmla="*/ 452 w 461"/>
                <a:gd name="T21" fmla="*/ 125 h 171"/>
                <a:gd name="T22" fmla="*/ 441 w 461"/>
                <a:gd name="T23" fmla="*/ 140 h 171"/>
                <a:gd name="T24" fmla="*/ 427 w 461"/>
                <a:gd name="T25" fmla="*/ 154 h 171"/>
                <a:gd name="T26" fmla="*/ 411 w 461"/>
                <a:gd name="T27" fmla="*/ 162 h 171"/>
                <a:gd name="T28" fmla="*/ 394 w 461"/>
                <a:gd name="T29" fmla="*/ 169 h 171"/>
                <a:gd name="T30" fmla="*/ 376 w 461"/>
                <a:gd name="T31" fmla="*/ 171 h 171"/>
                <a:gd name="T32" fmla="*/ 86 w 461"/>
                <a:gd name="T33" fmla="*/ 171 h 171"/>
                <a:gd name="T34" fmla="*/ 65 w 461"/>
                <a:gd name="T35" fmla="*/ 169 h 171"/>
                <a:gd name="T36" fmla="*/ 46 w 461"/>
                <a:gd name="T37" fmla="*/ 161 h 171"/>
                <a:gd name="T38" fmla="*/ 31 w 461"/>
                <a:gd name="T39" fmla="*/ 150 h 171"/>
                <a:gd name="T40" fmla="*/ 17 w 461"/>
                <a:gd name="T41" fmla="*/ 136 h 171"/>
                <a:gd name="T42" fmla="*/ 9 w 461"/>
                <a:gd name="T43" fmla="*/ 122 h 171"/>
                <a:gd name="T44" fmla="*/ 2 w 461"/>
                <a:gd name="T45" fmla="*/ 104 h 171"/>
                <a:gd name="T46" fmla="*/ 0 w 461"/>
                <a:gd name="T47" fmla="*/ 85 h 171"/>
                <a:gd name="T48" fmla="*/ 2 w 461"/>
                <a:gd name="T49" fmla="*/ 64 h 171"/>
                <a:gd name="T50" fmla="*/ 10 w 461"/>
                <a:gd name="T51" fmla="*/ 46 h 171"/>
                <a:gd name="T52" fmla="*/ 20 w 461"/>
                <a:gd name="T53" fmla="*/ 30 h 171"/>
                <a:gd name="T54" fmla="*/ 33 w 461"/>
                <a:gd name="T55" fmla="*/ 17 h 171"/>
                <a:gd name="T56" fmla="*/ 50 w 461"/>
                <a:gd name="T57" fmla="*/ 9 h 171"/>
                <a:gd name="T58" fmla="*/ 67 w 461"/>
                <a:gd name="T59" fmla="*/ 2 h 171"/>
                <a:gd name="T60" fmla="*/ 86 w 461"/>
                <a:gd name="T6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1" h="171">
                  <a:moveTo>
                    <a:pt x="86" y="0"/>
                  </a:moveTo>
                  <a:lnTo>
                    <a:pt x="376" y="0"/>
                  </a:lnTo>
                  <a:lnTo>
                    <a:pt x="396" y="2"/>
                  </a:lnTo>
                  <a:lnTo>
                    <a:pt x="415" y="10"/>
                  </a:lnTo>
                  <a:lnTo>
                    <a:pt x="431" y="20"/>
                  </a:lnTo>
                  <a:lnTo>
                    <a:pt x="443" y="33"/>
                  </a:lnTo>
                  <a:lnTo>
                    <a:pt x="453" y="49"/>
                  </a:lnTo>
                  <a:lnTo>
                    <a:pt x="460" y="67"/>
                  </a:lnTo>
                  <a:lnTo>
                    <a:pt x="461" y="85"/>
                  </a:lnTo>
                  <a:lnTo>
                    <a:pt x="458" y="107"/>
                  </a:lnTo>
                  <a:lnTo>
                    <a:pt x="452" y="125"/>
                  </a:lnTo>
                  <a:lnTo>
                    <a:pt x="441" y="140"/>
                  </a:lnTo>
                  <a:lnTo>
                    <a:pt x="427" y="154"/>
                  </a:lnTo>
                  <a:lnTo>
                    <a:pt x="411" y="162"/>
                  </a:lnTo>
                  <a:lnTo>
                    <a:pt x="394" y="169"/>
                  </a:lnTo>
                  <a:lnTo>
                    <a:pt x="376" y="171"/>
                  </a:lnTo>
                  <a:lnTo>
                    <a:pt x="86" y="171"/>
                  </a:lnTo>
                  <a:lnTo>
                    <a:pt x="65" y="169"/>
                  </a:lnTo>
                  <a:lnTo>
                    <a:pt x="46" y="161"/>
                  </a:lnTo>
                  <a:lnTo>
                    <a:pt x="31" y="150"/>
                  </a:lnTo>
                  <a:lnTo>
                    <a:pt x="17" y="136"/>
                  </a:lnTo>
                  <a:lnTo>
                    <a:pt x="9" y="122"/>
                  </a:lnTo>
                  <a:lnTo>
                    <a:pt x="2" y="104"/>
                  </a:lnTo>
                  <a:lnTo>
                    <a:pt x="0" y="85"/>
                  </a:lnTo>
                  <a:lnTo>
                    <a:pt x="2" y="64"/>
                  </a:lnTo>
                  <a:lnTo>
                    <a:pt x="10" y="46"/>
                  </a:lnTo>
                  <a:lnTo>
                    <a:pt x="20" y="30"/>
                  </a:lnTo>
                  <a:lnTo>
                    <a:pt x="33" y="17"/>
                  </a:lnTo>
                  <a:lnTo>
                    <a:pt x="50" y="9"/>
                  </a:lnTo>
                  <a:lnTo>
                    <a:pt x="67" y="2"/>
                  </a:lnTo>
                  <a:lnTo>
                    <a:pt x="86"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3" name="Freeform 37"/>
            <p:cNvSpPr>
              <a:spLocks/>
            </p:cNvSpPr>
            <p:nvPr/>
          </p:nvSpPr>
          <p:spPr bwMode="auto">
            <a:xfrm>
              <a:off x="187325" y="2644776"/>
              <a:ext cx="596900" cy="596900"/>
            </a:xfrm>
            <a:custGeom>
              <a:avLst/>
              <a:gdLst>
                <a:gd name="T0" fmla="*/ 291 w 376"/>
                <a:gd name="T1" fmla="*/ 0 h 376"/>
                <a:gd name="T2" fmla="*/ 312 w 376"/>
                <a:gd name="T3" fmla="*/ 3 h 376"/>
                <a:gd name="T4" fmla="*/ 332 w 376"/>
                <a:gd name="T5" fmla="*/ 12 h 376"/>
                <a:gd name="T6" fmla="*/ 350 w 376"/>
                <a:gd name="T7" fmla="*/ 25 h 376"/>
                <a:gd name="T8" fmla="*/ 365 w 376"/>
                <a:gd name="T9" fmla="*/ 44 h 376"/>
                <a:gd name="T10" fmla="*/ 373 w 376"/>
                <a:gd name="T11" fmla="*/ 64 h 376"/>
                <a:gd name="T12" fmla="*/ 376 w 376"/>
                <a:gd name="T13" fmla="*/ 85 h 376"/>
                <a:gd name="T14" fmla="*/ 373 w 376"/>
                <a:gd name="T15" fmla="*/ 107 h 376"/>
                <a:gd name="T16" fmla="*/ 365 w 376"/>
                <a:gd name="T17" fmla="*/ 127 h 376"/>
                <a:gd name="T18" fmla="*/ 350 w 376"/>
                <a:gd name="T19" fmla="*/ 146 h 376"/>
                <a:gd name="T20" fmla="*/ 145 w 376"/>
                <a:gd name="T21" fmla="*/ 351 h 376"/>
                <a:gd name="T22" fmla="*/ 127 w 376"/>
                <a:gd name="T23" fmla="*/ 364 h 376"/>
                <a:gd name="T24" fmla="*/ 107 w 376"/>
                <a:gd name="T25" fmla="*/ 373 h 376"/>
                <a:gd name="T26" fmla="*/ 86 w 376"/>
                <a:gd name="T27" fmla="*/ 376 h 376"/>
                <a:gd name="T28" fmla="*/ 65 w 376"/>
                <a:gd name="T29" fmla="*/ 373 h 376"/>
                <a:gd name="T30" fmla="*/ 45 w 376"/>
                <a:gd name="T31" fmla="*/ 364 h 376"/>
                <a:gd name="T32" fmla="*/ 26 w 376"/>
                <a:gd name="T33" fmla="*/ 351 h 376"/>
                <a:gd name="T34" fmla="*/ 11 w 376"/>
                <a:gd name="T35" fmla="*/ 332 h 376"/>
                <a:gd name="T36" fmla="*/ 2 w 376"/>
                <a:gd name="T37" fmla="*/ 312 h 376"/>
                <a:gd name="T38" fmla="*/ 0 w 376"/>
                <a:gd name="T39" fmla="*/ 290 h 376"/>
                <a:gd name="T40" fmla="*/ 2 w 376"/>
                <a:gd name="T41" fmla="*/ 269 h 376"/>
                <a:gd name="T42" fmla="*/ 11 w 376"/>
                <a:gd name="T43" fmla="*/ 249 h 376"/>
                <a:gd name="T44" fmla="*/ 26 w 376"/>
                <a:gd name="T45" fmla="*/ 230 h 376"/>
                <a:gd name="T46" fmla="*/ 231 w 376"/>
                <a:gd name="T47" fmla="*/ 25 h 376"/>
                <a:gd name="T48" fmla="*/ 250 w 376"/>
                <a:gd name="T49" fmla="*/ 12 h 376"/>
                <a:gd name="T50" fmla="*/ 270 w 376"/>
                <a:gd name="T51" fmla="*/ 3 h 376"/>
                <a:gd name="T52" fmla="*/ 291 w 376"/>
                <a:gd name="T53"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6" h="376">
                  <a:moveTo>
                    <a:pt x="291" y="0"/>
                  </a:moveTo>
                  <a:lnTo>
                    <a:pt x="312" y="3"/>
                  </a:lnTo>
                  <a:lnTo>
                    <a:pt x="332" y="12"/>
                  </a:lnTo>
                  <a:lnTo>
                    <a:pt x="350" y="25"/>
                  </a:lnTo>
                  <a:lnTo>
                    <a:pt x="365" y="44"/>
                  </a:lnTo>
                  <a:lnTo>
                    <a:pt x="373" y="64"/>
                  </a:lnTo>
                  <a:lnTo>
                    <a:pt x="376" y="85"/>
                  </a:lnTo>
                  <a:lnTo>
                    <a:pt x="373" y="107"/>
                  </a:lnTo>
                  <a:lnTo>
                    <a:pt x="365" y="127"/>
                  </a:lnTo>
                  <a:lnTo>
                    <a:pt x="350" y="146"/>
                  </a:lnTo>
                  <a:lnTo>
                    <a:pt x="145" y="351"/>
                  </a:lnTo>
                  <a:lnTo>
                    <a:pt x="127" y="364"/>
                  </a:lnTo>
                  <a:lnTo>
                    <a:pt x="107" y="373"/>
                  </a:lnTo>
                  <a:lnTo>
                    <a:pt x="86" y="376"/>
                  </a:lnTo>
                  <a:lnTo>
                    <a:pt x="65" y="373"/>
                  </a:lnTo>
                  <a:lnTo>
                    <a:pt x="45" y="364"/>
                  </a:lnTo>
                  <a:lnTo>
                    <a:pt x="26" y="351"/>
                  </a:lnTo>
                  <a:lnTo>
                    <a:pt x="11" y="332"/>
                  </a:lnTo>
                  <a:lnTo>
                    <a:pt x="2" y="312"/>
                  </a:lnTo>
                  <a:lnTo>
                    <a:pt x="0" y="290"/>
                  </a:lnTo>
                  <a:lnTo>
                    <a:pt x="2" y="269"/>
                  </a:lnTo>
                  <a:lnTo>
                    <a:pt x="11" y="249"/>
                  </a:lnTo>
                  <a:lnTo>
                    <a:pt x="26" y="230"/>
                  </a:lnTo>
                  <a:lnTo>
                    <a:pt x="231" y="25"/>
                  </a:lnTo>
                  <a:lnTo>
                    <a:pt x="250" y="12"/>
                  </a:lnTo>
                  <a:lnTo>
                    <a:pt x="270" y="3"/>
                  </a:lnTo>
                  <a:lnTo>
                    <a:pt x="291"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7" name="Oval 16"/>
          <p:cNvSpPr/>
          <p:nvPr/>
        </p:nvSpPr>
        <p:spPr>
          <a:xfrm>
            <a:off x="7582484" y="3395122"/>
            <a:ext cx="892416" cy="89241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Connector 17"/>
          <p:cNvCxnSpPr/>
          <p:nvPr/>
        </p:nvCxnSpPr>
        <p:spPr>
          <a:xfrm>
            <a:off x="8028692" y="4287538"/>
            <a:ext cx="0" cy="550544"/>
          </a:xfrm>
          <a:prstGeom prst="line">
            <a:avLst/>
          </a:prstGeom>
          <a:ln w="28575">
            <a:solidFill>
              <a:schemeClr val="accent2"/>
            </a:solidFill>
            <a:tailEnd type="oval" w="med" len="med"/>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7825189" y="3637951"/>
            <a:ext cx="407006" cy="406758"/>
            <a:chOff x="7825189" y="3623982"/>
            <a:chExt cx="407006" cy="406758"/>
          </a:xfrm>
        </p:grpSpPr>
        <p:sp>
          <p:nvSpPr>
            <p:cNvPr id="75" name="Freeform 6"/>
            <p:cNvSpPr>
              <a:spLocks/>
            </p:cNvSpPr>
            <p:nvPr/>
          </p:nvSpPr>
          <p:spPr bwMode="auto">
            <a:xfrm>
              <a:off x="7825189" y="3623982"/>
              <a:ext cx="407006" cy="406758"/>
            </a:xfrm>
            <a:custGeom>
              <a:avLst/>
              <a:gdLst>
                <a:gd name="T0" fmla="*/ 3480 w 6560"/>
                <a:gd name="T1" fmla="*/ 6 h 6556"/>
                <a:gd name="T2" fmla="*/ 3869 w 6560"/>
                <a:gd name="T3" fmla="*/ 54 h 6556"/>
                <a:gd name="T4" fmla="*/ 4244 w 6560"/>
                <a:gd name="T5" fmla="*/ 144 h 6556"/>
                <a:gd name="T6" fmla="*/ 4599 w 6560"/>
                <a:gd name="T7" fmla="*/ 277 h 6556"/>
                <a:gd name="T8" fmla="*/ 4934 w 6560"/>
                <a:gd name="T9" fmla="*/ 448 h 6556"/>
                <a:gd name="T10" fmla="*/ 5248 w 6560"/>
                <a:gd name="T11" fmla="*/ 656 h 6556"/>
                <a:gd name="T12" fmla="*/ 5533 w 6560"/>
                <a:gd name="T13" fmla="*/ 895 h 6556"/>
                <a:gd name="T14" fmla="*/ 5788 w 6560"/>
                <a:gd name="T15" fmla="*/ 1166 h 6556"/>
                <a:gd name="T16" fmla="*/ 6012 w 6560"/>
                <a:gd name="T17" fmla="*/ 1465 h 6556"/>
                <a:gd name="T18" fmla="*/ 6203 w 6560"/>
                <a:gd name="T19" fmla="*/ 1788 h 6556"/>
                <a:gd name="T20" fmla="*/ 6355 w 6560"/>
                <a:gd name="T21" fmla="*/ 2135 h 6556"/>
                <a:gd name="T22" fmla="*/ 6466 w 6560"/>
                <a:gd name="T23" fmla="*/ 2500 h 6556"/>
                <a:gd name="T24" fmla="*/ 6536 w 6560"/>
                <a:gd name="T25" fmla="*/ 2882 h 6556"/>
                <a:gd name="T26" fmla="*/ 6560 w 6560"/>
                <a:gd name="T27" fmla="*/ 3279 h 6556"/>
                <a:gd name="T28" fmla="*/ 6536 w 6560"/>
                <a:gd name="T29" fmla="*/ 3674 h 6556"/>
                <a:gd name="T30" fmla="*/ 6466 w 6560"/>
                <a:gd name="T31" fmla="*/ 4056 h 6556"/>
                <a:gd name="T32" fmla="*/ 6355 w 6560"/>
                <a:gd name="T33" fmla="*/ 4421 h 6556"/>
                <a:gd name="T34" fmla="*/ 6203 w 6560"/>
                <a:gd name="T35" fmla="*/ 4768 h 6556"/>
                <a:gd name="T36" fmla="*/ 6012 w 6560"/>
                <a:gd name="T37" fmla="*/ 5091 h 6556"/>
                <a:gd name="T38" fmla="*/ 5788 w 6560"/>
                <a:gd name="T39" fmla="*/ 5390 h 6556"/>
                <a:gd name="T40" fmla="*/ 5533 w 6560"/>
                <a:gd name="T41" fmla="*/ 5661 h 6556"/>
                <a:gd name="T42" fmla="*/ 5248 w 6560"/>
                <a:gd name="T43" fmla="*/ 5902 h 6556"/>
                <a:gd name="T44" fmla="*/ 4934 w 6560"/>
                <a:gd name="T45" fmla="*/ 6108 h 6556"/>
                <a:gd name="T46" fmla="*/ 4599 w 6560"/>
                <a:gd name="T47" fmla="*/ 6279 h 6556"/>
                <a:gd name="T48" fmla="*/ 4244 w 6560"/>
                <a:gd name="T49" fmla="*/ 6413 h 6556"/>
                <a:gd name="T50" fmla="*/ 3869 w 6560"/>
                <a:gd name="T51" fmla="*/ 6502 h 6556"/>
                <a:gd name="T52" fmla="*/ 3480 w 6560"/>
                <a:gd name="T53" fmla="*/ 6550 h 6556"/>
                <a:gd name="T54" fmla="*/ 3080 w 6560"/>
                <a:gd name="T55" fmla="*/ 6550 h 6556"/>
                <a:gd name="T56" fmla="*/ 2691 w 6560"/>
                <a:gd name="T57" fmla="*/ 6502 h 6556"/>
                <a:gd name="T58" fmla="*/ 2316 w 6560"/>
                <a:gd name="T59" fmla="*/ 6413 h 6556"/>
                <a:gd name="T60" fmla="*/ 1961 w 6560"/>
                <a:gd name="T61" fmla="*/ 6279 h 6556"/>
                <a:gd name="T62" fmla="*/ 1624 w 6560"/>
                <a:gd name="T63" fmla="*/ 6108 h 6556"/>
                <a:gd name="T64" fmla="*/ 1312 w 6560"/>
                <a:gd name="T65" fmla="*/ 5902 h 6556"/>
                <a:gd name="T66" fmla="*/ 1027 w 6560"/>
                <a:gd name="T67" fmla="*/ 5661 h 6556"/>
                <a:gd name="T68" fmla="*/ 772 w 6560"/>
                <a:gd name="T69" fmla="*/ 5390 h 6556"/>
                <a:gd name="T70" fmla="*/ 547 w 6560"/>
                <a:gd name="T71" fmla="*/ 5091 h 6556"/>
                <a:gd name="T72" fmla="*/ 357 w 6560"/>
                <a:gd name="T73" fmla="*/ 4768 h 6556"/>
                <a:gd name="T74" fmla="*/ 205 w 6560"/>
                <a:gd name="T75" fmla="*/ 4421 h 6556"/>
                <a:gd name="T76" fmla="*/ 94 w 6560"/>
                <a:gd name="T77" fmla="*/ 4056 h 6556"/>
                <a:gd name="T78" fmla="*/ 24 w 6560"/>
                <a:gd name="T79" fmla="*/ 3674 h 6556"/>
                <a:gd name="T80" fmla="*/ 0 w 6560"/>
                <a:gd name="T81" fmla="*/ 3279 h 6556"/>
                <a:gd name="T82" fmla="*/ 24 w 6560"/>
                <a:gd name="T83" fmla="*/ 2882 h 6556"/>
                <a:gd name="T84" fmla="*/ 94 w 6560"/>
                <a:gd name="T85" fmla="*/ 2500 h 6556"/>
                <a:gd name="T86" fmla="*/ 205 w 6560"/>
                <a:gd name="T87" fmla="*/ 2135 h 6556"/>
                <a:gd name="T88" fmla="*/ 357 w 6560"/>
                <a:gd name="T89" fmla="*/ 1788 h 6556"/>
                <a:gd name="T90" fmla="*/ 547 w 6560"/>
                <a:gd name="T91" fmla="*/ 1465 h 6556"/>
                <a:gd name="T92" fmla="*/ 772 w 6560"/>
                <a:gd name="T93" fmla="*/ 1166 h 6556"/>
                <a:gd name="T94" fmla="*/ 1027 w 6560"/>
                <a:gd name="T95" fmla="*/ 895 h 6556"/>
                <a:gd name="T96" fmla="*/ 1312 w 6560"/>
                <a:gd name="T97" fmla="*/ 656 h 6556"/>
                <a:gd name="T98" fmla="*/ 1624 w 6560"/>
                <a:gd name="T99" fmla="*/ 448 h 6556"/>
                <a:gd name="T100" fmla="*/ 1961 w 6560"/>
                <a:gd name="T101" fmla="*/ 277 h 6556"/>
                <a:gd name="T102" fmla="*/ 2316 w 6560"/>
                <a:gd name="T103" fmla="*/ 144 h 6556"/>
                <a:gd name="T104" fmla="*/ 2691 w 6560"/>
                <a:gd name="T105" fmla="*/ 54 h 6556"/>
                <a:gd name="T106" fmla="*/ 3080 w 6560"/>
                <a:gd name="T107" fmla="*/ 6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60" h="6556">
                  <a:moveTo>
                    <a:pt x="3279" y="0"/>
                  </a:moveTo>
                  <a:lnTo>
                    <a:pt x="3480" y="6"/>
                  </a:lnTo>
                  <a:lnTo>
                    <a:pt x="3676" y="24"/>
                  </a:lnTo>
                  <a:lnTo>
                    <a:pt x="3869" y="54"/>
                  </a:lnTo>
                  <a:lnTo>
                    <a:pt x="4059" y="94"/>
                  </a:lnTo>
                  <a:lnTo>
                    <a:pt x="4244" y="144"/>
                  </a:lnTo>
                  <a:lnTo>
                    <a:pt x="4424" y="205"/>
                  </a:lnTo>
                  <a:lnTo>
                    <a:pt x="4599" y="277"/>
                  </a:lnTo>
                  <a:lnTo>
                    <a:pt x="4771" y="357"/>
                  </a:lnTo>
                  <a:lnTo>
                    <a:pt x="4934" y="448"/>
                  </a:lnTo>
                  <a:lnTo>
                    <a:pt x="5094" y="548"/>
                  </a:lnTo>
                  <a:lnTo>
                    <a:pt x="5248" y="656"/>
                  </a:lnTo>
                  <a:lnTo>
                    <a:pt x="5393" y="771"/>
                  </a:lnTo>
                  <a:lnTo>
                    <a:pt x="5533" y="895"/>
                  </a:lnTo>
                  <a:lnTo>
                    <a:pt x="5664" y="1027"/>
                  </a:lnTo>
                  <a:lnTo>
                    <a:pt x="5788" y="1166"/>
                  </a:lnTo>
                  <a:lnTo>
                    <a:pt x="5904" y="1312"/>
                  </a:lnTo>
                  <a:lnTo>
                    <a:pt x="6012" y="1465"/>
                  </a:lnTo>
                  <a:lnTo>
                    <a:pt x="6111" y="1625"/>
                  </a:lnTo>
                  <a:lnTo>
                    <a:pt x="6203" y="1788"/>
                  </a:lnTo>
                  <a:lnTo>
                    <a:pt x="6283" y="1959"/>
                  </a:lnTo>
                  <a:lnTo>
                    <a:pt x="6355" y="2135"/>
                  </a:lnTo>
                  <a:lnTo>
                    <a:pt x="6416" y="2314"/>
                  </a:lnTo>
                  <a:lnTo>
                    <a:pt x="6466" y="2500"/>
                  </a:lnTo>
                  <a:lnTo>
                    <a:pt x="6506" y="2689"/>
                  </a:lnTo>
                  <a:lnTo>
                    <a:pt x="6536" y="2882"/>
                  </a:lnTo>
                  <a:lnTo>
                    <a:pt x="6554" y="3078"/>
                  </a:lnTo>
                  <a:lnTo>
                    <a:pt x="6560" y="3279"/>
                  </a:lnTo>
                  <a:lnTo>
                    <a:pt x="6554" y="3478"/>
                  </a:lnTo>
                  <a:lnTo>
                    <a:pt x="6536" y="3674"/>
                  </a:lnTo>
                  <a:lnTo>
                    <a:pt x="6506" y="3867"/>
                  </a:lnTo>
                  <a:lnTo>
                    <a:pt x="6466" y="4056"/>
                  </a:lnTo>
                  <a:lnTo>
                    <a:pt x="6416" y="4242"/>
                  </a:lnTo>
                  <a:lnTo>
                    <a:pt x="6355" y="4421"/>
                  </a:lnTo>
                  <a:lnTo>
                    <a:pt x="6283" y="4597"/>
                  </a:lnTo>
                  <a:lnTo>
                    <a:pt x="6203" y="4768"/>
                  </a:lnTo>
                  <a:lnTo>
                    <a:pt x="6111" y="4933"/>
                  </a:lnTo>
                  <a:lnTo>
                    <a:pt x="6012" y="5091"/>
                  </a:lnTo>
                  <a:lnTo>
                    <a:pt x="5904" y="5244"/>
                  </a:lnTo>
                  <a:lnTo>
                    <a:pt x="5788" y="5390"/>
                  </a:lnTo>
                  <a:lnTo>
                    <a:pt x="5664" y="5529"/>
                  </a:lnTo>
                  <a:lnTo>
                    <a:pt x="5533" y="5661"/>
                  </a:lnTo>
                  <a:lnTo>
                    <a:pt x="5393" y="5785"/>
                  </a:lnTo>
                  <a:lnTo>
                    <a:pt x="5248" y="5902"/>
                  </a:lnTo>
                  <a:lnTo>
                    <a:pt x="5094" y="6010"/>
                  </a:lnTo>
                  <a:lnTo>
                    <a:pt x="4934" y="6108"/>
                  </a:lnTo>
                  <a:lnTo>
                    <a:pt x="4771" y="6199"/>
                  </a:lnTo>
                  <a:lnTo>
                    <a:pt x="4599" y="6279"/>
                  </a:lnTo>
                  <a:lnTo>
                    <a:pt x="4424" y="6351"/>
                  </a:lnTo>
                  <a:lnTo>
                    <a:pt x="4244" y="6413"/>
                  </a:lnTo>
                  <a:lnTo>
                    <a:pt x="4059" y="6462"/>
                  </a:lnTo>
                  <a:lnTo>
                    <a:pt x="3869" y="6502"/>
                  </a:lnTo>
                  <a:lnTo>
                    <a:pt x="3676" y="6532"/>
                  </a:lnTo>
                  <a:lnTo>
                    <a:pt x="3480" y="6550"/>
                  </a:lnTo>
                  <a:lnTo>
                    <a:pt x="3279" y="6556"/>
                  </a:lnTo>
                  <a:lnTo>
                    <a:pt x="3080" y="6550"/>
                  </a:lnTo>
                  <a:lnTo>
                    <a:pt x="2884" y="6532"/>
                  </a:lnTo>
                  <a:lnTo>
                    <a:pt x="2691" y="6502"/>
                  </a:lnTo>
                  <a:lnTo>
                    <a:pt x="2501" y="6462"/>
                  </a:lnTo>
                  <a:lnTo>
                    <a:pt x="2316" y="6413"/>
                  </a:lnTo>
                  <a:lnTo>
                    <a:pt x="2136" y="6351"/>
                  </a:lnTo>
                  <a:lnTo>
                    <a:pt x="1961" y="6279"/>
                  </a:lnTo>
                  <a:lnTo>
                    <a:pt x="1789" y="6199"/>
                  </a:lnTo>
                  <a:lnTo>
                    <a:pt x="1624" y="6108"/>
                  </a:lnTo>
                  <a:lnTo>
                    <a:pt x="1466" y="6010"/>
                  </a:lnTo>
                  <a:lnTo>
                    <a:pt x="1312" y="5902"/>
                  </a:lnTo>
                  <a:lnTo>
                    <a:pt x="1167" y="5785"/>
                  </a:lnTo>
                  <a:lnTo>
                    <a:pt x="1027" y="5661"/>
                  </a:lnTo>
                  <a:lnTo>
                    <a:pt x="896" y="5529"/>
                  </a:lnTo>
                  <a:lnTo>
                    <a:pt x="772" y="5390"/>
                  </a:lnTo>
                  <a:lnTo>
                    <a:pt x="654" y="5244"/>
                  </a:lnTo>
                  <a:lnTo>
                    <a:pt x="547" y="5091"/>
                  </a:lnTo>
                  <a:lnTo>
                    <a:pt x="449" y="4933"/>
                  </a:lnTo>
                  <a:lnTo>
                    <a:pt x="357" y="4768"/>
                  </a:lnTo>
                  <a:lnTo>
                    <a:pt x="277" y="4597"/>
                  </a:lnTo>
                  <a:lnTo>
                    <a:pt x="205" y="4421"/>
                  </a:lnTo>
                  <a:lnTo>
                    <a:pt x="144" y="4242"/>
                  </a:lnTo>
                  <a:lnTo>
                    <a:pt x="94" y="4056"/>
                  </a:lnTo>
                  <a:lnTo>
                    <a:pt x="54" y="3867"/>
                  </a:lnTo>
                  <a:lnTo>
                    <a:pt x="24" y="3674"/>
                  </a:lnTo>
                  <a:lnTo>
                    <a:pt x="6" y="3478"/>
                  </a:lnTo>
                  <a:lnTo>
                    <a:pt x="0" y="3279"/>
                  </a:lnTo>
                  <a:lnTo>
                    <a:pt x="6" y="3078"/>
                  </a:lnTo>
                  <a:lnTo>
                    <a:pt x="24" y="2882"/>
                  </a:lnTo>
                  <a:lnTo>
                    <a:pt x="54" y="2689"/>
                  </a:lnTo>
                  <a:lnTo>
                    <a:pt x="94" y="2500"/>
                  </a:lnTo>
                  <a:lnTo>
                    <a:pt x="144" y="2314"/>
                  </a:lnTo>
                  <a:lnTo>
                    <a:pt x="205" y="2135"/>
                  </a:lnTo>
                  <a:lnTo>
                    <a:pt x="277" y="1959"/>
                  </a:lnTo>
                  <a:lnTo>
                    <a:pt x="357" y="1788"/>
                  </a:lnTo>
                  <a:lnTo>
                    <a:pt x="449" y="1625"/>
                  </a:lnTo>
                  <a:lnTo>
                    <a:pt x="547" y="1465"/>
                  </a:lnTo>
                  <a:lnTo>
                    <a:pt x="654" y="1312"/>
                  </a:lnTo>
                  <a:lnTo>
                    <a:pt x="772" y="1166"/>
                  </a:lnTo>
                  <a:lnTo>
                    <a:pt x="896" y="1027"/>
                  </a:lnTo>
                  <a:lnTo>
                    <a:pt x="1027" y="895"/>
                  </a:lnTo>
                  <a:lnTo>
                    <a:pt x="1167" y="771"/>
                  </a:lnTo>
                  <a:lnTo>
                    <a:pt x="1312" y="656"/>
                  </a:lnTo>
                  <a:lnTo>
                    <a:pt x="1466" y="548"/>
                  </a:lnTo>
                  <a:lnTo>
                    <a:pt x="1624" y="448"/>
                  </a:lnTo>
                  <a:lnTo>
                    <a:pt x="1789" y="357"/>
                  </a:lnTo>
                  <a:lnTo>
                    <a:pt x="1961" y="277"/>
                  </a:lnTo>
                  <a:lnTo>
                    <a:pt x="2136" y="205"/>
                  </a:lnTo>
                  <a:lnTo>
                    <a:pt x="2316" y="144"/>
                  </a:lnTo>
                  <a:lnTo>
                    <a:pt x="2501" y="94"/>
                  </a:lnTo>
                  <a:lnTo>
                    <a:pt x="2691" y="54"/>
                  </a:lnTo>
                  <a:lnTo>
                    <a:pt x="2884" y="24"/>
                  </a:lnTo>
                  <a:lnTo>
                    <a:pt x="3080" y="6"/>
                  </a:lnTo>
                  <a:lnTo>
                    <a:pt x="3279"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6" name="Freeform 7"/>
            <p:cNvSpPr>
              <a:spLocks/>
            </p:cNvSpPr>
            <p:nvPr/>
          </p:nvSpPr>
          <p:spPr bwMode="auto">
            <a:xfrm>
              <a:off x="8175239" y="3716675"/>
              <a:ext cx="56956" cy="118876"/>
            </a:xfrm>
            <a:custGeom>
              <a:avLst/>
              <a:gdLst>
                <a:gd name="T0" fmla="*/ 484 w 917"/>
                <a:gd name="T1" fmla="*/ 157 h 1916"/>
                <a:gd name="T2" fmla="*/ 650 w 917"/>
                <a:gd name="T3" fmla="*/ 486 h 1916"/>
                <a:gd name="T4" fmla="*/ 777 w 917"/>
                <a:gd name="T5" fmla="*/ 837 h 1916"/>
                <a:gd name="T6" fmla="*/ 865 w 917"/>
                <a:gd name="T7" fmla="*/ 1206 h 1916"/>
                <a:gd name="T8" fmla="*/ 911 w 917"/>
                <a:gd name="T9" fmla="*/ 1587 h 1916"/>
                <a:gd name="T10" fmla="*/ 911 w 917"/>
                <a:gd name="T11" fmla="*/ 1786 h 1916"/>
                <a:gd name="T12" fmla="*/ 875 w 917"/>
                <a:gd name="T13" fmla="*/ 1800 h 1916"/>
                <a:gd name="T14" fmla="*/ 809 w 917"/>
                <a:gd name="T15" fmla="*/ 1824 h 1916"/>
                <a:gd name="T16" fmla="*/ 720 w 917"/>
                <a:gd name="T17" fmla="*/ 1854 h 1916"/>
                <a:gd name="T18" fmla="*/ 616 w 917"/>
                <a:gd name="T19" fmla="*/ 1882 h 1916"/>
                <a:gd name="T20" fmla="*/ 502 w 917"/>
                <a:gd name="T21" fmla="*/ 1904 h 1916"/>
                <a:gd name="T22" fmla="*/ 384 w 917"/>
                <a:gd name="T23" fmla="*/ 1916 h 1916"/>
                <a:gd name="T24" fmla="*/ 273 w 917"/>
                <a:gd name="T25" fmla="*/ 1912 h 1916"/>
                <a:gd name="T26" fmla="*/ 179 w 917"/>
                <a:gd name="T27" fmla="*/ 1880 h 1916"/>
                <a:gd name="T28" fmla="*/ 105 w 917"/>
                <a:gd name="T29" fmla="*/ 1814 h 1916"/>
                <a:gd name="T30" fmla="*/ 49 w 917"/>
                <a:gd name="T31" fmla="*/ 1720 h 1916"/>
                <a:gd name="T32" fmla="*/ 13 w 917"/>
                <a:gd name="T33" fmla="*/ 1605 h 1916"/>
                <a:gd name="T34" fmla="*/ 0 w 917"/>
                <a:gd name="T35" fmla="*/ 1475 h 1916"/>
                <a:gd name="T36" fmla="*/ 8 w 917"/>
                <a:gd name="T37" fmla="*/ 1340 h 1916"/>
                <a:gd name="T38" fmla="*/ 39 w 917"/>
                <a:gd name="T39" fmla="*/ 1202 h 1916"/>
                <a:gd name="T40" fmla="*/ 97 w 917"/>
                <a:gd name="T41" fmla="*/ 1068 h 1916"/>
                <a:gd name="T42" fmla="*/ 169 w 917"/>
                <a:gd name="T43" fmla="*/ 959 h 1916"/>
                <a:gd name="T44" fmla="*/ 237 w 917"/>
                <a:gd name="T45" fmla="*/ 891 h 1916"/>
                <a:gd name="T46" fmla="*/ 299 w 917"/>
                <a:gd name="T47" fmla="*/ 853 h 1916"/>
                <a:gd name="T48" fmla="*/ 353 w 917"/>
                <a:gd name="T49" fmla="*/ 835 h 1916"/>
                <a:gd name="T50" fmla="*/ 396 w 917"/>
                <a:gd name="T51" fmla="*/ 827 h 1916"/>
                <a:gd name="T52" fmla="*/ 430 w 917"/>
                <a:gd name="T53" fmla="*/ 815 h 1916"/>
                <a:gd name="T54" fmla="*/ 452 w 917"/>
                <a:gd name="T55" fmla="*/ 789 h 1916"/>
                <a:gd name="T56" fmla="*/ 458 w 917"/>
                <a:gd name="T57" fmla="*/ 736 h 1916"/>
                <a:gd name="T58" fmla="*/ 436 w 917"/>
                <a:gd name="T59" fmla="*/ 688 h 1916"/>
                <a:gd name="T60" fmla="*/ 394 w 917"/>
                <a:gd name="T61" fmla="*/ 646 h 1916"/>
                <a:gd name="T62" fmla="*/ 341 w 917"/>
                <a:gd name="T63" fmla="*/ 604 h 1916"/>
                <a:gd name="T64" fmla="*/ 289 w 917"/>
                <a:gd name="T65" fmla="*/ 554 h 1916"/>
                <a:gd name="T66" fmla="*/ 249 w 917"/>
                <a:gd name="T67" fmla="*/ 490 h 1916"/>
                <a:gd name="T68" fmla="*/ 233 w 917"/>
                <a:gd name="T69" fmla="*/ 411 h 1916"/>
                <a:gd name="T70" fmla="*/ 241 w 917"/>
                <a:gd name="T71" fmla="*/ 327 h 1916"/>
                <a:gd name="T72" fmla="*/ 267 w 917"/>
                <a:gd name="T73" fmla="*/ 239 h 1916"/>
                <a:gd name="T74" fmla="*/ 301 w 917"/>
                <a:gd name="T75" fmla="*/ 157 h 1916"/>
                <a:gd name="T76" fmla="*/ 337 w 917"/>
                <a:gd name="T77" fmla="*/ 88 h 1916"/>
                <a:gd name="T78" fmla="*/ 367 w 917"/>
                <a:gd name="T79" fmla="*/ 34 h 1916"/>
                <a:gd name="T80" fmla="*/ 386 w 917"/>
                <a:gd name="T81" fmla="*/ 4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7" h="1916">
                  <a:moveTo>
                    <a:pt x="388" y="0"/>
                  </a:moveTo>
                  <a:lnTo>
                    <a:pt x="484" y="157"/>
                  </a:lnTo>
                  <a:lnTo>
                    <a:pt x="572" y="319"/>
                  </a:lnTo>
                  <a:lnTo>
                    <a:pt x="650" y="486"/>
                  </a:lnTo>
                  <a:lnTo>
                    <a:pt x="720" y="660"/>
                  </a:lnTo>
                  <a:lnTo>
                    <a:pt x="777" y="837"/>
                  </a:lnTo>
                  <a:lnTo>
                    <a:pt x="827" y="1019"/>
                  </a:lnTo>
                  <a:lnTo>
                    <a:pt x="865" y="1206"/>
                  </a:lnTo>
                  <a:lnTo>
                    <a:pt x="893" y="1395"/>
                  </a:lnTo>
                  <a:lnTo>
                    <a:pt x="911" y="1587"/>
                  </a:lnTo>
                  <a:lnTo>
                    <a:pt x="917" y="1784"/>
                  </a:lnTo>
                  <a:lnTo>
                    <a:pt x="911" y="1786"/>
                  </a:lnTo>
                  <a:lnTo>
                    <a:pt x="897" y="1792"/>
                  </a:lnTo>
                  <a:lnTo>
                    <a:pt x="875" y="1800"/>
                  </a:lnTo>
                  <a:lnTo>
                    <a:pt x="845" y="1812"/>
                  </a:lnTo>
                  <a:lnTo>
                    <a:pt x="809" y="1824"/>
                  </a:lnTo>
                  <a:lnTo>
                    <a:pt x="767" y="1838"/>
                  </a:lnTo>
                  <a:lnTo>
                    <a:pt x="720" y="1854"/>
                  </a:lnTo>
                  <a:lnTo>
                    <a:pt x="670" y="1868"/>
                  </a:lnTo>
                  <a:lnTo>
                    <a:pt x="616" y="1882"/>
                  </a:lnTo>
                  <a:lnTo>
                    <a:pt x="560" y="1894"/>
                  </a:lnTo>
                  <a:lnTo>
                    <a:pt x="502" y="1904"/>
                  </a:lnTo>
                  <a:lnTo>
                    <a:pt x="442" y="1912"/>
                  </a:lnTo>
                  <a:lnTo>
                    <a:pt x="384" y="1916"/>
                  </a:lnTo>
                  <a:lnTo>
                    <a:pt x="327" y="1916"/>
                  </a:lnTo>
                  <a:lnTo>
                    <a:pt x="273" y="1912"/>
                  </a:lnTo>
                  <a:lnTo>
                    <a:pt x="225" y="1900"/>
                  </a:lnTo>
                  <a:lnTo>
                    <a:pt x="179" y="1880"/>
                  </a:lnTo>
                  <a:lnTo>
                    <a:pt x="139" y="1850"/>
                  </a:lnTo>
                  <a:lnTo>
                    <a:pt x="105" y="1814"/>
                  </a:lnTo>
                  <a:lnTo>
                    <a:pt x="75" y="1770"/>
                  </a:lnTo>
                  <a:lnTo>
                    <a:pt x="49" y="1720"/>
                  </a:lnTo>
                  <a:lnTo>
                    <a:pt x="29" y="1664"/>
                  </a:lnTo>
                  <a:lnTo>
                    <a:pt x="13" y="1605"/>
                  </a:lnTo>
                  <a:lnTo>
                    <a:pt x="4" y="1541"/>
                  </a:lnTo>
                  <a:lnTo>
                    <a:pt x="0" y="1475"/>
                  </a:lnTo>
                  <a:lnTo>
                    <a:pt x="0" y="1407"/>
                  </a:lnTo>
                  <a:lnTo>
                    <a:pt x="8" y="1340"/>
                  </a:lnTo>
                  <a:lnTo>
                    <a:pt x="19" y="1270"/>
                  </a:lnTo>
                  <a:lnTo>
                    <a:pt x="39" y="1202"/>
                  </a:lnTo>
                  <a:lnTo>
                    <a:pt x="65" y="1134"/>
                  </a:lnTo>
                  <a:lnTo>
                    <a:pt x="97" y="1068"/>
                  </a:lnTo>
                  <a:lnTo>
                    <a:pt x="133" y="1009"/>
                  </a:lnTo>
                  <a:lnTo>
                    <a:pt x="169" y="959"/>
                  </a:lnTo>
                  <a:lnTo>
                    <a:pt x="205" y="919"/>
                  </a:lnTo>
                  <a:lnTo>
                    <a:pt x="237" y="891"/>
                  </a:lnTo>
                  <a:lnTo>
                    <a:pt x="269" y="869"/>
                  </a:lnTo>
                  <a:lnTo>
                    <a:pt x="299" y="853"/>
                  </a:lnTo>
                  <a:lnTo>
                    <a:pt x="327" y="843"/>
                  </a:lnTo>
                  <a:lnTo>
                    <a:pt x="353" y="835"/>
                  </a:lnTo>
                  <a:lnTo>
                    <a:pt x="375" y="831"/>
                  </a:lnTo>
                  <a:lnTo>
                    <a:pt x="396" y="827"/>
                  </a:lnTo>
                  <a:lnTo>
                    <a:pt x="414" y="821"/>
                  </a:lnTo>
                  <a:lnTo>
                    <a:pt x="430" y="815"/>
                  </a:lnTo>
                  <a:lnTo>
                    <a:pt x="442" y="803"/>
                  </a:lnTo>
                  <a:lnTo>
                    <a:pt x="452" y="789"/>
                  </a:lnTo>
                  <a:lnTo>
                    <a:pt x="458" y="767"/>
                  </a:lnTo>
                  <a:lnTo>
                    <a:pt x="458" y="736"/>
                  </a:lnTo>
                  <a:lnTo>
                    <a:pt x="450" y="710"/>
                  </a:lnTo>
                  <a:lnTo>
                    <a:pt x="436" y="688"/>
                  </a:lnTo>
                  <a:lnTo>
                    <a:pt x="418" y="666"/>
                  </a:lnTo>
                  <a:lnTo>
                    <a:pt x="394" y="646"/>
                  </a:lnTo>
                  <a:lnTo>
                    <a:pt x="369" y="626"/>
                  </a:lnTo>
                  <a:lnTo>
                    <a:pt x="341" y="604"/>
                  </a:lnTo>
                  <a:lnTo>
                    <a:pt x="315" y="580"/>
                  </a:lnTo>
                  <a:lnTo>
                    <a:pt x="289" y="554"/>
                  </a:lnTo>
                  <a:lnTo>
                    <a:pt x="267" y="524"/>
                  </a:lnTo>
                  <a:lnTo>
                    <a:pt x="249" y="490"/>
                  </a:lnTo>
                  <a:lnTo>
                    <a:pt x="237" y="448"/>
                  </a:lnTo>
                  <a:lnTo>
                    <a:pt x="233" y="411"/>
                  </a:lnTo>
                  <a:lnTo>
                    <a:pt x="235" y="369"/>
                  </a:lnTo>
                  <a:lnTo>
                    <a:pt x="241" y="327"/>
                  </a:lnTo>
                  <a:lnTo>
                    <a:pt x="253" y="283"/>
                  </a:lnTo>
                  <a:lnTo>
                    <a:pt x="267" y="239"/>
                  </a:lnTo>
                  <a:lnTo>
                    <a:pt x="283" y="199"/>
                  </a:lnTo>
                  <a:lnTo>
                    <a:pt x="301" y="157"/>
                  </a:lnTo>
                  <a:lnTo>
                    <a:pt x="319" y="122"/>
                  </a:lnTo>
                  <a:lnTo>
                    <a:pt x="337" y="88"/>
                  </a:lnTo>
                  <a:lnTo>
                    <a:pt x="353" y="58"/>
                  </a:lnTo>
                  <a:lnTo>
                    <a:pt x="367" y="34"/>
                  </a:lnTo>
                  <a:lnTo>
                    <a:pt x="378" y="16"/>
                  </a:lnTo>
                  <a:lnTo>
                    <a:pt x="386" y="4"/>
                  </a:lnTo>
                  <a:lnTo>
                    <a:pt x="388" y="0"/>
                  </a:lnTo>
                  <a:close/>
                </a:path>
              </a:pathLst>
            </a:custGeom>
            <a:solidFill>
              <a:schemeClr val="accent2">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7" name="Freeform 8"/>
            <p:cNvSpPr>
              <a:spLocks/>
            </p:cNvSpPr>
            <p:nvPr/>
          </p:nvSpPr>
          <p:spPr bwMode="auto">
            <a:xfrm>
              <a:off x="8077334" y="3631179"/>
              <a:ext cx="69861" cy="48766"/>
            </a:xfrm>
            <a:custGeom>
              <a:avLst/>
              <a:gdLst>
                <a:gd name="T0" fmla="*/ 76 w 1125"/>
                <a:gd name="T1" fmla="*/ 0 h 787"/>
                <a:gd name="T2" fmla="*/ 265 w 1125"/>
                <a:gd name="T3" fmla="*/ 55 h 787"/>
                <a:gd name="T4" fmla="*/ 449 w 1125"/>
                <a:gd name="T5" fmla="*/ 123 h 787"/>
                <a:gd name="T6" fmla="*/ 626 w 1125"/>
                <a:gd name="T7" fmla="*/ 203 h 787"/>
                <a:gd name="T8" fmla="*/ 800 w 1125"/>
                <a:gd name="T9" fmla="*/ 291 h 787"/>
                <a:gd name="T10" fmla="*/ 965 w 1125"/>
                <a:gd name="T11" fmla="*/ 390 h 787"/>
                <a:gd name="T12" fmla="*/ 1125 w 1125"/>
                <a:gd name="T13" fmla="*/ 498 h 787"/>
                <a:gd name="T14" fmla="*/ 1119 w 1125"/>
                <a:gd name="T15" fmla="*/ 496 h 787"/>
                <a:gd name="T16" fmla="*/ 1101 w 1125"/>
                <a:gd name="T17" fmla="*/ 494 h 787"/>
                <a:gd name="T18" fmla="*/ 1071 w 1125"/>
                <a:gd name="T19" fmla="*/ 490 h 787"/>
                <a:gd name="T20" fmla="*/ 1035 w 1125"/>
                <a:gd name="T21" fmla="*/ 486 h 787"/>
                <a:gd name="T22" fmla="*/ 991 w 1125"/>
                <a:gd name="T23" fmla="*/ 484 h 787"/>
                <a:gd name="T24" fmla="*/ 943 w 1125"/>
                <a:gd name="T25" fmla="*/ 482 h 787"/>
                <a:gd name="T26" fmla="*/ 889 w 1125"/>
                <a:gd name="T27" fmla="*/ 482 h 787"/>
                <a:gd name="T28" fmla="*/ 836 w 1125"/>
                <a:gd name="T29" fmla="*/ 486 h 787"/>
                <a:gd name="T30" fmla="*/ 782 w 1125"/>
                <a:gd name="T31" fmla="*/ 492 h 787"/>
                <a:gd name="T32" fmla="*/ 730 w 1125"/>
                <a:gd name="T33" fmla="*/ 502 h 787"/>
                <a:gd name="T34" fmla="*/ 682 w 1125"/>
                <a:gd name="T35" fmla="*/ 516 h 787"/>
                <a:gd name="T36" fmla="*/ 638 w 1125"/>
                <a:gd name="T37" fmla="*/ 538 h 787"/>
                <a:gd name="T38" fmla="*/ 600 w 1125"/>
                <a:gd name="T39" fmla="*/ 564 h 787"/>
                <a:gd name="T40" fmla="*/ 576 w 1125"/>
                <a:gd name="T41" fmla="*/ 586 h 787"/>
                <a:gd name="T42" fmla="*/ 550 w 1125"/>
                <a:gd name="T43" fmla="*/ 612 h 787"/>
                <a:gd name="T44" fmla="*/ 524 w 1125"/>
                <a:gd name="T45" fmla="*/ 637 h 787"/>
                <a:gd name="T46" fmla="*/ 496 w 1125"/>
                <a:gd name="T47" fmla="*/ 665 h 787"/>
                <a:gd name="T48" fmla="*/ 467 w 1125"/>
                <a:gd name="T49" fmla="*/ 691 h 787"/>
                <a:gd name="T50" fmla="*/ 439 w 1125"/>
                <a:gd name="T51" fmla="*/ 717 h 787"/>
                <a:gd name="T52" fmla="*/ 409 w 1125"/>
                <a:gd name="T53" fmla="*/ 739 h 787"/>
                <a:gd name="T54" fmla="*/ 379 w 1125"/>
                <a:gd name="T55" fmla="*/ 759 h 787"/>
                <a:gd name="T56" fmla="*/ 349 w 1125"/>
                <a:gd name="T57" fmla="*/ 775 h 787"/>
                <a:gd name="T58" fmla="*/ 317 w 1125"/>
                <a:gd name="T59" fmla="*/ 785 h 787"/>
                <a:gd name="T60" fmla="*/ 287 w 1125"/>
                <a:gd name="T61" fmla="*/ 787 h 787"/>
                <a:gd name="T62" fmla="*/ 255 w 1125"/>
                <a:gd name="T63" fmla="*/ 785 h 787"/>
                <a:gd name="T64" fmla="*/ 225 w 1125"/>
                <a:gd name="T65" fmla="*/ 773 h 787"/>
                <a:gd name="T66" fmla="*/ 193 w 1125"/>
                <a:gd name="T67" fmla="*/ 753 h 787"/>
                <a:gd name="T68" fmla="*/ 163 w 1125"/>
                <a:gd name="T69" fmla="*/ 723 h 787"/>
                <a:gd name="T70" fmla="*/ 133 w 1125"/>
                <a:gd name="T71" fmla="*/ 681 h 787"/>
                <a:gd name="T72" fmla="*/ 106 w 1125"/>
                <a:gd name="T73" fmla="*/ 629 h 787"/>
                <a:gd name="T74" fmla="*/ 76 w 1125"/>
                <a:gd name="T75" fmla="*/ 564 h 787"/>
                <a:gd name="T76" fmla="*/ 48 w 1125"/>
                <a:gd name="T77" fmla="*/ 486 h 787"/>
                <a:gd name="T78" fmla="*/ 28 w 1125"/>
                <a:gd name="T79" fmla="*/ 414 h 787"/>
                <a:gd name="T80" fmla="*/ 14 w 1125"/>
                <a:gd name="T81" fmla="*/ 350 h 787"/>
                <a:gd name="T82" fmla="*/ 4 w 1125"/>
                <a:gd name="T83" fmla="*/ 293 h 787"/>
                <a:gd name="T84" fmla="*/ 0 w 1125"/>
                <a:gd name="T85" fmla="*/ 241 h 787"/>
                <a:gd name="T86" fmla="*/ 2 w 1125"/>
                <a:gd name="T87" fmla="*/ 195 h 787"/>
                <a:gd name="T88" fmla="*/ 6 w 1125"/>
                <a:gd name="T89" fmla="*/ 153 h 787"/>
                <a:gd name="T90" fmla="*/ 12 w 1125"/>
                <a:gd name="T91" fmla="*/ 119 h 787"/>
                <a:gd name="T92" fmla="*/ 22 w 1125"/>
                <a:gd name="T93" fmla="*/ 89 h 787"/>
                <a:gd name="T94" fmla="*/ 32 w 1125"/>
                <a:gd name="T95" fmla="*/ 63 h 787"/>
                <a:gd name="T96" fmla="*/ 42 w 1125"/>
                <a:gd name="T97" fmla="*/ 41 h 787"/>
                <a:gd name="T98" fmla="*/ 52 w 1125"/>
                <a:gd name="T99" fmla="*/ 26 h 787"/>
                <a:gd name="T100" fmla="*/ 62 w 1125"/>
                <a:gd name="T101" fmla="*/ 14 h 787"/>
                <a:gd name="T102" fmla="*/ 70 w 1125"/>
                <a:gd name="T103" fmla="*/ 6 h 787"/>
                <a:gd name="T104" fmla="*/ 74 w 1125"/>
                <a:gd name="T105" fmla="*/ 0 h 787"/>
                <a:gd name="T106" fmla="*/ 76 w 1125"/>
                <a:gd name="T107"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5" h="787">
                  <a:moveTo>
                    <a:pt x="76" y="0"/>
                  </a:moveTo>
                  <a:lnTo>
                    <a:pt x="265" y="55"/>
                  </a:lnTo>
                  <a:lnTo>
                    <a:pt x="449" y="123"/>
                  </a:lnTo>
                  <a:lnTo>
                    <a:pt x="626" y="203"/>
                  </a:lnTo>
                  <a:lnTo>
                    <a:pt x="800" y="291"/>
                  </a:lnTo>
                  <a:lnTo>
                    <a:pt x="965" y="390"/>
                  </a:lnTo>
                  <a:lnTo>
                    <a:pt x="1125" y="498"/>
                  </a:lnTo>
                  <a:lnTo>
                    <a:pt x="1119" y="496"/>
                  </a:lnTo>
                  <a:lnTo>
                    <a:pt x="1101" y="494"/>
                  </a:lnTo>
                  <a:lnTo>
                    <a:pt x="1071" y="490"/>
                  </a:lnTo>
                  <a:lnTo>
                    <a:pt x="1035" y="486"/>
                  </a:lnTo>
                  <a:lnTo>
                    <a:pt x="991" y="484"/>
                  </a:lnTo>
                  <a:lnTo>
                    <a:pt x="943" y="482"/>
                  </a:lnTo>
                  <a:lnTo>
                    <a:pt x="889" y="482"/>
                  </a:lnTo>
                  <a:lnTo>
                    <a:pt x="836" y="486"/>
                  </a:lnTo>
                  <a:lnTo>
                    <a:pt x="782" y="492"/>
                  </a:lnTo>
                  <a:lnTo>
                    <a:pt x="730" y="502"/>
                  </a:lnTo>
                  <a:lnTo>
                    <a:pt x="682" y="516"/>
                  </a:lnTo>
                  <a:lnTo>
                    <a:pt x="638" y="538"/>
                  </a:lnTo>
                  <a:lnTo>
                    <a:pt x="600" y="564"/>
                  </a:lnTo>
                  <a:lnTo>
                    <a:pt x="576" y="586"/>
                  </a:lnTo>
                  <a:lnTo>
                    <a:pt x="550" y="612"/>
                  </a:lnTo>
                  <a:lnTo>
                    <a:pt x="524" y="637"/>
                  </a:lnTo>
                  <a:lnTo>
                    <a:pt x="496" y="665"/>
                  </a:lnTo>
                  <a:lnTo>
                    <a:pt x="467" y="691"/>
                  </a:lnTo>
                  <a:lnTo>
                    <a:pt x="439" y="717"/>
                  </a:lnTo>
                  <a:lnTo>
                    <a:pt x="409" y="739"/>
                  </a:lnTo>
                  <a:lnTo>
                    <a:pt x="379" y="759"/>
                  </a:lnTo>
                  <a:lnTo>
                    <a:pt x="349" y="775"/>
                  </a:lnTo>
                  <a:lnTo>
                    <a:pt x="317" y="785"/>
                  </a:lnTo>
                  <a:lnTo>
                    <a:pt x="287" y="787"/>
                  </a:lnTo>
                  <a:lnTo>
                    <a:pt x="255" y="785"/>
                  </a:lnTo>
                  <a:lnTo>
                    <a:pt x="225" y="773"/>
                  </a:lnTo>
                  <a:lnTo>
                    <a:pt x="193" y="753"/>
                  </a:lnTo>
                  <a:lnTo>
                    <a:pt x="163" y="723"/>
                  </a:lnTo>
                  <a:lnTo>
                    <a:pt x="133" y="681"/>
                  </a:lnTo>
                  <a:lnTo>
                    <a:pt x="106" y="629"/>
                  </a:lnTo>
                  <a:lnTo>
                    <a:pt x="76" y="564"/>
                  </a:lnTo>
                  <a:lnTo>
                    <a:pt x="48" y="486"/>
                  </a:lnTo>
                  <a:lnTo>
                    <a:pt x="28" y="414"/>
                  </a:lnTo>
                  <a:lnTo>
                    <a:pt x="14" y="350"/>
                  </a:lnTo>
                  <a:lnTo>
                    <a:pt x="4" y="293"/>
                  </a:lnTo>
                  <a:lnTo>
                    <a:pt x="0" y="241"/>
                  </a:lnTo>
                  <a:lnTo>
                    <a:pt x="2" y="195"/>
                  </a:lnTo>
                  <a:lnTo>
                    <a:pt x="6" y="153"/>
                  </a:lnTo>
                  <a:lnTo>
                    <a:pt x="12" y="119"/>
                  </a:lnTo>
                  <a:lnTo>
                    <a:pt x="22" y="89"/>
                  </a:lnTo>
                  <a:lnTo>
                    <a:pt x="32" y="63"/>
                  </a:lnTo>
                  <a:lnTo>
                    <a:pt x="42" y="41"/>
                  </a:lnTo>
                  <a:lnTo>
                    <a:pt x="52" y="26"/>
                  </a:lnTo>
                  <a:lnTo>
                    <a:pt x="62" y="14"/>
                  </a:lnTo>
                  <a:lnTo>
                    <a:pt x="70" y="6"/>
                  </a:lnTo>
                  <a:lnTo>
                    <a:pt x="74" y="0"/>
                  </a:lnTo>
                  <a:lnTo>
                    <a:pt x="76" y="0"/>
                  </a:lnTo>
                  <a:close/>
                </a:path>
              </a:pathLst>
            </a:custGeom>
            <a:solidFill>
              <a:schemeClr val="accent2">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8" name="Freeform 9"/>
            <p:cNvSpPr>
              <a:spLocks/>
            </p:cNvSpPr>
            <p:nvPr/>
          </p:nvSpPr>
          <p:spPr bwMode="auto">
            <a:xfrm>
              <a:off x="7875693" y="3623982"/>
              <a:ext cx="195561" cy="214051"/>
            </a:xfrm>
            <a:custGeom>
              <a:avLst/>
              <a:gdLst>
                <a:gd name="T0" fmla="*/ 2431 w 3151"/>
                <a:gd name="T1" fmla="*/ 34 h 3450"/>
                <a:gd name="T2" fmla="*/ 2421 w 3151"/>
                <a:gd name="T3" fmla="*/ 157 h 3450"/>
                <a:gd name="T4" fmla="*/ 2664 w 3151"/>
                <a:gd name="T5" fmla="*/ 363 h 3450"/>
                <a:gd name="T6" fmla="*/ 2914 w 3151"/>
                <a:gd name="T7" fmla="*/ 562 h 3450"/>
                <a:gd name="T8" fmla="*/ 2892 w 3151"/>
                <a:gd name="T9" fmla="*/ 694 h 3450"/>
                <a:gd name="T10" fmla="*/ 2782 w 3151"/>
                <a:gd name="T11" fmla="*/ 779 h 3450"/>
                <a:gd name="T12" fmla="*/ 2609 w 3151"/>
                <a:gd name="T13" fmla="*/ 674 h 3450"/>
                <a:gd name="T14" fmla="*/ 2437 w 3151"/>
                <a:gd name="T15" fmla="*/ 452 h 3450"/>
                <a:gd name="T16" fmla="*/ 2086 w 3151"/>
                <a:gd name="T17" fmla="*/ 257 h 3450"/>
                <a:gd name="T18" fmla="*/ 1611 w 3151"/>
                <a:gd name="T19" fmla="*/ 247 h 3450"/>
                <a:gd name="T20" fmla="*/ 1189 w 3151"/>
                <a:gd name="T21" fmla="*/ 407 h 3450"/>
                <a:gd name="T22" fmla="*/ 1049 w 3151"/>
                <a:gd name="T23" fmla="*/ 558 h 3450"/>
                <a:gd name="T24" fmla="*/ 1234 w 3151"/>
                <a:gd name="T25" fmla="*/ 582 h 3450"/>
                <a:gd name="T26" fmla="*/ 1573 w 3151"/>
                <a:gd name="T27" fmla="*/ 510 h 3450"/>
                <a:gd name="T28" fmla="*/ 1869 w 3151"/>
                <a:gd name="T29" fmla="*/ 468 h 3450"/>
                <a:gd name="T30" fmla="*/ 1996 w 3151"/>
                <a:gd name="T31" fmla="*/ 550 h 3450"/>
                <a:gd name="T32" fmla="*/ 1853 w 3151"/>
                <a:gd name="T33" fmla="*/ 728 h 3450"/>
                <a:gd name="T34" fmla="*/ 1653 w 3151"/>
                <a:gd name="T35" fmla="*/ 981 h 3450"/>
                <a:gd name="T36" fmla="*/ 1799 w 3151"/>
                <a:gd name="T37" fmla="*/ 1218 h 3450"/>
                <a:gd name="T38" fmla="*/ 2146 w 3151"/>
                <a:gd name="T39" fmla="*/ 1320 h 3450"/>
                <a:gd name="T40" fmla="*/ 2331 w 3151"/>
                <a:gd name="T41" fmla="*/ 1264 h 3450"/>
                <a:gd name="T42" fmla="*/ 2339 w 3151"/>
                <a:gd name="T43" fmla="*/ 1126 h 3450"/>
                <a:gd name="T44" fmla="*/ 2357 w 3151"/>
                <a:gd name="T45" fmla="*/ 963 h 3450"/>
                <a:gd name="T46" fmla="*/ 2485 w 3151"/>
                <a:gd name="T47" fmla="*/ 901 h 3450"/>
                <a:gd name="T48" fmla="*/ 2808 w 3151"/>
                <a:gd name="T49" fmla="*/ 1042 h 3450"/>
                <a:gd name="T50" fmla="*/ 3089 w 3151"/>
                <a:gd name="T51" fmla="*/ 1218 h 3450"/>
                <a:gd name="T52" fmla="*/ 3129 w 3151"/>
                <a:gd name="T53" fmla="*/ 1425 h 3450"/>
                <a:gd name="T54" fmla="*/ 2804 w 3151"/>
                <a:gd name="T55" fmla="*/ 1748 h 3450"/>
                <a:gd name="T56" fmla="*/ 2435 w 3151"/>
                <a:gd name="T57" fmla="*/ 2119 h 3450"/>
                <a:gd name="T58" fmla="*/ 2301 w 3151"/>
                <a:gd name="T59" fmla="*/ 2412 h 3450"/>
                <a:gd name="T60" fmla="*/ 2357 w 3151"/>
                <a:gd name="T61" fmla="*/ 2637 h 3450"/>
                <a:gd name="T62" fmla="*/ 2319 w 3151"/>
                <a:gd name="T63" fmla="*/ 2715 h 3450"/>
                <a:gd name="T64" fmla="*/ 2168 w 3151"/>
                <a:gd name="T65" fmla="*/ 2575 h 3450"/>
                <a:gd name="T66" fmla="*/ 1930 w 3151"/>
                <a:gd name="T67" fmla="*/ 2510 h 3450"/>
                <a:gd name="T68" fmla="*/ 1699 w 3151"/>
                <a:gd name="T69" fmla="*/ 2585 h 3450"/>
                <a:gd name="T70" fmla="*/ 1573 w 3151"/>
                <a:gd name="T71" fmla="*/ 2797 h 3450"/>
                <a:gd name="T72" fmla="*/ 1755 w 3151"/>
                <a:gd name="T73" fmla="*/ 2980 h 3450"/>
                <a:gd name="T74" fmla="*/ 2020 w 3151"/>
                <a:gd name="T75" fmla="*/ 3032 h 3450"/>
                <a:gd name="T76" fmla="*/ 2222 w 3151"/>
                <a:gd name="T77" fmla="*/ 3235 h 3450"/>
                <a:gd name="T78" fmla="*/ 2286 w 3151"/>
                <a:gd name="T79" fmla="*/ 3431 h 3450"/>
                <a:gd name="T80" fmla="*/ 2152 w 3151"/>
                <a:gd name="T81" fmla="*/ 3393 h 3450"/>
                <a:gd name="T82" fmla="*/ 1966 w 3151"/>
                <a:gd name="T83" fmla="*/ 3135 h 3450"/>
                <a:gd name="T84" fmla="*/ 1755 w 3151"/>
                <a:gd name="T85" fmla="*/ 3096 h 3450"/>
                <a:gd name="T86" fmla="*/ 1534 w 3151"/>
                <a:gd name="T87" fmla="*/ 3092 h 3450"/>
                <a:gd name="T88" fmla="*/ 1308 w 3151"/>
                <a:gd name="T89" fmla="*/ 2966 h 3450"/>
                <a:gd name="T90" fmla="*/ 1061 w 3151"/>
                <a:gd name="T91" fmla="*/ 2643 h 3450"/>
                <a:gd name="T92" fmla="*/ 756 w 3151"/>
                <a:gd name="T93" fmla="*/ 2438 h 3450"/>
                <a:gd name="T94" fmla="*/ 464 w 3151"/>
                <a:gd name="T95" fmla="*/ 2095 h 3450"/>
                <a:gd name="T96" fmla="*/ 313 w 3151"/>
                <a:gd name="T97" fmla="*/ 1698 h 3450"/>
                <a:gd name="T98" fmla="*/ 233 w 3151"/>
                <a:gd name="T99" fmla="*/ 1453 h 3450"/>
                <a:gd name="T100" fmla="*/ 88 w 3151"/>
                <a:gd name="T101" fmla="*/ 1232 h 3450"/>
                <a:gd name="T102" fmla="*/ 0 w 3151"/>
                <a:gd name="T103" fmla="*/ 1116 h 3450"/>
                <a:gd name="T104" fmla="*/ 843 w 3151"/>
                <a:gd name="T105" fmla="*/ 429 h 3450"/>
                <a:gd name="T106" fmla="*/ 1891 w 3151"/>
                <a:gd name="T107" fmla="*/ 52 h 3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51" h="3450">
                  <a:moveTo>
                    <a:pt x="2465" y="0"/>
                  </a:moveTo>
                  <a:lnTo>
                    <a:pt x="2463" y="2"/>
                  </a:lnTo>
                  <a:lnTo>
                    <a:pt x="2457" y="6"/>
                  </a:lnTo>
                  <a:lnTo>
                    <a:pt x="2449" y="12"/>
                  </a:lnTo>
                  <a:lnTo>
                    <a:pt x="2441" y="22"/>
                  </a:lnTo>
                  <a:lnTo>
                    <a:pt x="2431" y="34"/>
                  </a:lnTo>
                  <a:lnTo>
                    <a:pt x="2421" y="50"/>
                  </a:lnTo>
                  <a:lnTo>
                    <a:pt x="2413" y="66"/>
                  </a:lnTo>
                  <a:lnTo>
                    <a:pt x="2409" y="86"/>
                  </a:lnTo>
                  <a:lnTo>
                    <a:pt x="2407" y="108"/>
                  </a:lnTo>
                  <a:lnTo>
                    <a:pt x="2411" y="132"/>
                  </a:lnTo>
                  <a:lnTo>
                    <a:pt x="2421" y="157"/>
                  </a:lnTo>
                  <a:lnTo>
                    <a:pt x="2437" y="187"/>
                  </a:lnTo>
                  <a:lnTo>
                    <a:pt x="2463" y="219"/>
                  </a:lnTo>
                  <a:lnTo>
                    <a:pt x="2497" y="251"/>
                  </a:lnTo>
                  <a:lnTo>
                    <a:pt x="2541" y="287"/>
                  </a:lnTo>
                  <a:lnTo>
                    <a:pt x="2597" y="325"/>
                  </a:lnTo>
                  <a:lnTo>
                    <a:pt x="2664" y="363"/>
                  </a:lnTo>
                  <a:lnTo>
                    <a:pt x="2732" y="403"/>
                  </a:lnTo>
                  <a:lnTo>
                    <a:pt x="2790" y="439"/>
                  </a:lnTo>
                  <a:lnTo>
                    <a:pt x="2834" y="472"/>
                  </a:lnTo>
                  <a:lnTo>
                    <a:pt x="2870" y="504"/>
                  </a:lnTo>
                  <a:lnTo>
                    <a:pt x="2896" y="534"/>
                  </a:lnTo>
                  <a:lnTo>
                    <a:pt x="2914" y="562"/>
                  </a:lnTo>
                  <a:lnTo>
                    <a:pt x="2924" y="588"/>
                  </a:lnTo>
                  <a:lnTo>
                    <a:pt x="2928" y="614"/>
                  </a:lnTo>
                  <a:lnTo>
                    <a:pt x="2924" y="636"/>
                  </a:lnTo>
                  <a:lnTo>
                    <a:pt x="2918" y="656"/>
                  </a:lnTo>
                  <a:lnTo>
                    <a:pt x="2906" y="676"/>
                  </a:lnTo>
                  <a:lnTo>
                    <a:pt x="2892" y="694"/>
                  </a:lnTo>
                  <a:lnTo>
                    <a:pt x="2876" y="712"/>
                  </a:lnTo>
                  <a:lnTo>
                    <a:pt x="2858" y="726"/>
                  </a:lnTo>
                  <a:lnTo>
                    <a:pt x="2840" y="742"/>
                  </a:lnTo>
                  <a:lnTo>
                    <a:pt x="2822" y="753"/>
                  </a:lnTo>
                  <a:lnTo>
                    <a:pt x="2806" y="767"/>
                  </a:lnTo>
                  <a:lnTo>
                    <a:pt x="2782" y="779"/>
                  </a:lnTo>
                  <a:lnTo>
                    <a:pt x="2756" y="781"/>
                  </a:lnTo>
                  <a:lnTo>
                    <a:pt x="2730" y="773"/>
                  </a:lnTo>
                  <a:lnTo>
                    <a:pt x="2700" y="757"/>
                  </a:lnTo>
                  <a:lnTo>
                    <a:pt x="2670" y="734"/>
                  </a:lnTo>
                  <a:lnTo>
                    <a:pt x="2641" y="706"/>
                  </a:lnTo>
                  <a:lnTo>
                    <a:pt x="2609" y="674"/>
                  </a:lnTo>
                  <a:lnTo>
                    <a:pt x="2579" y="638"/>
                  </a:lnTo>
                  <a:lnTo>
                    <a:pt x="2549" y="600"/>
                  </a:lnTo>
                  <a:lnTo>
                    <a:pt x="2519" y="560"/>
                  </a:lnTo>
                  <a:lnTo>
                    <a:pt x="2491" y="522"/>
                  </a:lnTo>
                  <a:lnTo>
                    <a:pt x="2465" y="486"/>
                  </a:lnTo>
                  <a:lnTo>
                    <a:pt x="2437" y="452"/>
                  </a:lnTo>
                  <a:lnTo>
                    <a:pt x="2397" y="417"/>
                  </a:lnTo>
                  <a:lnTo>
                    <a:pt x="2349" y="383"/>
                  </a:lnTo>
                  <a:lnTo>
                    <a:pt x="2293" y="347"/>
                  </a:lnTo>
                  <a:lnTo>
                    <a:pt x="2230" y="313"/>
                  </a:lnTo>
                  <a:lnTo>
                    <a:pt x="2160" y="283"/>
                  </a:lnTo>
                  <a:lnTo>
                    <a:pt x="2086" y="257"/>
                  </a:lnTo>
                  <a:lnTo>
                    <a:pt x="2008" y="235"/>
                  </a:lnTo>
                  <a:lnTo>
                    <a:pt x="1928" y="221"/>
                  </a:lnTo>
                  <a:lnTo>
                    <a:pt x="1849" y="213"/>
                  </a:lnTo>
                  <a:lnTo>
                    <a:pt x="1767" y="215"/>
                  </a:lnTo>
                  <a:lnTo>
                    <a:pt x="1687" y="225"/>
                  </a:lnTo>
                  <a:lnTo>
                    <a:pt x="1611" y="247"/>
                  </a:lnTo>
                  <a:lnTo>
                    <a:pt x="1530" y="275"/>
                  </a:lnTo>
                  <a:lnTo>
                    <a:pt x="1452" y="303"/>
                  </a:lnTo>
                  <a:lnTo>
                    <a:pt x="1378" y="329"/>
                  </a:lnTo>
                  <a:lnTo>
                    <a:pt x="1308" y="355"/>
                  </a:lnTo>
                  <a:lnTo>
                    <a:pt x="1246" y="381"/>
                  </a:lnTo>
                  <a:lnTo>
                    <a:pt x="1189" y="407"/>
                  </a:lnTo>
                  <a:lnTo>
                    <a:pt x="1141" y="431"/>
                  </a:lnTo>
                  <a:lnTo>
                    <a:pt x="1101" y="454"/>
                  </a:lnTo>
                  <a:lnTo>
                    <a:pt x="1071" y="480"/>
                  </a:lnTo>
                  <a:lnTo>
                    <a:pt x="1051" y="506"/>
                  </a:lnTo>
                  <a:lnTo>
                    <a:pt x="1043" y="532"/>
                  </a:lnTo>
                  <a:lnTo>
                    <a:pt x="1049" y="558"/>
                  </a:lnTo>
                  <a:lnTo>
                    <a:pt x="1061" y="574"/>
                  </a:lnTo>
                  <a:lnTo>
                    <a:pt x="1083" y="584"/>
                  </a:lnTo>
                  <a:lnTo>
                    <a:pt x="1111" y="590"/>
                  </a:lnTo>
                  <a:lnTo>
                    <a:pt x="1147" y="590"/>
                  </a:lnTo>
                  <a:lnTo>
                    <a:pt x="1189" y="588"/>
                  </a:lnTo>
                  <a:lnTo>
                    <a:pt x="1234" y="582"/>
                  </a:lnTo>
                  <a:lnTo>
                    <a:pt x="1286" y="572"/>
                  </a:lnTo>
                  <a:lnTo>
                    <a:pt x="1340" y="562"/>
                  </a:lnTo>
                  <a:lnTo>
                    <a:pt x="1398" y="550"/>
                  </a:lnTo>
                  <a:lnTo>
                    <a:pt x="1456" y="538"/>
                  </a:lnTo>
                  <a:lnTo>
                    <a:pt x="1514" y="524"/>
                  </a:lnTo>
                  <a:lnTo>
                    <a:pt x="1573" y="510"/>
                  </a:lnTo>
                  <a:lnTo>
                    <a:pt x="1629" y="498"/>
                  </a:lnTo>
                  <a:lnTo>
                    <a:pt x="1685" y="488"/>
                  </a:lnTo>
                  <a:lnTo>
                    <a:pt x="1737" y="478"/>
                  </a:lnTo>
                  <a:lnTo>
                    <a:pt x="1787" y="472"/>
                  </a:lnTo>
                  <a:lnTo>
                    <a:pt x="1831" y="468"/>
                  </a:lnTo>
                  <a:lnTo>
                    <a:pt x="1869" y="468"/>
                  </a:lnTo>
                  <a:lnTo>
                    <a:pt x="1913" y="474"/>
                  </a:lnTo>
                  <a:lnTo>
                    <a:pt x="1946" y="482"/>
                  </a:lnTo>
                  <a:lnTo>
                    <a:pt x="1972" y="494"/>
                  </a:lnTo>
                  <a:lnTo>
                    <a:pt x="1988" y="510"/>
                  </a:lnTo>
                  <a:lnTo>
                    <a:pt x="1996" y="528"/>
                  </a:lnTo>
                  <a:lnTo>
                    <a:pt x="1996" y="550"/>
                  </a:lnTo>
                  <a:lnTo>
                    <a:pt x="1988" y="574"/>
                  </a:lnTo>
                  <a:lnTo>
                    <a:pt x="1974" y="602"/>
                  </a:lnTo>
                  <a:lnTo>
                    <a:pt x="1952" y="630"/>
                  </a:lnTo>
                  <a:lnTo>
                    <a:pt x="1924" y="662"/>
                  </a:lnTo>
                  <a:lnTo>
                    <a:pt x="1893" y="694"/>
                  </a:lnTo>
                  <a:lnTo>
                    <a:pt x="1853" y="728"/>
                  </a:lnTo>
                  <a:lnTo>
                    <a:pt x="1811" y="761"/>
                  </a:lnTo>
                  <a:lnTo>
                    <a:pt x="1761" y="803"/>
                  </a:lnTo>
                  <a:lnTo>
                    <a:pt x="1719" y="847"/>
                  </a:lnTo>
                  <a:lnTo>
                    <a:pt x="1687" y="891"/>
                  </a:lnTo>
                  <a:lnTo>
                    <a:pt x="1665" y="937"/>
                  </a:lnTo>
                  <a:lnTo>
                    <a:pt x="1653" y="981"/>
                  </a:lnTo>
                  <a:lnTo>
                    <a:pt x="1651" y="1025"/>
                  </a:lnTo>
                  <a:lnTo>
                    <a:pt x="1659" y="1068"/>
                  </a:lnTo>
                  <a:lnTo>
                    <a:pt x="1677" y="1108"/>
                  </a:lnTo>
                  <a:lnTo>
                    <a:pt x="1705" y="1148"/>
                  </a:lnTo>
                  <a:lnTo>
                    <a:pt x="1747" y="1184"/>
                  </a:lnTo>
                  <a:lnTo>
                    <a:pt x="1799" y="1218"/>
                  </a:lnTo>
                  <a:lnTo>
                    <a:pt x="1857" y="1248"/>
                  </a:lnTo>
                  <a:lnTo>
                    <a:pt x="1917" y="1272"/>
                  </a:lnTo>
                  <a:lnTo>
                    <a:pt x="1976" y="1292"/>
                  </a:lnTo>
                  <a:lnTo>
                    <a:pt x="2034" y="1306"/>
                  </a:lnTo>
                  <a:lnTo>
                    <a:pt x="2092" y="1314"/>
                  </a:lnTo>
                  <a:lnTo>
                    <a:pt x="2146" y="1320"/>
                  </a:lnTo>
                  <a:lnTo>
                    <a:pt x="2194" y="1320"/>
                  </a:lnTo>
                  <a:lnTo>
                    <a:pt x="2238" y="1316"/>
                  </a:lnTo>
                  <a:lnTo>
                    <a:pt x="2276" y="1306"/>
                  </a:lnTo>
                  <a:lnTo>
                    <a:pt x="2305" y="1294"/>
                  </a:lnTo>
                  <a:lnTo>
                    <a:pt x="2325" y="1276"/>
                  </a:lnTo>
                  <a:lnTo>
                    <a:pt x="2331" y="1264"/>
                  </a:lnTo>
                  <a:lnTo>
                    <a:pt x="2335" y="1248"/>
                  </a:lnTo>
                  <a:lnTo>
                    <a:pt x="2339" y="1228"/>
                  </a:lnTo>
                  <a:lnTo>
                    <a:pt x="2339" y="1206"/>
                  </a:lnTo>
                  <a:lnTo>
                    <a:pt x="2339" y="1180"/>
                  </a:lnTo>
                  <a:lnTo>
                    <a:pt x="2339" y="1154"/>
                  </a:lnTo>
                  <a:lnTo>
                    <a:pt x="2339" y="1126"/>
                  </a:lnTo>
                  <a:lnTo>
                    <a:pt x="2339" y="1096"/>
                  </a:lnTo>
                  <a:lnTo>
                    <a:pt x="2339" y="1068"/>
                  </a:lnTo>
                  <a:lnTo>
                    <a:pt x="2341" y="1039"/>
                  </a:lnTo>
                  <a:lnTo>
                    <a:pt x="2345" y="1013"/>
                  </a:lnTo>
                  <a:lnTo>
                    <a:pt x="2349" y="987"/>
                  </a:lnTo>
                  <a:lnTo>
                    <a:pt x="2357" y="963"/>
                  </a:lnTo>
                  <a:lnTo>
                    <a:pt x="2369" y="941"/>
                  </a:lnTo>
                  <a:lnTo>
                    <a:pt x="2383" y="925"/>
                  </a:lnTo>
                  <a:lnTo>
                    <a:pt x="2401" y="911"/>
                  </a:lnTo>
                  <a:lnTo>
                    <a:pt x="2425" y="903"/>
                  </a:lnTo>
                  <a:lnTo>
                    <a:pt x="2451" y="899"/>
                  </a:lnTo>
                  <a:lnTo>
                    <a:pt x="2485" y="901"/>
                  </a:lnTo>
                  <a:lnTo>
                    <a:pt x="2523" y="909"/>
                  </a:lnTo>
                  <a:lnTo>
                    <a:pt x="2567" y="925"/>
                  </a:lnTo>
                  <a:lnTo>
                    <a:pt x="2619" y="949"/>
                  </a:lnTo>
                  <a:lnTo>
                    <a:pt x="2684" y="981"/>
                  </a:lnTo>
                  <a:lnTo>
                    <a:pt x="2748" y="1013"/>
                  </a:lnTo>
                  <a:lnTo>
                    <a:pt x="2808" y="1042"/>
                  </a:lnTo>
                  <a:lnTo>
                    <a:pt x="2866" y="1072"/>
                  </a:lnTo>
                  <a:lnTo>
                    <a:pt x="2922" y="1100"/>
                  </a:lnTo>
                  <a:lnTo>
                    <a:pt x="2972" y="1130"/>
                  </a:lnTo>
                  <a:lnTo>
                    <a:pt x="3016" y="1158"/>
                  </a:lnTo>
                  <a:lnTo>
                    <a:pt x="3055" y="1188"/>
                  </a:lnTo>
                  <a:lnTo>
                    <a:pt x="3089" y="1218"/>
                  </a:lnTo>
                  <a:lnTo>
                    <a:pt x="3117" y="1248"/>
                  </a:lnTo>
                  <a:lnTo>
                    <a:pt x="3135" y="1280"/>
                  </a:lnTo>
                  <a:lnTo>
                    <a:pt x="3147" y="1314"/>
                  </a:lnTo>
                  <a:lnTo>
                    <a:pt x="3151" y="1349"/>
                  </a:lnTo>
                  <a:lnTo>
                    <a:pt x="3145" y="1385"/>
                  </a:lnTo>
                  <a:lnTo>
                    <a:pt x="3129" y="1425"/>
                  </a:lnTo>
                  <a:lnTo>
                    <a:pt x="3103" y="1465"/>
                  </a:lnTo>
                  <a:lnTo>
                    <a:pt x="3065" y="1511"/>
                  </a:lnTo>
                  <a:lnTo>
                    <a:pt x="3016" y="1557"/>
                  </a:lnTo>
                  <a:lnTo>
                    <a:pt x="2946" y="1621"/>
                  </a:lnTo>
                  <a:lnTo>
                    <a:pt x="2874" y="1684"/>
                  </a:lnTo>
                  <a:lnTo>
                    <a:pt x="2804" y="1748"/>
                  </a:lnTo>
                  <a:lnTo>
                    <a:pt x="2734" y="1812"/>
                  </a:lnTo>
                  <a:lnTo>
                    <a:pt x="2666" y="1876"/>
                  </a:lnTo>
                  <a:lnTo>
                    <a:pt x="2601" y="1939"/>
                  </a:lnTo>
                  <a:lnTo>
                    <a:pt x="2541" y="2001"/>
                  </a:lnTo>
                  <a:lnTo>
                    <a:pt x="2485" y="2061"/>
                  </a:lnTo>
                  <a:lnTo>
                    <a:pt x="2435" y="2119"/>
                  </a:lnTo>
                  <a:lnTo>
                    <a:pt x="2391" y="2175"/>
                  </a:lnTo>
                  <a:lnTo>
                    <a:pt x="2355" y="2227"/>
                  </a:lnTo>
                  <a:lnTo>
                    <a:pt x="2327" y="2276"/>
                  </a:lnTo>
                  <a:lnTo>
                    <a:pt x="2309" y="2322"/>
                  </a:lnTo>
                  <a:lnTo>
                    <a:pt x="2301" y="2366"/>
                  </a:lnTo>
                  <a:lnTo>
                    <a:pt x="2301" y="2412"/>
                  </a:lnTo>
                  <a:lnTo>
                    <a:pt x="2305" y="2456"/>
                  </a:lnTo>
                  <a:lnTo>
                    <a:pt x="2313" y="2498"/>
                  </a:lnTo>
                  <a:lnTo>
                    <a:pt x="2325" y="2537"/>
                  </a:lnTo>
                  <a:lnTo>
                    <a:pt x="2335" y="2573"/>
                  </a:lnTo>
                  <a:lnTo>
                    <a:pt x="2347" y="2607"/>
                  </a:lnTo>
                  <a:lnTo>
                    <a:pt x="2357" y="2637"/>
                  </a:lnTo>
                  <a:lnTo>
                    <a:pt x="2365" y="2661"/>
                  </a:lnTo>
                  <a:lnTo>
                    <a:pt x="2369" y="2683"/>
                  </a:lnTo>
                  <a:lnTo>
                    <a:pt x="2369" y="2699"/>
                  </a:lnTo>
                  <a:lnTo>
                    <a:pt x="2363" y="2711"/>
                  </a:lnTo>
                  <a:lnTo>
                    <a:pt x="2349" y="2717"/>
                  </a:lnTo>
                  <a:lnTo>
                    <a:pt x="2319" y="2715"/>
                  </a:lnTo>
                  <a:lnTo>
                    <a:pt x="2289" y="2705"/>
                  </a:lnTo>
                  <a:lnTo>
                    <a:pt x="2262" y="2687"/>
                  </a:lnTo>
                  <a:lnTo>
                    <a:pt x="2236" y="2661"/>
                  </a:lnTo>
                  <a:lnTo>
                    <a:pt x="2212" y="2633"/>
                  </a:lnTo>
                  <a:lnTo>
                    <a:pt x="2188" y="2605"/>
                  </a:lnTo>
                  <a:lnTo>
                    <a:pt x="2168" y="2575"/>
                  </a:lnTo>
                  <a:lnTo>
                    <a:pt x="2146" y="2555"/>
                  </a:lnTo>
                  <a:lnTo>
                    <a:pt x="2114" y="2539"/>
                  </a:lnTo>
                  <a:lnTo>
                    <a:pt x="2074" y="2526"/>
                  </a:lnTo>
                  <a:lnTo>
                    <a:pt x="2028" y="2516"/>
                  </a:lnTo>
                  <a:lnTo>
                    <a:pt x="1980" y="2510"/>
                  </a:lnTo>
                  <a:lnTo>
                    <a:pt x="1930" y="2510"/>
                  </a:lnTo>
                  <a:lnTo>
                    <a:pt x="1883" y="2512"/>
                  </a:lnTo>
                  <a:lnTo>
                    <a:pt x="1837" y="2518"/>
                  </a:lnTo>
                  <a:lnTo>
                    <a:pt x="1799" y="2530"/>
                  </a:lnTo>
                  <a:lnTo>
                    <a:pt x="1767" y="2543"/>
                  </a:lnTo>
                  <a:lnTo>
                    <a:pt x="1733" y="2561"/>
                  </a:lnTo>
                  <a:lnTo>
                    <a:pt x="1699" y="2585"/>
                  </a:lnTo>
                  <a:lnTo>
                    <a:pt x="1665" y="2615"/>
                  </a:lnTo>
                  <a:lnTo>
                    <a:pt x="1635" y="2645"/>
                  </a:lnTo>
                  <a:lnTo>
                    <a:pt x="1607" y="2681"/>
                  </a:lnTo>
                  <a:lnTo>
                    <a:pt x="1587" y="2717"/>
                  </a:lnTo>
                  <a:lnTo>
                    <a:pt x="1575" y="2757"/>
                  </a:lnTo>
                  <a:lnTo>
                    <a:pt x="1573" y="2797"/>
                  </a:lnTo>
                  <a:lnTo>
                    <a:pt x="1581" y="2838"/>
                  </a:lnTo>
                  <a:lnTo>
                    <a:pt x="1605" y="2880"/>
                  </a:lnTo>
                  <a:lnTo>
                    <a:pt x="1639" y="2920"/>
                  </a:lnTo>
                  <a:lnTo>
                    <a:pt x="1677" y="2948"/>
                  </a:lnTo>
                  <a:lnTo>
                    <a:pt x="1715" y="2966"/>
                  </a:lnTo>
                  <a:lnTo>
                    <a:pt x="1755" y="2980"/>
                  </a:lnTo>
                  <a:lnTo>
                    <a:pt x="1797" y="2988"/>
                  </a:lnTo>
                  <a:lnTo>
                    <a:pt x="1841" y="2992"/>
                  </a:lnTo>
                  <a:lnTo>
                    <a:pt x="1885" y="2998"/>
                  </a:lnTo>
                  <a:lnTo>
                    <a:pt x="1930" y="3004"/>
                  </a:lnTo>
                  <a:lnTo>
                    <a:pt x="1974" y="3016"/>
                  </a:lnTo>
                  <a:lnTo>
                    <a:pt x="2020" y="3032"/>
                  </a:lnTo>
                  <a:lnTo>
                    <a:pt x="2058" y="3054"/>
                  </a:lnTo>
                  <a:lnTo>
                    <a:pt x="2096" y="3082"/>
                  </a:lnTo>
                  <a:lnTo>
                    <a:pt x="2130" y="3116"/>
                  </a:lnTo>
                  <a:lnTo>
                    <a:pt x="2164" y="3153"/>
                  </a:lnTo>
                  <a:lnTo>
                    <a:pt x="2194" y="3193"/>
                  </a:lnTo>
                  <a:lnTo>
                    <a:pt x="2222" y="3235"/>
                  </a:lnTo>
                  <a:lnTo>
                    <a:pt x="2246" y="3277"/>
                  </a:lnTo>
                  <a:lnTo>
                    <a:pt x="2264" y="3317"/>
                  </a:lnTo>
                  <a:lnTo>
                    <a:pt x="2278" y="3353"/>
                  </a:lnTo>
                  <a:lnTo>
                    <a:pt x="2288" y="3385"/>
                  </a:lnTo>
                  <a:lnTo>
                    <a:pt x="2289" y="3411"/>
                  </a:lnTo>
                  <a:lnTo>
                    <a:pt x="2286" y="3431"/>
                  </a:lnTo>
                  <a:lnTo>
                    <a:pt x="2274" y="3444"/>
                  </a:lnTo>
                  <a:lnTo>
                    <a:pt x="2258" y="3450"/>
                  </a:lnTo>
                  <a:lnTo>
                    <a:pt x="2236" y="3448"/>
                  </a:lnTo>
                  <a:lnTo>
                    <a:pt x="2210" y="3438"/>
                  </a:lnTo>
                  <a:lnTo>
                    <a:pt x="2182" y="3419"/>
                  </a:lnTo>
                  <a:lnTo>
                    <a:pt x="2152" y="3393"/>
                  </a:lnTo>
                  <a:lnTo>
                    <a:pt x="2120" y="3359"/>
                  </a:lnTo>
                  <a:lnTo>
                    <a:pt x="2086" y="3317"/>
                  </a:lnTo>
                  <a:lnTo>
                    <a:pt x="2054" y="3265"/>
                  </a:lnTo>
                  <a:lnTo>
                    <a:pt x="2020" y="3207"/>
                  </a:lnTo>
                  <a:lnTo>
                    <a:pt x="1994" y="3165"/>
                  </a:lnTo>
                  <a:lnTo>
                    <a:pt x="1966" y="3135"/>
                  </a:lnTo>
                  <a:lnTo>
                    <a:pt x="1934" y="3114"/>
                  </a:lnTo>
                  <a:lnTo>
                    <a:pt x="1901" y="3100"/>
                  </a:lnTo>
                  <a:lnTo>
                    <a:pt x="1865" y="3094"/>
                  </a:lnTo>
                  <a:lnTo>
                    <a:pt x="1829" y="3090"/>
                  </a:lnTo>
                  <a:lnTo>
                    <a:pt x="1793" y="3092"/>
                  </a:lnTo>
                  <a:lnTo>
                    <a:pt x="1755" y="3096"/>
                  </a:lnTo>
                  <a:lnTo>
                    <a:pt x="1717" y="3102"/>
                  </a:lnTo>
                  <a:lnTo>
                    <a:pt x="1679" y="3106"/>
                  </a:lnTo>
                  <a:lnTo>
                    <a:pt x="1643" y="3108"/>
                  </a:lnTo>
                  <a:lnTo>
                    <a:pt x="1609" y="3108"/>
                  </a:lnTo>
                  <a:lnTo>
                    <a:pt x="1575" y="3104"/>
                  </a:lnTo>
                  <a:lnTo>
                    <a:pt x="1534" y="3092"/>
                  </a:lnTo>
                  <a:lnTo>
                    <a:pt x="1496" y="3082"/>
                  </a:lnTo>
                  <a:lnTo>
                    <a:pt x="1456" y="3068"/>
                  </a:lnTo>
                  <a:lnTo>
                    <a:pt x="1420" y="3052"/>
                  </a:lnTo>
                  <a:lnTo>
                    <a:pt x="1382" y="3030"/>
                  </a:lnTo>
                  <a:lnTo>
                    <a:pt x="1346" y="3002"/>
                  </a:lnTo>
                  <a:lnTo>
                    <a:pt x="1308" y="2966"/>
                  </a:lnTo>
                  <a:lnTo>
                    <a:pt x="1270" y="2920"/>
                  </a:lnTo>
                  <a:lnTo>
                    <a:pt x="1230" y="2866"/>
                  </a:lnTo>
                  <a:lnTo>
                    <a:pt x="1189" y="2799"/>
                  </a:lnTo>
                  <a:lnTo>
                    <a:pt x="1151" y="2741"/>
                  </a:lnTo>
                  <a:lnTo>
                    <a:pt x="1109" y="2689"/>
                  </a:lnTo>
                  <a:lnTo>
                    <a:pt x="1061" y="2643"/>
                  </a:lnTo>
                  <a:lnTo>
                    <a:pt x="1011" y="2601"/>
                  </a:lnTo>
                  <a:lnTo>
                    <a:pt x="959" y="2565"/>
                  </a:lnTo>
                  <a:lnTo>
                    <a:pt x="905" y="2532"/>
                  </a:lnTo>
                  <a:lnTo>
                    <a:pt x="853" y="2500"/>
                  </a:lnTo>
                  <a:lnTo>
                    <a:pt x="804" y="2468"/>
                  </a:lnTo>
                  <a:lnTo>
                    <a:pt x="756" y="2438"/>
                  </a:lnTo>
                  <a:lnTo>
                    <a:pt x="712" y="2408"/>
                  </a:lnTo>
                  <a:lnTo>
                    <a:pt x="672" y="2376"/>
                  </a:lnTo>
                  <a:lnTo>
                    <a:pt x="638" y="2342"/>
                  </a:lnTo>
                  <a:lnTo>
                    <a:pt x="570" y="2256"/>
                  </a:lnTo>
                  <a:lnTo>
                    <a:pt x="514" y="2175"/>
                  </a:lnTo>
                  <a:lnTo>
                    <a:pt x="464" y="2095"/>
                  </a:lnTo>
                  <a:lnTo>
                    <a:pt x="425" y="2019"/>
                  </a:lnTo>
                  <a:lnTo>
                    <a:pt x="393" y="1947"/>
                  </a:lnTo>
                  <a:lnTo>
                    <a:pt x="365" y="1880"/>
                  </a:lnTo>
                  <a:lnTo>
                    <a:pt x="345" y="1814"/>
                  </a:lnTo>
                  <a:lnTo>
                    <a:pt x="327" y="1754"/>
                  </a:lnTo>
                  <a:lnTo>
                    <a:pt x="313" y="1698"/>
                  </a:lnTo>
                  <a:lnTo>
                    <a:pt x="299" y="1646"/>
                  </a:lnTo>
                  <a:lnTo>
                    <a:pt x="289" y="1601"/>
                  </a:lnTo>
                  <a:lnTo>
                    <a:pt x="277" y="1557"/>
                  </a:lnTo>
                  <a:lnTo>
                    <a:pt x="265" y="1519"/>
                  </a:lnTo>
                  <a:lnTo>
                    <a:pt x="251" y="1487"/>
                  </a:lnTo>
                  <a:lnTo>
                    <a:pt x="233" y="1453"/>
                  </a:lnTo>
                  <a:lnTo>
                    <a:pt x="213" y="1417"/>
                  </a:lnTo>
                  <a:lnTo>
                    <a:pt x="189" y="1379"/>
                  </a:lnTo>
                  <a:lnTo>
                    <a:pt x="163" y="1341"/>
                  </a:lnTo>
                  <a:lnTo>
                    <a:pt x="137" y="1304"/>
                  </a:lnTo>
                  <a:lnTo>
                    <a:pt x="111" y="1268"/>
                  </a:lnTo>
                  <a:lnTo>
                    <a:pt x="88" y="1232"/>
                  </a:lnTo>
                  <a:lnTo>
                    <a:pt x="64" y="1200"/>
                  </a:lnTo>
                  <a:lnTo>
                    <a:pt x="44" y="1172"/>
                  </a:lnTo>
                  <a:lnTo>
                    <a:pt x="26" y="1150"/>
                  </a:lnTo>
                  <a:lnTo>
                    <a:pt x="12" y="1132"/>
                  </a:lnTo>
                  <a:lnTo>
                    <a:pt x="4" y="1120"/>
                  </a:lnTo>
                  <a:lnTo>
                    <a:pt x="0" y="1116"/>
                  </a:lnTo>
                  <a:lnTo>
                    <a:pt x="123" y="983"/>
                  </a:lnTo>
                  <a:lnTo>
                    <a:pt x="255" y="857"/>
                  </a:lnTo>
                  <a:lnTo>
                    <a:pt x="393" y="738"/>
                  </a:lnTo>
                  <a:lnTo>
                    <a:pt x="536" y="626"/>
                  </a:lnTo>
                  <a:lnTo>
                    <a:pt x="688" y="524"/>
                  </a:lnTo>
                  <a:lnTo>
                    <a:pt x="843" y="429"/>
                  </a:lnTo>
                  <a:lnTo>
                    <a:pt x="1007" y="343"/>
                  </a:lnTo>
                  <a:lnTo>
                    <a:pt x="1175" y="265"/>
                  </a:lnTo>
                  <a:lnTo>
                    <a:pt x="1346" y="197"/>
                  </a:lnTo>
                  <a:lnTo>
                    <a:pt x="1524" y="138"/>
                  </a:lnTo>
                  <a:lnTo>
                    <a:pt x="1705" y="90"/>
                  </a:lnTo>
                  <a:lnTo>
                    <a:pt x="1891" y="52"/>
                  </a:lnTo>
                  <a:lnTo>
                    <a:pt x="2078" y="24"/>
                  </a:lnTo>
                  <a:lnTo>
                    <a:pt x="2272" y="6"/>
                  </a:lnTo>
                  <a:lnTo>
                    <a:pt x="2465" y="0"/>
                  </a:lnTo>
                  <a:close/>
                </a:path>
              </a:pathLst>
            </a:custGeom>
            <a:solidFill>
              <a:schemeClr val="accent2">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9" name="Freeform 10"/>
            <p:cNvSpPr>
              <a:spLocks/>
            </p:cNvSpPr>
            <p:nvPr/>
          </p:nvSpPr>
          <p:spPr bwMode="auto">
            <a:xfrm>
              <a:off x="8023232" y="3829719"/>
              <a:ext cx="105102" cy="180175"/>
            </a:xfrm>
            <a:custGeom>
              <a:avLst/>
              <a:gdLst>
                <a:gd name="T0" fmla="*/ 411 w 1696"/>
                <a:gd name="T1" fmla="*/ 8 h 2902"/>
                <a:gd name="T2" fmla="*/ 489 w 1696"/>
                <a:gd name="T3" fmla="*/ 20 h 2902"/>
                <a:gd name="T4" fmla="*/ 629 w 1696"/>
                <a:gd name="T5" fmla="*/ 52 h 2902"/>
                <a:gd name="T6" fmla="*/ 788 w 1696"/>
                <a:gd name="T7" fmla="*/ 108 h 2902"/>
                <a:gd name="T8" fmla="*/ 932 w 1696"/>
                <a:gd name="T9" fmla="*/ 195 h 2902"/>
                <a:gd name="T10" fmla="*/ 1059 w 1696"/>
                <a:gd name="T11" fmla="*/ 309 h 2902"/>
                <a:gd name="T12" fmla="*/ 1169 w 1696"/>
                <a:gd name="T13" fmla="*/ 389 h 2902"/>
                <a:gd name="T14" fmla="*/ 1327 w 1696"/>
                <a:gd name="T15" fmla="*/ 446 h 2902"/>
                <a:gd name="T16" fmla="*/ 1514 w 1696"/>
                <a:gd name="T17" fmla="*/ 498 h 2902"/>
                <a:gd name="T18" fmla="*/ 1636 w 1696"/>
                <a:gd name="T19" fmla="*/ 576 h 2902"/>
                <a:gd name="T20" fmla="*/ 1692 w 1696"/>
                <a:gd name="T21" fmla="*/ 690 h 2902"/>
                <a:gd name="T22" fmla="*/ 1672 w 1696"/>
                <a:gd name="T23" fmla="*/ 843 h 2902"/>
                <a:gd name="T24" fmla="*/ 1572 w 1696"/>
                <a:gd name="T25" fmla="*/ 1032 h 2902"/>
                <a:gd name="T26" fmla="*/ 1434 w 1696"/>
                <a:gd name="T27" fmla="*/ 1250 h 2902"/>
                <a:gd name="T28" fmla="*/ 1281 w 1696"/>
                <a:gd name="T29" fmla="*/ 1475 h 2902"/>
                <a:gd name="T30" fmla="*/ 1131 w 1696"/>
                <a:gd name="T31" fmla="*/ 1680 h 2902"/>
                <a:gd name="T32" fmla="*/ 1002 w 1696"/>
                <a:gd name="T33" fmla="*/ 1834 h 2902"/>
                <a:gd name="T34" fmla="*/ 874 w 1696"/>
                <a:gd name="T35" fmla="*/ 1951 h 2902"/>
                <a:gd name="T36" fmla="*/ 732 w 1696"/>
                <a:gd name="T37" fmla="*/ 2081 h 2902"/>
                <a:gd name="T38" fmla="*/ 613 w 1696"/>
                <a:gd name="T39" fmla="*/ 2234 h 2902"/>
                <a:gd name="T40" fmla="*/ 539 w 1696"/>
                <a:gd name="T41" fmla="*/ 2428 h 2902"/>
                <a:gd name="T42" fmla="*/ 503 w 1696"/>
                <a:gd name="T43" fmla="*/ 2599 h 2902"/>
                <a:gd name="T44" fmla="*/ 523 w 1696"/>
                <a:gd name="T45" fmla="*/ 2731 h 2902"/>
                <a:gd name="T46" fmla="*/ 617 w 1696"/>
                <a:gd name="T47" fmla="*/ 2828 h 2902"/>
                <a:gd name="T48" fmla="*/ 607 w 1696"/>
                <a:gd name="T49" fmla="*/ 2848 h 2902"/>
                <a:gd name="T50" fmla="*/ 575 w 1696"/>
                <a:gd name="T51" fmla="*/ 2882 h 2902"/>
                <a:gd name="T52" fmla="*/ 523 w 1696"/>
                <a:gd name="T53" fmla="*/ 2902 h 2902"/>
                <a:gd name="T54" fmla="*/ 447 w 1696"/>
                <a:gd name="T55" fmla="*/ 2876 h 2902"/>
                <a:gd name="T56" fmla="*/ 347 w 1696"/>
                <a:gd name="T57" fmla="*/ 2771 h 2902"/>
                <a:gd name="T58" fmla="*/ 266 w 1696"/>
                <a:gd name="T59" fmla="*/ 2587 h 2902"/>
                <a:gd name="T60" fmla="*/ 260 w 1696"/>
                <a:gd name="T61" fmla="*/ 2402 h 2902"/>
                <a:gd name="T62" fmla="*/ 293 w 1696"/>
                <a:gd name="T63" fmla="*/ 2226 h 2902"/>
                <a:gd name="T64" fmla="*/ 337 w 1696"/>
                <a:gd name="T65" fmla="*/ 2077 h 2902"/>
                <a:gd name="T66" fmla="*/ 363 w 1696"/>
                <a:gd name="T67" fmla="*/ 1945 h 2902"/>
                <a:gd name="T68" fmla="*/ 393 w 1696"/>
                <a:gd name="T69" fmla="*/ 1768 h 2902"/>
                <a:gd name="T70" fmla="*/ 421 w 1696"/>
                <a:gd name="T71" fmla="*/ 1567 h 2902"/>
                <a:gd name="T72" fmla="*/ 435 w 1696"/>
                <a:gd name="T73" fmla="*/ 1375 h 2902"/>
                <a:gd name="T74" fmla="*/ 427 w 1696"/>
                <a:gd name="T75" fmla="*/ 1234 h 2902"/>
                <a:gd name="T76" fmla="*/ 377 w 1696"/>
                <a:gd name="T77" fmla="*/ 1146 h 2902"/>
                <a:gd name="T78" fmla="*/ 279 w 1696"/>
                <a:gd name="T79" fmla="*/ 1060 h 2902"/>
                <a:gd name="T80" fmla="*/ 164 w 1696"/>
                <a:gd name="T81" fmla="*/ 963 h 2902"/>
                <a:gd name="T82" fmla="*/ 64 w 1696"/>
                <a:gd name="T83" fmla="*/ 833 h 2902"/>
                <a:gd name="T84" fmla="*/ 8 w 1696"/>
                <a:gd name="T85" fmla="*/ 676 h 2902"/>
                <a:gd name="T86" fmla="*/ 0 w 1696"/>
                <a:gd name="T87" fmla="*/ 514 h 2902"/>
                <a:gd name="T88" fmla="*/ 26 w 1696"/>
                <a:gd name="T89" fmla="*/ 343 h 2902"/>
                <a:gd name="T90" fmla="*/ 84 w 1696"/>
                <a:gd name="T91" fmla="*/ 185 h 2902"/>
                <a:gd name="T92" fmla="*/ 176 w 1696"/>
                <a:gd name="T93" fmla="*/ 64 h 2902"/>
                <a:gd name="T94" fmla="*/ 301 w 1696"/>
                <a:gd name="T95" fmla="*/ 2 h 2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96" h="2902">
                  <a:moveTo>
                    <a:pt x="351" y="0"/>
                  </a:moveTo>
                  <a:lnTo>
                    <a:pt x="405" y="8"/>
                  </a:lnTo>
                  <a:lnTo>
                    <a:pt x="411" y="8"/>
                  </a:lnTo>
                  <a:lnTo>
                    <a:pt x="427" y="10"/>
                  </a:lnTo>
                  <a:lnTo>
                    <a:pt x="455" y="14"/>
                  </a:lnTo>
                  <a:lnTo>
                    <a:pt x="489" y="20"/>
                  </a:lnTo>
                  <a:lnTo>
                    <a:pt x="531" y="28"/>
                  </a:lnTo>
                  <a:lnTo>
                    <a:pt x="579" y="38"/>
                  </a:lnTo>
                  <a:lnTo>
                    <a:pt x="629" y="52"/>
                  </a:lnTo>
                  <a:lnTo>
                    <a:pt x="682" y="68"/>
                  </a:lnTo>
                  <a:lnTo>
                    <a:pt x="736" y="86"/>
                  </a:lnTo>
                  <a:lnTo>
                    <a:pt x="788" y="108"/>
                  </a:lnTo>
                  <a:lnTo>
                    <a:pt x="840" y="133"/>
                  </a:lnTo>
                  <a:lnTo>
                    <a:pt x="888" y="161"/>
                  </a:lnTo>
                  <a:lnTo>
                    <a:pt x="932" y="195"/>
                  </a:lnTo>
                  <a:lnTo>
                    <a:pt x="982" y="239"/>
                  </a:lnTo>
                  <a:lnTo>
                    <a:pt x="1023" y="277"/>
                  </a:lnTo>
                  <a:lnTo>
                    <a:pt x="1059" y="309"/>
                  </a:lnTo>
                  <a:lnTo>
                    <a:pt x="1095" y="339"/>
                  </a:lnTo>
                  <a:lnTo>
                    <a:pt x="1131" y="365"/>
                  </a:lnTo>
                  <a:lnTo>
                    <a:pt x="1169" y="389"/>
                  </a:lnTo>
                  <a:lnTo>
                    <a:pt x="1213" y="409"/>
                  </a:lnTo>
                  <a:lnTo>
                    <a:pt x="1265" y="428"/>
                  </a:lnTo>
                  <a:lnTo>
                    <a:pt x="1327" y="446"/>
                  </a:lnTo>
                  <a:lnTo>
                    <a:pt x="1400" y="464"/>
                  </a:lnTo>
                  <a:lnTo>
                    <a:pt x="1460" y="480"/>
                  </a:lnTo>
                  <a:lnTo>
                    <a:pt x="1514" y="498"/>
                  </a:lnTo>
                  <a:lnTo>
                    <a:pt x="1562" y="520"/>
                  </a:lnTo>
                  <a:lnTo>
                    <a:pt x="1602" y="546"/>
                  </a:lnTo>
                  <a:lnTo>
                    <a:pt x="1636" y="576"/>
                  </a:lnTo>
                  <a:lnTo>
                    <a:pt x="1662" y="610"/>
                  </a:lnTo>
                  <a:lnTo>
                    <a:pt x="1682" y="648"/>
                  </a:lnTo>
                  <a:lnTo>
                    <a:pt x="1692" y="690"/>
                  </a:lnTo>
                  <a:lnTo>
                    <a:pt x="1696" y="735"/>
                  </a:lnTo>
                  <a:lnTo>
                    <a:pt x="1688" y="787"/>
                  </a:lnTo>
                  <a:lnTo>
                    <a:pt x="1672" y="843"/>
                  </a:lnTo>
                  <a:lnTo>
                    <a:pt x="1648" y="903"/>
                  </a:lnTo>
                  <a:lnTo>
                    <a:pt x="1612" y="969"/>
                  </a:lnTo>
                  <a:lnTo>
                    <a:pt x="1572" y="1032"/>
                  </a:lnTo>
                  <a:lnTo>
                    <a:pt x="1528" y="1102"/>
                  </a:lnTo>
                  <a:lnTo>
                    <a:pt x="1482" y="1176"/>
                  </a:lnTo>
                  <a:lnTo>
                    <a:pt x="1434" y="1250"/>
                  </a:lnTo>
                  <a:lnTo>
                    <a:pt x="1382" y="1325"/>
                  </a:lnTo>
                  <a:lnTo>
                    <a:pt x="1333" y="1401"/>
                  </a:lnTo>
                  <a:lnTo>
                    <a:pt x="1281" y="1475"/>
                  </a:lnTo>
                  <a:lnTo>
                    <a:pt x="1229" y="1549"/>
                  </a:lnTo>
                  <a:lnTo>
                    <a:pt x="1179" y="1616"/>
                  </a:lnTo>
                  <a:lnTo>
                    <a:pt x="1131" y="1680"/>
                  </a:lnTo>
                  <a:lnTo>
                    <a:pt x="1085" y="1738"/>
                  </a:lnTo>
                  <a:lnTo>
                    <a:pt x="1041" y="1790"/>
                  </a:lnTo>
                  <a:lnTo>
                    <a:pt x="1002" y="1834"/>
                  </a:lnTo>
                  <a:lnTo>
                    <a:pt x="968" y="1870"/>
                  </a:lnTo>
                  <a:lnTo>
                    <a:pt x="920" y="1911"/>
                  </a:lnTo>
                  <a:lnTo>
                    <a:pt x="874" y="1951"/>
                  </a:lnTo>
                  <a:lnTo>
                    <a:pt x="824" y="1993"/>
                  </a:lnTo>
                  <a:lnTo>
                    <a:pt x="778" y="2035"/>
                  </a:lnTo>
                  <a:lnTo>
                    <a:pt x="732" y="2081"/>
                  </a:lnTo>
                  <a:lnTo>
                    <a:pt x="688" y="2127"/>
                  </a:lnTo>
                  <a:lnTo>
                    <a:pt x="648" y="2179"/>
                  </a:lnTo>
                  <a:lnTo>
                    <a:pt x="613" y="2234"/>
                  </a:lnTo>
                  <a:lnTo>
                    <a:pt x="583" y="2294"/>
                  </a:lnTo>
                  <a:lnTo>
                    <a:pt x="557" y="2362"/>
                  </a:lnTo>
                  <a:lnTo>
                    <a:pt x="539" y="2428"/>
                  </a:lnTo>
                  <a:lnTo>
                    <a:pt x="523" y="2492"/>
                  </a:lnTo>
                  <a:lnTo>
                    <a:pt x="511" y="2547"/>
                  </a:lnTo>
                  <a:lnTo>
                    <a:pt x="503" y="2599"/>
                  </a:lnTo>
                  <a:lnTo>
                    <a:pt x="503" y="2647"/>
                  </a:lnTo>
                  <a:lnTo>
                    <a:pt x="509" y="2691"/>
                  </a:lnTo>
                  <a:lnTo>
                    <a:pt x="523" y="2731"/>
                  </a:lnTo>
                  <a:lnTo>
                    <a:pt x="545" y="2767"/>
                  </a:lnTo>
                  <a:lnTo>
                    <a:pt x="575" y="2801"/>
                  </a:lnTo>
                  <a:lnTo>
                    <a:pt x="617" y="2828"/>
                  </a:lnTo>
                  <a:lnTo>
                    <a:pt x="615" y="2832"/>
                  </a:lnTo>
                  <a:lnTo>
                    <a:pt x="611" y="2838"/>
                  </a:lnTo>
                  <a:lnTo>
                    <a:pt x="607" y="2848"/>
                  </a:lnTo>
                  <a:lnTo>
                    <a:pt x="599" y="2858"/>
                  </a:lnTo>
                  <a:lnTo>
                    <a:pt x="589" y="2870"/>
                  </a:lnTo>
                  <a:lnTo>
                    <a:pt x="575" y="2882"/>
                  </a:lnTo>
                  <a:lnTo>
                    <a:pt x="561" y="2892"/>
                  </a:lnTo>
                  <a:lnTo>
                    <a:pt x="543" y="2900"/>
                  </a:lnTo>
                  <a:lnTo>
                    <a:pt x="523" y="2902"/>
                  </a:lnTo>
                  <a:lnTo>
                    <a:pt x="499" y="2900"/>
                  </a:lnTo>
                  <a:lnTo>
                    <a:pt x="475" y="2892"/>
                  </a:lnTo>
                  <a:lnTo>
                    <a:pt x="447" y="2876"/>
                  </a:lnTo>
                  <a:lnTo>
                    <a:pt x="415" y="2850"/>
                  </a:lnTo>
                  <a:lnTo>
                    <a:pt x="383" y="2816"/>
                  </a:lnTo>
                  <a:lnTo>
                    <a:pt x="347" y="2771"/>
                  </a:lnTo>
                  <a:lnTo>
                    <a:pt x="309" y="2711"/>
                  </a:lnTo>
                  <a:lnTo>
                    <a:pt x="283" y="2649"/>
                  </a:lnTo>
                  <a:lnTo>
                    <a:pt x="266" y="2587"/>
                  </a:lnTo>
                  <a:lnTo>
                    <a:pt x="258" y="2525"/>
                  </a:lnTo>
                  <a:lnTo>
                    <a:pt x="256" y="2464"/>
                  </a:lnTo>
                  <a:lnTo>
                    <a:pt x="260" y="2402"/>
                  </a:lnTo>
                  <a:lnTo>
                    <a:pt x="268" y="2342"/>
                  </a:lnTo>
                  <a:lnTo>
                    <a:pt x="279" y="2282"/>
                  </a:lnTo>
                  <a:lnTo>
                    <a:pt x="293" y="2226"/>
                  </a:lnTo>
                  <a:lnTo>
                    <a:pt x="309" y="2173"/>
                  </a:lnTo>
                  <a:lnTo>
                    <a:pt x="323" y="2123"/>
                  </a:lnTo>
                  <a:lnTo>
                    <a:pt x="337" y="2077"/>
                  </a:lnTo>
                  <a:lnTo>
                    <a:pt x="347" y="2033"/>
                  </a:lnTo>
                  <a:lnTo>
                    <a:pt x="355" y="1993"/>
                  </a:lnTo>
                  <a:lnTo>
                    <a:pt x="363" y="1945"/>
                  </a:lnTo>
                  <a:lnTo>
                    <a:pt x="373" y="1892"/>
                  </a:lnTo>
                  <a:lnTo>
                    <a:pt x="383" y="1832"/>
                  </a:lnTo>
                  <a:lnTo>
                    <a:pt x="393" y="1768"/>
                  </a:lnTo>
                  <a:lnTo>
                    <a:pt x="403" y="1702"/>
                  </a:lnTo>
                  <a:lnTo>
                    <a:pt x="413" y="1634"/>
                  </a:lnTo>
                  <a:lnTo>
                    <a:pt x="421" y="1567"/>
                  </a:lnTo>
                  <a:lnTo>
                    <a:pt x="427" y="1499"/>
                  </a:lnTo>
                  <a:lnTo>
                    <a:pt x="433" y="1435"/>
                  </a:lnTo>
                  <a:lnTo>
                    <a:pt x="435" y="1375"/>
                  </a:lnTo>
                  <a:lnTo>
                    <a:pt x="435" y="1321"/>
                  </a:lnTo>
                  <a:lnTo>
                    <a:pt x="433" y="1274"/>
                  </a:lnTo>
                  <a:lnTo>
                    <a:pt x="427" y="1234"/>
                  </a:lnTo>
                  <a:lnTo>
                    <a:pt x="417" y="1202"/>
                  </a:lnTo>
                  <a:lnTo>
                    <a:pt x="399" y="1174"/>
                  </a:lnTo>
                  <a:lnTo>
                    <a:pt x="377" y="1146"/>
                  </a:lnTo>
                  <a:lnTo>
                    <a:pt x="347" y="1118"/>
                  </a:lnTo>
                  <a:lnTo>
                    <a:pt x="315" y="1090"/>
                  </a:lnTo>
                  <a:lnTo>
                    <a:pt x="279" y="1060"/>
                  </a:lnTo>
                  <a:lnTo>
                    <a:pt x="242" y="1030"/>
                  </a:lnTo>
                  <a:lnTo>
                    <a:pt x="204" y="999"/>
                  </a:lnTo>
                  <a:lnTo>
                    <a:pt x="164" y="963"/>
                  </a:lnTo>
                  <a:lnTo>
                    <a:pt x="128" y="925"/>
                  </a:lnTo>
                  <a:lnTo>
                    <a:pt x="94" y="881"/>
                  </a:lnTo>
                  <a:lnTo>
                    <a:pt x="64" y="833"/>
                  </a:lnTo>
                  <a:lnTo>
                    <a:pt x="38" y="781"/>
                  </a:lnTo>
                  <a:lnTo>
                    <a:pt x="18" y="721"/>
                  </a:lnTo>
                  <a:lnTo>
                    <a:pt x="8" y="676"/>
                  </a:lnTo>
                  <a:lnTo>
                    <a:pt x="2" y="624"/>
                  </a:lnTo>
                  <a:lnTo>
                    <a:pt x="0" y="570"/>
                  </a:lnTo>
                  <a:lnTo>
                    <a:pt x="0" y="514"/>
                  </a:lnTo>
                  <a:lnTo>
                    <a:pt x="4" y="456"/>
                  </a:lnTo>
                  <a:lnTo>
                    <a:pt x="14" y="401"/>
                  </a:lnTo>
                  <a:lnTo>
                    <a:pt x="26" y="343"/>
                  </a:lnTo>
                  <a:lnTo>
                    <a:pt x="40" y="287"/>
                  </a:lnTo>
                  <a:lnTo>
                    <a:pt x="60" y="235"/>
                  </a:lnTo>
                  <a:lnTo>
                    <a:pt x="84" y="185"/>
                  </a:lnTo>
                  <a:lnTo>
                    <a:pt x="110" y="139"/>
                  </a:lnTo>
                  <a:lnTo>
                    <a:pt x="140" y="98"/>
                  </a:lnTo>
                  <a:lnTo>
                    <a:pt x="176" y="64"/>
                  </a:lnTo>
                  <a:lnTo>
                    <a:pt x="214" y="36"/>
                  </a:lnTo>
                  <a:lnTo>
                    <a:pt x="256" y="14"/>
                  </a:lnTo>
                  <a:lnTo>
                    <a:pt x="301" y="2"/>
                  </a:lnTo>
                  <a:lnTo>
                    <a:pt x="351" y="0"/>
                  </a:lnTo>
                  <a:close/>
                </a:path>
              </a:pathLst>
            </a:custGeom>
            <a:solidFill>
              <a:schemeClr val="accent2">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91" name="Group 90"/>
          <p:cNvGrpSpPr/>
          <p:nvPr/>
        </p:nvGrpSpPr>
        <p:grpSpPr>
          <a:xfrm>
            <a:off x="6540234" y="3388666"/>
            <a:ext cx="459825" cy="333261"/>
            <a:chOff x="-3131723" y="2610829"/>
            <a:chExt cx="6012989" cy="4357947"/>
          </a:xfrm>
        </p:grpSpPr>
        <p:sp>
          <p:nvSpPr>
            <p:cNvPr id="88" name="Freeform 42"/>
            <p:cNvSpPr>
              <a:spLocks/>
            </p:cNvSpPr>
            <p:nvPr/>
          </p:nvSpPr>
          <p:spPr bwMode="auto">
            <a:xfrm flipH="1">
              <a:off x="-820785" y="2610829"/>
              <a:ext cx="3702051" cy="3543300"/>
            </a:xfrm>
            <a:custGeom>
              <a:avLst/>
              <a:gdLst>
                <a:gd name="T0" fmla="*/ 4143 w 4663"/>
                <a:gd name="T1" fmla="*/ 0 h 4463"/>
                <a:gd name="T2" fmla="*/ 4220 w 4663"/>
                <a:gd name="T3" fmla="*/ 5 h 4463"/>
                <a:gd name="T4" fmla="*/ 4294 w 4663"/>
                <a:gd name="T5" fmla="*/ 22 h 4463"/>
                <a:gd name="T6" fmla="*/ 4361 w 4663"/>
                <a:gd name="T7" fmla="*/ 49 h 4463"/>
                <a:gd name="T8" fmla="*/ 4426 w 4663"/>
                <a:gd name="T9" fmla="*/ 85 h 4463"/>
                <a:gd name="T10" fmla="*/ 4484 w 4663"/>
                <a:gd name="T11" fmla="*/ 128 h 4463"/>
                <a:gd name="T12" fmla="*/ 4537 w 4663"/>
                <a:gd name="T13" fmla="*/ 181 h 4463"/>
                <a:gd name="T14" fmla="*/ 4580 w 4663"/>
                <a:gd name="T15" fmla="*/ 239 h 4463"/>
                <a:gd name="T16" fmla="*/ 4616 w 4663"/>
                <a:gd name="T17" fmla="*/ 304 h 4463"/>
                <a:gd name="T18" fmla="*/ 4643 w 4663"/>
                <a:gd name="T19" fmla="*/ 372 h 4463"/>
                <a:gd name="T20" fmla="*/ 4658 w 4663"/>
                <a:gd name="T21" fmla="*/ 445 h 4463"/>
                <a:gd name="T22" fmla="*/ 4663 w 4663"/>
                <a:gd name="T23" fmla="*/ 523 h 4463"/>
                <a:gd name="T24" fmla="*/ 4663 w 4663"/>
                <a:gd name="T25" fmla="*/ 2766 h 4463"/>
                <a:gd name="T26" fmla="*/ 4658 w 4663"/>
                <a:gd name="T27" fmla="*/ 2843 h 4463"/>
                <a:gd name="T28" fmla="*/ 4643 w 4663"/>
                <a:gd name="T29" fmla="*/ 2917 h 4463"/>
                <a:gd name="T30" fmla="*/ 4616 w 4663"/>
                <a:gd name="T31" fmla="*/ 2985 h 4463"/>
                <a:gd name="T32" fmla="*/ 4580 w 4663"/>
                <a:gd name="T33" fmla="*/ 3049 h 4463"/>
                <a:gd name="T34" fmla="*/ 4537 w 4663"/>
                <a:gd name="T35" fmla="*/ 3107 h 4463"/>
                <a:gd name="T36" fmla="*/ 4484 w 4663"/>
                <a:gd name="T37" fmla="*/ 3160 h 4463"/>
                <a:gd name="T38" fmla="*/ 4426 w 4663"/>
                <a:gd name="T39" fmla="*/ 3204 h 4463"/>
                <a:gd name="T40" fmla="*/ 4361 w 4663"/>
                <a:gd name="T41" fmla="*/ 3239 h 4463"/>
                <a:gd name="T42" fmla="*/ 4294 w 4663"/>
                <a:gd name="T43" fmla="*/ 3266 h 4463"/>
                <a:gd name="T44" fmla="*/ 4220 w 4663"/>
                <a:gd name="T45" fmla="*/ 3283 h 4463"/>
                <a:gd name="T46" fmla="*/ 4143 w 4663"/>
                <a:gd name="T47" fmla="*/ 3289 h 4463"/>
                <a:gd name="T48" fmla="*/ 2333 w 4663"/>
                <a:gd name="T49" fmla="*/ 3296 h 4463"/>
                <a:gd name="T50" fmla="*/ 1272 w 4663"/>
                <a:gd name="T51" fmla="*/ 4463 h 4463"/>
                <a:gd name="T52" fmla="*/ 1272 w 4663"/>
                <a:gd name="T53" fmla="*/ 3296 h 4463"/>
                <a:gd name="T54" fmla="*/ 523 w 4663"/>
                <a:gd name="T55" fmla="*/ 3296 h 4463"/>
                <a:gd name="T56" fmla="*/ 445 w 4663"/>
                <a:gd name="T57" fmla="*/ 3290 h 4463"/>
                <a:gd name="T58" fmla="*/ 372 w 4663"/>
                <a:gd name="T59" fmla="*/ 3273 h 4463"/>
                <a:gd name="T60" fmla="*/ 302 w 4663"/>
                <a:gd name="T61" fmla="*/ 3247 h 4463"/>
                <a:gd name="T62" fmla="*/ 238 w 4663"/>
                <a:gd name="T63" fmla="*/ 3211 h 4463"/>
                <a:gd name="T64" fmla="*/ 179 w 4663"/>
                <a:gd name="T65" fmla="*/ 3168 h 4463"/>
                <a:gd name="T66" fmla="*/ 128 w 4663"/>
                <a:gd name="T67" fmla="*/ 3115 h 4463"/>
                <a:gd name="T68" fmla="*/ 85 w 4663"/>
                <a:gd name="T69" fmla="*/ 3056 h 4463"/>
                <a:gd name="T70" fmla="*/ 49 w 4663"/>
                <a:gd name="T71" fmla="*/ 2992 h 4463"/>
                <a:gd name="T72" fmla="*/ 23 w 4663"/>
                <a:gd name="T73" fmla="*/ 2924 h 4463"/>
                <a:gd name="T74" fmla="*/ 6 w 4663"/>
                <a:gd name="T75" fmla="*/ 2850 h 4463"/>
                <a:gd name="T76" fmla="*/ 0 w 4663"/>
                <a:gd name="T77" fmla="*/ 2773 h 4463"/>
                <a:gd name="T78" fmla="*/ 0 w 4663"/>
                <a:gd name="T79" fmla="*/ 530 h 4463"/>
                <a:gd name="T80" fmla="*/ 6 w 4663"/>
                <a:gd name="T81" fmla="*/ 453 h 4463"/>
                <a:gd name="T82" fmla="*/ 23 w 4663"/>
                <a:gd name="T83" fmla="*/ 379 h 4463"/>
                <a:gd name="T84" fmla="*/ 49 w 4663"/>
                <a:gd name="T85" fmla="*/ 309 h 4463"/>
                <a:gd name="T86" fmla="*/ 85 w 4663"/>
                <a:gd name="T87" fmla="*/ 245 h 4463"/>
                <a:gd name="T88" fmla="*/ 128 w 4663"/>
                <a:gd name="T89" fmla="*/ 188 h 4463"/>
                <a:gd name="T90" fmla="*/ 179 w 4663"/>
                <a:gd name="T91" fmla="*/ 136 h 4463"/>
                <a:gd name="T92" fmla="*/ 238 w 4663"/>
                <a:gd name="T93" fmla="*/ 92 h 4463"/>
                <a:gd name="T94" fmla="*/ 302 w 4663"/>
                <a:gd name="T95" fmla="*/ 56 h 4463"/>
                <a:gd name="T96" fmla="*/ 372 w 4663"/>
                <a:gd name="T97" fmla="*/ 30 h 4463"/>
                <a:gd name="T98" fmla="*/ 445 w 4663"/>
                <a:gd name="T99" fmla="*/ 13 h 4463"/>
                <a:gd name="T100" fmla="*/ 523 w 4663"/>
                <a:gd name="T101" fmla="*/ 7 h 4463"/>
                <a:gd name="T102" fmla="*/ 4143 w 4663"/>
                <a:gd name="T103" fmla="*/ 0 h 4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63" h="4463">
                  <a:moveTo>
                    <a:pt x="4143" y="0"/>
                  </a:moveTo>
                  <a:lnTo>
                    <a:pt x="4220" y="5"/>
                  </a:lnTo>
                  <a:lnTo>
                    <a:pt x="4294" y="22"/>
                  </a:lnTo>
                  <a:lnTo>
                    <a:pt x="4361" y="49"/>
                  </a:lnTo>
                  <a:lnTo>
                    <a:pt x="4426" y="85"/>
                  </a:lnTo>
                  <a:lnTo>
                    <a:pt x="4484" y="128"/>
                  </a:lnTo>
                  <a:lnTo>
                    <a:pt x="4537" y="181"/>
                  </a:lnTo>
                  <a:lnTo>
                    <a:pt x="4580" y="239"/>
                  </a:lnTo>
                  <a:lnTo>
                    <a:pt x="4616" y="304"/>
                  </a:lnTo>
                  <a:lnTo>
                    <a:pt x="4643" y="372"/>
                  </a:lnTo>
                  <a:lnTo>
                    <a:pt x="4658" y="445"/>
                  </a:lnTo>
                  <a:lnTo>
                    <a:pt x="4663" y="523"/>
                  </a:lnTo>
                  <a:lnTo>
                    <a:pt x="4663" y="2766"/>
                  </a:lnTo>
                  <a:lnTo>
                    <a:pt x="4658" y="2843"/>
                  </a:lnTo>
                  <a:lnTo>
                    <a:pt x="4643" y="2917"/>
                  </a:lnTo>
                  <a:lnTo>
                    <a:pt x="4616" y="2985"/>
                  </a:lnTo>
                  <a:lnTo>
                    <a:pt x="4580" y="3049"/>
                  </a:lnTo>
                  <a:lnTo>
                    <a:pt x="4537" y="3107"/>
                  </a:lnTo>
                  <a:lnTo>
                    <a:pt x="4484" y="3160"/>
                  </a:lnTo>
                  <a:lnTo>
                    <a:pt x="4426" y="3204"/>
                  </a:lnTo>
                  <a:lnTo>
                    <a:pt x="4361" y="3239"/>
                  </a:lnTo>
                  <a:lnTo>
                    <a:pt x="4294" y="3266"/>
                  </a:lnTo>
                  <a:lnTo>
                    <a:pt x="4220" y="3283"/>
                  </a:lnTo>
                  <a:lnTo>
                    <a:pt x="4143" y="3289"/>
                  </a:lnTo>
                  <a:lnTo>
                    <a:pt x="2333" y="3296"/>
                  </a:lnTo>
                  <a:lnTo>
                    <a:pt x="1272" y="4463"/>
                  </a:lnTo>
                  <a:lnTo>
                    <a:pt x="1272" y="3296"/>
                  </a:lnTo>
                  <a:lnTo>
                    <a:pt x="523" y="3296"/>
                  </a:lnTo>
                  <a:lnTo>
                    <a:pt x="445" y="3290"/>
                  </a:lnTo>
                  <a:lnTo>
                    <a:pt x="372" y="3273"/>
                  </a:lnTo>
                  <a:lnTo>
                    <a:pt x="302" y="3247"/>
                  </a:lnTo>
                  <a:lnTo>
                    <a:pt x="238" y="3211"/>
                  </a:lnTo>
                  <a:lnTo>
                    <a:pt x="179" y="3168"/>
                  </a:lnTo>
                  <a:lnTo>
                    <a:pt x="128" y="3115"/>
                  </a:lnTo>
                  <a:lnTo>
                    <a:pt x="85" y="3056"/>
                  </a:lnTo>
                  <a:lnTo>
                    <a:pt x="49" y="2992"/>
                  </a:lnTo>
                  <a:lnTo>
                    <a:pt x="23" y="2924"/>
                  </a:lnTo>
                  <a:lnTo>
                    <a:pt x="6" y="2850"/>
                  </a:lnTo>
                  <a:lnTo>
                    <a:pt x="0" y="2773"/>
                  </a:lnTo>
                  <a:lnTo>
                    <a:pt x="0" y="530"/>
                  </a:lnTo>
                  <a:lnTo>
                    <a:pt x="6" y="453"/>
                  </a:lnTo>
                  <a:lnTo>
                    <a:pt x="23" y="379"/>
                  </a:lnTo>
                  <a:lnTo>
                    <a:pt x="49" y="309"/>
                  </a:lnTo>
                  <a:lnTo>
                    <a:pt x="85" y="245"/>
                  </a:lnTo>
                  <a:lnTo>
                    <a:pt x="128" y="188"/>
                  </a:lnTo>
                  <a:lnTo>
                    <a:pt x="179" y="136"/>
                  </a:lnTo>
                  <a:lnTo>
                    <a:pt x="238" y="92"/>
                  </a:lnTo>
                  <a:lnTo>
                    <a:pt x="302" y="56"/>
                  </a:lnTo>
                  <a:lnTo>
                    <a:pt x="372" y="30"/>
                  </a:lnTo>
                  <a:lnTo>
                    <a:pt x="445" y="13"/>
                  </a:lnTo>
                  <a:lnTo>
                    <a:pt x="523" y="7"/>
                  </a:lnTo>
                  <a:lnTo>
                    <a:pt x="4143"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90" name="Group 89"/>
            <p:cNvGrpSpPr/>
            <p:nvPr/>
          </p:nvGrpSpPr>
          <p:grpSpPr>
            <a:xfrm>
              <a:off x="-3131723" y="3425476"/>
              <a:ext cx="3702051" cy="3543300"/>
              <a:chOff x="-3131723" y="3425476"/>
              <a:chExt cx="3702051" cy="3543300"/>
            </a:xfrm>
          </p:grpSpPr>
          <p:sp>
            <p:nvSpPr>
              <p:cNvPr id="83" name="Freeform 42"/>
              <p:cNvSpPr>
                <a:spLocks/>
              </p:cNvSpPr>
              <p:nvPr/>
            </p:nvSpPr>
            <p:spPr bwMode="auto">
              <a:xfrm>
                <a:off x="-3131723" y="3425476"/>
                <a:ext cx="3702051" cy="3543300"/>
              </a:xfrm>
              <a:custGeom>
                <a:avLst/>
                <a:gdLst>
                  <a:gd name="T0" fmla="*/ 4143 w 4663"/>
                  <a:gd name="T1" fmla="*/ 0 h 4463"/>
                  <a:gd name="T2" fmla="*/ 4220 w 4663"/>
                  <a:gd name="T3" fmla="*/ 5 h 4463"/>
                  <a:gd name="T4" fmla="*/ 4294 w 4663"/>
                  <a:gd name="T5" fmla="*/ 22 h 4463"/>
                  <a:gd name="T6" fmla="*/ 4361 w 4663"/>
                  <a:gd name="T7" fmla="*/ 49 h 4463"/>
                  <a:gd name="T8" fmla="*/ 4426 w 4663"/>
                  <a:gd name="T9" fmla="*/ 85 h 4463"/>
                  <a:gd name="T10" fmla="*/ 4484 w 4663"/>
                  <a:gd name="T11" fmla="*/ 128 h 4463"/>
                  <a:gd name="T12" fmla="*/ 4537 w 4663"/>
                  <a:gd name="T13" fmla="*/ 181 h 4463"/>
                  <a:gd name="T14" fmla="*/ 4580 w 4663"/>
                  <a:gd name="T15" fmla="*/ 239 h 4463"/>
                  <a:gd name="T16" fmla="*/ 4616 w 4663"/>
                  <a:gd name="T17" fmla="*/ 304 h 4463"/>
                  <a:gd name="T18" fmla="*/ 4643 w 4663"/>
                  <a:gd name="T19" fmla="*/ 372 h 4463"/>
                  <a:gd name="T20" fmla="*/ 4658 w 4663"/>
                  <a:gd name="T21" fmla="*/ 445 h 4463"/>
                  <a:gd name="T22" fmla="*/ 4663 w 4663"/>
                  <a:gd name="T23" fmla="*/ 523 h 4463"/>
                  <a:gd name="T24" fmla="*/ 4663 w 4663"/>
                  <a:gd name="T25" fmla="*/ 2766 h 4463"/>
                  <a:gd name="T26" fmla="*/ 4658 w 4663"/>
                  <a:gd name="T27" fmla="*/ 2843 h 4463"/>
                  <a:gd name="T28" fmla="*/ 4643 w 4663"/>
                  <a:gd name="T29" fmla="*/ 2917 h 4463"/>
                  <a:gd name="T30" fmla="*/ 4616 w 4663"/>
                  <a:gd name="T31" fmla="*/ 2985 h 4463"/>
                  <a:gd name="T32" fmla="*/ 4580 w 4663"/>
                  <a:gd name="T33" fmla="*/ 3049 h 4463"/>
                  <a:gd name="T34" fmla="*/ 4537 w 4663"/>
                  <a:gd name="T35" fmla="*/ 3107 h 4463"/>
                  <a:gd name="T36" fmla="*/ 4484 w 4663"/>
                  <a:gd name="T37" fmla="*/ 3160 h 4463"/>
                  <a:gd name="T38" fmla="*/ 4426 w 4663"/>
                  <a:gd name="T39" fmla="*/ 3204 h 4463"/>
                  <a:gd name="T40" fmla="*/ 4361 w 4663"/>
                  <a:gd name="T41" fmla="*/ 3239 h 4463"/>
                  <a:gd name="T42" fmla="*/ 4294 w 4663"/>
                  <a:gd name="T43" fmla="*/ 3266 h 4463"/>
                  <a:gd name="T44" fmla="*/ 4220 w 4663"/>
                  <a:gd name="T45" fmla="*/ 3283 h 4463"/>
                  <a:gd name="T46" fmla="*/ 4143 w 4663"/>
                  <a:gd name="T47" fmla="*/ 3289 h 4463"/>
                  <a:gd name="T48" fmla="*/ 2333 w 4663"/>
                  <a:gd name="T49" fmla="*/ 3296 h 4463"/>
                  <a:gd name="T50" fmla="*/ 1272 w 4663"/>
                  <a:gd name="T51" fmla="*/ 4463 h 4463"/>
                  <a:gd name="T52" fmla="*/ 1272 w 4663"/>
                  <a:gd name="T53" fmla="*/ 3296 h 4463"/>
                  <a:gd name="T54" fmla="*/ 523 w 4663"/>
                  <a:gd name="T55" fmla="*/ 3296 h 4463"/>
                  <a:gd name="T56" fmla="*/ 445 w 4663"/>
                  <a:gd name="T57" fmla="*/ 3290 h 4463"/>
                  <a:gd name="T58" fmla="*/ 372 w 4663"/>
                  <a:gd name="T59" fmla="*/ 3273 h 4463"/>
                  <a:gd name="T60" fmla="*/ 302 w 4663"/>
                  <a:gd name="T61" fmla="*/ 3247 h 4463"/>
                  <a:gd name="T62" fmla="*/ 238 w 4663"/>
                  <a:gd name="T63" fmla="*/ 3211 h 4463"/>
                  <a:gd name="T64" fmla="*/ 179 w 4663"/>
                  <a:gd name="T65" fmla="*/ 3168 h 4463"/>
                  <a:gd name="T66" fmla="*/ 128 w 4663"/>
                  <a:gd name="T67" fmla="*/ 3115 h 4463"/>
                  <a:gd name="T68" fmla="*/ 85 w 4663"/>
                  <a:gd name="T69" fmla="*/ 3056 h 4463"/>
                  <a:gd name="T70" fmla="*/ 49 w 4663"/>
                  <a:gd name="T71" fmla="*/ 2992 h 4463"/>
                  <a:gd name="T72" fmla="*/ 23 w 4663"/>
                  <a:gd name="T73" fmla="*/ 2924 h 4463"/>
                  <a:gd name="T74" fmla="*/ 6 w 4663"/>
                  <a:gd name="T75" fmla="*/ 2850 h 4463"/>
                  <a:gd name="T76" fmla="*/ 0 w 4663"/>
                  <a:gd name="T77" fmla="*/ 2773 h 4463"/>
                  <a:gd name="T78" fmla="*/ 0 w 4663"/>
                  <a:gd name="T79" fmla="*/ 530 h 4463"/>
                  <a:gd name="T80" fmla="*/ 6 w 4663"/>
                  <a:gd name="T81" fmla="*/ 453 h 4463"/>
                  <a:gd name="T82" fmla="*/ 23 w 4663"/>
                  <a:gd name="T83" fmla="*/ 379 h 4463"/>
                  <a:gd name="T84" fmla="*/ 49 w 4663"/>
                  <a:gd name="T85" fmla="*/ 309 h 4463"/>
                  <a:gd name="T86" fmla="*/ 85 w 4663"/>
                  <a:gd name="T87" fmla="*/ 245 h 4463"/>
                  <a:gd name="T88" fmla="*/ 128 w 4663"/>
                  <a:gd name="T89" fmla="*/ 188 h 4463"/>
                  <a:gd name="T90" fmla="*/ 179 w 4663"/>
                  <a:gd name="T91" fmla="*/ 136 h 4463"/>
                  <a:gd name="T92" fmla="*/ 238 w 4663"/>
                  <a:gd name="T93" fmla="*/ 92 h 4463"/>
                  <a:gd name="T94" fmla="*/ 302 w 4663"/>
                  <a:gd name="T95" fmla="*/ 56 h 4463"/>
                  <a:gd name="T96" fmla="*/ 372 w 4663"/>
                  <a:gd name="T97" fmla="*/ 30 h 4463"/>
                  <a:gd name="T98" fmla="*/ 445 w 4663"/>
                  <a:gd name="T99" fmla="*/ 13 h 4463"/>
                  <a:gd name="T100" fmla="*/ 523 w 4663"/>
                  <a:gd name="T101" fmla="*/ 7 h 4463"/>
                  <a:gd name="T102" fmla="*/ 4143 w 4663"/>
                  <a:gd name="T103" fmla="*/ 0 h 4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63" h="4463">
                    <a:moveTo>
                      <a:pt x="4143" y="0"/>
                    </a:moveTo>
                    <a:lnTo>
                      <a:pt x="4220" y="5"/>
                    </a:lnTo>
                    <a:lnTo>
                      <a:pt x="4294" y="22"/>
                    </a:lnTo>
                    <a:lnTo>
                      <a:pt x="4361" y="49"/>
                    </a:lnTo>
                    <a:lnTo>
                      <a:pt x="4426" y="85"/>
                    </a:lnTo>
                    <a:lnTo>
                      <a:pt x="4484" y="128"/>
                    </a:lnTo>
                    <a:lnTo>
                      <a:pt x="4537" y="181"/>
                    </a:lnTo>
                    <a:lnTo>
                      <a:pt x="4580" y="239"/>
                    </a:lnTo>
                    <a:lnTo>
                      <a:pt x="4616" y="304"/>
                    </a:lnTo>
                    <a:lnTo>
                      <a:pt x="4643" y="372"/>
                    </a:lnTo>
                    <a:lnTo>
                      <a:pt x="4658" y="445"/>
                    </a:lnTo>
                    <a:lnTo>
                      <a:pt x="4663" y="523"/>
                    </a:lnTo>
                    <a:lnTo>
                      <a:pt x="4663" y="2766"/>
                    </a:lnTo>
                    <a:lnTo>
                      <a:pt x="4658" y="2843"/>
                    </a:lnTo>
                    <a:lnTo>
                      <a:pt x="4643" y="2917"/>
                    </a:lnTo>
                    <a:lnTo>
                      <a:pt x="4616" y="2985"/>
                    </a:lnTo>
                    <a:lnTo>
                      <a:pt x="4580" y="3049"/>
                    </a:lnTo>
                    <a:lnTo>
                      <a:pt x="4537" y="3107"/>
                    </a:lnTo>
                    <a:lnTo>
                      <a:pt x="4484" y="3160"/>
                    </a:lnTo>
                    <a:lnTo>
                      <a:pt x="4426" y="3204"/>
                    </a:lnTo>
                    <a:lnTo>
                      <a:pt x="4361" y="3239"/>
                    </a:lnTo>
                    <a:lnTo>
                      <a:pt x="4294" y="3266"/>
                    </a:lnTo>
                    <a:lnTo>
                      <a:pt x="4220" y="3283"/>
                    </a:lnTo>
                    <a:lnTo>
                      <a:pt x="4143" y="3289"/>
                    </a:lnTo>
                    <a:lnTo>
                      <a:pt x="2333" y="3296"/>
                    </a:lnTo>
                    <a:lnTo>
                      <a:pt x="1272" y="4463"/>
                    </a:lnTo>
                    <a:lnTo>
                      <a:pt x="1272" y="3296"/>
                    </a:lnTo>
                    <a:lnTo>
                      <a:pt x="523" y="3296"/>
                    </a:lnTo>
                    <a:lnTo>
                      <a:pt x="445" y="3290"/>
                    </a:lnTo>
                    <a:lnTo>
                      <a:pt x="372" y="3273"/>
                    </a:lnTo>
                    <a:lnTo>
                      <a:pt x="302" y="3247"/>
                    </a:lnTo>
                    <a:lnTo>
                      <a:pt x="238" y="3211"/>
                    </a:lnTo>
                    <a:lnTo>
                      <a:pt x="179" y="3168"/>
                    </a:lnTo>
                    <a:lnTo>
                      <a:pt x="128" y="3115"/>
                    </a:lnTo>
                    <a:lnTo>
                      <a:pt x="85" y="3056"/>
                    </a:lnTo>
                    <a:lnTo>
                      <a:pt x="49" y="2992"/>
                    </a:lnTo>
                    <a:lnTo>
                      <a:pt x="23" y="2924"/>
                    </a:lnTo>
                    <a:lnTo>
                      <a:pt x="6" y="2850"/>
                    </a:lnTo>
                    <a:lnTo>
                      <a:pt x="0" y="2773"/>
                    </a:lnTo>
                    <a:lnTo>
                      <a:pt x="0" y="530"/>
                    </a:lnTo>
                    <a:lnTo>
                      <a:pt x="6" y="453"/>
                    </a:lnTo>
                    <a:lnTo>
                      <a:pt x="23" y="379"/>
                    </a:lnTo>
                    <a:lnTo>
                      <a:pt x="49" y="309"/>
                    </a:lnTo>
                    <a:lnTo>
                      <a:pt x="85" y="245"/>
                    </a:lnTo>
                    <a:lnTo>
                      <a:pt x="128" y="188"/>
                    </a:lnTo>
                    <a:lnTo>
                      <a:pt x="179" y="136"/>
                    </a:lnTo>
                    <a:lnTo>
                      <a:pt x="238" y="92"/>
                    </a:lnTo>
                    <a:lnTo>
                      <a:pt x="302" y="56"/>
                    </a:lnTo>
                    <a:lnTo>
                      <a:pt x="372" y="30"/>
                    </a:lnTo>
                    <a:lnTo>
                      <a:pt x="445" y="13"/>
                    </a:lnTo>
                    <a:lnTo>
                      <a:pt x="523" y="7"/>
                    </a:lnTo>
                    <a:lnTo>
                      <a:pt x="4143"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89" name="Group 88"/>
              <p:cNvGrpSpPr/>
              <p:nvPr/>
            </p:nvGrpSpPr>
            <p:grpSpPr>
              <a:xfrm>
                <a:off x="-2458623" y="4184301"/>
                <a:ext cx="2355850" cy="1177925"/>
                <a:chOff x="-2458623" y="4184301"/>
                <a:chExt cx="2355850" cy="1177925"/>
              </a:xfrm>
              <a:solidFill>
                <a:schemeClr val="bg1"/>
              </a:solidFill>
            </p:grpSpPr>
            <p:sp>
              <p:nvSpPr>
                <p:cNvPr id="84" name="Freeform 43"/>
                <p:cNvSpPr>
                  <a:spLocks/>
                </p:cNvSpPr>
                <p:nvPr/>
              </p:nvSpPr>
              <p:spPr bwMode="auto">
                <a:xfrm>
                  <a:off x="-2458623" y="4184301"/>
                  <a:ext cx="1262063" cy="168275"/>
                </a:xfrm>
                <a:custGeom>
                  <a:avLst/>
                  <a:gdLst>
                    <a:gd name="T0" fmla="*/ 106 w 1591"/>
                    <a:gd name="T1" fmla="*/ 0 h 211"/>
                    <a:gd name="T2" fmla="*/ 1486 w 1591"/>
                    <a:gd name="T3" fmla="*/ 0 h 211"/>
                    <a:gd name="T4" fmla="*/ 1520 w 1591"/>
                    <a:gd name="T5" fmla="*/ 6 h 211"/>
                    <a:gd name="T6" fmla="*/ 1548 w 1591"/>
                    <a:gd name="T7" fmla="*/ 21 h 211"/>
                    <a:gd name="T8" fmla="*/ 1571 w 1591"/>
                    <a:gd name="T9" fmla="*/ 43 h 211"/>
                    <a:gd name="T10" fmla="*/ 1586 w 1591"/>
                    <a:gd name="T11" fmla="*/ 72 h 211"/>
                    <a:gd name="T12" fmla="*/ 1591 w 1591"/>
                    <a:gd name="T13" fmla="*/ 106 h 211"/>
                    <a:gd name="T14" fmla="*/ 1586 w 1591"/>
                    <a:gd name="T15" fmla="*/ 140 h 211"/>
                    <a:gd name="T16" fmla="*/ 1571 w 1591"/>
                    <a:gd name="T17" fmla="*/ 168 h 211"/>
                    <a:gd name="T18" fmla="*/ 1548 w 1591"/>
                    <a:gd name="T19" fmla="*/ 193 h 211"/>
                    <a:gd name="T20" fmla="*/ 1520 w 1591"/>
                    <a:gd name="T21" fmla="*/ 208 h 211"/>
                    <a:gd name="T22" fmla="*/ 1486 w 1591"/>
                    <a:gd name="T23" fmla="*/ 211 h 211"/>
                    <a:gd name="T24" fmla="*/ 106 w 1591"/>
                    <a:gd name="T25" fmla="*/ 211 h 211"/>
                    <a:gd name="T26" fmla="*/ 74 w 1591"/>
                    <a:gd name="T27" fmla="*/ 208 h 211"/>
                    <a:gd name="T28" fmla="*/ 44 w 1591"/>
                    <a:gd name="T29" fmla="*/ 193 h 211"/>
                    <a:gd name="T30" fmla="*/ 21 w 1591"/>
                    <a:gd name="T31" fmla="*/ 168 h 211"/>
                    <a:gd name="T32" fmla="*/ 6 w 1591"/>
                    <a:gd name="T33" fmla="*/ 140 h 211"/>
                    <a:gd name="T34" fmla="*/ 0 w 1591"/>
                    <a:gd name="T35" fmla="*/ 106 h 211"/>
                    <a:gd name="T36" fmla="*/ 6 w 1591"/>
                    <a:gd name="T37" fmla="*/ 72 h 211"/>
                    <a:gd name="T38" fmla="*/ 21 w 1591"/>
                    <a:gd name="T39" fmla="*/ 43 h 211"/>
                    <a:gd name="T40" fmla="*/ 44 w 1591"/>
                    <a:gd name="T41" fmla="*/ 21 h 211"/>
                    <a:gd name="T42" fmla="*/ 74 w 1591"/>
                    <a:gd name="T43" fmla="*/ 6 h 211"/>
                    <a:gd name="T44" fmla="*/ 106 w 1591"/>
                    <a:gd name="T4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91" h="211">
                      <a:moveTo>
                        <a:pt x="106" y="0"/>
                      </a:moveTo>
                      <a:lnTo>
                        <a:pt x="1486" y="0"/>
                      </a:lnTo>
                      <a:lnTo>
                        <a:pt x="1520" y="6"/>
                      </a:lnTo>
                      <a:lnTo>
                        <a:pt x="1548" y="21"/>
                      </a:lnTo>
                      <a:lnTo>
                        <a:pt x="1571" y="43"/>
                      </a:lnTo>
                      <a:lnTo>
                        <a:pt x="1586" y="72"/>
                      </a:lnTo>
                      <a:lnTo>
                        <a:pt x="1591" y="106"/>
                      </a:lnTo>
                      <a:lnTo>
                        <a:pt x="1586" y="140"/>
                      </a:lnTo>
                      <a:lnTo>
                        <a:pt x="1571" y="168"/>
                      </a:lnTo>
                      <a:lnTo>
                        <a:pt x="1548" y="193"/>
                      </a:lnTo>
                      <a:lnTo>
                        <a:pt x="1520" y="208"/>
                      </a:lnTo>
                      <a:lnTo>
                        <a:pt x="1486" y="211"/>
                      </a:lnTo>
                      <a:lnTo>
                        <a:pt x="106" y="211"/>
                      </a:lnTo>
                      <a:lnTo>
                        <a:pt x="74" y="208"/>
                      </a:lnTo>
                      <a:lnTo>
                        <a:pt x="44" y="193"/>
                      </a:lnTo>
                      <a:lnTo>
                        <a:pt x="21" y="168"/>
                      </a:lnTo>
                      <a:lnTo>
                        <a:pt x="6" y="140"/>
                      </a:lnTo>
                      <a:lnTo>
                        <a:pt x="0" y="106"/>
                      </a:lnTo>
                      <a:lnTo>
                        <a:pt x="6" y="72"/>
                      </a:lnTo>
                      <a:lnTo>
                        <a:pt x="21" y="43"/>
                      </a:lnTo>
                      <a:lnTo>
                        <a:pt x="44" y="21"/>
                      </a:lnTo>
                      <a:lnTo>
                        <a:pt x="74" y="6"/>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5" name="Freeform 44"/>
                <p:cNvSpPr>
                  <a:spLocks/>
                </p:cNvSpPr>
                <p:nvPr/>
              </p:nvSpPr>
              <p:spPr bwMode="auto">
                <a:xfrm>
                  <a:off x="-2458623" y="4689126"/>
                  <a:ext cx="2355850" cy="168275"/>
                </a:xfrm>
                <a:custGeom>
                  <a:avLst/>
                  <a:gdLst>
                    <a:gd name="T0" fmla="*/ 106 w 2969"/>
                    <a:gd name="T1" fmla="*/ 0 h 212"/>
                    <a:gd name="T2" fmla="*/ 2863 w 2969"/>
                    <a:gd name="T3" fmla="*/ 0 h 212"/>
                    <a:gd name="T4" fmla="*/ 2897 w 2969"/>
                    <a:gd name="T5" fmla="*/ 6 h 212"/>
                    <a:gd name="T6" fmla="*/ 2926 w 2969"/>
                    <a:gd name="T7" fmla="*/ 21 h 212"/>
                    <a:gd name="T8" fmla="*/ 2948 w 2969"/>
                    <a:gd name="T9" fmla="*/ 44 h 212"/>
                    <a:gd name="T10" fmla="*/ 2963 w 2969"/>
                    <a:gd name="T11" fmla="*/ 72 h 212"/>
                    <a:gd name="T12" fmla="*/ 2969 w 2969"/>
                    <a:gd name="T13" fmla="*/ 106 h 212"/>
                    <a:gd name="T14" fmla="*/ 2963 w 2969"/>
                    <a:gd name="T15" fmla="*/ 140 h 212"/>
                    <a:gd name="T16" fmla="*/ 2948 w 2969"/>
                    <a:gd name="T17" fmla="*/ 168 h 212"/>
                    <a:gd name="T18" fmla="*/ 2926 w 2969"/>
                    <a:gd name="T19" fmla="*/ 191 h 212"/>
                    <a:gd name="T20" fmla="*/ 2897 w 2969"/>
                    <a:gd name="T21" fmla="*/ 206 h 212"/>
                    <a:gd name="T22" fmla="*/ 2863 w 2969"/>
                    <a:gd name="T23" fmla="*/ 212 h 212"/>
                    <a:gd name="T24" fmla="*/ 106 w 2969"/>
                    <a:gd name="T25" fmla="*/ 212 h 212"/>
                    <a:gd name="T26" fmla="*/ 74 w 2969"/>
                    <a:gd name="T27" fmla="*/ 206 h 212"/>
                    <a:gd name="T28" fmla="*/ 44 w 2969"/>
                    <a:gd name="T29" fmla="*/ 191 h 212"/>
                    <a:gd name="T30" fmla="*/ 21 w 2969"/>
                    <a:gd name="T31" fmla="*/ 168 h 212"/>
                    <a:gd name="T32" fmla="*/ 6 w 2969"/>
                    <a:gd name="T33" fmla="*/ 140 h 212"/>
                    <a:gd name="T34" fmla="*/ 0 w 2969"/>
                    <a:gd name="T35" fmla="*/ 106 h 212"/>
                    <a:gd name="T36" fmla="*/ 6 w 2969"/>
                    <a:gd name="T37" fmla="*/ 72 h 212"/>
                    <a:gd name="T38" fmla="*/ 21 w 2969"/>
                    <a:gd name="T39" fmla="*/ 44 h 212"/>
                    <a:gd name="T40" fmla="*/ 44 w 2969"/>
                    <a:gd name="T41" fmla="*/ 21 h 212"/>
                    <a:gd name="T42" fmla="*/ 74 w 2969"/>
                    <a:gd name="T43" fmla="*/ 6 h 212"/>
                    <a:gd name="T44" fmla="*/ 106 w 2969"/>
                    <a:gd name="T45"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9" h="212">
                      <a:moveTo>
                        <a:pt x="106" y="0"/>
                      </a:moveTo>
                      <a:lnTo>
                        <a:pt x="2863" y="0"/>
                      </a:lnTo>
                      <a:lnTo>
                        <a:pt x="2897" y="6"/>
                      </a:lnTo>
                      <a:lnTo>
                        <a:pt x="2926" y="21"/>
                      </a:lnTo>
                      <a:lnTo>
                        <a:pt x="2948" y="44"/>
                      </a:lnTo>
                      <a:lnTo>
                        <a:pt x="2963" y="72"/>
                      </a:lnTo>
                      <a:lnTo>
                        <a:pt x="2969" y="106"/>
                      </a:lnTo>
                      <a:lnTo>
                        <a:pt x="2963" y="140"/>
                      </a:lnTo>
                      <a:lnTo>
                        <a:pt x="2948" y="168"/>
                      </a:lnTo>
                      <a:lnTo>
                        <a:pt x="2926" y="191"/>
                      </a:lnTo>
                      <a:lnTo>
                        <a:pt x="2897" y="206"/>
                      </a:lnTo>
                      <a:lnTo>
                        <a:pt x="2863" y="212"/>
                      </a:lnTo>
                      <a:lnTo>
                        <a:pt x="106" y="212"/>
                      </a:lnTo>
                      <a:lnTo>
                        <a:pt x="74" y="206"/>
                      </a:lnTo>
                      <a:lnTo>
                        <a:pt x="44" y="191"/>
                      </a:lnTo>
                      <a:lnTo>
                        <a:pt x="21" y="168"/>
                      </a:lnTo>
                      <a:lnTo>
                        <a:pt x="6" y="140"/>
                      </a:lnTo>
                      <a:lnTo>
                        <a:pt x="0" y="106"/>
                      </a:lnTo>
                      <a:lnTo>
                        <a:pt x="6" y="72"/>
                      </a:lnTo>
                      <a:lnTo>
                        <a:pt x="21" y="44"/>
                      </a:lnTo>
                      <a:lnTo>
                        <a:pt x="44" y="21"/>
                      </a:lnTo>
                      <a:lnTo>
                        <a:pt x="74" y="6"/>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6" name="Freeform 45"/>
                <p:cNvSpPr>
                  <a:spLocks/>
                </p:cNvSpPr>
                <p:nvPr/>
              </p:nvSpPr>
              <p:spPr bwMode="auto">
                <a:xfrm>
                  <a:off x="-2458623" y="5193951"/>
                  <a:ext cx="2355850" cy="168275"/>
                </a:xfrm>
                <a:custGeom>
                  <a:avLst/>
                  <a:gdLst>
                    <a:gd name="T0" fmla="*/ 106 w 2969"/>
                    <a:gd name="T1" fmla="*/ 0 h 212"/>
                    <a:gd name="T2" fmla="*/ 2863 w 2969"/>
                    <a:gd name="T3" fmla="*/ 0 h 212"/>
                    <a:gd name="T4" fmla="*/ 2897 w 2969"/>
                    <a:gd name="T5" fmla="*/ 6 h 212"/>
                    <a:gd name="T6" fmla="*/ 2926 w 2969"/>
                    <a:gd name="T7" fmla="*/ 21 h 212"/>
                    <a:gd name="T8" fmla="*/ 2948 w 2969"/>
                    <a:gd name="T9" fmla="*/ 44 h 212"/>
                    <a:gd name="T10" fmla="*/ 2963 w 2969"/>
                    <a:gd name="T11" fmla="*/ 72 h 212"/>
                    <a:gd name="T12" fmla="*/ 2969 w 2969"/>
                    <a:gd name="T13" fmla="*/ 106 h 212"/>
                    <a:gd name="T14" fmla="*/ 2963 w 2969"/>
                    <a:gd name="T15" fmla="*/ 140 h 212"/>
                    <a:gd name="T16" fmla="*/ 2948 w 2969"/>
                    <a:gd name="T17" fmla="*/ 168 h 212"/>
                    <a:gd name="T18" fmla="*/ 2926 w 2969"/>
                    <a:gd name="T19" fmla="*/ 191 h 212"/>
                    <a:gd name="T20" fmla="*/ 2897 w 2969"/>
                    <a:gd name="T21" fmla="*/ 206 h 212"/>
                    <a:gd name="T22" fmla="*/ 2863 w 2969"/>
                    <a:gd name="T23" fmla="*/ 212 h 212"/>
                    <a:gd name="T24" fmla="*/ 106 w 2969"/>
                    <a:gd name="T25" fmla="*/ 212 h 212"/>
                    <a:gd name="T26" fmla="*/ 74 w 2969"/>
                    <a:gd name="T27" fmla="*/ 206 h 212"/>
                    <a:gd name="T28" fmla="*/ 44 w 2969"/>
                    <a:gd name="T29" fmla="*/ 191 h 212"/>
                    <a:gd name="T30" fmla="*/ 21 w 2969"/>
                    <a:gd name="T31" fmla="*/ 168 h 212"/>
                    <a:gd name="T32" fmla="*/ 6 w 2969"/>
                    <a:gd name="T33" fmla="*/ 140 h 212"/>
                    <a:gd name="T34" fmla="*/ 0 w 2969"/>
                    <a:gd name="T35" fmla="*/ 106 h 212"/>
                    <a:gd name="T36" fmla="*/ 6 w 2969"/>
                    <a:gd name="T37" fmla="*/ 72 h 212"/>
                    <a:gd name="T38" fmla="*/ 21 w 2969"/>
                    <a:gd name="T39" fmla="*/ 44 h 212"/>
                    <a:gd name="T40" fmla="*/ 44 w 2969"/>
                    <a:gd name="T41" fmla="*/ 21 h 212"/>
                    <a:gd name="T42" fmla="*/ 74 w 2969"/>
                    <a:gd name="T43" fmla="*/ 6 h 212"/>
                    <a:gd name="T44" fmla="*/ 106 w 2969"/>
                    <a:gd name="T45"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9" h="212">
                      <a:moveTo>
                        <a:pt x="106" y="0"/>
                      </a:moveTo>
                      <a:lnTo>
                        <a:pt x="2863" y="0"/>
                      </a:lnTo>
                      <a:lnTo>
                        <a:pt x="2897" y="6"/>
                      </a:lnTo>
                      <a:lnTo>
                        <a:pt x="2926" y="21"/>
                      </a:lnTo>
                      <a:lnTo>
                        <a:pt x="2948" y="44"/>
                      </a:lnTo>
                      <a:lnTo>
                        <a:pt x="2963" y="72"/>
                      </a:lnTo>
                      <a:lnTo>
                        <a:pt x="2969" y="106"/>
                      </a:lnTo>
                      <a:lnTo>
                        <a:pt x="2963" y="140"/>
                      </a:lnTo>
                      <a:lnTo>
                        <a:pt x="2948" y="168"/>
                      </a:lnTo>
                      <a:lnTo>
                        <a:pt x="2926" y="191"/>
                      </a:lnTo>
                      <a:lnTo>
                        <a:pt x="2897" y="206"/>
                      </a:lnTo>
                      <a:lnTo>
                        <a:pt x="2863" y="212"/>
                      </a:lnTo>
                      <a:lnTo>
                        <a:pt x="106" y="212"/>
                      </a:lnTo>
                      <a:lnTo>
                        <a:pt x="74" y="206"/>
                      </a:lnTo>
                      <a:lnTo>
                        <a:pt x="44" y="191"/>
                      </a:lnTo>
                      <a:lnTo>
                        <a:pt x="21" y="168"/>
                      </a:lnTo>
                      <a:lnTo>
                        <a:pt x="6" y="140"/>
                      </a:lnTo>
                      <a:lnTo>
                        <a:pt x="0" y="106"/>
                      </a:lnTo>
                      <a:lnTo>
                        <a:pt x="6" y="72"/>
                      </a:lnTo>
                      <a:lnTo>
                        <a:pt x="21" y="44"/>
                      </a:lnTo>
                      <a:lnTo>
                        <a:pt x="44" y="21"/>
                      </a:lnTo>
                      <a:lnTo>
                        <a:pt x="74" y="6"/>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grpSp>
      <p:grpSp>
        <p:nvGrpSpPr>
          <p:cNvPr id="92" name="Group 91"/>
          <p:cNvGrpSpPr/>
          <p:nvPr/>
        </p:nvGrpSpPr>
        <p:grpSpPr>
          <a:xfrm>
            <a:off x="4138084" y="2877573"/>
            <a:ext cx="372956" cy="373228"/>
            <a:chOff x="-6668162" y="1885878"/>
            <a:chExt cx="5431033" cy="5435008"/>
          </a:xfrm>
        </p:grpSpPr>
        <p:sp>
          <p:nvSpPr>
            <p:cNvPr id="93" name="Freeform 18"/>
            <p:cNvSpPr>
              <a:spLocks/>
            </p:cNvSpPr>
            <p:nvPr/>
          </p:nvSpPr>
          <p:spPr bwMode="auto">
            <a:xfrm>
              <a:off x="-3953308" y="1885878"/>
              <a:ext cx="2716179" cy="2713529"/>
            </a:xfrm>
            <a:custGeom>
              <a:avLst/>
              <a:gdLst>
                <a:gd name="T0" fmla="*/ 86 w 2050"/>
                <a:gd name="T1" fmla="*/ 0 h 2048"/>
                <a:gd name="T2" fmla="*/ 209 w 2050"/>
                <a:gd name="T3" fmla="*/ 4 h 2048"/>
                <a:gd name="T4" fmla="*/ 331 w 2050"/>
                <a:gd name="T5" fmla="*/ 15 h 2048"/>
                <a:gd name="T6" fmla="*/ 452 w 2050"/>
                <a:gd name="T7" fmla="*/ 35 h 2048"/>
                <a:gd name="T8" fmla="*/ 569 w 2050"/>
                <a:gd name="T9" fmla="*/ 60 h 2048"/>
                <a:gd name="T10" fmla="*/ 684 w 2050"/>
                <a:gd name="T11" fmla="*/ 94 h 2048"/>
                <a:gd name="T12" fmla="*/ 796 w 2050"/>
                <a:gd name="T13" fmla="*/ 134 h 2048"/>
                <a:gd name="T14" fmla="*/ 904 w 2050"/>
                <a:gd name="T15" fmla="*/ 178 h 2048"/>
                <a:gd name="T16" fmla="*/ 1008 w 2050"/>
                <a:gd name="T17" fmla="*/ 231 h 2048"/>
                <a:gd name="T18" fmla="*/ 1110 w 2050"/>
                <a:gd name="T19" fmla="*/ 289 h 2048"/>
                <a:gd name="T20" fmla="*/ 1208 w 2050"/>
                <a:gd name="T21" fmla="*/ 353 h 2048"/>
                <a:gd name="T22" fmla="*/ 1301 w 2050"/>
                <a:gd name="T23" fmla="*/ 422 h 2048"/>
                <a:gd name="T24" fmla="*/ 1389 w 2050"/>
                <a:gd name="T25" fmla="*/ 497 h 2048"/>
                <a:gd name="T26" fmla="*/ 1474 w 2050"/>
                <a:gd name="T27" fmla="*/ 576 h 2048"/>
                <a:gd name="T28" fmla="*/ 1553 w 2050"/>
                <a:gd name="T29" fmla="*/ 660 h 2048"/>
                <a:gd name="T30" fmla="*/ 1628 w 2050"/>
                <a:gd name="T31" fmla="*/ 749 h 2048"/>
                <a:gd name="T32" fmla="*/ 1697 w 2050"/>
                <a:gd name="T33" fmla="*/ 843 h 2048"/>
                <a:gd name="T34" fmla="*/ 1761 w 2050"/>
                <a:gd name="T35" fmla="*/ 940 h 2048"/>
                <a:gd name="T36" fmla="*/ 1819 w 2050"/>
                <a:gd name="T37" fmla="*/ 1042 h 2048"/>
                <a:gd name="T38" fmla="*/ 1871 w 2050"/>
                <a:gd name="T39" fmla="*/ 1146 h 2048"/>
                <a:gd name="T40" fmla="*/ 1917 w 2050"/>
                <a:gd name="T41" fmla="*/ 1254 h 2048"/>
                <a:gd name="T42" fmla="*/ 1957 w 2050"/>
                <a:gd name="T43" fmla="*/ 1366 h 2048"/>
                <a:gd name="T44" fmla="*/ 1989 w 2050"/>
                <a:gd name="T45" fmla="*/ 1481 h 2048"/>
                <a:gd name="T46" fmla="*/ 2015 w 2050"/>
                <a:gd name="T47" fmla="*/ 1598 h 2048"/>
                <a:gd name="T48" fmla="*/ 2034 w 2050"/>
                <a:gd name="T49" fmla="*/ 1717 h 2048"/>
                <a:gd name="T50" fmla="*/ 2046 w 2050"/>
                <a:gd name="T51" fmla="*/ 1839 h 2048"/>
                <a:gd name="T52" fmla="*/ 2050 w 2050"/>
                <a:gd name="T53" fmla="*/ 1964 h 2048"/>
                <a:gd name="T54" fmla="*/ 2046 w 2050"/>
                <a:gd name="T55" fmla="*/ 1986 h 2048"/>
                <a:gd name="T56" fmla="*/ 2038 w 2050"/>
                <a:gd name="T57" fmla="*/ 2007 h 2048"/>
                <a:gd name="T58" fmla="*/ 2025 w 2050"/>
                <a:gd name="T59" fmla="*/ 2024 h 2048"/>
                <a:gd name="T60" fmla="*/ 2008 w 2050"/>
                <a:gd name="T61" fmla="*/ 2037 h 2048"/>
                <a:gd name="T62" fmla="*/ 1987 w 2050"/>
                <a:gd name="T63" fmla="*/ 2046 h 2048"/>
                <a:gd name="T64" fmla="*/ 1964 w 2050"/>
                <a:gd name="T65" fmla="*/ 2048 h 2048"/>
                <a:gd name="T66" fmla="*/ 86 w 2050"/>
                <a:gd name="T67" fmla="*/ 2048 h 2048"/>
                <a:gd name="T68" fmla="*/ 63 w 2050"/>
                <a:gd name="T69" fmla="*/ 2046 h 2048"/>
                <a:gd name="T70" fmla="*/ 43 w 2050"/>
                <a:gd name="T71" fmla="*/ 2037 h 2048"/>
                <a:gd name="T72" fmla="*/ 25 w 2050"/>
                <a:gd name="T73" fmla="*/ 2024 h 2048"/>
                <a:gd name="T74" fmla="*/ 12 w 2050"/>
                <a:gd name="T75" fmla="*/ 2007 h 2048"/>
                <a:gd name="T76" fmla="*/ 3 w 2050"/>
                <a:gd name="T77" fmla="*/ 1986 h 2048"/>
                <a:gd name="T78" fmla="*/ 0 w 2050"/>
                <a:gd name="T79" fmla="*/ 1964 h 2048"/>
                <a:gd name="T80" fmla="*/ 0 w 2050"/>
                <a:gd name="T81" fmla="*/ 86 h 2048"/>
                <a:gd name="T82" fmla="*/ 3 w 2050"/>
                <a:gd name="T83" fmla="*/ 63 h 2048"/>
                <a:gd name="T84" fmla="*/ 12 w 2050"/>
                <a:gd name="T85" fmla="*/ 43 h 2048"/>
                <a:gd name="T86" fmla="*/ 25 w 2050"/>
                <a:gd name="T87" fmla="*/ 25 h 2048"/>
                <a:gd name="T88" fmla="*/ 43 w 2050"/>
                <a:gd name="T89" fmla="*/ 12 h 2048"/>
                <a:gd name="T90" fmla="*/ 63 w 2050"/>
                <a:gd name="T91" fmla="*/ 3 h 2048"/>
                <a:gd name="T92" fmla="*/ 86 w 2050"/>
                <a:gd name="T93" fmla="*/ 0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50" h="2048">
                  <a:moveTo>
                    <a:pt x="86" y="0"/>
                  </a:moveTo>
                  <a:lnTo>
                    <a:pt x="209" y="4"/>
                  </a:lnTo>
                  <a:lnTo>
                    <a:pt x="331" y="15"/>
                  </a:lnTo>
                  <a:lnTo>
                    <a:pt x="452" y="35"/>
                  </a:lnTo>
                  <a:lnTo>
                    <a:pt x="569" y="60"/>
                  </a:lnTo>
                  <a:lnTo>
                    <a:pt x="684" y="94"/>
                  </a:lnTo>
                  <a:lnTo>
                    <a:pt x="796" y="134"/>
                  </a:lnTo>
                  <a:lnTo>
                    <a:pt x="904" y="178"/>
                  </a:lnTo>
                  <a:lnTo>
                    <a:pt x="1008" y="231"/>
                  </a:lnTo>
                  <a:lnTo>
                    <a:pt x="1110" y="289"/>
                  </a:lnTo>
                  <a:lnTo>
                    <a:pt x="1208" y="353"/>
                  </a:lnTo>
                  <a:lnTo>
                    <a:pt x="1301" y="422"/>
                  </a:lnTo>
                  <a:lnTo>
                    <a:pt x="1389" y="497"/>
                  </a:lnTo>
                  <a:lnTo>
                    <a:pt x="1474" y="576"/>
                  </a:lnTo>
                  <a:lnTo>
                    <a:pt x="1553" y="660"/>
                  </a:lnTo>
                  <a:lnTo>
                    <a:pt x="1628" y="749"/>
                  </a:lnTo>
                  <a:lnTo>
                    <a:pt x="1697" y="843"/>
                  </a:lnTo>
                  <a:lnTo>
                    <a:pt x="1761" y="940"/>
                  </a:lnTo>
                  <a:lnTo>
                    <a:pt x="1819" y="1042"/>
                  </a:lnTo>
                  <a:lnTo>
                    <a:pt x="1871" y="1146"/>
                  </a:lnTo>
                  <a:lnTo>
                    <a:pt x="1917" y="1254"/>
                  </a:lnTo>
                  <a:lnTo>
                    <a:pt x="1957" y="1366"/>
                  </a:lnTo>
                  <a:lnTo>
                    <a:pt x="1989" y="1481"/>
                  </a:lnTo>
                  <a:lnTo>
                    <a:pt x="2015" y="1598"/>
                  </a:lnTo>
                  <a:lnTo>
                    <a:pt x="2034" y="1717"/>
                  </a:lnTo>
                  <a:lnTo>
                    <a:pt x="2046" y="1839"/>
                  </a:lnTo>
                  <a:lnTo>
                    <a:pt x="2050" y="1964"/>
                  </a:lnTo>
                  <a:lnTo>
                    <a:pt x="2046" y="1986"/>
                  </a:lnTo>
                  <a:lnTo>
                    <a:pt x="2038" y="2007"/>
                  </a:lnTo>
                  <a:lnTo>
                    <a:pt x="2025" y="2024"/>
                  </a:lnTo>
                  <a:lnTo>
                    <a:pt x="2008" y="2037"/>
                  </a:lnTo>
                  <a:lnTo>
                    <a:pt x="1987" y="2046"/>
                  </a:lnTo>
                  <a:lnTo>
                    <a:pt x="1964" y="2048"/>
                  </a:lnTo>
                  <a:lnTo>
                    <a:pt x="86" y="2048"/>
                  </a:lnTo>
                  <a:lnTo>
                    <a:pt x="63" y="2046"/>
                  </a:lnTo>
                  <a:lnTo>
                    <a:pt x="43" y="2037"/>
                  </a:lnTo>
                  <a:lnTo>
                    <a:pt x="25" y="2024"/>
                  </a:lnTo>
                  <a:lnTo>
                    <a:pt x="12" y="2007"/>
                  </a:lnTo>
                  <a:lnTo>
                    <a:pt x="3" y="1986"/>
                  </a:lnTo>
                  <a:lnTo>
                    <a:pt x="0" y="1964"/>
                  </a:lnTo>
                  <a:lnTo>
                    <a:pt x="0" y="86"/>
                  </a:lnTo>
                  <a:lnTo>
                    <a:pt x="3" y="63"/>
                  </a:lnTo>
                  <a:lnTo>
                    <a:pt x="12" y="43"/>
                  </a:lnTo>
                  <a:lnTo>
                    <a:pt x="25" y="25"/>
                  </a:lnTo>
                  <a:lnTo>
                    <a:pt x="43" y="12"/>
                  </a:lnTo>
                  <a:lnTo>
                    <a:pt x="63" y="3"/>
                  </a:lnTo>
                  <a:lnTo>
                    <a:pt x="86"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4" name="Freeform 19"/>
            <p:cNvSpPr>
              <a:spLocks/>
            </p:cNvSpPr>
            <p:nvPr/>
          </p:nvSpPr>
          <p:spPr bwMode="auto">
            <a:xfrm>
              <a:off x="-6668162" y="2112447"/>
              <a:ext cx="4072943" cy="5208439"/>
            </a:xfrm>
            <a:custGeom>
              <a:avLst/>
              <a:gdLst>
                <a:gd name="T0" fmla="*/ 1815 w 3074"/>
                <a:gd name="T1" fmla="*/ 4 h 3931"/>
                <a:gd name="T2" fmla="*/ 1854 w 3074"/>
                <a:gd name="T3" fmla="*/ 25 h 3931"/>
                <a:gd name="T4" fmla="*/ 1875 w 3074"/>
                <a:gd name="T5" fmla="*/ 63 h 3931"/>
                <a:gd name="T6" fmla="*/ 1879 w 3074"/>
                <a:gd name="T7" fmla="*/ 1934 h 3931"/>
                <a:gd name="T8" fmla="*/ 3067 w 3074"/>
                <a:gd name="T9" fmla="*/ 3467 h 3931"/>
                <a:gd name="T10" fmla="*/ 3074 w 3074"/>
                <a:gd name="T11" fmla="*/ 3509 h 3931"/>
                <a:gd name="T12" fmla="*/ 3059 w 3074"/>
                <a:gd name="T13" fmla="*/ 3549 h 3931"/>
                <a:gd name="T14" fmla="*/ 2967 w 3074"/>
                <a:gd name="T15" fmla="*/ 3629 h 3931"/>
                <a:gd name="T16" fmla="*/ 2805 w 3074"/>
                <a:gd name="T17" fmla="*/ 3737 h 3931"/>
                <a:gd name="T18" fmla="*/ 2631 w 3074"/>
                <a:gd name="T19" fmla="*/ 3822 h 3931"/>
                <a:gd name="T20" fmla="*/ 2448 w 3074"/>
                <a:gd name="T21" fmla="*/ 3884 h 3931"/>
                <a:gd name="T22" fmla="*/ 2257 w 3074"/>
                <a:gd name="T23" fmla="*/ 3920 h 3931"/>
                <a:gd name="T24" fmla="*/ 2062 w 3074"/>
                <a:gd name="T25" fmla="*/ 3931 h 3931"/>
                <a:gd name="T26" fmla="*/ 1840 w 3074"/>
                <a:gd name="T27" fmla="*/ 3922 h 3931"/>
                <a:gd name="T28" fmla="*/ 1598 w 3074"/>
                <a:gd name="T29" fmla="*/ 3892 h 3931"/>
                <a:gd name="T30" fmla="*/ 1366 w 3074"/>
                <a:gd name="T31" fmla="*/ 3834 h 3931"/>
                <a:gd name="T32" fmla="*/ 1146 w 3074"/>
                <a:gd name="T33" fmla="*/ 3748 h 3931"/>
                <a:gd name="T34" fmla="*/ 939 w 3074"/>
                <a:gd name="T35" fmla="*/ 3637 h 3931"/>
                <a:gd name="T36" fmla="*/ 749 w 3074"/>
                <a:gd name="T37" fmla="*/ 3506 h 3931"/>
                <a:gd name="T38" fmla="*/ 576 w 3074"/>
                <a:gd name="T39" fmla="*/ 3351 h 3931"/>
                <a:gd name="T40" fmla="*/ 422 w 3074"/>
                <a:gd name="T41" fmla="*/ 3177 h 3931"/>
                <a:gd name="T42" fmla="*/ 288 w 3074"/>
                <a:gd name="T43" fmla="*/ 2987 h 3931"/>
                <a:gd name="T44" fmla="*/ 179 w 3074"/>
                <a:gd name="T45" fmla="*/ 2782 h 3931"/>
                <a:gd name="T46" fmla="*/ 93 w 3074"/>
                <a:gd name="T47" fmla="*/ 2561 h 3931"/>
                <a:gd name="T48" fmla="*/ 35 w 3074"/>
                <a:gd name="T49" fmla="*/ 2329 h 3931"/>
                <a:gd name="T50" fmla="*/ 3 w 3074"/>
                <a:gd name="T51" fmla="*/ 2087 h 3931"/>
                <a:gd name="T52" fmla="*/ 3 w 3074"/>
                <a:gd name="T53" fmla="*/ 1840 h 3931"/>
                <a:gd name="T54" fmla="*/ 31 w 3074"/>
                <a:gd name="T55" fmla="*/ 1597 h 3931"/>
                <a:gd name="T56" fmla="*/ 84 w 3074"/>
                <a:gd name="T57" fmla="*/ 1366 h 3931"/>
                <a:gd name="T58" fmla="*/ 163 w 3074"/>
                <a:gd name="T59" fmla="*/ 1146 h 3931"/>
                <a:gd name="T60" fmla="*/ 264 w 3074"/>
                <a:gd name="T61" fmla="*/ 940 h 3931"/>
                <a:gd name="T62" fmla="*/ 386 w 3074"/>
                <a:gd name="T63" fmla="*/ 749 h 3931"/>
                <a:gd name="T64" fmla="*/ 526 w 3074"/>
                <a:gd name="T65" fmla="*/ 576 h 3931"/>
                <a:gd name="T66" fmla="*/ 684 w 3074"/>
                <a:gd name="T67" fmla="*/ 422 h 3931"/>
                <a:gd name="T68" fmla="*/ 858 w 3074"/>
                <a:gd name="T69" fmla="*/ 289 h 3931"/>
                <a:gd name="T70" fmla="*/ 1046 w 3074"/>
                <a:gd name="T71" fmla="*/ 178 h 3931"/>
                <a:gd name="T72" fmla="*/ 1248 w 3074"/>
                <a:gd name="T73" fmla="*/ 93 h 3931"/>
                <a:gd name="T74" fmla="*/ 1460 w 3074"/>
                <a:gd name="T75" fmla="*/ 35 h 3931"/>
                <a:gd name="T76" fmla="*/ 1680 w 3074"/>
                <a:gd name="T77" fmla="*/ 4 h 3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74" h="3931">
                  <a:moveTo>
                    <a:pt x="1793" y="0"/>
                  </a:moveTo>
                  <a:lnTo>
                    <a:pt x="1815" y="4"/>
                  </a:lnTo>
                  <a:lnTo>
                    <a:pt x="1837" y="12"/>
                  </a:lnTo>
                  <a:lnTo>
                    <a:pt x="1854" y="25"/>
                  </a:lnTo>
                  <a:lnTo>
                    <a:pt x="1866" y="42"/>
                  </a:lnTo>
                  <a:lnTo>
                    <a:pt x="1875" y="63"/>
                  </a:lnTo>
                  <a:lnTo>
                    <a:pt x="1879" y="86"/>
                  </a:lnTo>
                  <a:lnTo>
                    <a:pt x="1879" y="1934"/>
                  </a:lnTo>
                  <a:lnTo>
                    <a:pt x="3056" y="3447"/>
                  </a:lnTo>
                  <a:lnTo>
                    <a:pt x="3067" y="3467"/>
                  </a:lnTo>
                  <a:lnTo>
                    <a:pt x="3074" y="3488"/>
                  </a:lnTo>
                  <a:lnTo>
                    <a:pt x="3074" y="3509"/>
                  </a:lnTo>
                  <a:lnTo>
                    <a:pt x="3069" y="3530"/>
                  </a:lnTo>
                  <a:lnTo>
                    <a:pt x="3059" y="3549"/>
                  </a:lnTo>
                  <a:lnTo>
                    <a:pt x="3042" y="3565"/>
                  </a:lnTo>
                  <a:lnTo>
                    <a:pt x="2967" y="3629"/>
                  </a:lnTo>
                  <a:lnTo>
                    <a:pt x="2887" y="3685"/>
                  </a:lnTo>
                  <a:lnTo>
                    <a:pt x="2805" y="3737"/>
                  </a:lnTo>
                  <a:lnTo>
                    <a:pt x="2719" y="3782"/>
                  </a:lnTo>
                  <a:lnTo>
                    <a:pt x="2631" y="3822"/>
                  </a:lnTo>
                  <a:lnTo>
                    <a:pt x="2540" y="3855"/>
                  </a:lnTo>
                  <a:lnTo>
                    <a:pt x="2448" y="3884"/>
                  </a:lnTo>
                  <a:lnTo>
                    <a:pt x="2353" y="3905"/>
                  </a:lnTo>
                  <a:lnTo>
                    <a:pt x="2257" y="3920"/>
                  </a:lnTo>
                  <a:lnTo>
                    <a:pt x="2160" y="3929"/>
                  </a:lnTo>
                  <a:lnTo>
                    <a:pt x="2062" y="3931"/>
                  </a:lnTo>
                  <a:lnTo>
                    <a:pt x="1964" y="3926"/>
                  </a:lnTo>
                  <a:lnTo>
                    <a:pt x="1840" y="3922"/>
                  </a:lnTo>
                  <a:lnTo>
                    <a:pt x="1718" y="3911"/>
                  </a:lnTo>
                  <a:lnTo>
                    <a:pt x="1598" y="3892"/>
                  </a:lnTo>
                  <a:lnTo>
                    <a:pt x="1481" y="3866"/>
                  </a:lnTo>
                  <a:lnTo>
                    <a:pt x="1366" y="3834"/>
                  </a:lnTo>
                  <a:lnTo>
                    <a:pt x="1254" y="3794"/>
                  </a:lnTo>
                  <a:lnTo>
                    <a:pt x="1146" y="3748"/>
                  </a:lnTo>
                  <a:lnTo>
                    <a:pt x="1041" y="3696"/>
                  </a:lnTo>
                  <a:lnTo>
                    <a:pt x="939" y="3637"/>
                  </a:lnTo>
                  <a:lnTo>
                    <a:pt x="842" y="3574"/>
                  </a:lnTo>
                  <a:lnTo>
                    <a:pt x="749" y="3506"/>
                  </a:lnTo>
                  <a:lnTo>
                    <a:pt x="661" y="3431"/>
                  </a:lnTo>
                  <a:lnTo>
                    <a:pt x="576" y="3351"/>
                  </a:lnTo>
                  <a:lnTo>
                    <a:pt x="496" y="3267"/>
                  </a:lnTo>
                  <a:lnTo>
                    <a:pt x="422" y="3177"/>
                  </a:lnTo>
                  <a:lnTo>
                    <a:pt x="353" y="3085"/>
                  </a:lnTo>
                  <a:lnTo>
                    <a:pt x="288" y="2987"/>
                  </a:lnTo>
                  <a:lnTo>
                    <a:pt x="231" y="2886"/>
                  </a:lnTo>
                  <a:lnTo>
                    <a:pt x="179" y="2782"/>
                  </a:lnTo>
                  <a:lnTo>
                    <a:pt x="133" y="2672"/>
                  </a:lnTo>
                  <a:lnTo>
                    <a:pt x="93" y="2561"/>
                  </a:lnTo>
                  <a:lnTo>
                    <a:pt x="61" y="2447"/>
                  </a:lnTo>
                  <a:lnTo>
                    <a:pt x="35" y="2329"/>
                  </a:lnTo>
                  <a:lnTo>
                    <a:pt x="16" y="2209"/>
                  </a:lnTo>
                  <a:lnTo>
                    <a:pt x="3" y="2087"/>
                  </a:lnTo>
                  <a:lnTo>
                    <a:pt x="0" y="1963"/>
                  </a:lnTo>
                  <a:lnTo>
                    <a:pt x="3" y="1840"/>
                  </a:lnTo>
                  <a:lnTo>
                    <a:pt x="13" y="1718"/>
                  </a:lnTo>
                  <a:lnTo>
                    <a:pt x="31" y="1597"/>
                  </a:lnTo>
                  <a:lnTo>
                    <a:pt x="55" y="1480"/>
                  </a:lnTo>
                  <a:lnTo>
                    <a:pt x="84" y="1366"/>
                  </a:lnTo>
                  <a:lnTo>
                    <a:pt x="120" y="1254"/>
                  </a:lnTo>
                  <a:lnTo>
                    <a:pt x="163" y="1146"/>
                  </a:lnTo>
                  <a:lnTo>
                    <a:pt x="210" y="1041"/>
                  </a:lnTo>
                  <a:lnTo>
                    <a:pt x="264" y="940"/>
                  </a:lnTo>
                  <a:lnTo>
                    <a:pt x="322" y="842"/>
                  </a:lnTo>
                  <a:lnTo>
                    <a:pt x="386" y="749"/>
                  </a:lnTo>
                  <a:lnTo>
                    <a:pt x="453" y="660"/>
                  </a:lnTo>
                  <a:lnTo>
                    <a:pt x="526" y="576"/>
                  </a:lnTo>
                  <a:lnTo>
                    <a:pt x="603" y="496"/>
                  </a:lnTo>
                  <a:lnTo>
                    <a:pt x="684" y="422"/>
                  </a:lnTo>
                  <a:lnTo>
                    <a:pt x="769" y="352"/>
                  </a:lnTo>
                  <a:lnTo>
                    <a:pt x="858" y="289"/>
                  </a:lnTo>
                  <a:lnTo>
                    <a:pt x="951" y="230"/>
                  </a:lnTo>
                  <a:lnTo>
                    <a:pt x="1046" y="178"/>
                  </a:lnTo>
                  <a:lnTo>
                    <a:pt x="1146" y="133"/>
                  </a:lnTo>
                  <a:lnTo>
                    <a:pt x="1248" y="93"/>
                  </a:lnTo>
                  <a:lnTo>
                    <a:pt x="1352" y="60"/>
                  </a:lnTo>
                  <a:lnTo>
                    <a:pt x="1460" y="35"/>
                  </a:lnTo>
                  <a:lnTo>
                    <a:pt x="1569" y="15"/>
                  </a:lnTo>
                  <a:lnTo>
                    <a:pt x="1680" y="4"/>
                  </a:lnTo>
                  <a:lnTo>
                    <a:pt x="179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5" name="Freeform 20"/>
            <p:cNvSpPr>
              <a:spLocks/>
            </p:cNvSpPr>
            <p:nvPr/>
          </p:nvSpPr>
          <p:spPr bwMode="auto">
            <a:xfrm>
              <a:off x="-3726739" y="4827301"/>
              <a:ext cx="2489610" cy="2045746"/>
            </a:xfrm>
            <a:custGeom>
              <a:avLst/>
              <a:gdLst>
                <a:gd name="T0" fmla="*/ 86 w 1879"/>
                <a:gd name="T1" fmla="*/ 0 h 1544"/>
                <a:gd name="T2" fmla="*/ 1793 w 1879"/>
                <a:gd name="T3" fmla="*/ 0 h 1544"/>
                <a:gd name="T4" fmla="*/ 1816 w 1879"/>
                <a:gd name="T5" fmla="*/ 2 h 1544"/>
                <a:gd name="T6" fmla="*/ 1837 w 1879"/>
                <a:gd name="T7" fmla="*/ 11 h 1544"/>
                <a:gd name="T8" fmla="*/ 1854 w 1879"/>
                <a:gd name="T9" fmla="*/ 25 h 1544"/>
                <a:gd name="T10" fmla="*/ 1867 w 1879"/>
                <a:gd name="T11" fmla="*/ 42 h 1544"/>
                <a:gd name="T12" fmla="*/ 1875 w 1879"/>
                <a:gd name="T13" fmla="*/ 62 h 1544"/>
                <a:gd name="T14" fmla="*/ 1879 w 1879"/>
                <a:gd name="T15" fmla="*/ 86 h 1544"/>
                <a:gd name="T16" fmla="*/ 1875 w 1879"/>
                <a:gd name="T17" fmla="*/ 201 h 1544"/>
                <a:gd name="T18" fmla="*/ 1865 w 1879"/>
                <a:gd name="T19" fmla="*/ 317 h 1544"/>
                <a:gd name="T20" fmla="*/ 1848 w 1879"/>
                <a:gd name="T21" fmla="*/ 430 h 1544"/>
                <a:gd name="T22" fmla="*/ 1824 w 1879"/>
                <a:gd name="T23" fmla="*/ 542 h 1544"/>
                <a:gd name="T24" fmla="*/ 1794 w 1879"/>
                <a:gd name="T25" fmla="*/ 653 h 1544"/>
                <a:gd name="T26" fmla="*/ 1757 w 1879"/>
                <a:gd name="T27" fmla="*/ 762 h 1544"/>
                <a:gd name="T28" fmla="*/ 1715 w 1879"/>
                <a:gd name="T29" fmla="*/ 868 h 1544"/>
                <a:gd name="T30" fmla="*/ 1666 w 1879"/>
                <a:gd name="T31" fmla="*/ 971 h 1544"/>
                <a:gd name="T32" fmla="*/ 1611 w 1879"/>
                <a:gd name="T33" fmla="*/ 1072 h 1544"/>
                <a:gd name="T34" fmla="*/ 1552 w 1879"/>
                <a:gd name="T35" fmla="*/ 1169 h 1544"/>
                <a:gd name="T36" fmla="*/ 1486 w 1879"/>
                <a:gd name="T37" fmla="*/ 1262 h 1544"/>
                <a:gd name="T38" fmla="*/ 1414 w 1879"/>
                <a:gd name="T39" fmla="*/ 1353 h 1544"/>
                <a:gd name="T40" fmla="*/ 1336 w 1879"/>
                <a:gd name="T41" fmla="*/ 1439 h 1544"/>
                <a:gd name="T42" fmla="*/ 1254 w 1879"/>
                <a:gd name="T43" fmla="*/ 1521 h 1544"/>
                <a:gd name="T44" fmla="*/ 1237 w 1879"/>
                <a:gd name="T45" fmla="*/ 1534 h 1544"/>
                <a:gd name="T46" fmla="*/ 1217 w 1879"/>
                <a:gd name="T47" fmla="*/ 1541 h 1544"/>
                <a:gd name="T48" fmla="*/ 1196 w 1879"/>
                <a:gd name="T49" fmla="*/ 1544 h 1544"/>
                <a:gd name="T50" fmla="*/ 1190 w 1879"/>
                <a:gd name="T51" fmla="*/ 1544 h 1544"/>
                <a:gd name="T52" fmla="*/ 1167 w 1879"/>
                <a:gd name="T53" fmla="*/ 1539 h 1544"/>
                <a:gd name="T54" fmla="*/ 1146 w 1879"/>
                <a:gd name="T55" fmla="*/ 1529 h 1544"/>
                <a:gd name="T56" fmla="*/ 1129 w 1879"/>
                <a:gd name="T57" fmla="*/ 1513 h 1544"/>
                <a:gd name="T58" fmla="*/ 19 w 1879"/>
                <a:gd name="T59" fmla="*/ 139 h 1544"/>
                <a:gd name="T60" fmla="*/ 9 w 1879"/>
                <a:gd name="T61" fmla="*/ 123 h 1544"/>
                <a:gd name="T62" fmla="*/ 2 w 1879"/>
                <a:gd name="T63" fmla="*/ 104 h 1544"/>
                <a:gd name="T64" fmla="*/ 0 w 1879"/>
                <a:gd name="T65" fmla="*/ 86 h 1544"/>
                <a:gd name="T66" fmla="*/ 4 w 1879"/>
                <a:gd name="T67" fmla="*/ 62 h 1544"/>
                <a:gd name="T68" fmla="*/ 12 w 1879"/>
                <a:gd name="T69" fmla="*/ 42 h 1544"/>
                <a:gd name="T70" fmla="*/ 25 w 1879"/>
                <a:gd name="T71" fmla="*/ 25 h 1544"/>
                <a:gd name="T72" fmla="*/ 42 w 1879"/>
                <a:gd name="T73" fmla="*/ 11 h 1544"/>
                <a:gd name="T74" fmla="*/ 63 w 1879"/>
                <a:gd name="T75" fmla="*/ 2 h 1544"/>
                <a:gd name="T76" fmla="*/ 86 w 1879"/>
                <a:gd name="T77" fmla="*/ 0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79" h="1544">
                  <a:moveTo>
                    <a:pt x="86" y="0"/>
                  </a:moveTo>
                  <a:lnTo>
                    <a:pt x="1793" y="0"/>
                  </a:lnTo>
                  <a:lnTo>
                    <a:pt x="1816" y="2"/>
                  </a:lnTo>
                  <a:lnTo>
                    <a:pt x="1837" y="11"/>
                  </a:lnTo>
                  <a:lnTo>
                    <a:pt x="1854" y="25"/>
                  </a:lnTo>
                  <a:lnTo>
                    <a:pt x="1867" y="42"/>
                  </a:lnTo>
                  <a:lnTo>
                    <a:pt x="1875" y="62"/>
                  </a:lnTo>
                  <a:lnTo>
                    <a:pt x="1879" y="86"/>
                  </a:lnTo>
                  <a:lnTo>
                    <a:pt x="1875" y="201"/>
                  </a:lnTo>
                  <a:lnTo>
                    <a:pt x="1865" y="317"/>
                  </a:lnTo>
                  <a:lnTo>
                    <a:pt x="1848" y="430"/>
                  </a:lnTo>
                  <a:lnTo>
                    <a:pt x="1824" y="542"/>
                  </a:lnTo>
                  <a:lnTo>
                    <a:pt x="1794" y="653"/>
                  </a:lnTo>
                  <a:lnTo>
                    <a:pt x="1757" y="762"/>
                  </a:lnTo>
                  <a:lnTo>
                    <a:pt x="1715" y="868"/>
                  </a:lnTo>
                  <a:lnTo>
                    <a:pt x="1666" y="971"/>
                  </a:lnTo>
                  <a:lnTo>
                    <a:pt x="1611" y="1072"/>
                  </a:lnTo>
                  <a:lnTo>
                    <a:pt x="1552" y="1169"/>
                  </a:lnTo>
                  <a:lnTo>
                    <a:pt x="1486" y="1262"/>
                  </a:lnTo>
                  <a:lnTo>
                    <a:pt x="1414" y="1353"/>
                  </a:lnTo>
                  <a:lnTo>
                    <a:pt x="1336" y="1439"/>
                  </a:lnTo>
                  <a:lnTo>
                    <a:pt x="1254" y="1521"/>
                  </a:lnTo>
                  <a:lnTo>
                    <a:pt x="1237" y="1534"/>
                  </a:lnTo>
                  <a:lnTo>
                    <a:pt x="1217" y="1541"/>
                  </a:lnTo>
                  <a:lnTo>
                    <a:pt x="1196" y="1544"/>
                  </a:lnTo>
                  <a:lnTo>
                    <a:pt x="1190" y="1544"/>
                  </a:lnTo>
                  <a:lnTo>
                    <a:pt x="1167" y="1539"/>
                  </a:lnTo>
                  <a:lnTo>
                    <a:pt x="1146" y="1529"/>
                  </a:lnTo>
                  <a:lnTo>
                    <a:pt x="1129" y="1513"/>
                  </a:lnTo>
                  <a:lnTo>
                    <a:pt x="19" y="139"/>
                  </a:lnTo>
                  <a:lnTo>
                    <a:pt x="9" y="123"/>
                  </a:lnTo>
                  <a:lnTo>
                    <a:pt x="2" y="104"/>
                  </a:lnTo>
                  <a:lnTo>
                    <a:pt x="0" y="86"/>
                  </a:lnTo>
                  <a:lnTo>
                    <a:pt x="4" y="62"/>
                  </a:lnTo>
                  <a:lnTo>
                    <a:pt x="12" y="42"/>
                  </a:lnTo>
                  <a:lnTo>
                    <a:pt x="25" y="25"/>
                  </a:lnTo>
                  <a:lnTo>
                    <a:pt x="42" y="11"/>
                  </a:lnTo>
                  <a:lnTo>
                    <a:pt x="63" y="2"/>
                  </a:lnTo>
                  <a:lnTo>
                    <a:pt x="86" y="0"/>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96" name="Group 95"/>
          <p:cNvGrpSpPr/>
          <p:nvPr/>
        </p:nvGrpSpPr>
        <p:grpSpPr>
          <a:xfrm>
            <a:off x="4990456" y="1923220"/>
            <a:ext cx="384410" cy="384410"/>
            <a:chOff x="-1466850" y="2665413"/>
            <a:chExt cx="6505576" cy="6505576"/>
          </a:xfrm>
          <a:solidFill>
            <a:schemeClr val="accent5"/>
          </a:solidFill>
        </p:grpSpPr>
        <p:sp>
          <p:nvSpPr>
            <p:cNvPr id="97" name="Freeform 51"/>
            <p:cNvSpPr>
              <a:spLocks noEditPoints="1"/>
            </p:cNvSpPr>
            <p:nvPr/>
          </p:nvSpPr>
          <p:spPr bwMode="auto">
            <a:xfrm>
              <a:off x="-1466850" y="2665413"/>
              <a:ext cx="5641968" cy="3252788"/>
            </a:xfrm>
            <a:custGeom>
              <a:avLst/>
              <a:gdLst>
                <a:gd name="T0" fmla="*/ 3272 w 3554"/>
                <a:gd name="T1" fmla="*/ 1556 h 2049"/>
                <a:gd name="T2" fmla="*/ 3306 w 3554"/>
                <a:gd name="T3" fmla="*/ 1557 h 2049"/>
                <a:gd name="T4" fmla="*/ 3311 w 3554"/>
                <a:gd name="T5" fmla="*/ 1557 h 2049"/>
                <a:gd name="T6" fmla="*/ 3291 w 3554"/>
                <a:gd name="T7" fmla="*/ 1557 h 2049"/>
                <a:gd name="T8" fmla="*/ 3267 w 3554"/>
                <a:gd name="T9" fmla="*/ 1556 h 2049"/>
                <a:gd name="T10" fmla="*/ 3196 w 3554"/>
                <a:gd name="T11" fmla="*/ 1555 h 2049"/>
                <a:gd name="T12" fmla="*/ 3251 w 3554"/>
                <a:gd name="T13" fmla="*/ 1556 h 2049"/>
                <a:gd name="T14" fmla="*/ 3242 w 3554"/>
                <a:gd name="T15" fmla="*/ 1556 h 2049"/>
                <a:gd name="T16" fmla="*/ 3195 w 3554"/>
                <a:gd name="T17" fmla="*/ 1555 h 2049"/>
                <a:gd name="T18" fmla="*/ 2048 w 3554"/>
                <a:gd name="T19" fmla="*/ 0 h 2049"/>
                <a:gd name="T20" fmla="*/ 2304 w 3554"/>
                <a:gd name="T21" fmla="*/ 274 h 2049"/>
                <a:gd name="T22" fmla="*/ 2343 w 3554"/>
                <a:gd name="T23" fmla="*/ 261 h 2049"/>
                <a:gd name="T24" fmla="*/ 2399 w 3554"/>
                <a:gd name="T25" fmla="*/ 241 h 2049"/>
                <a:gd name="T26" fmla="*/ 2466 w 3554"/>
                <a:gd name="T27" fmla="*/ 217 h 2049"/>
                <a:gd name="T28" fmla="*/ 2541 w 3554"/>
                <a:gd name="T29" fmla="*/ 192 h 2049"/>
                <a:gd name="T30" fmla="*/ 2614 w 3554"/>
                <a:gd name="T31" fmla="*/ 168 h 2049"/>
                <a:gd name="T32" fmla="*/ 2682 w 3554"/>
                <a:gd name="T33" fmla="*/ 145 h 2049"/>
                <a:gd name="T34" fmla="*/ 2739 w 3554"/>
                <a:gd name="T35" fmla="*/ 129 h 2049"/>
                <a:gd name="T36" fmla="*/ 2780 w 3554"/>
                <a:gd name="T37" fmla="*/ 119 h 2049"/>
                <a:gd name="T38" fmla="*/ 2833 w 3554"/>
                <a:gd name="T39" fmla="*/ 120 h 2049"/>
                <a:gd name="T40" fmla="*/ 2920 w 3554"/>
                <a:gd name="T41" fmla="*/ 145 h 2049"/>
                <a:gd name="T42" fmla="*/ 3013 w 3554"/>
                <a:gd name="T43" fmla="*/ 191 h 2049"/>
                <a:gd name="T44" fmla="*/ 3106 w 3554"/>
                <a:gd name="T45" fmla="*/ 256 h 2049"/>
                <a:gd name="T46" fmla="*/ 3199 w 3554"/>
                <a:gd name="T47" fmla="*/ 334 h 2049"/>
                <a:gd name="T48" fmla="*/ 3287 w 3554"/>
                <a:gd name="T49" fmla="*/ 422 h 2049"/>
                <a:gd name="T50" fmla="*/ 3368 w 3554"/>
                <a:gd name="T51" fmla="*/ 519 h 2049"/>
                <a:gd name="T52" fmla="*/ 3439 w 3554"/>
                <a:gd name="T53" fmla="*/ 618 h 2049"/>
                <a:gd name="T54" fmla="*/ 3494 w 3554"/>
                <a:gd name="T55" fmla="*/ 719 h 2049"/>
                <a:gd name="T56" fmla="*/ 3534 w 3554"/>
                <a:gd name="T57" fmla="*/ 816 h 2049"/>
                <a:gd name="T58" fmla="*/ 3553 w 3554"/>
                <a:gd name="T59" fmla="*/ 905 h 2049"/>
                <a:gd name="T60" fmla="*/ 3550 w 3554"/>
                <a:gd name="T61" fmla="*/ 976 h 2049"/>
                <a:gd name="T62" fmla="*/ 3530 w 3554"/>
                <a:gd name="T63" fmla="*/ 1037 h 2049"/>
                <a:gd name="T64" fmla="*/ 3496 w 3554"/>
                <a:gd name="T65" fmla="*/ 1098 h 2049"/>
                <a:gd name="T66" fmla="*/ 3451 w 3554"/>
                <a:gd name="T67" fmla="*/ 1160 h 2049"/>
                <a:gd name="T68" fmla="*/ 3400 w 3554"/>
                <a:gd name="T69" fmla="*/ 1221 h 2049"/>
                <a:gd name="T70" fmla="*/ 3344 w 3554"/>
                <a:gd name="T71" fmla="*/ 1279 h 2049"/>
                <a:gd name="T72" fmla="*/ 3290 w 3554"/>
                <a:gd name="T73" fmla="*/ 1335 h 2049"/>
                <a:gd name="T74" fmla="*/ 3237 w 3554"/>
                <a:gd name="T75" fmla="*/ 1387 h 2049"/>
                <a:gd name="T76" fmla="*/ 3194 w 3554"/>
                <a:gd name="T77" fmla="*/ 1434 h 2049"/>
                <a:gd name="T78" fmla="*/ 3160 w 3554"/>
                <a:gd name="T79" fmla="*/ 1475 h 2049"/>
                <a:gd name="T80" fmla="*/ 3141 w 3554"/>
                <a:gd name="T81" fmla="*/ 1509 h 2049"/>
                <a:gd name="T82" fmla="*/ 3139 w 3554"/>
                <a:gd name="T83" fmla="*/ 1534 h 2049"/>
                <a:gd name="T84" fmla="*/ 3159 w 3554"/>
                <a:gd name="T85" fmla="*/ 1550 h 2049"/>
                <a:gd name="T86" fmla="*/ 3195 w 3554"/>
                <a:gd name="T87" fmla="*/ 1555 h 2049"/>
                <a:gd name="T88" fmla="*/ 3132 w 3554"/>
                <a:gd name="T89" fmla="*/ 1555 h 2049"/>
                <a:gd name="T90" fmla="*/ 3062 w 3554"/>
                <a:gd name="T91" fmla="*/ 1552 h 2049"/>
                <a:gd name="T92" fmla="*/ 2992 w 3554"/>
                <a:gd name="T93" fmla="*/ 1551 h 2049"/>
                <a:gd name="T94" fmla="*/ 2926 w 3554"/>
                <a:gd name="T95" fmla="*/ 1549 h 2049"/>
                <a:gd name="T96" fmla="*/ 2869 w 3554"/>
                <a:gd name="T97" fmla="*/ 1546 h 2049"/>
                <a:gd name="T98" fmla="*/ 2825 w 3554"/>
                <a:gd name="T99" fmla="*/ 1542 h 2049"/>
                <a:gd name="T100" fmla="*/ 2802 w 3554"/>
                <a:gd name="T101" fmla="*/ 1539 h 2049"/>
                <a:gd name="T102" fmla="*/ 2780 w 3554"/>
                <a:gd name="T103" fmla="*/ 1540 h 2049"/>
                <a:gd name="T104" fmla="*/ 2773 w 3554"/>
                <a:gd name="T105" fmla="*/ 1558 h 2049"/>
                <a:gd name="T106" fmla="*/ 2777 w 3554"/>
                <a:gd name="T107" fmla="*/ 1591 h 2049"/>
                <a:gd name="T108" fmla="*/ 2789 w 3554"/>
                <a:gd name="T109" fmla="*/ 1635 h 2049"/>
                <a:gd name="T110" fmla="*/ 2808 w 3554"/>
                <a:gd name="T111" fmla="*/ 1686 h 2049"/>
                <a:gd name="T112" fmla="*/ 2828 w 3554"/>
                <a:gd name="T113" fmla="*/ 1742 h 2049"/>
                <a:gd name="T114" fmla="*/ 2849 w 3554"/>
                <a:gd name="T115" fmla="*/ 1798 h 2049"/>
                <a:gd name="T116" fmla="*/ 2867 w 3554"/>
                <a:gd name="T117" fmla="*/ 1852 h 2049"/>
                <a:gd name="T118" fmla="*/ 2880 w 3554"/>
                <a:gd name="T119" fmla="*/ 1897 h 2049"/>
                <a:gd name="T120" fmla="*/ 2885 w 3554"/>
                <a:gd name="T121" fmla="*/ 1935 h 2049"/>
                <a:gd name="T122" fmla="*/ 0 w 3554"/>
                <a:gd name="T123" fmla="*/ 2049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54" h="2049">
                  <a:moveTo>
                    <a:pt x="3267" y="1556"/>
                  </a:moveTo>
                  <a:lnTo>
                    <a:pt x="3272" y="1556"/>
                  </a:lnTo>
                  <a:lnTo>
                    <a:pt x="3293" y="1557"/>
                  </a:lnTo>
                  <a:lnTo>
                    <a:pt x="3306" y="1557"/>
                  </a:lnTo>
                  <a:lnTo>
                    <a:pt x="3312" y="1557"/>
                  </a:lnTo>
                  <a:lnTo>
                    <a:pt x="3311" y="1557"/>
                  </a:lnTo>
                  <a:lnTo>
                    <a:pt x="3304" y="1557"/>
                  </a:lnTo>
                  <a:lnTo>
                    <a:pt x="3291" y="1557"/>
                  </a:lnTo>
                  <a:lnTo>
                    <a:pt x="3273" y="1556"/>
                  </a:lnTo>
                  <a:lnTo>
                    <a:pt x="3267" y="1556"/>
                  </a:lnTo>
                  <a:close/>
                  <a:moveTo>
                    <a:pt x="3195" y="1555"/>
                  </a:moveTo>
                  <a:lnTo>
                    <a:pt x="3196" y="1555"/>
                  </a:lnTo>
                  <a:lnTo>
                    <a:pt x="3226" y="1556"/>
                  </a:lnTo>
                  <a:lnTo>
                    <a:pt x="3251" y="1556"/>
                  </a:lnTo>
                  <a:lnTo>
                    <a:pt x="3267" y="1556"/>
                  </a:lnTo>
                  <a:lnTo>
                    <a:pt x="3242" y="1556"/>
                  </a:lnTo>
                  <a:lnTo>
                    <a:pt x="3203" y="1556"/>
                  </a:lnTo>
                  <a:lnTo>
                    <a:pt x="3195" y="1555"/>
                  </a:lnTo>
                  <a:close/>
                  <a:moveTo>
                    <a:pt x="0" y="0"/>
                  </a:moveTo>
                  <a:lnTo>
                    <a:pt x="2048" y="0"/>
                  </a:lnTo>
                  <a:lnTo>
                    <a:pt x="2292" y="278"/>
                  </a:lnTo>
                  <a:lnTo>
                    <a:pt x="2304" y="274"/>
                  </a:lnTo>
                  <a:lnTo>
                    <a:pt x="2321" y="268"/>
                  </a:lnTo>
                  <a:lnTo>
                    <a:pt x="2343" y="261"/>
                  </a:lnTo>
                  <a:lnTo>
                    <a:pt x="2369" y="252"/>
                  </a:lnTo>
                  <a:lnTo>
                    <a:pt x="2399" y="241"/>
                  </a:lnTo>
                  <a:lnTo>
                    <a:pt x="2431" y="230"/>
                  </a:lnTo>
                  <a:lnTo>
                    <a:pt x="2466" y="217"/>
                  </a:lnTo>
                  <a:lnTo>
                    <a:pt x="2504" y="205"/>
                  </a:lnTo>
                  <a:lnTo>
                    <a:pt x="2541" y="192"/>
                  </a:lnTo>
                  <a:lnTo>
                    <a:pt x="2578" y="180"/>
                  </a:lnTo>
                  <a:lnTo>
                    <a:pt x="2614" y="168"/>
                  </a:lnTo>
                  <a:lnTo>
                    <a:pt x="2650" y="156"/>
                  </a:lnTo>
                  <a:lnTo>
                    <a:pt x="2682" y="145"/>
                  </a:lnTo>
                  <a:lnTo>
                    <a:pt x="2713" y="137"/>
                  </a:lnTo>
                  <a:lnTo>
                    <a:pt x="2739" y="129"/>
                  </a:lnTo>
                  <a:lnTo>
                    <a:pt x="2762" y="123"/>
                  </a:lnTo>
                  <a:lnTo>
                    <a:pt x="2780" y="119"/>
                  </a:lnTo>
                  <a:lnTo>
                    <a:pt x="2792" y="118"/>
                  </a:lnTo>
                  <a:lnTo>
                    <a:pt x="2833" y="120"/>
                  </a:lnTo>
                  <a:lnTo>
                    <a:pt x="2875" y="130"/>
                  </a:lnTo>
                  <a:lnTo>
                    <a:pt x="2920" y="145"/>
                  </a:lnTo>
                  <a:lnTo>
                    <a:pt x="2965" y="166"/>
                  </a:lnTo>
                  <a:lnTo>
                    <a:pt x="3013" y="191"/>
                  </a:lnTo>
                  <a:lnTo>
                    <a:pt x="3059" y="221"/>
                  </a:lnTo>
                  <a:lnTo>
                    <a:pt x="3106" y="256"/>
                  </a:lnTo>
                  <a:lnTo>
                    <a:pt x="3153" y="293"/>
                  </a:lnTo>
                  <a:lnTo>
                    <a:pt x="3199" y="334"/>
                  </a:lnTo>
                  <a:lnTo>
                    <a:pt x="3244" y="378"/>
                  </a:lnTo>
                  <a:lnTo>
                    <a:pt x="3287" y="422"/>
                  </a:lnTo>
                  <a:lnTo>
                    <a:pt x="3329" y="469"/>
                  </a:lnTo>
                  <a:lnTo>
                    <a:pt x="3368" y="519"/>
                  </a:lnTo>
                  <a:lnTo>
                    <a:pt x="3405" y="569"/>
                  </a:lnTo>
                  <a:lnTo>
                    <a:pt x="3439" y="618"/>
                  </a:lnTo>
                  <a:lnTo>
                    <a:pt x="3468" y="669"/>
                  </a:lnTo>
                  <a:lnTo>
                    <a:pt x="3494" y="719"/>
                  </a:lnTo>
                  <a:lnTo>
                    <a:pt x="3517" y="767"/>
                  </a:lnTo>
                  <a:lnTo>
                    <a:pt x="3534" y="816"/>
                  </a:lnTo>
                  <a:lnTo>
                    <a:pt x="3547" y="862"/>
                  </a:lnTo>
                  <a:lnTo>
                    <a:pt x="3553" y="905"/>
                  </a:lnTo>
                  <a:lnTo>
                    <a:pt x="3554" y="948"/>
                  </a:lnTo>
                  <a:lnTo>
                    <a:pt x="3550" y="976"/>
                  </a:lnTo>
                  <a:lnTo>
                    <a:pt x="3543" y="1007"/>
                  </a:lnTo>
                  <a:lnTo>
                    <a:pt x="3530" y="1037"/>
                  </a:lnTo>
                  <a:lnTo>
                    <a:pt x="3514" y="1068"/>
                  </a:lnTo>
                  <a:lnTo>
                    <a:pt x="3496" y="1098"/>
                  </a:lnTo>
                  <a:lnTo>
                    <a:pt x="3475" y="1129"/>
                  </a:lnTo>
                  <a:lnTo>
                    <a:pt x="3451" y="1160"/>
                  </a:lnTo>
                  <a:lnTo>
                    <a:pt x="3426" y="1191"/>
                  </a:lnTo>
                  <a:lnTo>
                    <a:pt x="3400" y="1221"/>
                  </a:lnTo>
                  <a:lnTo>
                    <a:pt x="3373" y="1251"/>
                  </a:lnTo>
                  <a:lnTo>
                    <a:pt x="3344" y="1279"/>
                  </a:lnTo>
                  <a:lnTo>
                    <a:pt x="3317" y="1308"/>
                  </a:lnTo>
                  <a:lnTo>
                    <a:pt x="3290" y="1335"/>
                  </a:lnTo>
                  <a:lnTo>
                    <a:pt x="3263" y="1362"/>
                  </a:lnTo>
                  <a:lnTo>
                    <a:pt x="3237" y="1387"/>
                  </a:lnTo>
                  <a:lnTo>
                    <a:pt x="3215" y="1411"/>
                  </a:lnTo>
                  <a:lnTo>
                    <a:pt x="3194" y="1434"/>
                  </a:lnTo>
                  <a:lnTo>
                    <a:pt x="3175" y="1455"/>
                  </a:lnTo>
                  <a:lnTo>
                    <a:pt x="3160" y="1475"/>
                  </a:lnTo>
                  <a:lnTo>
                    <a:pt x="3148" y="1493"/>
                  </a:lnTo>
                  <a:lnTo>
                    <a:pt x="3141" y="1509"/>
                  </a:lnTo>
                  <a:lnTo>
                    <a:pt x="3137" y="1522"/>
                  </a:lnTo>
                  <a:lnTo>
                    <a:pt x="3139" y="1534"/>
                  </a:lnTo>
                  <a:lnTo>
                    <a:pt x="3146" y="1544"/>
                  </a:lnTo>
                  <a:lnTo>
                    <a:pt x="3159" y="1550"/>
                  </a:lnTo>
                  <a:lnTo>
                    <a:pt x="3178" y="1555"/>
                  </a:lnTo>
                  <a:lnTo>
                    <a:pt x="3195" y="1555"/>
                  </a:lnTo>
                  <a:lnTo>
                    <a:pt x="3165" y="1555"/>
                  </a:lnTo>
                  <a:lnTo>
                    <a:pt x="3132" y="1555"/>
                  </a:lnTo>
                  <a:lnTo>
                    <a:pt x="3097" y="1554"/>
                  </a:lnTo>
                  <a:lnTo>
                    <a:pt x="3062" y="1552"/>
                  </a:lnTo>
                  <a:lnTo>
                    <a:pt x="3026" y="1552"/>
                  </a:lnTo>
                  <a:lnTo>
                    <a:pt x="2992" y="1551"/>
                  </a:lnTo>
                  <a:lnTo>
                    <a:pt x="2958" y="1550"/>
                  </a:lnTo>
                  <a:lnTo>
                    <a:pt x="2926" y="1549"/>
                  </a:lnTo>
                  <a:lnTo>
                    <a:pt x="2896" y="1547"/>
                  </a:lnTo>
                  <a:lnTo>
                    <a:pt x="2869" y="1546"/>
                  </a:lnTo>
                  <a:lnTo>
                    <a:pt x="2845" y="1544"/>
                  </a:lnTo>
                  <a:lnTo>
                    <a:pt x="2825" y="1542"/>
                  </a:lnTo>
                  <a:lnTo>
                    <a:pt x="2811" y="1540"/>
                  </a:lnTo>
                  <a:lnTo>
                    <a:pt x="2802" y="1539"/>
                  </a:lnTo>
                  <a:lnTo>
                    <a:pt x="2789" y="1536"/>
                  </a:lnTo>
                  <a:lnTo>
                    <a:pt x="2780" y="1540"/>
                  </a:lnTo>
                  <a:lnTo>
                    <a:pt x="2775" y="1547"/>
                  </a:lnTo>
                  <a:lnTo>
                    <a:pt x="2773" y="1558"/>
                  </a:lnTo>
                  <a:lnTo>
                    <a:pt x="2774" y="1573"/>
                  </a:lnTo>
                  <a:lnTo>
                    <a:pt x="2777" y="1591"/>
                  </a:lnTo>
                  <a:lnTo>
                    <a:pt x="2783" y="1612"/>
                  </a:lnTo>
                  <a:lnTo>
                    <a:pt x="2789" y="1635"/>
                  </a:lnTo>
                  <a:lnTo>
                    <a:pt x="2798" y="1660"/>
                  </a:lnTo>
                  <a:lnTo>
                    <a:pt x="2808" y="1686"/>
                  </a:lnTo>
                  <a:lnTo>
                    <a:pt x="2818" y="1714"/>
                  </a:lnTo>
                  <a:lnTo>
                    <a:pt x="2828" y="1742"/>
                  </a:lnTo>
                  <a:lnTo>
                    <a:pt x="2839" y="1771"/>
                  </a:lnTo>
                  <a:lnTo>
                    <a:pt x="2849" y="1798"/>
                  </a:lnTo>
                  <a:lnTo>
                    <a:pt x="2859" y="1825"/>
                  </a:lnTo>
                  <a:lnTo>
                    <a:pt x="2867" y="1852"/>
                  </a:lnTo>
                  <a:lnTo>
                    <a:pt x="2875" y="1875"/>
                  </a:lnTo>
                  <a:lnTo>
                    <a:pt x="2880" y="1897"/>
                  </a:lnTo>
                  <a:lnTo>
                    <a:pt x="2884" y="1917"/>
                  </a:lnTo>
                  <a:lnTo>
                    <a:pt x="2885" y="1935"/>
                  </a:lnTo>
                  <a:lnTo>
                    <a:pt x="2048" y="2049"/>
                  </a:lnTo>
                  <a:lnTo>
                    <a:pt x="0" y="204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8" name="Freeform 52"/>
            <p:cNvSpPr>
              <a:spLocks/>
            </p:cNvSpPr>
            <p:nvPr/>
          </p:nvSpPr>
          <p:spPr bwMode="auto">
            <a:xfrm>
              <a:off x="-1466850" y="4556126"/>
              <a:ext cx="3252788" cy="4614863"/>
            </a:xfrm>
            <a:custGeom>
              <a:avLst/>
              <a:gdLst>
                <a:gd name="T0" fmla="*/ 1049 w 2049"/>
                <a:gd name="T1" fmla="*/ 0 h 2907"/>
                <a:gd name="T2" fmla="*/ 1109 w 2049"/>
                <a:gd name="T3" fmla="*/ 6 h 2907"/>
                <a:gd name="T4" fmla="*/ 1166 w 2049"/>
                <a:gd name="T5" fmla="*/ 19 h 2907"/>
                <a:gd name="T6" fmla="*/ 1221 w 2049"/>
                <a:gd name="T7" fmla="*/ 38 h 2907"/>
                <a:gd name="T8" fmla="*/ 1272 w 2049"/>
                <a:gd name="T9" fmla="*/ 63 h 2907"/>
                <a:gd name="T10" fmla="*/ 1320 w 2049"/>
                <a:gd name="T11" fmla="*/ 93 h 2907"/>
                <a:gd name="T12" fmla="*/ 1365 w 2049"/>
                <a:gd name="T13" fmla="*/ 129 h 2907"/>
                <a:gd name="T14" fmla="*/ 1404 w 2049"/>
                <a:gd name="T15" fmla="*/ 169 h 2907"/>
                <a:gd name="T16" fmla="*/ 1441 w 2049"/>
                <a:gd name="T17" fmla="*/ 213 h 2907"/>
                <a:gd name="T18" fmla="*/ 1472 w 2049"/>
                <a:gd name="T19" fmla="*/ 262 h 2907"/>
                <a:gd name="T20" fmla="*/ 1496 w 2049"/>
                <a:gd name="T21" fmla="*/ 313 h 2907"/>
                <a:gd name="T22" fmla="*/ 1516 w 2049"/>
                <a:gd name="T23" fmla="*/ 367 h 2907"/>
                <a:gd name="T24" fmla="*/ 1529 w 2049"/>
                <a:gd name="T25" fmla="*/ 425 h 2907"/>
                <a:gd name="T26" fmla="*/ 1535 w 2049"/>
                <a:gd name="T27" fmla="*/ 484 h 2907"/>
                <a:gd name="T28" fmla="*/ 1535 w 2049"/>
                <a:gd name="T29" fmla="*/ 546 h 2907"/>
                <a:gd name="T30" fmla="*/ 1527 w 2049"/>
                <a:gd name="T31" fmla="*/ 606 h 2907"/>
                <a:gd name="T32" fmla="*/ 1513 w 2049"/>
                <a:gd name="T33" fmla="*/ 663 h 2907"/>
                <a:gd name="T34" fmla="*/ 1506 w 2049"/>
                <a:gd name="T35" fmla="*/ 695 h 2907"/>
                <a:gd name="T36" fmla="*/ 1508 w 2049"/>
                <a:gd name="T37" fmla="*/ 726 h 2907"/>
                <a:gd name="T38" fmla="*/ 1514 w 2049"/>
                <a:gd name="T39" fmla="*/ 756 h 2907"/>
                <a:gd name="T40" fmla="*/ 1527 w 2049"/>
                <a:gd name="T41" fmla="*/ 785 h 2907"/>
                <a:gd name="T42" fmla="*/ 1545 w 2049"/>
                <a:gd name="T43" fmla="*/ 808 h 2907"/>
                <a:gd name="T44" fmla="*/ 1567 w 2049"/>
                <a:gd name="T45" fmla="*/ 829 h 2907"/>
                <a:gd name="T46" fmla="*/ 1594 w 2049"/>
                <a:gd name="T47" fmla="*/ 844 h 2907"/>
                <a:gd name="T48" fmla="*/ 1624 w 2049"/>
                <a:gd name="T49" fmla="*/ 854 h 2907"/>
                <a:gd name="T50" fmla="*/ 1657 w 2049"/>
                <a:gd name="T51" fmla="*/ 858 h 2907"/>
                <a:gd name="T52" fmla="*/ 2049 w 2049"/>
                <a:gd name="T53" fmla="*/ 858 h 2907"/>
                <a:gd name="T54" fmla="*/ 2049 w 2049"/>
                <a:gd name="T55" fmla="*/ 2907 h 2907"/>
                <a:gd name="T56" fmla="*/ 0 w 2049"/>
                <a:gd name="T57" fmla="*/ 2907 h 2907"/>
                <a:gd name="T58" fmla="*/ 0 w 2049"/>
                <a:gd name="T59" fmla="*/ 858 h 2907"/>
                <a:gd name="T60" fmla="*/ 392 w 2049"/>
                <a:gd name="T61" fmla="*/ 858 h 2907"/>
                <a:gd name="T62" fmla="*/ 425 w 2049"/>
                <a:gd name="T63" fmla="*/ 854 h 2907"/>
                <a:gd name="T64" fmla="*/ 455 w 2049"/>
                <a:gd name="T65" fmla="*/ 844 h 2907"/>
                <a:gd name="T66" fmla="*/ 482 w 2049"/>
                <a:gd name="T67" fmla="*/ 829 h 2907"/>
                <a:gd name="T68" fmla="*/ 504 w 2049"/>
                <a:gd name="T69" fmla="*/ 808 h 2907"/>
                <a:gd name="T70" fmla="*/ 522 w 2049"/>
                <a:gd name="T71" fmla="*/ 783 h 2907"/>
                <a:gd name="T72" fmla="*/ 535 w 2049"/>
                <a:gd name="T73" fmla="*/ 756 h 2907"/>
                <a:gd name="T74" fmla="*/ 541 w 2049"/>
                <a:gd name="T75" fmla="*/ 726 h 2907"/>
                <a:gd name="T76" fmla="*/ 543 w 2049"/>
                <a:gd name="T77" fmla="*/ 694 h 2907"/>
                <a:gd name="T78" fmla="*/ 536 w 2049"/>
                <a:gd name="T79" fmla="*/ 662 h 2907"/>
                <a:gd name="T80" fmla="*/ 524 w 2049"/>
                <a:gd name="T81" fmla="*/ 613 h 2907"/>
                <a:gd name="T82" fmla="*/ 515 w 2049"/>
                <a:gd name="T83" fmla="*/ 562 h 2907"/>
                <a:gd name="T84" fmla="*/ 513 w 2049"/>
                <a:gd name="T85" fmla="*/ 510 h 2907"/>
                <a:gd name="T86" fmla="*/ 517 w 2049"/>
                <a:gd name="T87" fmla="*/ 449 h 2907"/>
                <a:gd name="T88" fmla="*/ 528 w 2049"/>
                <a:gd name="T89" fmla="*/ 390 h 2907"/>
                <a:gd name="T90" fmla="*/ 545 w 2049"/>
                <a:gd name="T91" fmla="*/ 333 h 2907"/>
                <a:gd name="T92" fmla="*/ 568 w 2049"/>
                <a:gd name="T93" fmla="*/ 279 h 2907"/>
                <a:gd name="T94" fmla="*/ 597 w 2049"/>
                <a:gd name="T95" fmla="*/ 230 h 2907"/>
                <a:gd name="T96" fmla="*/ 632 w 2049"/>
                <a:gd name="T97" fmla="*/ 182 h 2907"/>
                <a:gd name="T98" fmla="*/ 671 w 2049"/>
                <a:gd name="T99" fmla="*/ 141 h 2907"/>
                <a:gd name="T100" fmla="*/ 715 w 2049"/>
                <a:gd name="T101" fmla="*/ 103 h 2907"/>
                <a:gd name="T102" fmla="*/ 762 w 2049"/>
                <a:gd name="T103" fmla="*/ 71 h 2907"/>
                <a:gd name="T104" fmla="*/ 815 w 2049"/>
                <a:gd name="T105" fmla="*/ 45 h 2907"/>
                <a:gd name="T106" fmla="*/ 869 w 2049"/>
                <a:gd name="T107" fmla="*/ 23 h 2907"/>
                <a:gd name="T108" fmla="*/ 926 w 2049"/>
                <a:gd name="T109" fmla="*/ 9 h 2907"/>
                <a:gd name="T110" fmla="*/ 987 w 2049"/>
                <a:gd name="T111" fmla="*/ 0 h 2907"/>
                <a:gd name="T112" fmla="*/ 1049 w 2049"/>
                <a:gd name="T113" fmla="*/ 0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49" h="2907">
                  <a:moveTo>
                    <a:pt x="1049" y="0"/>
                  </a:moveTo>
                  <a:lnTo>
                    <a:pt x="1109" y="6"/>
                  </a:lnTo>
                  <a:lnTo>
                    <a:pt x="1166" y="19"/>
                  </a:lnTo>
                  <a:lnTo>
                    <a:pt x="1221" y="38"/>
                  </a:lnTo>
                  <a:lnTo>
                    <a:pt x="1272" y="63"/>
                  </a:lnTo>
                  <a:lnTo>
                    <a:pt x="1320" y="93"/>
                  </a:lnTo>
                  <a:lnTo>
                    <a:pt x="1365" y="129"/>
                  </a:lnTo>
                  <a:lnTo>
                    <a:pt x="1404" y="169"/>
                  </a:lnTo>
                  <a:lnTo>
                    <a:pt x="1441" y="213"/>
                  </a:lnTo>
                  <a:lnTo>
                    <a:pt x="1472" y="262"/>
                  </a:lnTo>
                  <a:lnTo>
                    <a:pt x="1496" y="313"/>
                  </a:lnTo>
                  <a:lnTo>
                    <a:pt x="1516" y="367"/>
                  </a:lnTo>
                  <a:lnTo>
                    <a:pt x="1529" y="425"/>
                  </a:lnTo>
                  <a:lnTo>
                    <a:pt x="1535" y="484"/>
                  </a:lnTo>
                  <a:lnTo>
                    <a:pt x="1535" y="546"/>
                  </a:lnTo>
                  <a:lnTo>
                    <a:pt x="1527" y="606"/>
                  </a:lnTo>
                  <a:lnTo>
                    <a:pt x="1513" y="663"/>
                  </a:lnTo>
                  <a:lnTo>
                    <a:pt x="1506" y="695"/>
                  </a:lnTo>
                  <a:lnTo>
                    <a:pt x="1508" y="726"/>
                  </a:lnTo>
                  <a:lnTo>
                    <a:pt x="1514" y="756"/>
                  </a:lnTo>
                  <a:lnTo>
                    <a:pt x="1527" y="785"/>
                  </a:lnTo>
                  <a:lnTo>
                    <a:pt x="1545" y="808"/>
                  </a:lnTo>
                  <a:lnTo>
                    <a:pt x="1567" y="829"/>
                  </a:lnTo>
                  <a:lnTo>
                    <a:pt x="1594" y="844"/>
                  </a:lnTo>
                  <a:lnTo>
                    <a:pt x="1624" y="854"/>
                  </a:lnTo>
                  <a:lnTo>
                    <a:pt x="1657" y="858"/>
                  </a:lnTo>
                  <a:lnTo>
                    <a:pt x="2049" y="858"/>
                  </a:lnTo>
                  <a:lnTo>
                    <a:pt x="2049" y="2907"/>
                  </a:lnTo>
                  <a:lnTo>
                    <a:pt x="0" y="2907"/>
                  </a:lnTo>
                  <a:lnTo>
                    <a:pt x="0" y="858"/>
                  </a:lnTo>
                  <a:lnTo>
                    <a:pt x="392" y="858"/>
                  </a:lnTo>
                  <a:lnTo>
                    <a:pt x="425" y="854"/>
                  </a:lnTo>
                  <a:lnTo>
                    <a:pt x="455" y="844"/>
                  </a:lnTo>
                  <a:lnTo>
                    <a:pt x="482" y="829"/>
                  </a:lnTo>
                  <a:lnTo>
                    <a:pt x="504" y="808"/>
                  </a:lnTo>
                  <a:lnTo>
                    <a:pt x="522" y="783"/>
                  </a:lnTo>
                  <a:lnTo>
                    <a:pt x="535" y="756"/>
                  </a:lnTo>
                  <a:lnTo>
                    <a:pt x="541" y="726"/>
                  </a:lnTo>
                  <a:lnTo>
                    <a:pt x="543" y="694"/>
                  </a:lnTo>
                  <a:lnTo>
                    <a:pt x="536" y="662"/>
                  </a:lnTo>
                  <a:lnTo>
                    <a:pt x="524" y="613"/>
                  </a:lnTo>
                  <a:lnTo>
                    <a:pt x="515" y="562"/>
                  </a:lnTo>
                  <a:lnTo>
                    <a:pt x="513" y="510"/>
                  </a:lnTo>
                  <a:lnTo>
                    <a:pt x="517" y="449"/>
                  </a:lnTo>
                  <a:lnTo>
                    <a:pt x="528" y="390"/>
                  </a:lnTo>
                  <a:lnTo>
                    <a:pt x="545" y="333"/>
                  </a:lnTo>
                  <a:lnTo>
                    <a:pt x="568" y="279"/>
                  </a:lnTo>
                  <a:lnTo>
                    <a:pt x="597" y="230"/>
                  </a:lnTo>
                  <a:lnTo>
                    <a:pt x="632" y="182"/>
                  </a:lnTo>
                  <a:lnTo>
                    <a:pt x="671" y="141"/>
                  </a:lnTo>
                  <a:lnTo>
                    <a:pt x="715" y="103"/>
                  </a:lnTo>
                  <a:lnTo>
                    <a:pt x="762" y="71"/>
                  </a:lnTo>
                  <a:lnTo>
                    <a:pt x="815" y="45"/>
                  </a:lnTo>
                  <a:lnTo>
                    <a:pt x="869" y="23"/>
                  </a:lnTo>
                  <a:lnTo>
                    <a:pt x="926" y="9"/>
                  </a:lnTo>
                  <a:lnTo>
                    <a:pt x="987" y="0"/>
                  </a:lnTo>
                  <a:lnTo>
                    <a:pt x="1049" y="0"/>
                  </a:lnTo>
                  <a:close/>
                </a:path>
              </a:pathLst>
            </a:custGeom>
            <a:solidFill>
              <a:schemeClr val="accent5">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9" name="Freeform 53"/>
            <p:cNvSpPr>
              <a:spLocks/>
            </p:cNvSpPr>
            <p:nvPr/>
          </p:nvSpPr>
          <p:spPr bwMode="auto">
            <a:xfrm>
              <a:off x="423863" y="5918201"/>
              <a:ext cx="4614863" cy="3252788"/>
            </a:xfrm>
            <a:custGeom>
              <a:avLst/>
              <a:gdLst>
                <a:gd name="T0" fmla="*/ 858 w 2907"/>
                <a:gd name="T1" fmla="*/ 0 h 2049"/>
                <a:gd name="T2" fmla="*/ 2907 w 2907"/>
                <a:gd name="T3" fmla="*/ 0 h 2049"/>
                <a:gd name="T4" fmla="*/ 2907 w 2907"/>
                <a:gd name="T5" fmla="*/ 2049 h 2049"/>
                <a:gd name="T6" fmla="*/ 858 w 2907"/>
                <a:gd name="T7" fmla="*/ 2049 h 2049"/>
                <a:gd name="T8" fmla="*/ 858 w 2907"/>
                <a:gd name="T9" fmla="*/ 1657 h 2049"/>
                <a:gd name="T10" fmla="*/ 854 w 2907"/>
                <a:gd name="T11" fmla="*/ 1624 h 2049"/>
                <a:gd name="T12" fmla="*/ 844 w 2907"/>
                <a:gd name="T13" fmla="*/ 1594 h 2049"/>
                <a:gd name="T14" fmla="*/ 829 w 2907"/>
                <a:gd name="T15" fmla="*/ 1567 h 2049"/>
                <a:gd name="T16" fmla="*/ 808 w 2907"/>
                <a:gd name="T17" fmla="*/ 1545 h 2049"/>
                <a:gd name="T18" fmla="*/ 783 w 2907"/>
                <a:gd name="T19" fmla="*/ 1527 h 2049"/>
                <a:gd name="T20" fmla="*/ 756 w 2907"/>
                <a:gd name="T21" fmla="*/ 1514 h 2049"/>
                <a:gd name="T22" fmla="*/ 726 w 2907"/>
                <a:gd name="T23" fmla="*/ 1508 h 2049"/>
                <a:gd name="T24" fmla="*/ 694 w 2907"/>
                <a:gd name="T25" fmla="*/ 1506 h 2049"/>
                <a:gd name="T26" fmla="*/ 662 w 2907"/>
                <a:gd name="T27" fmla="*/ 1513 h 2049"/>
                <a:gd name="T28" fmla="*/ 613 w 2907"/>
                <a:gd name="T29" fmla="*/ 1525 h 2049"/>
                <a:gd name="T30" fmla="*/ 562 w 2907"/>
                <a:gd name="T31" fmla="*/ 1534 h 2049"/>
                <a:gd name="T32" fmla="*/ 510 w 2907"/>
                <a:gd name="T33" fmla="*/ 1536 h 2049"/>
                <a:gd name="T34" fmla="*/ 449 w 2907"/>
                <a:gd name="T35" fmla="*/ 1532 h 2049"/>
                <a:gd name="T36" fmla="*/ 390 w 2907"/>
                <a:gd name="T37" fmla="*/ 1521 h 2049"/>
                <a:gd name="T38" fmla="*/ 333 w 2907"/>
                <a:gd name="T39" fmla="*/ 1504 h 2049"/>
                <a:gd name="T40" fmla="*/ 279 w 2907"/>
                <a:gd name="T41" fmla="*/ 1481 h 2049"/>
                <a:gd name="T42" fmla="*/ 230 w 2907"/>
                <a:gd name="T43" fmla="*/ 1452 h 2049"/>
                <a:gd name="T44" fmla="*/ 182 w 2907"/>
                <a:gd name="T45" fmla="*/ 1417 h 2049"/>
                <a:gd name="T46" fmla="*/ 141 w 2907"/>
                <a:gd name="T47" fmla="*/ 1378 h 2049"/>
                <a:gd name="T48" fmla="*/ 103 w 2907"/>
                <a:gd name="T49" fmla="*/ 1334 h 2049"/>
                <a:gd name="T50" fmla="*/ 71 w 2907"/>
                <a:gd name="T51" fmla="*/ 1287 h 2049"/>
                <a:gd name="T52" fmla="*/ 45 w 2907"/>
                <a:gd name="T53" fmla="*/ 1234 h 2049"/>
                <a:gd name="T54" fmla="*/ 23 w 2907"/>
                <a:gd name="T55" fmla="*/ 1180 h 2049"/>
                <a:gd name="T56" fmla="*/ 9 w 2907"/>
                <a:gd name="T57" fmla="*/ 1123 h 2049"/>
                <a:gd name="T58" fmla="*/ 0 w 2907"/>
                <a:gd name="T59" fmla="*/ 1062 h 2049"/>
                <a:gd name="T60" fmla="*/ 0 w 2907"/>
                <a:gd name="T61" fmla="*/ 1000 h 2049"/>
                <a:gd name="T62" fmla="*/ 6 w 2907"/>
                <a:gd name="T63" fmla="*/ 940 h 2049"/>
                <a:gd name="T64" fmla="*/ 19 w 2907"/>
                <a:gd name="T65" fmla="*/ 883 h 2049"/>
                <a:gd name="T66" fmla="*/ 38 w 2907"/>
                <a:gd name="T67" fmla="*/ 828 h 2049"/>
                <a:gd name="T68" fmla="*/ 63 w 2907"/>
                <a:gd name="T69" fmla="*/ 777 h 2049"/>
                <a:gd name="T70" fmla="*/ 93 w 2907"/>
                <a:gd name="T71" fmla="*/ 729 h 2049"/>
                <a:gd name="T72" fmla="*/ 129 w 2907"/>
                <a:gd name="T73" fmla="*/ 684 h 2049"/>
                <a:gd name="T74" fmla="*/ 169 w 2907"/>
                <a:gd name="T75" fmla="*/ 645 h 2049"/>
                <a:gd name="T76" fmla="*/ 213 w 2907"/>
                <a:gd name="T77" fmla="*/ 608 h 2049"/>
                <a:gd name="T78" fmla="*/ 262 w 2907"/>
                <a:gd name="T79" fmla="*/ 577 h 2049"/>
                <a:gd name="T80" fmla="*/ 313 w 2907"/>
                <a:gd name="T81" fmla="*/ 553 h 2049"/>
                <a:gd name="T82" fmla="*/ 367 w 2907"/>
                <a:gd name="T83" fmla="*/ 533 h 2049"/>
                <a:gd name="T84" fmla="*/ 425 w 2907"/>
                <a:gd name="T85" fmla="*/ 520 h 2049"/>
                <a:gd name="T86" fmla="*/ 484 w 2907"/>
                <a:gd name="T87" fmla="*/ 514 h 2049"/>
                <a:gd name="T88" fmla="*/ 546 w 2907"/>
                <a:gd name="T89" fmla="*/ 514 h 2049"/>
                <a:gd name="T90" fmla="*/ 606 w 2907"/>
                <a:gd name="T91" fmla="*/ 522 h 2049"/>
                <a:gd name="T92" fmla="*/ 663 w 2907"/>
                <a:gd name="T93" fmla="*/ 536 h 2049"/>
                <a:gd name="T94" fmla="*/ 695 w 2907"/>
                <a:gd name="T95" fmla="*/ 543 h 2049"/>
                <a:gd name="T96" fmla="*/ 726 w 2907"/>
                <a:gd name="T97" fmla="*/ 541 h 2049"/>
                <a:gd name="T98" fmla="*/ 756 w 2907"/>
                <a:gd name="T99" fmla="*/ 535 h 2049"/>
                <a:gd name="T100" fmla="*/ 783 w 2907"/>
                <a:gd name="T101" fmla="*/ 522 h 2049"/>
                <a:gd name="T102" fmla="*/ 808 w 2907"/>
                <a:gd name="T103" fmla="*/ 504 h 2049"/>
                <a:gd name="T104" fmla="*/ 829 w 2907"/>
                <a:gd name="T105" fmla="*/ 482 h 2049"/>
                <a:gd name="T106" fmla="*/ 844 w 2907"/>
                <a:gd name="T107" fmla="*/ 455 h 2049"/>
                <a:gd name="T108" fmla="*/ 854 w 2907"/>
                <a:gd name="T109" fmla="*/ 425 h 2049"/>
                <a:gd name="T110" fmla="*/ 858 w 2907"/>
                <a:gd name="T111" fmla="*/ 392 h 2049"/>
                <a:gd name="T112" fmla="*/ 858 w 2907"/>
                <a:gd name="T113" fmla="*/ 0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07" h="2049">
                  <a:moveTo>
                    <a:pt x="858" y="0"/>
                  </a:moveTo>
                  <a:lnTo>
                    <a:pt x="2907" y="0"/>
                  </a:lnTo>
                  <a:lnTo>
                    <a:pt x="2907" y="2049"/>
                  </a:lnTo>
                  <a:lnTo>
                    <a:pt x="858" y="2049"/>
                  </a:lnTo>
                  <a:lnTo>
                    <a:pt x="858" y="1657"/>
                  </a:lnTo>
                  <a:lnTo>
                    <a:pt x="854" y="1624"/>
                  </a:lnTo>
                  <a:lnTo>
                    <a:pt x="844" y="1594"/>
                  </a:lnTo>
                  <a:lnTo>
                    <a:pt x="829" y="1567"/>
                  </a:lnTo>
                  <a:lnTo>
                    <a:pt x="808" y="1545"/>
                  </a:lnTo>
                  <a:lnTo>
                    <a:pt x="783" y="1527"/>
                  </a:lnTo>
                  <a:lnTo>
                    <a:pt x="756" y="1514"/>
                  </a:lnTo>
                  <a:lnTo>
                    <a:pt x="726" y="1508"/>
                  </a:lnTo>
                  <a:lnTo>
                    <a:pt x="694" y="1506"/>
                  </a:lnTo>
                  <a:lnTo>
                    <a:pt x="662" y="1513"/>
                  </a:lnTo>
                  <a:lnTo>
                    <a:pt x="613" y="1525"/>
                  </a:lnTo>
                  <a:lnTo>
                    <a:pt x="562" y="1534"/>
                  </a:lnTo>
                  <a:lnTo>
                    <a:pt x="510" y="1536"/>
                  </a:lnTo>
                  <a:lnTo>
                    <a:pt x="449" y="1532"/>
                  </a:lnTo>
                  <a:lnTo>
                    <a:pt x="390" y="1521"/>
                  </a:lnTo>
                  <a:lnTo>
                    <a:pt x="333" y="1504"/>
                  </a:lnTo>
                  <a:lnTo>
                    <a:pt x="279" y="1481"/>
                  </a:lnTo>
                  <a:lnTo>
                    <a:pt x="230" y="1452"/>
                  </a:lnTo>
                  <a:lnTo>
                    <a:pt x="182" y="1417"/>
                  </a:lnTo>
                  <a:lnTo>
                    <a:pt x="141" y="1378"/>
                  </a:lnTo>
                  <a:lnTo>
                    <a:pt x="103" y="1334"/>
                  </a:lnTo>
                  <a:lnTo>
                    <a:pt x="71" y="1287"/>
                  </a:lnTo>
                  <a:lnTo>
                    <a:pt x="45" y="1234"/>
                  </a:lnTo>
                  <a:lnTo>
                    <a:pt x="23" y="1180"/>
                  </a:lnTo>
                  <a:lnTo>
                    <a:pt x="9" y="1123"/>
                  </a:lnTo>
                  <a:lnTo>
                    <a:pt x="0" y="1062"/>
                  </a:lnTo>
                  <a:lnTo>
                    <a:pt x="0" y="1000"/>
                  </a:lnTo>
                  <a:lnTo>
                    <a:pt x="6" y="940"/>
                  </a:lnTo>
                  <a:lnTo>
                    <a:pt x="19" y="883"/>
                  </a:lnTo>
                  <a:lnTo>
                    <a:pt x="38" y="828"/>
                  </a:lnTo>
                  <a:lnTo>
                    <a:pt x="63" y="777"/>
                  </a:lnTo>
                  <a:lnTo>
                    <a:pt x="93" y="729"/>
                  </a:lnTo>
                  <a:lnTo>
                    <a:pt x="129" y="684"/>
                  </a:lnTo>
                  <a:lnTo>
                    <a:pt x="169" y="645"/>
                  </a:lnTo>
                  <a:lnTo>
                    <a:pt x="213" y="608"/>
                  </a:lnTo>
                  <a:lnTo>
                    <a:pt x="262" y="577"/>
                  </a:lnTo>
                  <a:lnTo>
                    <a:pt x="313" y="553"/>
                  </a:lnTo>
                  <a:lnTo>
                    <a:pt x="367" y="533"/>
                  </a:lnTo>
                  <a:lnTo>
                    <a:pt x="425" y="520"/>
                  </a:lnTo>
                  <a:lnTo>
                    <a:pt x="484" y="514"/>
                  </a:lnTo>
                  <a:lnTo>
                    <a:pt x="546" y="514"/>
                  </a:lnTo>
                  <a:lnTo>
                    <a:pt x="606" y="522"/>
                  </a:lnTo>
                  <a:lnTo>
                    <a:pt x="663" y="536"/>
                  </a:lnTo>
                  <a:lnTo>
                    <a:pt x="695" y="543"/>
                  </a:lnTo>
                  <a:lnTo>
                    <a:pt x="726" y="541"/>
                  </a:lnTo>
                  <a:lnTo>
                    <a:pt x="756" y="535"/>
                  </a:lnTo>
                  <a:lnTo>
                    <a:pt x="783" y="522"/>
                  </a:lnTo>
                  <a:lnTo>
                    <a:pt x="808" y="504"/>
                  </a:lnTo>
                  <a:lnTo>
                    <a:pt x="829" y="482"/>
                  </a:lnTo>
                  <a:lnTo>
                    <a:pt x="844" y="455"/>
                  </a:lnTo>
                  <a:lnTo>
                    <a:pt x="854" y="425"/>
                  </a:lnTo>
                  <a:lnTo>
                    <a:pt x="858" y="392"/>
                  </a:lnTo>
                  <a:lnTo>
                    <a:pt x="858"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0" name="Freeform 54"/>
            <p:cNvSpPr>
              <a:spLocks/>
            </p:cNvSpPr>
            <p:nvPr/>
          </p:nvSpPr>
          <p:spPr bwMode="auto">
            <a:xfrm>
              <a:off x="1784350" y="2665413"/>
              <a:ext cx="3254375" cy="4614863"/>
            </a:xfrm>
            <a:custGeom>
              <a:avLst/>
              <a:gdLst>
                <a:gd name="T0" fmla="*/ 2050 w 2050"/>
                <a:gd name="T1" fmla="*/ 0 h 2907"/>
                <a:gd name="T2" fmla="*/ 1658 w 2050"/>
                <a:gd name="T3" fmla="*/ 2049 h 2907"/>
                <a:gd name="T4" fmla="*/ 1595 w 2050"/>
                <a:gd name="T5" fmla="*/ 2063 h 2907"/>
                <a:gd name="T6" fmla="*/ 1546 w 2050"/>
                <a:gd name="T7" fmla="*/ 2099 h 2907"/>
                <a:gd name="T8" fmla="*/ 1515 w 2050"/>
                <a:gd name="T9" fmla="*/ 2151 h 2907"/>
                <a:gd name="T10" fmla="*/ 1507 w 2050"/>
                <a:gd name="T11" fmla="*/ 2213 h 2907"/>
                <a:gd name="T12" fmla="*/ 1526 w 2050"/>
                <a:gd name="T13" fmla="*/ 2294 h 2907"/>
                <a:gd name="T14" fmla="*/ 1537 w 2050"/>
                <a:gd name="T15" fmla="*/ 2397 h 2907"/>
                <a:gd name="T16" fmla="*/ 1522 w 2050"/>
                <a:gd name="T17" fmla="*/ 2517 h 2907"/>
                <a:gd name="T18" fmla="*/ 1482 w 2050"/>
                <a:gd name="T19" fmla="*/ 2628 h 2907"/>
                <a:gd name="T20" fmla="*/ 1418 w 2050"/>
                <a:gd name="T21" fmla="*/ 2725 h 2907"/>
                <a:gd name="T22" fmla="*/ 1335 w 2050"/>
                <a:gd name="T23" fmla="*/ 2804 h 2907"/>
                <a:gd name="T24" fmla="*/ 1235 w 2050"/>
                <a:gd name="T25" fmla="*/ 2862 h 2907"/>
                <a:gd name="T26" fmla="*/ 1124 w 2050"/>
                <a:gd name="T27" fmla="*/ 2898 h 2907"/>
                <a:gd name="T28" fmla="*/ 1001 w 2050"/>
                <a:gd name="T29" fmla="*/ 2907 h 2907"/>
                <a:gd name="T30" fmla="*/ 884 w 2050"/>
                <a:gd name="T31" fmla="*/ 2888 h 2907"/>
                <a:gd name="T32" fmla="*/ 778 w 2050"/>
                <a:gd name="T33" fmla="*/ 2844 h 2907"/>
                <a:gd name="T34" fmla="*/ 685 w 2050"/>
                <a:gd name="T35" fmla="*/ 2778 h 2907"/>
                <a:gd name="T36" fmla="*/ 609 w 2050"/>
                <a:gd name="T37" fmla="*/ 2694 h 2907"/>
                <a:gd name="T38" fmla="*/ 554 w 2050"/>
                <a:gd name="T39" fmla="*/ 2594 h 2907"/>
                <a:gd name="T40" fmla="*/ 521 w 2050"/>
                <a:gd name="T41" fmla="*/ 2482 h 2907"/>
                <a:gd name="T42" fmla="*/ 515 w 2050"/>
                <a:gd name="T43" fmla="*/ 2361 h 2907"/>
                <a:gd name="T44" fmla="*/ 537 w 2050"/>
                <a:gd name="T45" fmla="*/ 2244 h 2907"/>
                <a:gd name="T46" fmla="*/ 542 w 2050"/>
                <a:gd name="T47" fmla="*/ 2181 h 2907"/>
                <a:gd name="T48" fmla="*/ 523 w 2050"/>
                <a:gd name="T49" fmla="*/ 2124 h 2907"/>
                <a:gd name="T50" fmla="*/ 483 w 2050"/>
                <a:gd name="T51" fmla="*/ 2078 h 2907"/>
                <a:gd name="T52" fmla="*/ 426 w 2050"/>
                <a:gd name="T53" fmla="*/ 2053 h 2907"/>
                <a:gd name="T54" fmla="*/ 0 w 2050"/>
                <a:gd name="T55" fmla="*/ 2049 h 2907"/>
                <a:gd name="T56" fmla="*/ 5 w 2050"/>
                <a:gd name="T57" fmla="*/ 1624 h 2907"/>
                <a:gd name="T58" fmla="*/ 30 w 2050"/>
                <a:gd name="T59" fmla="*/ 1567 h 2907"/>
                <a:gd name="T60" fmla="*/ 74 w 2050"/>
                <a:gd name="T61" fmla="*/ 1527 h 2907"/>
                <a:gd name="T62" fmla="*/ 133 w 2050"/>
                <a:gd name="T63" fmla="*/ 1508 h 2907"/>
                <a:gd name="T64" fmla="*/ 196 w 2050"/>
                <a:gd name="T65" fmla="*/ 1513 h 2907"/>
                <a:gd name="T66" fmla="*/ 313 w 2050"/>
                <a:gd name="T67" fmla="*/ 1535 h 2907"/>
                <a:gd name="T68" fmla="*/ 434 w 2050"/>
                <a:gd name="T69" fmla="*/ 1529 h 2907"/>
                <a:gd name="T70" fmla="*/ 546 w 2050"/>
                <a:gd name="T71" fmla="*/ 1496 h 2907"/>
                <a:gd name="T72" fmla="*/ 646 w 2050"/>
                <a:gd name="T73" fmla="*/ 1441 h 2907"/>
                <a:gd name="T74" fmla="*/ 730 w 2050"/>
                <a:gd name="T75" fmla="*/ 1365 h 2907"/>
                <a:gd name="T76" fmla="*/ 796 w 2050"/>
                <a:gd name="T77" fmla="*/ 1272 h 2907"/>
                <a:gd name="T78" fmla="*/ 840 w 2050"/>
                <a:gd name="T79" fmla="*/ 1166 h 2907"/>
                <a:gd name="T80" fmla="*/ 859 w 2050"/>
                <a:gd name="T81" fmla="*/ 1049 h 2907"/>
                <a:gd name="T82" fmla="*/ 850 w 2050"/>
                <a:gd name="T83" fmla="*/ 926 h 2907"/>
                <a:gd name="T84" fmla="*/ 814 w 2050"/>
                <a:gd name="T85" fmla="*/ 815 h 2907"/>
                <a:gd name="T86" fmla="*/ 756 w 2050"/>
                <a:gd name="T87" fmla="*/ 715 h 2907"/>
                <a:gd name="T88" fmla="*/ 677 w 2050"/>
                <a:gd name="T89" fmla="*/ 632 h 2907"/>
                <a:gd name="T90" fmla="*/ 580 w 2050"/>
                <a:gd name="T91" fmla="*/ 568 h 2907"/>
                <a:gd name="T92" fmla="*/ 469 w 2050"/>
                <a:gd name="T93" fmla="*/ 528 h 2907"/>
                <a:gd name="T94" fmla="*/ 349 w 2050"/>
                <a:gd name="T95" fmla="*/ 513 h 2907"/>
                <a:gd name="T96" fmla="*/ 246 w 2050"/>
                <a:gd name="T97" fmla="*/ 524 h 2907"/>
                <a:gd name="T98" fmla="*/ 165 w 2050"/>
                <a:gd name="T99" fmla="*/ 543 h 2907"/>
                <a:gd name="T100" fmla="*/ 103 w 2050"/>
                <a:gd name="T101" fmla="*/ 535 h 2907"/>
                <a:gd name="T102" fmla="*/ 51 w 2050"/>
                <a:gd name="T103" fmla="*/ 504 h 2907"/>
                <a:gd name="T104" fmla="*/ 15 w 2050"/>
                <a:gd name="T105" fmla="*/ 455 h 2907"/>
                <a:gd name="T106" fmla="*/ 0 w 2050"/>
                <a:gd name="T107" fmla="*/ 392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0" h="2907">
                  <a:moveTo>
                    <a:pt x="0" y="0"/>
                  </a:moveTo>
                  <a:lnTo>
                    <a:pt x="2050" y="0"/>
                  </a:lnTo>
                  <a:lnTo>
                    <a:pt x="2050" y="2049"/>
                  </a:lnTo>
                  <a:lnTo>
                    <a:pt x="1658" y="2049"/>
                  </a:lnTo>
                  <a:lnTo>
                    <a:pt x="1625" y="2053"/>
                  </a:lnTo>
                  <a:lnTo>
                    <a:pt x="1595" y="2063"/>
                  </a:lnTo>
                  <a:lnTo>
                    <a:pt x="1568" y="2079"/>
                  </a:lnTo>
                  <a:lnTo>
                    <a:pt x="1546" y="2099"/>
                  </a:lnTo>
                  <a:lnTo>
                    <a:pt x="1528" y="2124"/>
                  </a:lnTo>
                  <a:lnTo>
                    <a:pt x="1515" y="2151"/>
                  </a:lnTo>
                  <a:lnTo>
                    <a:pt x="1509" y="2181"/>
                  </a:lnTo>
                  <a:lnTo>
                    <a:pt x="1507" y="2213"/>
                  </a:lnTo>
                  <a:lnTo>
                    <a:pt x="1514" y="2245"/>
                  </a:lnTo>
                  <a:lnTo>
                    <a:pt x="1526" y="2294"/>
                  </a:lnTo>
                  <a:lnTo>
                    <a:pt x="1535" y="2345"/>
                  </a:lnTo>
                  <a:lnTo>
                    <a:pt x="1537" y="2397"/>
                  </a:lnTo>
                  <a:lnTo>
                    <a:pt x="1533" y="2458"/>
                  </a:lnTo>
                  <a:lnTo>
                    <a:pt x="1522" y="2517"/>
                  </a:lnTo>
                  <a:lnTo>
                    <a:pt x="1505" y="2574"/>
                  </a:lnTo>
                  <a:lnTo>
                    <a:pt x="1482" y="2628"/>
                  </a:lnTo>
                  <a:lnTo>
                    <a:pt x="1453" y="2677"/>
                  </a:lnTo>
                  <a:lnTo>
                    <a:pt x="1418" y="2725"/>
                  </a:lnTo>
                  <a:lnTo>
                    <a:pt x="1379" y="2766"/>
                  </a:lnTo>
                  <a:lnTo>
                    <a:pt x="1335" y="2804"/>
                  </a:lnTo>
                  <a:lnTo>
                    <a:pt x="1288" y="2836"/>
                  </a:lnTo>
                  <a:lnTo>
                    <a:pt x="1235" y="2862"/>
                  </a:lnTo>
                  <a:lnTo>
                    <a:pt x="1181" y="2884"/>
                  </a:lnTo>
                  <a:lnTo>
                    <a:pt x="1124" y="2898"/>
                  </a:lnTo>
                  <a:lnTo>
                    <a:pt x="1063" y="2907"/>
                  </a:lnTo>
                  <a:lnTo>
                    <a:pt x="1001" y="2907"/>
                  </a:lnTo>
                  <a:lnTo>
                    <a:pt x="941" y="2901"/>
                  </a:lnTo>
                  <a:lnTo>
                    <a:pt x="884" y="2888"/>
                  </a:lnTo>
                  <a:lnTo>
                    <a:pt x="829" y="2869"/>
                  </a:lnTo>
                  <a:lnTo>
                    <a:pt x="778" y="2844"/>
                  </a:lnTo>
                  <a:lnTo>
                    <a:pt x="730" y="2814"/>
                  </a:lnTo>
                  <a:lnTo>
                    <a:pt x="685" y="2778"/>
                  </a:lnTo>
                  <a:lnTo>
                    <a:pt x="646" y="2738"/>
                  </a:lnTo>
                  <a:lnTo>
                    <a:pt x="609" y="2694"/>
                  </a:lnTo>
                  <a:lnTo>
                    <a:pt x="578" y="2645"/>
                  </a:lnTo>
                  <a:lnTo>
                    <a:pt x="554" y="2594"/>
                  </a:lnTo>
                  <a:lnTo>
                    <a:pt x="534" y="2540"/>
                  </a:lnTo>
                  <a:lnTo>
                    <a:pt x="521" y="2482"/>
                  </a:lnTo>
                  <a:lnTo>
                    <a:pt x="515" y="2423"/>
                  </a:lnTo>
                  <a:lnTo>
                    <a:pt x="515" y="2361"/>
                  </a:lnTo>
                  <a:lnTo>
                    <a:pt x="523" y="2301"/>
                  </a:lnTo>
                  <a:lnTo>
                    <a:pt x="537" y="2244"/>
                  </a:lnTo>
                  <a:lnTo>
                    <a:pt x="544" y="2212"/>
                  </a:lnTo>
                  <a:lnTo>
                    <a:pt x="542" y="2181"/>
                  </a:lnTo>
                  <a:lnTo>
                    <a:pt x="536" y="2151"/>
                  </a:lnTo>
                  <a:lnTo>
                    <a:pt x="523" y="2124"/>
                  </a:lnTo>
                  <a:lnTo>
                    <a:pt x="505" y="2099"/>
                  </a:lnTo>
                  <a:lnTo>
                    <a:pt x="483" y="2078"/>
                  </a:lnTo>
                  <a:lnTo>
                    <a:pt x="456" y="2063"/>
                  </a:lnTo>
                  <a:lnTo>
                    <a:pt x="426" y="2053"/>
                  </a:lnTo>
                  <a:lnTo>
                    <a:pt x="393" y="2049"/>
                  </a:lnTo>
                  <a:lnTo>
                    <a:pt x="0" y="2049"/>
                  </a:lnTo>
                  <a:lnTo>
                    <a:pt x="0" y="1657"/>
                  </a:lnTo>
                  <a:lnTo>
                    <a:pt x="5" y="1624"/>
                  </a:lnTo>
                  <a:lnTo>
                    <a:pt x="15" y="1594"/>
                  </a:lnTo>
                  <a:lnTo>
                    <a:pt x="30" y="1567"/>
                  </a:lnTo>
                  <a:lnTo>
                    <a:pt x="51" y="1545"/>
                  </a:lnTo>
                  <a:lnTo>
                    <a:pt x="74" y="1527"/>
                  </a:lnTo>
                  <a:lnTo>
                    <a:pt x="103" y="1514"/>
                  </a:lnTo>
                  <a:lnTo>
                    <a:pt x="133" y="1508"/>
                  </a:lnTo>
                  <a:lnTo>
                    <a:pt x="164" y="1506"/>
                  </a:lnTo>
                  <a:lnTo>
                    <a:pt x="196" y="1513"/>
                  </a:lnTo>
                  <a:lnTo>
                    <a:pt x="253" y="1527"/>
                  </a:lnTo>
                  <a:lnTo>
                    <a:pt x="313" y="1535"/>
                  </a:lnTo>
                  <a:lnTo>
                    <a:pt x="375" y="1535"/>
                  </a:lnTo>
                  <a:lnTo>
                    <a:pt x="434" y="1529"/>
                  </a:lnTo>
                  <a:lnTo>
                    <a:pt x="492" y="1516"/>
                  </a:lnTo>
                  <a:lnTo>
                    <a:pt x="546" y="1496"/>
                  </a:lnTo>
                  <a:lnTo>
                    <a:pt x="597" y="1472"/>
                  </a:lnTo>
                  <a:lnTo>
                    <a:pt x="646" y="1441"/>
                  </a:lnTo>
                  <a:lnTo>
                    <a:pt x="690" y="1404"/>
                  </a:lnTo>
                  <a:lnTo>
                    <a:pt x="730" y="1365"/>
                  </a:lnTo>
                  <a:lnTo>
                    <a:pt x="766" y="1320"/>
                  </a:lnTo>
                  <a:lnTo>
                    <a:pt x="796" y="1272"/>
                  </a:lnTo>
                  <a:lnTo>
                    <a:pt x="821" y="1221"/>
                  </a:lnTo>
                  <a:lnTo>
                    <a:pt x="840" y="1166"/>
                  </a:lnTo>
                  <a:lnTo>
                    <a:pt x="853" y="1109"/>
                  </a:lnTo>
                  <a:lnTo>
                    <a:pt x="859" y="1049"/>
                  </a:lnTo>
                  <a:lnTo>
                    <a:pt x="859" y="987"/>
                  </a:lnTo>
                  <a:lnTo>
                    <a:pt x="850" y="926"/>
                  </a:lnTo>
                  <a:lnTo>
                    <a:pt x="836" y="869"/>
                  </a:lnTo>
                  <a:lnTo>
                    <a:pt x="814" y="815"/>
                  </a:lnTo>
                  <a:lnTo>
                    <a:pt x="788" y="762"/>
                  </a:lnTo>
                  <a:lnTo>
                    <a:pt x="756" y="715"/>
                  </a:lnTo>
                  <a:lnTo>
                    <a:pt x="718" y="671"/>
                  </a:lnTo>
                  <a:lnTo>
                    <a:pt x="677" y="632"/>
                  </a:lnTo>
                  <a:lnTo>
                    <a:pt x="629" y="597"/>
                  </a:lnTo>
                  <a:lnTo>
                    <a:pt x="580" y="568"/>
                  </a:lnTo>
                  <a:lnTo>
                    <a:pt x="526" y="545"/>
                  </a:lnTo>
                  <a:lnTo>
                    <a:pt x="469" y="528"/>
                  </a:lnTo>
                  <a:lnTo>
                    <a:pt x="410" y="517"/>
                  </a:lnTo>
                  <a:lnTo>
                    <a:pt x="349" y="513"/>
                  </a:lnTo>
                  <a:lnTo>
                    <a:pt x="297" y="515"/>
                  </a:lnTo>
                  <a:lnTo>
                    <a:pt x="246" y="524"/>
                  </a:lnTo>
                  <a:lnTo>
                    <a:pt x="197" y="536"/>
                  </a:lnTo>
                  <a:lnTo>
                    <a:pt x="165" y="543"/>
                  </a:lnTo>
                  <a:lnTo>
                    <a:pt x="133" y="541"/>
                  </a:lnTo>
                  <a:lnTo>
                    <a:pt x="103" y="535"/>
                  </a:lnTo>
                  <a:lnTo>
                    <a:pt x="76" y="522"/>
                  </a:lnTo>
                  <a:lnTo>
                    <a:pt x="51" y="504"/>
                  </a:lnTo>
                  <a:lnTo>
                    <a:pt x="30" y="482"/>
                  </a:lnTo>
                  <a:lnTo>
                    <a:pt x="15" y="455"/>
                  </a:lnTo>
                  <a:lnTo>
                    <a:pt x="5" y="425"/>
                  </a:lnTo>
                  <a:lnTo>
                    <a:pt x="0" y="392"/>
                  </a:lnTo>
                  <a:lnTo>
                    <a:pt x="0" y="0"/>
                  </a:lnTo>
                  <a:close/>
                </a:path>
              </a:pathLst>
            </a:custGeom>
            <a:solidFill>
              <a:schemeClr val="accent5">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01" name="Group 100"/>
          <p:cNvGrpSpPr/>
          <p:nvPr/>
        </p:nvGrpSpPr>
        <p:grpSpPr>
          <a:xfrm>
            <a:off x="3422665" y="1460675"/>
            <a:ext cx="516646" cy="513460"/>
            <a:chOff x="3500437" y="1693863"/>
            <a:chExt cx="5149850" cy="5118100"/>
          </a:xfrm>
        </p:grpSpPr>
        <p:sp>
          <p:nvSpPr>
            <p:cNvPr id="102" name="Freeform 59"/>
            <p:cNvSpPr>
              <a:spLocks noEditPoints="1"/>
            </p:cNvSpPr>
            <p:nvPr/>
          </p:nvSpPr>
          <p:spPr bwMode="auto">
            <a:xfrm>
              <a:off x="3500437" y="1693863"/>
              <a:ext cx="5149850" cy="5118100"/>
            </a:xfrm>
            <a:custGeom>
              <a:avLst/>
              <a:gdLst>
                <a:gd name="T0" fmla="*/ 1535 w 3244"/>
                <a:gd name="T1" fmla="*/ 1390 h 3224"/>
                <a:gd name="T2" fmla="*/ 1419 w 3244"/>
                <a:gd name="T3" fmla="*/ 1491 h 3224"/>
                <a:gd name="T4" fmla="*/ 1373 w 3244"/>
                <a:gd name="T5" fmla="*/ 1644 h 3224"/>
                <a:gd name="T6" fmla="*/ 1419 w 3244"/>
                <a:gd name="T7" fmla="*/ 1795 h 3224"/>
                <a:gd name="T8" fmla="*/ 1535 w 3244"/>
                <a:gd name="T9" fmla="*/ 1896 h 3224"/>
                <a:gd name="T10" fmla="*/ 1695 w 3244"/>
                <a:gd name="T11" fmla="*/ 1919 h 3224"/>
                <a:gd name="T12" fmla="*/ 1838 w 3244"/>
                <a:gd name="T13" fmla="*/ 1854 h 3224"/>
                <a:gd name="T14" fmla="*/ 1923 w 3244"/>
                <a:gd name="T15" fmla="*/ 1723 h 3224"/>
                <a:gd name="T16" fmla="*/ 1923 w 3244"/>
                <a:gd name="T17" fmla="*/ 1563 h 3224"/>
                <a:gd name="T18" fmla="*/ 1838 w 3244"/>
                <a:gd name="T19" fmla="*/ 1432 h 3224"/>
                <a:gd name="T20" fmla="*/ 1695 w 3244"/>
                <a:gd name="T21" fmla="*/ 1368 h 3224"/>
                <a:gd name="T22" fmla="*/ 1873 w 3244"/>
                <a:gd name="T23" fmla="*/ 203 h 3224"/>
                <a:gd name="T24" fmla="*/ 1941 w 3244"/>
                <a:gd name="T25" fmla="*/ 373 h 3224"/>
                <a:gd name="T26" fmla="*/ 2070 w 3244"/>
                <a:gd name="T27" fmla="*/ 489 h 3224"/>
                <a:gd name="T28" fmla="*/ 2234 w 3244"/>
                <a:gd name="T29" fmla="*/ 541 h 3224"/>
                <a:gd name="T30" fmla="*/ 2410 w 3244"/>
                <a:gd name="T31" fmla="*/ 516 h 3224"/>
                <a:gd name="T32" fmla="*/ 2923 w 3244"/>
                <a:gd name="T33" fmla="*/ 625 h 3224"/>
                <a:gd name="T34" fmla="*/ 2742 w 3244"/>
                <a:gd name="T35" fmla="*/ 909 h 3224"/>
                <a:gd name="T36" fmla="*/ 2726 w 3244"/>
                <a:gd name="T37" fmla="*/ 1075 h 3224"/>
                <a:gd name="T38" fmla="*/ 2778 w 3244"/>
                <a:gd name="T39" fmla="*/ 1229 h 3224"/>
                <a:gd name="T40" fmla="*/ 2889 w 3244"/>
                <a:gd name="T41" fmla="*/ 1352 h 3224"/>
                <a:gd name="T42" fmla="*/ 3049 w 3244"/>
                <a:gd name="T43" fmla="*/ 1420 h 3224"/>
                <a:gd name="T44" fmla="*/ 2992 w 3244"/>
                <a:gd name="T45" fmla="*/ 1871 h 3224"/>
                <a:gd name="T46" fmla="*/ 2834 w 3244"/>
                <a:gd name="T47" fmla="*/ 1956 h 3224"/>
                <a:gd name="T48" fmla="*/ 2732 w 3244"/>
                <a:gd name="T49" fmla="*/ 2095 h 3224"/>
                <a:gd name="T50" fmla="*/ 2699 w 3244"/>
                <a:gd name="T51" fmla="*/ 2265 h 3224"/>
                <a:gd name="T52" fmla="*/ 2744 w 3244"/>
                <a:gd name="T53" fmla="*/ 2437 h 3224"/>
                <a:gd name="T54" fmla="*/ 2498 w 3244"/>
                <a:gd name="T55" fmla="*/ 2820 h 3224"/>
                <a:gd name="T56" fmla="*/ 2334 w 3244"/>
                <a:gd name="T57" fmla="*/ 2750 h 3224"/>
                <a:gd name="T58" fmla="*/ 2165 w 3244"/>
                <a:gd name="T59" fmla="*/ 2754 h 3224"/>
                <a:gd name="T60" fmla="*/ 2016 w 3244"/>
                <a:gd name="T61" fmla="*/ 2825 h 3224"/>
                <a:gd name="T62" fmla="*/ 1905 w 3244"/>
                <a:gd name="T63" fmla="*/ 2954 h 3224"/>
                <a:gd name="T64" fmla="*/ 1841 w 3244"/>
                <a:gd name="T65" fmla="*/ 3224 h 3224"/>
                <a:gd name="T66" fmla="*/ 1402 w 3244"/>
                <a:gd name="T67" fmla="*/ 2945 h 3224"/>
                <a:gd name="T68" fmla="*/ 1304 w 3244"/>
                <a:gd name="T69" fmla="*/ 2809 h 3224"/>
                <a:gd name="T70" fmla="*/ 1162 w 3244"/>
                <a:gd name="T71" fmla="*/ 2727 h 3224"/>
                <a:gd name="T72" fmla="*/ 999 w 3244"/>
                <a:gd name="T73" fmla="*/ 2708 h 3224"/>
                <a:gd name="T74" fmla="*/ 835 w 3244"/>
                <a:gd name="T75" fmla="*/ 2760 h 3224"/>
                <a:gd name="T76" fmla="*/ 477 w 3244"/>
                <a:gd name="T77" fmla="*/ 2479 h 3224"/>
                <a:gd name="T78" fmla="*/ 543 w 3244"/>
                <a:gd name="T79" fmla="*/ 2308 h 3224"/>
                <a:gd name="T80" fmla="*/ 527 w 3244"/>
                <a:gd name="T81" fmla="*/ 2135 h 3224"/>
                <a:gd name="T82" fmla="*/ 442 w 3244"/>
                <a:gd name="T83" fmla="*/ 1987 h 3224"/>
                <a:gd name="T84" fmla="*/ 297 w 3244"/>
                <a:gd name="T85" fmla="*/ 1886 h 3224"/>
                <a:gd name="T86" fmla="*/ 0 w 3244"/>
                <a:gd name="T87" fmla="*/ 1458 h 3224"/>
                <a:gd name="T88" fmla="*/ 326 w 3244"/>
                <a:gd name="T89" fmla="*/ 1371 h 3224"/>
                <a:gd name="T90" fmla="*/ 453 w 3244"/>
                <a:gd name="T91" fmla="*/ 1251 h 3224"/>
                <a:gd name="T92" fmla="*/ 516 w 3244"/>
                <a:gd name="T93" fmla="*/ 1090 h 3224"/>
                <a:gd name="T94" fmla="*/ 506 w 3244"/>
                <a:gd name="T95" fmla="*/ 916 h 3224"/>
                <a:gd name="T96" fmla="*/ 321 w 3244"/>
                <a:gd name="T97" fmla="*/ 625 h 3224"/>
                <a:gd name="T98" fmla="*/ 881 w 3244"/>
                <a:gd name="T99" fmla="*/ 549 h 3224"/>
                <a:gd name="T100" fmla="*/ 1053 w 3244"/>
                <a:gd name="T101" fmla="*/ 574 h 3224"/>
                <a:gd name="T102" fmla="*/ 1215 w 3244"/>
                <a:gd name="T103" fmla="*/ 526 h 3224"/>
                <a:gd name="T104" fmla="*/ 1345 w 3244"/>
                <a:gd name="T105" fmla="*/ 414 h 3224"/>
                <a:gd name="T106" fmla="*/ 1419 w 3244"/>
                <a:gd name="T107" fmla="*/ 251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44" h="3224">
                  <a:moveTo>
                    <a:pt x="1653" y="1365"/>
                  </a:moveTo>
                  <a:lnTo>
                    <a:pt x="1612" y="1368"/>
                  </a:lnTo>
                  <a:lnTo>
                    <a:pt x="1573" y="1376"/>
                  </a:lnTo>
                  <a:lnTo>
                    <a:pt x="1535" y="1390"/>
                  </a:lnTo>
                  <a:lnTo>
                    <a:pt x="1501" y="1409"/>
                  </a:lnTo>
                  <a:lnTo>
                    <a:pt x="1469" y="1432"/>
                  </a:lnTo>
                  <a:lnTo>
                    <a:pt x="1442" y="1460"/>
                  </a:lnTo>
                  <a:lnTo>
                    <a:pt x="1419" y="1491"/>
                  </a:lnTo>
                  <a:lnTo>
                    <a:pt x="1399" y="1525"/>
                  </a:lnTo>
                  <a:lnTo>
                    <a:pt x="1385" y="1563"/>
                  </a:lnTo>
                  <a:lnTo>
                    <a:pt x="1376" y="1602"/>
                  </a:lnTo>
                  <a:lnTo>
                    <a:pt x="1373" y="1644"/>
                  </a:lnTo>
                  <a:lnTo>
                    <a:pt x="1376" y="1684"/>
                  </a:lnTo>
                  <a:lnTo>
                    <a:pt x="1385" y="1723"/>
                  </a:lnTo>
                  <a:lnTo>
                    <a:pt x="1399" y="1761"/>
                  </a:lnTo>
                  <a:lnTo>
                    <a:pt x="1419" y="1795"/>
                  </a:lnTo>
                  <a:lnTo>
                    <a:pt x="1442" y="1826"/>
                  </a:lnTo>
                  <a:lnTo>
                    <a:pt x="1469" y="1854"/>
                  </a:lnTo>
                  <a:lnTo>
                    <a:pt x="1501" y="1877"/>
                  </a:lnTo>
                  <a:lnTo>
                    <a:pt x="1535" y="1896"/>
                  </a:lnTo>
                  <a:lnTo>
                    <a:pt x="1573" y="1910"/>
                  </a:lnTo>
                  <a:lnTo>
                    <a:pt x="1612" y="1919"/>
                  </a:lnTo>
                  <a:lnTo>
                    <a:pt x="1653" y="1922"/>
                  </a:lnTo>
                  <a:lnTo>
                    <a:pt x="1695" y="1919"/>
                  </a:lnTo>
                  <a:lnTo>
                    <a:pt x="1735" y="1910"/>
                  </a:lnTo>
                  <a:lnTo>
                    <a:pt x="1772" y="1896"/>
                  </a:lnTo>
                  <a:lnTo>
                    <a:pt x="1807" y="1877"/>
                  </a:lnTo>
                  <a:lnTo>
                    <a:pt x="1838" y="1854"/>
                  </a:lnTo>
                  <a:lnTo>
                    <a:pt x="1866" y="1826"/>
                  </a:lnTo>
                  <a:lnTo>
                    <a:pt x="1889" y="1795"/>
                  </a:lnTo>
                  <a:lnTo>
                    <a:pt x="1908" y="1761"/>
                  </a:lnTo>
                  <a:lnTo>
                    <a:pt x="1923" y="1723"/>
                  </a:lnTo>
                  <a:lnTo>
                    <a:pt x="1932" y="1684"/>
                  </a:lnTo>
                  <a:lnTo>
                    <a:pt x="1935" y="1644"/>
                  </a:lnTo>
                  <a:lnTo>
                    <a:pt x="1932" y="1602"/>
                  </a:lnTo>
                  <a:lnTo>
                    <a:pt x="1923" y="1563"/>
                  </a:lnTo>
                  <a:lnTo>
                    <a:pt x="1908" y="1525"/>
                  </a:lnTo>
                  <a:lnTo>
                    <a:pt x="1889" y="1491"/>
                  </a:lnTo>
                  <a:lnTo>
                    <a:pt x="1866" y="1460"/>
                  </a:lnTo>
                  <a:lnTo>
                    <a:pt x="1838" y="1432"/>
                  </a:lnTo>
                  <a:lnTo>
                    <a:pt x="1807" y="1409"/>
                  </a:lnTo>
                  <a:lnTo>
                    <a:pt x="1772" y="1390"/>
                  </a:lnTo>
                  <a:lnTo>
                    <a:pt x="1735" y="1376"/>
                  </a:lnTo>
                  <a:lnTo>
                    <a:pt x="1695" y="1368"/>
                  </a:lnTo>
                  <a:lnTo>
                    <a:pt x="1653" y="1365"/>
                  </a:lnTo>
                  <a:close/>
                  <a:moveTo>
                    <a:pt x="1466" y="0"/>
                  </a:moveTo>
                  <a:lnTo>
                    <a:pt x="1841" y="0"/>
                  </a:lnTo>
                  <a:lnTo>
                    <a:pt x="1873" y="203"/>
                  </a:lnTo>
                  <a:lnTo>
                    <a:pt x="1882" y="251"/>
                  </a:lnTo>
                  <a:lnTo>
                    <a:pt x="1897" y="294"/>
                  </a:lnTo>
                  <a:lnTo>
                    <a:pt x="1917" y="336"/>
                  </a:lnTo>
                  <a:lnTo>
                    <a:pt x="1941" y="373"/>
                  </a:lnTo>
                  <a:lnTo>
                    <a:pt x="1968" y="407"/>
                  </a:lnTo>
                  <a:lnTo>
                    <a:pt x="1999" y="439"/>
                  </a:lnTo>
                  <a:lnTo>
                    <a:pt x="2033" y="466"/>
                  </a:lnTo>
                  <a:lnTo>
                    <a:pt x="2070" y="489"/>
                  </a:lnTo>
                  <a:lnTo>
                    <a:pt x="2108" y="508"/>
                  </a:lnTo>
                  <a:lnTo>
                    <a:pt x="2149" y="523"/>
                  </a:lnTo>
                  <a:lnTo>
                    <a:pt x="2192" y="535"/>
                  </a:lnTo>
                  <a:lnTo>
                    <a:pt x="2234" y="541"/>
                  </a:lnTo>
                  <a:lnTo>
                    <a:pt x="2278" y="543"/>
                  </a:lnTo>
                  <a:lnTo>
                    <a:pt x="2323" y="539"/>
                  </a:lnTo>
                  <a:lnTo>
                    <a:pt x="2367" y="531"/>
                  </a:lnTo>
                  <a:lnTo>
                    <a:pt x="2410" y="516"/>
                  </a:lnTo>
                  <a:lnTo>
                    <a:pt x="2453" y="498"/>
                  </a:lnTo>
                  <a:lnTo>
                    <a:pt x="2495" y="473"/>
                  </a:lnTo>
                  <a:lnTo>
                    <a:pt x="2659" y="363"/>
                  </a:lnTo>
                  <a:lnTo>
                    <a:pt x="2923" y="625"/>
                  </a:lnTo>
                  <a:lnTo>
                    <a:pt x="2801" y="792"/>
                  </a:lnTo>
                  <a:lnTo>
                    <a:pt x="2776" y="830"/>
                  </a:lnTo>
                  <a:lnTo>
                    <a:pt x="2757" y="869"/>
                  </a:lnTo>
                  <a:lnTo>
                    <a:pt x="2742" y="909"/>
                  </a:lnTo>
                  <a:lnTo>
                    <a:pt x="2730" y="951"/>
                  </a:lnTo>
                  <a:lnTo>
                    <a:pt x="2724" y="992"/>
                  </a:lnTo>
                  <a:lnTo>
                    <a:pt x="2723" y="1034"/>
                  </a:lnTo>
                  <a:lnTo>
                    <a:pt x="2726" y="1075"/>
                  </a:lnTo>
                  <a:lnTo>
                    <a:pt x="2733" y="1115"/>
                  </a:lnTo>
                  <a:lnTo>
                    <a:pt x="2745" y="1155"/>
                  </a:lnTo>
                  <a:lnTo>
                    <a:pt x="2759" y="1193"/>
                  </a:lnTo>
                  <a:lnTo>
                    <a:pt x="2778" y="1229"/>
                  </a:lnTo>
                  <a:lnTo>
                    <a:pt x="2800" y="1264"/>
                  </a:lnTo>
                  <a:lnTo>
                    <a:pt x="2827" y="1295"/>
                  </a:lnTo>
                  <a:lnTo>
                    <a:pt x="2856" y="1324"/>
                  </a:lnTo>
                  <a:lnTo>
                    <a:pt x="2889" y="1352"/>
                  </a:lnTo>
                  <a:lnTo>
                    <a:pt x="2924" y="1374"/>
                  </a:lnTo>
                  <a:lnTo>
                    <a:pt x="2963" y="1394"/>
                  </a:lnTo>
                  <a:lnTo>
                    <a:pt x="3005" y="1409"/>
                  </a:lnTo>
                  <a:lnTo>
                    <a:pt x="3049" y="1420"/>
                  </a:lnTo>
                  <a:lnTo>
                    <a:pt x="3244" y="1458"/>
                  </a:lnTo>
                  <a:lnTo>
                    <a:pt x="3244" y="1829"/>
                  </a:lnTo>
                  <a:lnTo>
                    <a:pt x="3039" y="1861"/>
                  </a:lnTo>
                  <a:lnTo>
                    <a:pt x="2992" y="1871"/>
                  </a:lnTo>
                  <a:lnTo>
                    <a:pt x="2948" y="1886"/>
                  </a:lnTo>
                  <a:lnTo>
                    <a:pt x="2907" y="1905"/>
                  </a:lnTo>
                  <a:lnTo>
                    <a:pt x="2869" y="1928"/>
                  </a:lnTo>
                  <a:lnTo>
                    <a:pt x="2834" y="1956"/>
                  </a:lnTo>
                  <a:lnTo>
                    <a:pt x="2802" y="1987"/>
                  </a:lnTo>
                  <a:lnTo>
                    <a:pt x="2775" y="2020"/>
                  </a:lnTo>
                  <a:lnTo>
                    <a:pt x="2752" y="2057"/>
                  </a:lnTo>
                  <a:lnTo>
                    <a:pt x="2732" y="2095"/>
                  </a:lnTo>
                  <a:lnTo>
                    <a:pt x="2717" y="2135"/>
                  </a:lnTo>
                  <a:lnTo>
                    <a:pt x="2706" y="2178"/>
                  </a:lnTo>
                  <a:lnTo>
                    <a:pt x="2700" y="2220"/>
                  </a:lnTo>
                  <a:lnTo>
                    <a:pt x="2699" y="2265"/>
                  </a:lnTo>
                  <a:lnTo>
                    <a:pt x="2702" y="2308"/>
                  </a:lnTo>
                  <a:lnTo>
                    <a:pt x="2711" y="2353"/>
                  </a:lnTo>
                  <a:lnTo>
                    <a:pt x="2724" y="2395"/>
                  </a:lnTo>
                  <a:lnTo>
                    <a:pt x="2744" y="2437"/>
                  </a:lnTo>
                  <a:lnTo>
                    <a:pt x="2768" y="2479"/>
                  </a:lnTo>
                  <a:lnTo>
                    <a:pt x="2880" y="2642"/>
                  </a:lnTo>
                  <a:lnTo>
                    <a:pt x="2614" y="2906"/>
                  </a:lnTo>
                  <a:lnTo>
                    <a:pt x="2498" y="2820"/>
                  </a:lnTo>
                  <a:lnTo>
                    <a:pt x="2458" y="2795"/>
                  </a:lnTo>
                  <a:lnTo>
                    <a:pt x="2417" y="2775"/>
                  </a:lnTo>
                  <a:lnTo>
                    <a:pt x="2376" y="2760"/>
                  </a:lnTo>
                  <a:lnTo>
                    <a:pt x="2334" y="2750"/>
                  </a:lnTo>
                  <a:lnTo>
                    <a:pt x="2291" y="2743"/>
                  </a:lnTo>
                  <a:lnTo>
                    <a:pt x="2249" y="2742"/>
                  </a:lnTo>
                  <a:lnTo>
                    <a:pt x="2207" y="2746"/>
                  </a:lnTo>
                  <a:lnTo>
                    <a:pt x="2165" y="2754"/>
                  </a:lnTo>
                  <a:lnTo>
                    <a:pt x="2126" y="2766"/>
                  </a:lnTo>
                  <a:lnTo>
                    <a:pt x="2087" y="2782"/>
                  </a:lnTo>
                  <a:lnTo>
                    <a:pt x="2051" y="2801"/>
                  </a:lnTo>
                  <a:lnTo>
                    <a:pt x="2016" y="2825"/>
                  </a:lnTo>
                  <a:lnTo>
                    <a:pt x="1983" y="2853"/>
                  </a:lnTo>
                  <a:lnTo>
                    <a:pt x="1954" y="2883"/>
                  </a:lnTo>
                  <a:lnTo>
                    <a:pt x="1928" y="2916"/>
                  </a:lnTo>
                  <a:lnTo>
                    <a:pt x="1905" y="2954"/>
                  </a:lnTo>
                  <a:lnTo>
                    <a:pt x="1887" y="2993"/>
                  </a:lnTo>
                  <a:lnTo>
                    <a:pt x="1873" y="3036"/>
                  </a:lnTo>
                  <a:lnTo>
                    <a:pt x="1863" y="3082"/>
                  </a:lnTo>
                  <a:lnTo>
                    <a:pt x="1841" y="3224"/>
                  </a:lnTo>
                  <a:lnTo>
                    <a:pt x="1466" y="3224"/>
                  </a:lnTo>
                  <a:lnTo>
                    <a:pt x="1429" y="3030"/>
                  </a:lnTo>
                  <a:lnTo>
                    <a:pt x="1417" y="2987"/>
                  </a:lnTo>
                  <a:lnTo>
                    <a:pt x="1402" y="2945"/>
                  </a:lnTo>
                  <a:lnTo>
                    <a:pt x="1383" y="2906"/>
                  </a:lnTo>
                  <a:lnTo>
                    <a:pt x="1360" y="2871"/>
                  </a:lnTo>
                  <a:lnTo>
                    <a:pt x="1333" y="2838"/>
                  </a:lnTo>
                  <a:lnTo>
                    <a:pt x="1304" y="2809"/>
                  </a:lnTo>
                  <a:lnTo>
                    <a:pt x="1271" y="2783"/>
                  </a:lnTo>
                  <a:lnTo>
                    <a:pt x="1237" y="2761"/>
                  </a:lnTo>
                  <a:lnTo>
                    <a:pt x="1200" y="2742"/>
                  </a:lnTo>
                  <a:lnTo>
                    <a:pt x="1162" y="2727"/>
                  </a:lnTo>
                  <a:lnTo>
                    <a:pt x="1123" y="2716"/>
                  </a:lnTo>
                  <a:lnTo>
                    <a:pt x="1082" y="2709"/>
                  </a:lnTo>
                  <a:lnTo>
                    <a:pt x="1041" y="2706"/>
                  </a:lnTo>
                  <a:lnTo>
                    <a:pt x="999" y="2708"/>
                  </a:lnTo>
                  <a:lnTo>
                    <a:pt x="957" y="2714"/>
                  </a:lnTo>
                  <a:lnTo>
                    <a:pt x="916" y="2724"/>
                  </a:lnTo>
                  <a:lnTo>
                    <a:pt x="875" y="2739"/>
                  </a:lnTo>
                  <a:lnTo>
                    <a:pt x="835" y="2760"/>
                  </a:lnTo>
                  <a:lnTo>
                    <a:pt x="797" y="2784"/>
                  </a:lnTo>
                  <a:lnTo>
                    <a:pt x="630" y="2906"/>
                  </a:lnTo>
                  <a:lnTo>
                    <a:pt x="365" y="2642"/>
                  </a:lnTo>
                  <a:lnTo>
                    <a:pt x="477" y="2479"/>
                  </a:lnTo>
                  <a:lnTo>
                    <a:pt x="501" y="2437"/>
                  </a:lnTo>
                  <a:lnTo>
                    <a:pt x="520" y="2395"/>
                  </a:lnTo>
                  <a:lnTo>
                    <a:pt x="534" y="2353"/>
                  </a:lnTo>
                  <a:lnTo>
                    <a:pt x="543" y="2308"/>
                  </a:lnTo>
                  <a:lnTo>
                    <a:pt x="546" y="2265"/>
                  </a:lnTo>
                  <a:lnTo>
                    <a:pt x="545" y="2220"/>
                  </a:lnTo>
                  <a:lnTo>
                    <a:pt x="539" y="2178"/>
                  </a:lnTo>
                  <a:lnTo>
                    <a:pt x="527" y="2135"/>
                  </a:lnTo>
                  <a:lnTo>
                    <a:pt x="512" y="2095"/>
                  </a:lnTo>
                  <a:lnTo>
                    <a:pt x="493" y="2057"/>
                  </a:lnTo>
                  <a:lnTo>
                    <a:pt x="469" y="2020"/>
                  </a:lnTo>
                  <a:lnTo>
                    <a:pt x="442" y="1987"/>
                  </a:lnTo>
                  <a:lnTo>
                    <a:pt x="411" y="1956"/>
                  </a:lnTo>
                  <a:lnTo>
                    <a:pt x="376" y="1928"/>
                  </a:lnTo>
                  <a:lnTo>
                    <a:pt x="338" y="1905"/>
                  </a:lnTo>
                  <a:lnTo>
                    <a:pt x="297" y="1886"/>
                  </a:lnTo>
                  <a:lnTo>
                    <a:pt x="252" y="1871"/>
                  </a:lnTo>
                  <a:lnTo>
                    <a:pt x="205" y="1861"/>
                  </a:lnTo>
                  <a:lnTo>
                    <a:pt x="0" y="1829"/>
                  </a:lnTo>
                  <a:lnTo>
                    <a:pt x="0" y="1458"/>
                  </a:lnTo>
                  <a:lnTo>
                    <a:pt x="196" y="1420"/>
                  </a:lnTo>
                  <a:lnTo>
                    <a:pt x="243" y="1408"/>
                  </a:lnTo>
                  <a:lnTo>
                    <a:pt x="287" y="1392"/>
                  </a:lnTo>
                  <a:lnTo>
                    <a:pt x="326" y="1371"/>
                  </a:lnTo>
                  <a:lnTo>
                    <a:pt x="364" y="1346"/>
                  </a:lnTo>
                  <a:lnTo>
                    <a:pt x="397" y="1317"/>
                  </a:lnTo>
                  <a:lnTo>
                    <a:pt x="428" y="1285"/>
                  </a:lnTo>
                  <a:lnTo>
                    <a:pt x="453" y="1251"/>
                  </a:lnTo>
                  <a:lnTo>
                    <a:pt x="476" y="1213"/>
                  </a:lnTo>
                  <a:lnTo>
                    <a:pt x="494" y="1174"/>
                  </a:lnTo>
                  <a:lnTo>
                    <a:pt x="507" y="1133"/>
                  </a:lnTo>
                  <a:lnTo>
                    <a:pt x="516" y="1090"/>
                  </a:lnTo>
                  <a:lnTo>
                    <a:pt x="521" y="1048"/>
                  </a:lnTo>
                  <a:lnTo>
                    <a:pt x="521" y="1004"/>
                  </a:lnTo>
                  <a:lnTo>
                    <a:pt x="516" y="960"/>
                  </a:lnTo>
                  <a:lnTo>
                    <a:pt x="506" y="916"/>
                  </a:lnTo>
                  <a:lnTo>
                    <a:pt x="491" y="874"/>
                  </a:lnTo>
                  <a:lnTo>
                    <a:pt x="469" y="833"/>
                  </a:lnTo>
                  <a:lnTo>
                    <a:pt x="444" y="792"/>
                  </a:lnTo>
                  <a:lnTo>
                    <a:pt x="321" y="625"/>
                  </a:lnTo>
                  <a:lnTo>
                    <a:pt x="586" y="363"/>
                  </a:lnTo>
                  <a:lnTo>
                    <a:pt x="798" y="505"/>
                  </a:lnTo>
                  <a:lnTo>
                    <a:pt x="838" y="530"/>
                  </a:lnTo>
                  <a:lnTo>
                    <a:pt x="881" y="549"/>
                  </a:lnTo>
                  <a:lnTo>
                    <a:pt x="924" y="562"/>
                  </a:lnTo>
                  <a:lnTo>
                    <a:pt x="966" y="571"/>
                  </a:lnTo>
                  <a:lnTo>
                    <a:pt x="1010" y="574"/>
                  </a:lnTo>
                  <a:lnTo>
                    <a:pt x="1053" y="574"/>
                  </a:lnTo>
                  <a:lnTo>
                    <a:pt x="1095" y="568"/>
                  </a:lnTo>
                  <a:lnTo>
                    <a:pt x="1137" y="558"/>
                  </a:lnTo>
                  <a:lnTo>
                    <a:pt x="1178" y="544"/>
                  </a:lnTo>
                  <a:lnTo>
                    <a:pt x="1215" y="526"/>
                  </a:lnTo>
                  <a:lnTo>
                    <a:pt x="1252" y="503"/>
                  </a:lnTo>
                  <a:lnTo>
                    <a:pt x="1286" y="477"/>
                  </a:lnTo>
                  <a:lnTo>
                    <a:pt x="1317" y="448"/>
                  </a:lnTo>
                  <a:lnTo>
                    <a:pt x="1345" y="414"/>
                  </a:lnTo>
                  <a:lnTo>
                    <a:pt x="1370" y="378"/>
                  </a:lnTo>
                  <a:lnTo>
                    <a:pt x="1390" y="339"/>
                  </a:lnTo>
                  <a:lnTo>
                    <a:pt x="1406" y="296"/>
                  </a:lnTo>
                  <a:lnTo>
                    <a:pt x="1419" y="251"/>
                  </a:lnTo>
                  <a:lnTo>
                    <a:pt x="1466" y="0"/>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3" name="Freeform 60"/>
            <p:cNvSpPr>
              <a:spLocks noEditPoints="1"/>
            </p:cNvSpPr>
            <p:nvPr/>
          </p:nvSpPr>
          <p:spPr bwMode="auto">
            <a:xfrm>
              <a:off x="5184775" y="3368675"/>
              <a:ext cx="1882775" cy="1868487"/>
            </a:xfrm>
            <a:custGeom>
              <a:avLst/>
              <a:gdLst>
                <a:gd name="T0" fmla="*/ 551 w 1186"/>
                <a:gd name="T1" fmla="*/ 313 h 1177"/>
                <a:gd name="T2" fmla="*/ 474 w 1186"/>
                <a:gd name="T3" fmla="*/ 335 h 1177"/>
                <a:gd name="T4" fmla="*/ 408 w 1186"/>
                <a:gd name="T5" fmla="*/ 377 h 1177"/>
                <a:gd name="T6" fmla="*/ 358 w 1186"/>
                <a:gd name="T7" fmla="*/ 436 h 1177"/>
                <a:gd name="T8" fmla="*/ 324 w 1186"/>
                <a:gd name="T9" fmla="*/ 508 h 1177"/>
                <a:gd name="T10" fmla="*/ 312 w 1186"/>
                <a:gd name="T11" fmla="*/ 589 h 1177"/>
                <a:gd name="T12" fmla="*/ 324 w 1186"/>
                <a:gd name="T13" fmla="*/ 668 h 1177"/>
                <a:gd name="T14" fmla="*/ 358 w 1186"/>
                <a:gd name="T15" fmla="*/ 740 h 1177"/>
                <a:gd name="T16" fmla="*/ 408 w 1186"/>
                <a:gd name="T17" fmla="*/ 799 h 1177"/>
                <a:gd name="T18" fmla="*/ 474 w 1186"/>
                <a:gd name="T19" fmla="*/ 841 h 1177"/>
                <a:gd name="T20" fmla="*/ 551 w 1186"/>
                <a:gd name="T21" fmla="*/ 864 h 1177"/>
                <a:gd name="T22" fmla="*/ 634 w 1186"/>
                <a:gd name="T23" fmla="*/ 864 h 1177"/>
                <a:gd name="T24" fmla="*/ 711 w 1186"/>
                <a:gd name="T25" fmla="*/ 841 h 1177"/>
                <a:gd name="T26" fmla="*/ 777 w 1186"/>
                <a:gd name="T27" fmla="*/ 799 h 1177"/>
                <a:gd name="T28" fmla="*/ 828 w 1186"/>
                <a:gd name="T29" fmla="*/ 740 h 1177"/>
                <a:gd name="T30" fmla="*/ 862 w 1186"/>
                <a:gd name="T31" fmla="*/ 668 h 1177"/>
                <a:gd name="T32" fmla="*/ 874 w 1186"/>
                <a:gd name="T33" fmla="*/ 589 h 1177"/>
                <a:gd name="T34" fmla="*/ 862 w 1186"/>
                <a:gd name="T35" fmla="*/ 508 h 1177"/>
                <a:gd name="T36" fmla="*/ 828 w 1186"/>
                <a:gd name="T37" fmla="*/ 436 h 1177"/>
                <a:gd name="T38" fmla="*/ 777 w 1186"/>
                <a:gd name="T39" fmla="*/ 377 h 1177"/>
                <a:gd name="T40" fmla="*/ 711 w 1186"/>
                <a:gd name="T41" fmla="*/ 335 h 1177"/>
                <a:gd name="T42" fmla="*/ 634 w 1186"/>
                <a:gd name="T43" fmla="*/ 313 h 1177"/>
                <a:gd name="T44" fmla="*/ 592 w 1186"/>
                <a:gd name="T45" fmla="*/ 0 h 1177"/>
                <a:gd name="T46" fmla="*/ 712 w 1186"/>
                <a:gd name="T47" fmla="*/ 11 h 1177"/>
                <a:gd name="T48" fmla="*/ 823 w 1186"/>
                <a:gd name="T49" fmla="*/ 45 h 1177"/>
                <a:gd name="T50" fmla="*/ 923 w 1186"/>
                <a:gd name="T51" fmla="*/ 100 h 1177"/>
                <a:gd name="T52" fmla="*/ 1012 w 1186"/>
                <a:gd name="T53" fmla="*/ 171 h 1177"/>
                <a:gd name="T54" fmla="*/ 1084 w 1186"/>
                <a:gd name="T55" fmla="*/ 259 h 1177"/>
                <a:gd name="T56" fmla="*/ 1139 w 1186"/>
                <a:gd name="T57" fmla="*/ 359 h 1177"/>
                <a:gd name="T58" fmla="*/ 1173 w 1186"/>
                <a:gd name="T59" fmla="*/ 469 h 1177"/>
                <a:gd name="T60" fmla="*/ 1186 w 1186"/>
                <a:gd name="T61" fmla="*/ 589 h 1177"/>
                <a:gd name="T62" fmla="*/ 1173 w 1186"/>
                <a:gd name="T63" fmla="*/ 707 h 1177"/>
                <a:gd name="T64" fmla="*/ 1139 w 1186"/>
                <a:gd name="T65" fmla="*/ 818 h 1177"/>
                <a:gd name="T66" fmla="*/ 1084 w 1186"/>
                <a:gd name="T67" fmla="*/ 918 h 1177"/>
                <a:gd name="T68" fmla="*/ 1012 w 1186"/>
                <a:gd name="T69" fmla="*/ 1005 h 1177"/>
                <a:gd name="T70" fmla="*/ 923 w 1186"/>
                <a:gd name="T71" fmla="*/ 1076 h 1177"/>
                <a:gd name="T72" fmla="*/ 823 w 1186"/>
                <a:gd name="T73" fmla="*/ 1131 h 1177"/>
                <a:gd name="T74" fmla="*/ 712 w 1186"/>
                <a:gd name="T75" fmla="*/ 1165 h 1177"/>
                <a:gd name="T76" fmla="*/ 592 w 1186"/>
                <a:gd name="T77" fmla="*/ 1177 h 1177"/>
                <a:gd name="T78" fmla="*/ 473 w 1186"/>
                <a:gd name="T79" fmla="*/ 1165 h 1177"/>
                <a:gd name="T80" fmla="*/ 362 w 1186"/>
                <a:gd name="T81" fmla="*/ 1131 h 1177"/>
                <a:gd name="T82" fmla="*/ 261 w 1186"/>
                <a:gd name="T83" fmla="*/ 1076 h 1177"/>
                <a:gd name="T84" fmla="*/ 174 w 1186"/>
                <a:gd name="T85" fmla="*/ 1005 h 1177"/>
                <a:gd name="T86" fmla="*/ 101 w 1186"/>
                <a:gd name="T87" fmla="*/ 918 h 1177"/>
                <a:gd name="T88" fmla="*/ 47 w 1186"/>
                <a:gd name="T89" fmla="*/ 818 h 1177"/>
                <a:gd name="T90" fmla="*/ 12 w 1186"/>
                <a:gd name="T91" fmla="*/ 707 h 1177"/>
                <a:gd name="T92" fmla="*/ 0 w 1186"/>
                <a:gd name="T93" fmla="*/ 589 h 1177"/>
                <a:gd name="T94" fmla="*/ 12 w 1186"/>
                <a:gd name="T95" fmla="*/ 469 h 1177"/>
                <a:gd name="T96" fmla="*/ 47 w 1186"/>
                <a:gd name="T97" fmla="*/ 359 h 1177"/>
                <a:gd name="T98" fmla="*/ 101 w 1186"/>
                <a:gd name="T99" fmla="*/ 259 h 1177"/>
                <a:gd name="T100" fmla="*/ 174 w 1186"/>
                <a:gd name="T101" fmla="*/ 171 h 1177"/>
                <a:gd name="T102" fmla="*/ 261 w 1186"/>
                <a:gd name="T103" fmla="*/ 100 h 1177"/>
                <a:gd name="T104" fmla="*/ 362 w 1186"/>
                <a:gd name="T105" fmla="*/ 45 h 1177"/>
                <a:gd name="T106" fmla="*/ 473 w 1186"/>
                <a:gd name="T107" fmla="*/ 11 h 1177"/>
                <a:gd name="T108" fmla="*/ 592 w 1186"/>
                <a:gd name="T109" fmla="*/ 0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86" h="1177">
                  <a:moveTo>
                    <a:pt x="592" y="310"/>
                  </a:moveTo>
                  <a:lnTo>
                    <a:pt x="551" y="313"/>
                  </a:lnTo>
                  <a:lnTo>
                    <a:pt x="512" y="321"/>
                  </a:lnTo>
                  <a:lnTo>
                    <a:pt x="474" y="335"/>
                  </a:lnTo>
                  <a:lnTo>
                    <a:pt x="440" y="354"/>
                  </a:lnTo>
                  <a:lnTo>
                    <a:pt x="408" y="377"/>
                  </a:lnTo>
                  <a:lnTo>
                    <a:pt x="381" y="405"/>
                  </a:lnTo>
                  <a:lnTo>
                    <a:pt x="358" y="436"/>
                  </a:lnTo>
                  <a:lnTo>
                    <a:pt x="338" y="470"/>
                  </a:lnTo>
                  <a:lnTo>
                    <a:pt x="324" y="508"/>
                  </a:lnTo>
                  <a:lnTo>
                    <a:pt x="315" y="547"/>
                  </a:lnTo>
                  <a:lnTo>
                    <a:pt x="312" y="589"/>
                  </a:lnTo>
                  <a:lnTo>
                    <a:pt x="315" y="629"/>
                  </a:lnTo>
                  <a:lnTo>
                    <a:pt x="324" y="668"/>
                  </a:lnTo>
                  <a:lnTo>
                    <a:pt x="338" y="706"/>
                  </a:lnTo>
                  <a:lnTo>
                    <a:pt x="358" y="740"/>
                  </a:lnTo>
                  <a:lnTo>
                    <a:pt x="381" y="771"/>
                  </a:lnTo>
                  <a:lnTo>
                    <a:pt x="408" y="799"/>
                  </a:lnTo>
                  <a:lnTo>
                    <a:pt x="440" y="822"/>
                  </a:lnTo>
                  <a:lnTo>
                    <a:pt x="474" y="841"/>
                  </a:lnTo>
                  <a:lnTo>
                    <a:pt x="512" y="855"/>
                  </a:lnTo>
                  <a:lnTo>
                    <a:pt x="551" y="864"/>
                  </a:lnTo>
                  <a:lnTo>
                    <a:pt x="592" y="867"/>
                  </a:lnTo>
                  <a:lnTo>
                    <a:pt x="634" y="864"/>
                  </a:lnTo>
                  <a:lnTo>
                    <a:pt x="674" y="855"/>
                  </a:lnTo>
                  <a:lnTo>
                    <a:pt x="711" y="841"/>
                  </a:lnTo>
                  <a:lnTo>
                    <a:pt x="746" y="822"/>
                  </a:lnTo>
                  <a:lnTo>
                    <a:pt x="777" y="799"/>
                  </a:lnTo>
                  <a:lnTo>
                    <a:pt x="805" y="771"/>
                  </a:lnTo>
                  <a:lnTo>
                    <a:pt x="828" y="740"/>
                  </a:lnTo>
                  <a:lnTo>
                    <a:pt x="847" y="706"/>
                  </a:lnTo>
                  <a:lnTo>
                    <a:pt x="862" y="668"/>
                  </a:lnTo>
                  <a:lnTo>
                    <a:pt x="871" y="629"/>
                  </a:lnTo>
                  <a:lnTo>
                    <a:pt x="874" y="589"/>
                  </a:lnTo>
                  <a:lnTo>
                    <a:pt x="871" y="547"/>
                  </a:lnTo>
                  <a:lnTo>
                    <a:pt x="862" y="508"/>
                  </a:lnTo>
                  <a:lnTo>
                    <a:pt x="847" y="470"/>
                  </a:lnTo>
                  <a:lnTo>
                    <a:pt x="828" y="436"/>
                  </a:lnTo>
                  <a:lnTo>
                    <a:pt x="805" y="405"/>
                  </a:lnTo>
                  <a:lnTo>
                    <a:pt x="777" y="377"/>
                  </a:lnTo>
                  <a:lnTo>
                    <a:pt x="746" y="354"/>
                  </a:lnTo>
                  <a:lnTo>
                    <a:pt x="711" y="335"/>
                  </a:lnTo>
                  <a:lnTo>
                    <a:pt x="674" y="321"/>
                  </a:lnTo>
                  <a:lnTo>
                    <a:pt x="634" y="313"/>
                  </a:lnTo>
                  <a:lnTo>
                    <a:pt x="592" y="310"/>
                  </a:lnTo>
                  <a:close/>
                  <a:moveTo>
                    <a:pt x="592" y="0"/>
                  </a:moveTo>
                  <a:lnTo>
                    <a:pt x="653" y="3"/>
                  </a:lnTo>
                  <a:lnTo>
                    <a:pt x="712" y="11"/>
                  </a:lnTo>
                  <a:lnTo>
                    <a:pt x="769" y="26"/>
                  </a:lnTo>
                  <a:lnTo>
                    <a:pt x="823" y="45"/>
                  </a:lnTo>
                  <a:lnTo>
                    <a:pt x="875" y="70"/>
                  </a:lnTo>
                  <a:lnTo>
                    <a:pt x="923" y="100"/>
                  </a:lnTo>
                  <a:lnTo>
                    <a:pt x="969" y="134"/>
                  </a:lnTo>
                  <a:lnTo>
                    <a:pt x="1012" y="171"/>
                  </a:lnTo>
                  <a:lnTo>
                    <a:pt x="1049" y="214"/>
                  </a:lnTo>
                  <a:lnTo>
                    <a:pt x="1084" y="259"/>
                  </a:lnTo>
                  <a:lnTo>
                    <a:pt x="1114" y="308"/>
                  </a:lnTo>
                  <a:lnTo>
                    <a:pt x="1139" y="359"/>
                  </a:lnTo>
                  <a:lnTo>
                    <a:pt x="1158" y="413"/>
                  </a:lnTo>
                  <a:lnTo>
                    <a:pt x="1173" y="469"/>
                  </a:lnTo>
                  <a:lnTo>
                    <a:pt x="1183" y="528"/>
                  </a:lnTo>
                  <a:lnTo>
                    <a:pt x="1186" y="589"/>
                  </a:lnTo>
                  <a:lnTo>
                    <a:pt x="1183" y="648"/>
                  </a:lnTo>
                  <a:lnTo>
                    <a:pt x="1173" y="707"/>
                  </a:lnTo>
                  <a:lnTo>
                    <a:pt x="1158" y="763"/>
                  </a:lnTo>
                  <a:lnTo>
                    <a:pt x="1139" y="818"/>
                  </a:lnTo>
                  <a:lnTo>
                    <a:pt x="1114" y="869"/>
                  </a:lnTo>
                  <a:lnTo>
                    <a:pt x="1084" y="918"/>
                  </a:lnTo>
                  <a:lnTo>
                    <a:pt x="1049" y="963"/>
                  </a:lnTo>
                  <a:lnTo>
                    <a:pt x="1012" y="1005"/>
                  </a:lnTo>
                  <a:lnTo>
                    <a:pt x="969" y="1043"/>
                  </a:lnTo>
                  <a:lnTo>
                    <a:pt x="923" y="1076"/>
                  </a:lnTo>
                  <a:lnTo>
                    <a:pt x="875" y="1107"/>
                  </a:lnTo>
                  <a:lnTo>
                    <a:pt x="823" y="1131"/>
                  </a:lnTo>
                  <a:lnTo>
                    <a:pt x="769" y="1151"/>
                  </a:lnTo>
                  <a:lnTo>
                    <a:pt x="712" y="1165"/>
                  </a:lnTo>
                  <a:lnTo>
                    <a:pt x="653" y="1174"/>
                  </a:lnTo>
                  <a:lnTo>
                    <a:pt x="592" y="1177"/>
                  </a:lnTo>
                  <a:lnTo>
                    <a:pt x="532" y="1174"/>
                  </a:lnTo>
                  <a:lnTo>
                    <a:pt x="473" y="1165"/>
                  </a:lnTo>
                  <a:lnTo>
                    <a:pt x="416" y="1151"/>
                  </a:lnTo>
                  <a:lnTo>
                    <a:pt x="362" y="1131"/>
                  </a:lnTo>
                  <a:lnTo>
                    <a:pt x="310" y="1107"/>
                  </a:lnTo>
                  <a:lnTo>
                    <a:pt x="261" y="1076"/>
                  </a:lnTo>
                  <a:lnTo>
                    <a:pt x="215" y="1043"/>
                  </a:lnTo>
                  <a:lnTo>
                    <a:pt x="174" y="1005"/>
                  </a:lnTo>
                  <a:lnTo>
                    <a:pt x="135" y="963"/>
                  </a:lnTo>
                  <a:lnTo>
                    <a:pt x="101" y="918"/>
                  </a:lnTo>
                  <a:lnTo>
                    <a:pt x="72" y="869"/>
                  </a:lnTo>
                  <a:lnTo>
                    <a:pt x="47" y="818"/>
                  </a:lnTo>
                  <a:lnTo>
                    <a:pt x="26" y="763"/>
                  </a:lnTo>
                  <a:lnTo>
                    <a:pt x="12" y="707"/>
                  </a:lnTo>
                  <a:lnTo>
                    <a:pt x="3" y="648"/>
                  </a:lnTo>
                  <a:lnTo>
                    <a:pt x="0" y="589"/>
                  </a:lnTo>
                  <a:lnTo>
                    <a:pt x="3" y="528"/>
                  </a:lnTo>
                  <a:lnTo>
                    <a:pt x="12" y="469"/>
                  </a:lnTo>
                  <a:lnTo>
                    <a:pt x="26" y="413"/>
                  </a:lnTo>
                  <a:lnTo>
                    <a:pt x="47" y="359"/>
                  </a:lnTo>
                  <a:lnTo>
                    <a:pt x="72" y="308"/>
                  </a:lnTo>
                  <a:lnTo>
                    <a:pt x="101" y="259"/>
                  </a:lnTo>
                  <a:lnTo>
                    <a:pt x="135" y="214"/>
                  </a:lnTo>
                  <a:lnTo>
                    <a:pt x="174" y="171"/>
                  </a:lnTo>
                  <a:lnTo>
                    <a:pt x="215" y="134"/>
                  </a:lnTo>
                  <a:lnTo>
                    <a:pt x="261" y="100"/>
                  </a:lnTo>
                  <a:lnTo>
                    <a:pt x="310" y="70"/>
                  </a:lnTo>
                  <a:lnTo>
                    <a:pt x="362" y="45"/>
                  </a:lnTo>
                  <a:lnTo>
                    <a:pt x="416" y="26"/>
                  </a:lnTo>
                  <a:lnTo>
                    <a:pt x="473" y="11"/>
                  </a:lnTo>
                  <a:lnTo>
                    <a:pt x="532" y="3"/>
                  </a:lnTo>
                  <a:lnTo>
                    <a:pt x="59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81" name="Title 2">
            <a:extLst>
              <a:ext uri="{FF2B5EF4-FFF2-40B4-BE49-F238E27FC236}">
                <a16:creationId xmlns:a16="http://schemas.microsoft.com/office/drawing/2014/main" id="{DB5A2353-1CCC-4E6B-9185-3696E296A071}"/>
              </a:ext>
            </a:extLst>
          </p:cNvPr>
          <p:cNvSpPr txBox="1">
            <a:spLocks/>
          </p:cNvSpPr>
          <p:nvPr/>
        </p:nvSpPr>
        <p:spPr>
          <a:xfrm>
            <a:off x="238430" y="150863"/>
            <a:ext cx="10969943" cy="711081"/>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en-IN" dirty="0" smtClean="0">
                <a:solidFill>
                  <a:schemeClr val="accent1"/>
                </a:solidFill>
                <a:latin typeface="Open Sans"/>
              </a:rPr>
              <a:t>Engagement of </a:t>
            </a:r>
            <a:r>
              <a:rPr lang="en-IN" b="1" dirty="0" smtClean="0">
                <a:solidFill>
                  <a:schemeClr val="accent6"/>
                </a:solidFill>
                <a:latin typeface="Open Sans"/>
              </a:rPr>
              <a:t>Stakeholders</a:t>
            </a:r>
            <a:endParaRPr lang="en-IN" b="1" dirty="0">
              <a:solidFill>
                <a:schemeClr val="accent6"/>
              </a:solidFill>
              <a:latin typeface="Open Sans"/>
            </a:endParaRPr>
          </a:p>
        </p:txBody>
      </p:sp>
    </p:spTree>
    <p:extLst>
      <p:ext uri="{BB962C8B-B14F-4D97-AF65-F5344CB8AC3E}">
        <p14:creationId xmlns:p14="http://schemas.microsoft.com/office/powerpoint/2010/main" val="5966432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DDDE2E9-3CE6-4667-8C68-C515690B069E}"/>
              </a:ext>
            </a:extLst>
          </p:cNvPr>
          <p:cNvPicPr>
            <a:picLocks noGrp="1" noChangeAspect="1"/>
          </p:cNvPicPr>
          <p:nvPr>
            <p:ph type="pic" sz="quarter" idx="13"/>
          </p:nvPr>
        </p:nvPicPr>
        <p:blipFill>
          <a:blip r:embed="rId3" cstate="email">
            <a:duotone>
              <a:schemeClr val="accent4">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0" y="0"/>
            <a:ext cx="12188825" cy="6858000"/>
          </a:xfrm>
        </p:spPr>
      </p:pic>
      <p:sp>
        <p:nvSpPr>
          <p:cNvPr id="28" name="Rectangle 27">
            <a:extLst>
              <a:ext uri="{FF2B5EF4-FFF2-40B4-BE49-F238E27FC236}">
                <a16:creationId xmlns:a16="http://schemas.microsoft.com/office/drawing/2014/main" id="{B673F0B2-D731-466D-9ACD-7C6E4487D6CC}"/>
              </a:ext>
            </a:extLst>
          </p:cNvPr>
          <p:cNvSpPr/>
          <p:nvPr/>
        </p:nvSpPr>
        <p:spPr>
          <a:xfrm>
            <a:off x="0" y="0"/>
            <a:ext cx="12188825" cy="6858000"/>
          </a:xfrm>
          <a:prstGeom prst="rect">
            <a:avLst/>
          </a:prstGeom>
          <a:gradFill>
            <a:gsLst>
              <a:gs pos="0">
                <a:schemeClr val="accent2">
                  <a:alpha val="50000"/>
                </a:schemeClr>
              </a:gs>
              <a:gs pos="100000">
                <a:schemeClr val="accent2">
                  <a:lumMod val="60000"/>
                  <a:lumOff val="40000"/>
                  <a:alpha val="7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3" name="Title 20">
            <a:extLst>
              <a:ext uri="{FF2B5EF4-FFF2-40B4-BE49-F238E27FC236}">
                <a16:creationId xmlns:a16="http://schemas.microsoft.com/office/drawing/2014/main" id="{68E60DAC-3CCA-4D4C-B91A-C40F8E6B44B4}"/>
              </a:ext>
            </a:extLst>
          </p:cNvPr>
          <p:cNvSpPr txBox="1">
            <a:spLocks/>
          </p:cNvSpPr>
          <p:nvPr/>
        </p:nvSpPr>
        <p:spPr>
          <a:xfrm>
            <a:off x="609441" y="235727"/>
            <a:ext cx="10969943" cy="711081"/>
          </a:xfrm>
          <a:prstGeom prst="rect">
            <a:avLst/>
          </a:prstGeom>
        </p:spPr>
        <p:txBody>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en-IN" sz="3200" dirty="0" smtClean="0">
                <a:solidFill>
                  <a:schemeClr val="bg1">
                    <a:lumMod val="85000"/>
                  </a:schemeClr>
                </a:solidFill>
                <a:latin typeface="Open Sans"/>
              </a:rPr>
              <a:t>Threading </a:t>
            </a:r>
            <a:r>
              <a:rPr lang="en-IN" sz="3200" b="1" dirty="0" smtClean="0">
                <a:solidFill>
                  <a:schemeClr val="bg1">
                    <a:lumMod val="85000"/>
                  </a:schemeClr>
                </a:solidFill>
                <a:latin typeface="Open Sans"/>
              </a:rPr>
              <a:t>Equity</a:t>
            </a:r>
            <a:r>
              <a:rPr lang="en-IN" sz="3200" dirty="0" smtClean="0">
                <a:solidFill>
                  <a:schemeClr val="bg1">
                    <a:lumMod val="85000"/>
                  </a:schemeClr>
                </a:solidFill>
                <a:latin typeface="Open Sans"/>
              </a:rPr>
              <a:t> Throughout </a:t>
            </a:r>
            <a:r>
              <a:rPr lang="en-IN" sz="3200" b="1" dirty="0" smtClean="0">
                <a:solidFill>
                  <a:schemeClr val="accent6"/>
                </a:solidFill>
                <a:latin typeface="Open Sans"/>
              </a:rPr>
              <a:t>DCFS </a:t>
            </a:r>
            <a:r>
              <a:rPr lang="en-IN" sz="3200" dirty="0">
                <a:solidFill>
                  <a:schemeClr val="bg1">
                    <a:lumMod val="85000"/>
                  </a:schemeClr>
                </a:solidFill>
                <a:latin typeface="Open Sans"/>
              </a:rPr>
              <a:t>Over the Next Year</a:t>
            </a:r>
          </a:p>
        </p:txBody>
      </p:sp>
      <p:graphicFrame>
        <p:nvGraphicFramePr>
          <p:cNvPr id="2" name="Table 1"/>
          <p:cNvGraphicFramePr>
            <a:graphicFrameLocks noGrp="1"/>
          </p:cNvGraphicFramePr>
          <p:nvPr>
            <p:extLst>
              <p:ext uri="{D42A27DB-BD31-4B8C-83A1-F6EECF244321}">
                <p14:modId xmlns:p14="http://schemas.microsoft.com/office/powerpoint/2010/main" val="2238697206"/>
              </p:ext>
            </p:extLst>
          </p:nvPr>
        </p:nvGraphicFramePr>
        <p:xfrm>
          <a:off x="1485900" y="908720"/>
          <a:ext cx="9505055" cy="5817306"/>
        </p:xfrm>
        <a:graphic>
          <a:graphicData uri="http://schemas.openxmlformats.org/drawingml/2006/table">
            <a:tbl>
              <a:tblPr firstRow="1" firstCol="1" bandRow="1">
                <a:tableStyleId>{5C22544A-7EE6-4342-B048-85BDC9FD1C3A}</a:tableStyleId>
              </a:tblPr>
              <a:tblGrid>
                <a:gridCol w="2108974">
                  <a:extLst>
                    <a:ext uri="{9D8B030D-6E8A-4147-A177-3AD203B41FA5}">
                      <a16:colId xmlns:a16="http://schemas.microsoft.com/office/drawing/2014/main" val="139667212"/>
                    </a:ext>
                  </a:extLst>
                </a:gridCol>
                <a:gridCol w="4754623">
                  <a:extLst>
                    <a:ext uri="{9D8B030D-6E8A-4147-A177-3AD203B41FA5}">
                      <a16:colId xmlns:a16="http://schemas.microsoft.com/office/drawing/2014/main" val="465014523"/>
                    </a:ext>
                  </a:extLst>
                </a:gridCol>
                <a:gridCol w="2641458">
                  <a:extLst>
                    <a:ext uri="{9D8B030D-6E8A-4147-A177-3AD203B41FA5}">
                      <a16:colId xmlns:a16="http://schemas.microsoft.com/office/drawing/2014/main" val="1297976915"/>
                    </a:ext>
                  </a:extLst>
                </a:gridCol>
              </a:tblGrid>
              <a:tr h="389155">
                <a:tc>
                  <a:txBody>
                    <a:bodyPr/>
                    <a:lstStyle/>
                    <a:p>
                      <a:pPr marL="0" marR="0" algn="ctr">
                        <a:lnSpc>
                          <a:spcPct val="107000"/>
                        </a:lnSpc>
                        <a:spcBef>
                          <a:spcPts val="0"/>
                        </a:spcBef>
                        <a:spcAft>
                          <a:spcPts val="0"/>
                        </a:spcAft>
                      </a:pPr>
                      <a:r>
                        <a:rPr lang="en-US" sz="1100" dirty="0">
                          <a:effectLst/>
                        </a:rPr>
                        <a:t>DCFS Program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ctr">
                        <a:lnSpc>
                          <a:spcPct val="107000"/>
                        </a:lnSpc>
                        <a:spcBef>
                          <a:spcPts val="0"/>
                        </a:spcBef>
                        <a:spcAft>
                          <a:spcPts val="0"/>
                        </a:spcAft>
                      </a:pPr>
                      <a:r>
                        <a:rPr lang="en-US" sz="1100" dirty="0">
                          <a:effectLst/>
                        </a:rPr>
                        <a:t>Potential Work</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ctr">
                        <a:lnSpc>
                          <a:spcPct val="107000"/>
                        </a:lnSpc>
                        <a:spcBef>
                          <a:spcPts val="0"/>
                        </a:spcBef>
                        <a:spcAft>
                          <a:spcPts val="0"/>
                        </a:spcAft>
                      </a:pPr>
                      <a:r>
                        <a:rPr lang="en-US" sz="1100" dirty="0">
                          <a:effectLst/>
                        </a:rPr>
                        <a:t>DCFS DD/DC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val="2271739001"/>
                  </a:ext>
                </a:extLst>
              </a:tr>
              <a:tr h="695917">
                <a:tc>
                  <a:txBody>
                    <a:bodyPr/>
                    <a:lstStyle/>
                    <a:p>
                      <a:pPr marL="0" marR="0" algn="ctr">
                        <a:lnSpc>
                          <a:spcPct val="107000"/>
                        </a:lnSpc>
                        <a:spcBef>
                          <a:spcPts val="0"/>
                        </a:spcBef>
                        <a:spcAft>
                          <a:spcPts val="0"/>
                        </a:spcAft>
                      </a:pPr>
                      <a:r>
                        <a:rPr lang="en-US" sz="1000" dirty="0">
                          <a:effectLst/>
                        </a:rPr>
                        <a:t>Resource Family Approval (RFA)</a:t>
                      </a:r>
                      <a:endParaRPr lang="en-US" sz="900" dirty="0">
                        <a:effectLst/>
                      </a:endParaRPr>
                    </a:p>
                    <a:p>
                      <a:pPr marL="0" marR="0" algn="ctr">
                        <a:lnSpc>
                          <a:spcPct val="107000"/>
                        </a:lnSpc>
                        <a:spcBef>
                          <a:spcPts val="0"/>
                        </a:spcBef>
                        <a:spcAft>
                          <a:spcPts val="0"/>
                        </a:spcAft>
                      </a:pPr>
                      <a:r>
                        <a:rPr lang="en-US" sz="10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000" dirty="0">
                          <a:effectLst/>
                        </a:rPr>
                        <a:t>Identify ways to ensure disproportionate populations are being served. </a:t>
                      </a:r>
                      <a:endParaRPr lang="en-US" sz="900" dirty="0">
                        <a:effectLst/>
                      </a:endParaRPr>
                    </a:p>
                    <a:p>
                      <a:pPr marL="0" marR="0" algn="l">
                        <a:lnSpc>
                          <a:spcPct val="107000"/>
                        </a:lnSpc>
                        <a:spcBef>
                          <a:spcPts val="0"/>
                        </a:spcBef>
                        <a:spcAft>
                          <a:spcPts val="0"/>
                        </a:spcAft>
                      </a:pPr>
                      <a:r>
                        <a:rPr lang="en-US" sz="1000" dirty="0">
                          <a:effectLst/>
                        </a:rPr>
                        <a:t>Ex. – identifying and addressing barriers in-home approval processes for relative and non-relative resource families.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ctr">
                        <a:lnSpc>
                          <a:spcPct val="107000"/>
                        </a:lnSpc>
                        <a:spcBef>
                          <a:spcPts val="0"/>
                        </a:spcBef>
                        <a:spcAft>
                          <a:spcPts val="0"/>
                        </a:spcAft>
                      </a:pPr>
                      <a:r>
                        <a:rPr lang="en-US" sz="1100" dirty="0">
                          <a:effectLst/>
                        </a:rPr>
                        <a:t>Kym Renner/ Nina Powell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val="4244633024"/>
                  </a:ext>
                </a:extLst>
              </a:tr>
              <a:tr h="1252650">
                <a:tc>
                  <a:txBody>
                    <a:bodyPr/>
                    <a:lstStyle/>
                    <a:p>
                      <a:pPr marL="0" marR="0" algn="ctr">
                        <a:lnSpc>
                          <a:spcPct val="107000"/>
                        </a:lnSpc>
                        <a:spcBef>
                          <a:spcPts val="0"/>
                        </a:spcBef>
                        <a:spcAft>
                          <a:spcPts val="0"/>
                        </a:spcAft>
                      </a:pPr>
                      <a:r>
                        <a:rPr lang="en-US" sz="1000" dirty="0">
                          <a:effectLst/>
                        </a:rPr>
                        <a:t>Short-Term Residential Treatment Programs (</a:t>
                      </a:r>
                      <a:r>
                        <a:rPr lang="en-US" sz="1000" dirty="0" smtClean="0">
                          <a:effectLst/>
                        </a:rPr>
                        <a:t>STRTPS</a:t>
                      </a:r>
                      <a:r>
                        <a:rPr lang="en-US" sz="1000" dirty="0">
                          <a:effectLst/>
                        </a:rPr>
                        <a:t>)</a:t>
                      </a:r>
                      <a:endParaRPr lang="en-US" sz="900" dirty="0">
                        <a:effectLst/>
                      </a:endParaRPr>
                    </a:p>
                    <a:p>
                      <a:pPr marL="0" marR="0" algn="ctr">
                        <a:lnSpc>
                          <a:spcPct val="107000"/>
                        </a:lnSpc>
                        <a:spcBef>
                          <a:spcPts val="0"/>
                        </a:spcBef>
                        <a:spcAft>
                          <a:spcPts val="0"/>
                        </a:spcAft>
                      </a:pPr>
                      <a:r>
                        <a:rPr lang="en-US" sz="10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000" dirty="0" smtClean="0">
                          <a:effectLst/>
                        </a:rPr>
                        <a:t>Ex</a:t>
                      </a:r>
                      <a:r>
                        <a:rPr lang="en-US" sz="1000" dirty="0">
                          <a:effectLst/>
                        </a:rPr>
                        <a:t>. – identifying and addressing disproportionate populations in STRTPs, </a:t>
                      </a:r>
                      <a:endParaRPr lang="en-US" sz="900" dirty="0">
                        <a:effectLst/>
                      </a:endParaRPr>
                    </a:p>
                    <a:p>
                      <a:pPr marL="0" marR="0" algn="l">
                        <a:lnSpc>
                          <a:spcPct val="107000"/>
                        </a:lnSpc>
                        <a:spcBef>
                          <a:spcPts val="0"/>
                        </a:spcBef>
                        <a:spcAft>
                          <a:spcPts val="0"/>
                        </a:spcAft>
                      </a:pPr>
                      <a:r>
                        <a:rPr lang="en-US" sz="1000" dirty="0">
                          <a:effectLst/>
                        </a:rPr>
                        <a:t>i.e. which youth are most likely to be placed in higher levels of care; have longer placements in higher levels of care; timeliness of P3 referrals for youth in STRTPs; reviewing permanency goals for youth in STRTPs to ensure they are appropriate for the youth and are the most permanent option available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ctr">
                        <a:lnSpc>
                          <a:spcPct val="107000"/>
                        </a:lnSpc>
                        <a:spcBef>
                          <a:spcPts val="0"/>
                        </a:spcBef>
                        <a:spcAft>
                          <a:spcPts val="0"/>
                        </a:spcAft>
                      </a:pPr>
                      <a:r>
                        <a:rPr lang="en-US" sz="1100" dirty="0">
                          <a:effectLst/>
                        </a:rPr>
                        <a:t>Karen Richardson/ Andrya Markham-Moguel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val="2696741083"/>
                  </a:ext>
                </a:extLst>
              </a:tr>
              <a:tr h="556733">
                <a:tc>
                  <a:txBody>
                    <a:bodyPr/>
                    <a:lstStyle/>
                    <a:p>
                      <a:pPr marL="0" marR="0" algn="ctr">
                        <a:lnSpc>
                          <a:spcPct val="107000"/>
                        </a:lnSpc>
                        <a:spcBef>
                          <a:spcPts val="0"/>
                        </a:spcBef>
                        <a:spcAft>
                          <a:spcPts val="0"/>
                        </a:spcAft>
                      </a:pPr>
                      <a:r>
                        <a:rPr lang="en-US" sz="1000" dirty="0">
                          <a:effectLst/>
                        </a:rPr>
                        <a:t>Faith-Based Initiatives</a:t>
                      </a:r>
                      <a:endParaRPr lang="en-US" sz="900" dirty="0">
                        <a:effectLst/>
                      </a:endParaRPr>
                    </a:p>
                    <a:p>
                      <a:pPr marL="0" marR="0" algn="ctr">
                        <a:lnSpc>
                          <a:spcPct val="107000"/>
                        </a:lnSpc>
                        <a:spcBef>
                          <a:spcPts val="0"/>
                        </a:spcBef>
                        <a:spcAft>
                          <a:spcPts val="0"/>
                        </a:spcAft>
                      </a:pPr>
                      <a:r>
                        <a:rPr lang="en-US" sz="10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000" dirty="0">
                          <a:effectLst/>
                        </a:rPr>
                        <a:t>Engage faith-based partners in….? </a:t>
                      </a:r>
                      <a:endParaRPr lang="en-US" sz="900" dirty="0">
                        <a:effectLst/>
                      </a:endParaRPr>
                    </a:p>
                    <a:p>
                      <a:pPr marL="0" marR="0" algn="l">
                        <a:lnSpc>
                          <a:spcPct val="107000"/>
                        </a:lnSpc>
                        <a:spcBef>
                          <a:spcPts val="0"/>
                        </a:spcBef>
                        <a:spcAft>
                          <a:spcPts val="0"/>
                        </a:spcAft>
                      </a:pPr>
                      <a:r>
                        <a:rPr lang="en-US" sz="1000" dirty="0">
                          <a:effectLst/>
                        </a:rPr>
                        <a:t>Recruiting diverse faith partners – language, religious diversity, affirming services – for inclusion in Care Portal and other support-based resources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ctr">
                        <a:lnSpc>
                          <a:spcPct val="107000"/>
                        </a:lnSpc>
                        <a:spcBef>
                          <a:spcPts val="0"/>
                        </a:spcBef>
                        <a:spcAft>
                          <a:spcPts val="0"/>
                        </a:spcAft>
                      </a:pPr>
                      <a:r>
                        <a:rPr lang="en-US" sz="1100" dirty="0">
                          <a:effectLst/>
                        </a:rPr>
                        <a:t>Angela </a:t>
                      </a:r>
                      <a:r>
                        <a:rPr lang="en-US" sz="1100" dirty="0" err="1">
                          <a:effectLst/>
                        </a:rPr>
                        <a:t>Pyles</a:t>
                      </a:r>
                      <a:r>
                        <a:rPr lang="en-US" sz="1100" dirty="0">
                          <a:effectLst/>
                        </a:rPr>
                        <a:t>/Dominque Robinson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val="4015899904"/>
                  </a:ext>
                </a:extLst>
              </a:tr>
              <a:tr h="835101">
                <a:tc>
                  <a:txBody>
                    <a:bodyPr/>
                    <a:lstStyle/>
                    <a:p>
                      <a:pPr marL="0" marR="0" algn="ctr">
                        <a:lnSpc>
                          <a:spcPct val="107000"/>
                        </a:lnSpc>
                        <a:spcBef>
                          <a:spcPts val="0"/>
                        </a:spcBef>
                        <a:spcAft>
                          <a:spcPts val="0"/>
                        </a:spcAft>
                      </a:pPr>
                      <a:r>
                        <a:rPr lang="en-US" sz="1000" dirty="0">
                          <a:effectLst/>
                        </a:rPr>
                        <a:t>Youth Development Services (YDS)</a:t>
                      </a:r>
                      <a:endParaRPr lang="en-US" sz="900" dirty="0">
                        <a:effectLst/>
                      </a:endParaRPr>
                    </a:p>
                    <a:p>
                      <a:pPr marL="0" marR="0" algn="ctr">
                        <a:lnSpc>
                          <a:spcPct val="107000"/>
                        </a:lnSpc>
                        <a:spcBef>
                          <a:spcPts val="0"/>
                        </a:spcBef>
                        <a:spcAft>
                          <a:spcPts val="0"/>
                        </a:spcAft>
                      </a:pPr>
                      <a:r>
                        <a:rPr lang="en-US" sz="10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000" dirty="0">
                          <a:effectLst/>
                        </a:rPr>
                        <a:t>Identify disproportionate population and create strategies to mitigate disparity and </a:t>
                      </a:r>
                      <a:endParaRPr lang="en-US" sz="900" dirty="0">
                        <a:effectLst/>
                      </a:endParaRPr>
                    </a:p>
                    <a:p>
                      <a:pPr marL="0" marR="0" algn="l">
                        <a:lnSpc>
                          <a:spcPct val="107000"/>
                        </a:lnSpc>
                        <a:spcBef>
                          <a:spcPts val="0"/>
                        </a:spcBef>
                        <a:spcAft>
                          <a:spcPts val="0"/>
                        </a:spcAft>
                      </a:pPr>
                      <a:r>
                        <a:rPr lang="en-US" sz="1000" dirty="0">
                          <a:effectLst/>
                        </a:rPr>
                        <a:t>Ex – placement stability; obtaining gainful employment; obtaining diploma/ GED before exiting; reducing unplanned pregnancies and open cases/ entries into care for NMD parents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ctr">
                        <a:lnSpc>
                          <a:spcPct val="107000"/>
                        </a:lnSpc>
                        <a:spcBef>
                          <a:spcPts val="0"/>
                        </a:spcBef>
                        <a:spcAft>
                          <a:spcPts val="0"/>
                        </a:spcAft>
                      </a:pPr>
                      <a:r>
                        <a:rPr lang="en-US" sz="1100" dirty="0">
                          <a:effectLst/>
                        </a:rPr>
                        <a:t>Angela </a:t>
                      </a:r>
                      <a:r>
                        <a:rPr lang="en-US" sz="1100" dirty="0" err="1">
                          <a:effectLst/>
                        </a:rPr>
                        <a:t>Pyles</a:t>
                      </a:r>
                      <a:r>
                        <a:rPr lang="en-US" sz="1100" dirty="0">
                          <a:effectLst/>
                        </a:rPr>
                        <a:t>/Ronique Ross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val="1565934732"/>
                  </a:ext>
                </a:extLst>
              </a:tr>
              <a:tr h="556733">
                <a:tc>
                  <a:txBody>
                    <a:bodyPr/>
                    <a:lstStyle/>
                    <a:p>
                      <a:pPr marL="0" marR="0" algn="ctr">
                        <a:lnSpc>
                          <a:spcPct val="107000"/>
                        </a:lnSpc>
                        <a:spcBef>
                          <a:spcPts val="0"/>
                        </a:spcBef>
                        <a:spcAft>
                          <a:spcPts val="0"/>
                        </a:spcAft>
                      </a:pPr>
                      <a:r>
                        <a:rPr lang="en-US" sz="1000" dirty="0">
                          <a:effectLst/>
                        </a:rPr>
                        <a:t>Eliminating Racial Disproportionality and Disparity (ERDD)</a:t>
                      </a:r>
                      <a:endParaRPr lang="en-US" sz="900" dirty="0">
                        <a:effectLst/>
                      </a:endParaRPr>
                    </a:p>
                    <a:p>
                      <a:pPr marL="0" marR="0" algn="ctr">
                        <a:lnSpc>
                          <a:spcPct val="107000"/>
                        </a:lnSpc>
                        <a:spcBef>
                          <a:spcPts val="0"/>
                        </a:spcBef>
                        <a:spcAft>
                          <a:spcPts val="0"/>
                        </a:spcAft>
                      </a:pPr>
                      <a:r>
                        <a:rPr lang="en-US" sz="10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000" dirty="0">
                          <a:effectLst/>
                        </a:rPr>
                        <a:t>Use ERDD as a platform to Support OOE’s WIG and Develop sub-groups to focus on practice, data, policy, and community engagement.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ctr">
                        <a:lnSpc>
                          <a:spcPct val="107000"/>
                        </a:lnSpc>
                        <a:spcBef>
                          <a:spcPts val="0"/>
                        </a:spcBef>
                        <a:spcAft>
                          <a:spcPts val="0"/>
                        </a:spcAft>
                      </a:pPr>
                      <a:r>
                        <a:rPr lang="en-US" sz="1100" dirty="0">
                          <a:effectLst/>
                        </a:rPr>
                        <a:t>Mario Johnson/Angela </a:t>
                      </a:r>
                      <a:r>
                        <a:rPr lang="en-US" sz="1100" dirty="0" err="1">
                          <a:effectLst/>
                        </a:rPr>
                        <a:t>Pyles</a:t>
                      </a:r>
                      <a:r>
                        <a:rPr lang="en-US" sz="1100" dirty="0">
                          <a:effectLst/>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val="755335976"/>
                  </a:ext>
                </a:extLst>
              </a:tr>
              <a:tr h="1113467">
                <a:tc>
                  <a:txBody>
                    <a:bodyPr/>
                    <a:lstStyle/>
                    <a:p>
                      <a:pPr marL="0" marR="0" algn="ctr">
                        <a:lnSpc>
                          <a:spcPct val="107000"/>
                        </a:lnSpc>
                        <a:spcBef>
                          <a:spcPts val="0"/>
                        </a:spcBef>
                        <a:spcAft>
                          <a:spcPts val="0"/>
                        </a:spcAft>
                      </a:pPr>
                      <a:r>
                        <a:rPr lang="en-US" sz="1000" dirty="0">
                          <a:effectLst/>
                        </a:rPr>
                        <a:t>DCFS Policy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000" dirty="0">
                          <a:effectLst/>
                        </a:rPr>
                        <a:t>Engage DCFS Policy Unit in a policy review to select three (3) policies we will revise with an equity lens.  The three (3) policies selected will focus on services provided to DCFS clients.  </a:t>
                      </a:r>
                      <a:endParaRPr lang="en-US" sz="900" dirty="0">
                        <a:effectLst/>
                      </a:endParaRPr>
                    </a:p>
                    <a:p>
                      <a:pPr marL="0" marR="0" algn="l">
                        <a:lnSpc>
                          <a:spcPct val="107000"/>
                        </a:lnSpc>
                        <a:spcBef>
                          <a:spcPts val="0"/>
                        </a:spcBef>
                        <a:spcAft>
                          <a:spcPts val="0"/>
                        </a:spcAft>
                      </a:pPr>
                      <a:r>
                        <a:rPr lang="en-US" sz="1000" dirty="0">
                          <a:effectLst/>
                        </a:rPr>
                        <a:t> </a:t>
                      </a:r>
                      <a:endParaRPr lang="en-US" sz="900" dirty="0">
                        <a:effectLst/>
                      </a:endParaRPr>
                    </a:p>
                    <a:p>
                      <a:pPr marL="0" marR="0" algn="l">
                        <a:lnSpc>
                          <a:spcPct val="107000"/>
                        </a:lnSpc>
                        <a:spcBef>
                          <a:spcPts val="0"/>
                        </a:spcBef>
                        <a:spcAft>
                          <a:spcPts val="0"/>
                        </a:spcAft>
                      </a:pPr>
                      <a:r>
                        <a:rPr lang="en-US" sz="1000" dirty="0">
                          <a:effectLst/>
                        </a:rPr>
                        <a:t>Develop a policy rubric to review all new and revised policies against to ensure equity is explicitly present in new and revised policies.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ctr">
                        <a:lnSpc>
                          <a:spcPct val="107000"/>
                        </a:lnSpc>
                        <a:spcBef>
                          <a:spcPts val="0"/>
                        </a:spcBef>
                        <a:spcAft>
                          <a:spcPts val="0"/>
                        </a:spcAft>
                      </a:pPr>
                      <a:r>
                        <a:rPr lang="en-US" sz="1100" dirty="0">
                          <a:effectLst/>
                        </a:rPr>
                        <a:t>Karen Richardson/Terri Gilliam/ Brian Bruker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val="3765665498"/>
                  </a:ext>
                </a:extLst>
              </a:tr>
              <a:tr h="417550">
                <a:tc>
                  <a:txBody>
                    <a:bodyPr/>
                    <a:lstStyle/>
                    <a:p>
                      <a:pPr marL="0" marR="0" algn="ctr">
                        <a:lnSpc>
                          <a:spcPct val="107000"/>
                        </a:lnSpc>
                        <a:spcBef>
                          <a:spcPts val="0"/>
                        </a:spcBef>
                        <a:spcAft>
                          <a:spcPts val="0"/>
                        </a:spcAft>
                      </a:pPr>
                      <a:r>
                        <a:rPr lang="en-US" sz="1000" dirty="0">
                          <a:effectLst/>
                        </a:rPr>
                        <a:t>DCFS Hotline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l">
                        <a:lnSpc>
                          <a:spcPct val="107000"/>
                        </a:lnSpc>
                        <a:spcBef>
                          <a:spcPts val="0"/>
                        </a:spcBef>
                        <a:spcAft>
                          <a:spcPts val="0"/>
                        </a:spcAft>
                      </a:pPr>
                      <a:r>
                        <a:rPr lang="en-US" sz="1000" dirty="0">
                          <a:effectLst/>
                        </a:rPr>
                        <a:t>Engage the hotline in the blind case removal process/Develop process with Carlos Torres, </a:t>
                      </a:r>
                      <a:r>
                        <a:rPr lang="en-US" sz="1000" dirty="0" err="1">
                          <a:effectLst/>
                        </a:rPr>
                        <a:t>Kecia</a:t>
                      </a:r>
                      <a:r>
                        <a:rPr lang="en-US" sz="1000" dirty="0">
                          <a:effectLst/>
                        </a:rPr>
                        <a:t> Freeman, and Jessica Pryce (UCLA Pritzker Center).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tc>
                  <a:txBody>
                    <a:bodyPr/>
                    <a:lstStyle/>
                    <a:p>
                      <a:pPr marL="0" marR="0" algn="ctr">
                        <a:lnSpc>
                          <a:spcPct val="107000"/>
                        </a:lnSpc>
                        <a:spcBef>
                          <a:spcPts val="0"/>
                        </a:spcBef>
                        <a:spcAft>
                          <a:spcPts val="0"/>
                        </a:spcAft>
                      </a:pPr>
                      <a:r>
                        <a:rPr lang="en-US" sz="1100" dirty="0">
                          <a:effectLst/>
                        </a:rPr>
                        <a:t>Carlos Torres/</a:t>
                      </a:r>
                      <a:r>
                        <a:rPr lang="en-US" sz="1100" dirty="0" err="1">
                          <a:effectLst/>
                        </a:rPr>
                        <a:t>Kecia</a:t>
                      </a:r>
                      <a:r>
                        <a:rPr lang="en-US" sz="1100" dirty="0">
                          <a:effectLst/>
                        </a:rPr>
                        <a:t> Freeman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3697" marR="43697" marT="0" marB="0" anchor="ctr"/>
                </a:tc>
                <a:extLst>
                  <a:ext uri="{0D108BD9-81ED-4DB2-BD59-A6C34878D82A}">
                    <a16:rowId xmlns:a16="http://schemas.microsoft.com/office/drawing/2014/main" val="2082582293"/>
                  </a:ext>
                </a:extLst>
              </a:tr>
            </a:tbl>
          </a:graphicData>
        </a:graphic>
      </p:graphicFrame>
    </p:spTree>
    <p:extLst>
      <p:ext uri="{BB962C8B-B14F-4D97-AF65-F5344CB8AC3E}">
        <p14:creationId xmlns:p14="http://schemas.microsoft.com/office/powerpoint/2010/main" val="27955863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6200"/>
                    </a14:imgEffect>
                    <a14:imgEffect>
                      <a14:saturation sat="98000"/>
                    </a14:imgEffect>
                  </a14:imgLayer>
                </a14:imgProps>
              </a:ext>
              <a:ext uri="{28A0092B-C50C-407E-A947-70E740481C1C}">
                <a14:useLocalDpi xmlns:a14="http://schemas.microsoft.com/office/drawing/2010/main" val="0"/>
              </a:ext>
            </a:extLst>
          </a:blip>
          <a:srcRect t="7858" b="7858"/>
          <a:stretch>
            <a:fillRect/>
          </a:stretch>
        </p:blipFill>
        <p:spPr/>
      </p:pic>
      <p:sp>
        <p:nvSpPr>
          <p:cNvPr id="5" name="Rectangle 4">
            <a:extLst>
              <a:ext uri="{FF2B5EF4-FFF2-40B4-BE49-F238E27FC236}">
                <a16:creationId xmlns:a16="http://schemas.microsoft.com/office/drawing/2014/main" id="{08C79053-DA48-486C-95C0-B25E55E7D77D}"/>
              </a:ext>
            </a:extLst>
          </p:cNvPr>
          <p:cNvSpPr/>
          <p:nvPr/>
        </p:nvSpPr>
        <p:spPr>
          <a:xfrm>
            <a:off x="0" y="-63388"/>
            <a:ext cx="12188825" cy="6984776"/>
          </a:xfrm>
          <a:prstGeom prst="rect">
            <a:avLst/>
          </a:prstGeom>
          <a:gradFill>
            <a:gsLst>
              <a:gs pos="0">
                <a:schemeClr val="accent1">
                  <a:alpha val="70000"/>
                </a:schemeClr>
              </a:gs>
              <a:gs pos="71000">
                <a:schemeClr val="accent4">
                  <a:alpha val="7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TextBox 5">
            <a:extLst>
              <a:ext uri="{FF2B5EF4-FFF2-40B4-BE49-F238E27FC236}">
                <a16:creationId xmlns:a16="http://schemas.microsoft.com/office/drawing/2014/main" id="{1028102C-5610-4725-935C-28FA52A873D8}"/>
              </a:ext>
            </a:extLst>
          </p:cNvPr>
          <p:cNvSpPr txBox="1"/>
          <p:nvPr/>
        </p:nvSpPr>
        <p:spPr>
          <a:xfrm>
            <a:off x="752797" y="61045"/>
            <a:ext cx="9279887" cy="707886"/>
          </a:xfrm>
          <a:prstGeom prst="rect">
            <a:avLst/>
          </a:prstGeom>
          <a:noFill/>
        </p:spPr>
        <p:txBody>
          <a:bodyPr wrap="square" rtlCol="0" anchor="b">
            <a:spAutoFit/>
          </a:bodyPr>
          <a:lstStyle/>
          <a:p>
            <a:r>
              <a:rPr lang="en-IN" sz="4000" b="1" dirty="0" smtClean="0">
                <a:solidFill>
                  <a:schemeClr val="bg1"/>
                </a:solidFill>
                <a:latin typeface="Open Sans"/>
              </a:rPr>
              <a:t>Desired </a:t>
            </a:r>
            <a:r>
              <a:rPr lang="en-IN" sz="4000" dirty="0" smtClean="0">
                <a:solidFill>
                  <a:schemeClr val="bg1"/>
                </a:solidFill>
                <a:latin typeface="Open Sans"/>
              </a:rPr>
              <a:t>Outcomes &amp; </a:t>
            </a:r>
            <a:r>
              <a:rPr lang="en-IN" sz="4000" b="1" dirty="0" smtClean="0">
                <a:solidFill>
                  <a:schemeClr val="bg1"/>
                </a:solidFill>
                <a:latin typeface="Open Sans"/>
              </a:rPr>
              <a:t>Next </a:t>
            </a:r>
            <a:r>
              <a:rPr lang="en-IN" sz="4000" dirty="0" smtClean="0">
                <a:solidFill>
                  <a:schemeClr val="bg1"/>
                </a:solidFill>
                <a:latin typeface="Open Sans"/>
              </a:rPr>
              <a:t>Steps</a:t>
            </a:r>
            <a:endParaRPr lang="en-IN" sz="4000" dirty="0">
              <a:solidFill>
                <a:schemeClr val="bg1"/>
              </a:solidFill>
              <a:latin typeface="Open Sans"/>
            </a:endParaRPr>
          </a:p>
        </p:txBody>
      </p:sp>
      <p:sp>
        <p:nvSpPr>
          <p:cNvPr id="7" name="TextBox 6">
            <a:extLst>
              <a:ext uri="{FF2B5EF4-FFF2-40B4-BE49-F238E27FC236}">
                <a16:creationId xmlns:a16="http://schemas.microsoft.com/office/drawing/2014/main" id="{494DCF61-1FBB-4547-AEE2-0B45CAB7F2D9}"/>
              </a:ext>
            </a:extLst>
          </p:cNvPr>
          <p:cNvSpPr txBox="1"/>
          <p:nvPr/>
        </p:nvSpPr>
        <p:spPr>
          <a:xfrm>
            <a:off x="752797" y="845752"/>
            <a:ext cx="10382175" cy="5801588"/>
          </a:xfrm>
          <a:prstGeom prst="rect">
            <a:avLst/>
          </a:prstGeom>
          <a:noFill/>
        </p:spPr>
        <p:txBody>
          <a:bodyPr wrap="square" rtlCol="0" anchor="t">
            <a:spAutoFit/>
          </a:bodyPr>
          <a:lstStyle/>
          <a:p>
            <a:pPr lvl="0"/>
            <a:r>
              <a:rPr lang="en-US" sz="1800" dirty="0">
                <a:solidFill>
                  <a:schemeClr val="bg1"/>
                </a:solidFill>
              </a:rPr>
              <a:t>Develop and activate year one (1) DFCS program staff to assist OOE in championing results equity work throughout the organization</a:t>
            </a:r>
            <a:r>
              <a:rPr lang="en-US" sz="1800" dirty="0" smtClean="0">
                <a:solidFill>
                  <a:schemeClr val="bg1"/>
                </a:solidFill>
              </a:rPr>
              <a:t>.</a:t>
            </a:r>
          </a:p>
          <a:p>
            <a:pPr lvl="0"/>
            <a:endParaRPr lang="en-US" sz="1100" dirty="0">
              <a:solidFill>
                <a:schemeClr val="bg1"/>
              </a:solidFill>
            </a:endParaRPr>
          </a:p>
          <a:p>
            <a:pPr lvl="0"/>
            <a:r>
              <a:rPr lang="en-US" sz="1800" dirty="0" smtClean="0">
                <a:solidFill>
                  <a:schemeClr val="bg1"/>
                </a:solidFill>
              </a:rPr>
              <a:t>Move </a:t>
            </a:r>
            <a:r>
              <a:rPr lang="en-US" sz="1800" dirty="0">
                <a:solidFill>
                  <a:schemeClr val="bg1"/>
                </a:solidFill>
              </a:rPr>
              <a:t>into addressing overarching system pain points and inter-agency culture.   </a:t>
            </a:r>
            <a:endParaRPr lang="en-US" sz="1100" dirty="0">
              <a:solidFill>
                <a:schemeClr val="bg1"/>
              </a:solidFill>
            </a:endParaRPr>
          </a:p>
          <a:p>
            <a:pPr lvl="0"/>
            <a:r>
              <a:rPr lang="en-US" sz="1800" dirty="0">
                <a:solidFill>
                  <a:schemeClr val="bg1"/>
                </a:solidFill>
              </a:rPr>
              <a:t>Decrease the number of disproportionate African American/Black children entering care.</a:t>
            </a:r>
            <a:endParaRPr lang="en-US" sz="1100" dirty="0">
              <a:solidFill>
                <a:schemeClr val="bg1"/>
              </a:solidFill>
            </a:endParaRPr>
          </a:p>
          <a:p>
            <a:pPr lvl="0"/>
            <a:endParaRPr lang="en-US" sz="1800" dirty="0" smtClean="0">
              <a:solidFill>
                <a:schemeClr val="bg1"/>
              </a:solidFill>
            </a:endParaRPr>
          </a:p>
          <a:p>
            <a:pPr lvl="0"/>
            <a:r>
              <a:rPr lang="en-US" sz="1800" dirty="0" smtClean="0">
                <a:solidFill>
                  <a:schemeClr val="bg1"/>
                </a:solidFill>
              </a:rPr>
              <a:t>Increase </a:t>
            </a:r>
            <a:r>
              <a:rPr lang="en-US" sz="1800" dirty="0">
                <a:solidFill>
                  <a:schemeClr val="bg1"/>
                </a:solidFill>
              </a:rPr>
              <a:t>the visibility of the LGBTQ+ population and promote affirming practices.  </a:t>
            </a:r>
            <a:endParaRPr lang="en-US" sz="1100" dirty="0">
              <a:solidFill>
                <a:schemeClr val="bg1"/>
              </a:solidFill>
            </a:endParaRPr>
          </a:p>
          <a:p>
            <a:pPr lvl="0"/>
            <a:r>
              <a:rPr lang="en-US" sz="1800" dirty="0">
                <a:solidFill>
                  <a:schemeClr val="bg1"/>
                </a:solidFill>
              </a:rPr>
              <a:t>Promoting wellbeing for girls through DCFS education programs, Youth Development Services, and other programs and supports.</a:t>
            </a:r>
            <a:endParaRPr lang="en-US" sz="1100" dirty="0">
              <a:solidFill>
                <a:schemeClr val="bg1"/>
              </a:solidFill>
            </a:endParaRPr>
          </a:p>
          <a:p>
            <a:pPr lvl="0"/>
            <a:endParaRPr lang="en-US" sz="1800" dirty="0" smtClean="0">
              <a:solidFill>
                <a:schemeClr val="bg1"/>
              </a:solidFill>
            </a:endParaRPr>
          </a:p>
          <a:p>
            <a:pPr lvl="0"/>
            <a:r>
              <a:rPr lang="en-US" sz="1800" dirty="0" smtClean="0">
                <a:solidFill>
                  <a:schemeClr val="bg1"/>
                </a:solidFill>
              </a:rPr>
              <a:t>Engage </a:t>
            </a:r>
            <a:r>
              <a:rPr lang="en-US" sz="1800" dirty="0">
                <a:solidFill>
                  <a:schemeClr val="bg1"/>
                </a:solidFill>
              </a:rPr>
              <a:t>community stakeholders and individuals with lived experience as partners to continue forging our path forward.  </a:t>
            </a:r>
            <a:endParaRPr lang="en-US" sz="1100" dirty="0">
              <a:solidFill>
                <a:schemeClr val="bg1"/>
              </a:solidFill>
            </a:endParaRPr>
          </a:p>
          <a:p>
            <a:pPr lvl="0"/>
            <a:endParaRPr lang="en-US" sz="1800" dirty="0" smtClean="0">
              <a:solidFill>
                <a:schemeClr val="bg1"/>
              </a:solidFill>
            </a:endParaRPr>
          </a:p>
          <a:p>
            <a:pPr lvl="0"/>
            <a:r>
              <a:rPr lang="en-US" sz="1800" dirty="0" smtClean="0">
                <a:solidFill>
                  <a:schemeClr val="bg1"/>
                </a:solidFill>
              </a:rPr>
              <a:t>Implement </a:t>
            </a:r>
            <a:r>
              <a:rPr lang="en-US" sz="1800" dirty="0">
                <a:solidFill>
                  <a:schemeClr val="bg1"/>
                </a:solidFill>
              </a:rPr>
              <a:t>initiatives that strengthen organizational capacity for cultural competency and vigilance to reduce racial stigma, inequality, and implicit bias. </a:t>
            </a:r>
          </a:p>
          <a:p>
            <a:pPr lvl="0"/>
            <a:endParaRPr lang="en-US" sz="1800" dirty="0" smtClean="0">
              <a:solidFill>
                <a:schemeClr val="bg1"/>
              </a:solidFill>
            </a:endParaRPr>
          </a:p>
          <a:p>
            <a:pPr lvl="0"/>
            <a:r>
              <a:rPr lang="en-US" sz="1800" dirty="0" smtClean="0">
                <a:solidFill>
                  <a:schemeClr val="bg1"/>
                </a:solidFill>
              </a:rPr>
              <a:t>Convene </a:t>
            </a:r>
            <a:r>
              <a:rPr lang="en-US" sz="1800" dirty="0">
                <a:solidFill>
                  <a:schemeClr val="bg1"/>
                </a:solidFill>
              </a:rPr>
              <a:t>five (5) focus groups across regional offices to ratify the Office of Equity’s mission, vision, and core values.   </a:t>
            </a:r>
          </a:p>
          <a:p>
            <a:pPr lvl="0"/>
            <a:endParaRPr lang="en-US" sz="1800" dirty="0" smtClean="0">
              <a:solidFill>
                <a:schemeClr val="bg1"/>
              </a:solidFill>
            </a:endParaRPr>
          </a:p>
          <a:p>
            <a:pPr lvl="0"/>
            <a:r>
              <a:rPr lang="en-US" sz="1800" dirty="0" smtClean="0">
                <a:solidFill>
                  <a:schemeClr val="bg1"/>
                </a:solidFill>
              </a:rPr>
              <a:t>Convene </a:t>
            </a:r>
            <a:r>
              <a:rPr lang="en-US" sz="1800" dirty="0">
                <a:solidFill>
                  <a:schemeClr val="bg1"/>
                </a:solidFill>
              </a:rPr>
              <a:t>two (2) community-based focus groups with representation from across Service Planning Areas (SPAs) to ratify the Office of Equity’s mission, vision, and core values.</a:t>
            </a:r>
          </a:p>
        </p:txBody>
      </p:sp>
    </p:spTree>
    <p:extLst>
      <p:ext uri="{BB962C8B-B14F-4D97-AF65-F5344CB8AC3E}">
        <p14:creationId xmlns:p14="http://schemas.microsoft.com/office/powerpoint/2010/main" val="1688913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97FAA6C-6CE9-414C-9CAE-76B54E2B3330}"/>
              </a:ext>
            </a:extLst>
          </p:cNvPr>
          <p:cNvPicPr>
            <a:picLocks noGrp="1" noChangeAspect="1"/>
          </p:cNvPicPr>
          <p:nvPr>
            <p:ph type="pic" sz="quarter" idx="13"/>
          </p:nvPr>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p:pic>
      <p:sp>
        <p:nvSpPr>
          <p:cNvPr id="8" name="Rectangle 7">
            <a:extLst>
              <a:ext uri="{FF2B5EF4-FFF2-40B4-BE49-F238E27FC236}">
                <a16:creationId xmlns:a16="http://schemas.microsoft.com/office/drawing/2014/main" id="{42DAD1C7-3A1A-43F1-ADFB-D34E39F2BBA1}"/>
              </a:ext>
            </a:extLst>
          </p:cNvPr>
          <p:cNvSpPr/>
          <p:nvPr/>
        </p:nvSpPr>
        <p:spPr>
          <a:xfrm>
            <a:off x="0" y="0"/>
            <a:ext cx="12188825"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6AA85130-8E8D-4A06-A1AB-7A8EAA7C08EE}"/>
              </a:ext>
            </a:extLst>
          </p:cNvPr>
          <p:cNvSpPr txBox="1"/>
          <p:nvPr/>
        </p:nvSpPr>
        <p:spPr>
          <a:xfrm>
            <a:off x="2987921" y="2367171"/>
            <a:ext cx="6212982" cy="2123658"/>
          </a:xfrm>
          <a:prstGeom prst="rect">
            <a:avLst/>
          </a:prstGeom>
          <a:noFill/>
        </p:spPr>
        <p:txBody>
          <a:bodyPr wrap="square" lIns="0" rIns="0" rtlCol="0" anchor="ctr">
            <a:spAutoFit/>
          </a:bodyPr>
          <a:lstStyle/>
          <a:p>
            <a:pPr algn="ctr"/>
            <a:r>
              <a:rPr lang="en-IN" sz="6600" b="1" dirty="0">
                <a:solidFill>
                  <a:schemeClr val="bg1"/>
                </a:solidFill>
                <a:latin typeface="Open Sans"/>
              </a:rPr>
              <a:t>THANK</a:t>
            </a:r>
          </a:p>
          <a:p>
            <a:pPr algn="ctr"/>
            <a:r>
              <a:rPr lang="en-IN" sz="6600" b="1" dirty="0">
                <a:solidFill>
                  <a:schemeClr val="bg1"/>
                </a:solidFill>
                <a:latin typeface="Open Sans"/>
              </a:rPr>
              <a:t>YOU</a:t>
            </a:r>
          </a:p>
        </p:txBody>
      </p:sp>
      <p:grpSp>
        <p:nvGrpSpPr>
          <p:cNvPr id="12" name="Group 11">
            <a:extLst>
              <a:ext uri="{FF2B5EF4-FFF2-40B4-BE49-F238E27FC236}">
                <a16:creationId xmlns:a16="http://schemas.microsoft.com/office/drawing/2014/main" id="{B0F39E58-EF51-45B0-BAEF-DBDC9F8E3923}"/>
              </a:ext>
            </a:extLst>
          </p:cNvPr>
          <p:cNvGrpSpPr/>
          <p:nvPr/>
        </p:nvGrpSpPr>
        <p:grpSpPr>
          <a:xfrm>
            <a:off x="2566020" y="1412776"/>
            <a:ext cx="7056784" cy="4032448"/>
            <a:chOff x="2494012" y="1556792"/>
            <a:chExt cx="7056784" cy="4032448"/>
          </a:xfrm>
        </p:grpSpPr>
        <p:sp>
          <p:nvSpPr>
            <p:cNvPr id="10" name="Rectangle 9">
              <a:extLst>
                <a:ext uri="{FF2B5EF4-FFF2-40B4-BE49-F238E27FC236}">
                  <a16:creationId xmlns:a16="http://schemas.microsoft.com/office/drawing/2014/main" id="{0AA7F67B-FC1D-47E1-A19D-0EA218C51AAC}"/>
                </a:ext>
              </a:extLst>
            </p:cNvPr>
            <p:cNvSpPr/>
            <p:nvPr/>
          </p:nvSpPr>
          <p:spPr>
            <a:xfrm>
              <a:off x="2494012" y="1556792"/>
              <a:ext cx="1080120" cy="936104"/>
            </a:xfrm>
            <a:custGeom>
              <a:avLst/>
              <a:gdLst>
                <a:gd name="connsiteX0" fmla="*/ 0 w 1080120"/>
                <a:gd name="connsiteY0" fmla="*/ 0 h 936104"/>
                <a:gd name="connsiteX1" fmla="*/ 1080120 w 1080120"/>
                <a:gd name="connsiteY1" fmla="*/ 0 h 936104"/>
                <a:gd name="connsiteX2" fmla="*/ 1080120 w 1080120"/>
                <a:gd name="connsiteY2" fmla="*/ 936104 h 936104"/>
                <a:gd name="connsiteX3" fmla="*/ 0 w 1080120"/>
                <a:gd name="connsiteY3" fmla="*/ 936104 h 936104"/>
                <a:gd name="connsiteX4" fmla="*/ 0 w 1080120"/>
                <a:gd name="connsiteY4" fmla="*/ 0 h 936104"/>
                <a:gd name="connsiteX0" fmla="*/ 1080120 w 1171560"/>
                <a:gd name="connsiteY0" fmla="*/ 936104 h 1027544"/>
                <a:gd name="connsiteX1" fmla="*/ 0 w 1171560"/>
                <a:gd name="connsiteY1" fmla="*/ 936104 h 1027544"/>
                <a:gd name="connsiteX2" fmla="*/ 0 w 1171560"/>
                <a:gd name="connsiteY2" fmla="*/ 0 h 1027544"/>
                <a:gd name="connsiteX3" fmla="*/ 1080120 w 1171560"/>
                <a:gd name="connsiteY3" fmla="*/ 0 h 1027544"/>
                <a:gd name="connsiteX4" fmla="*/ 1171560 w 1171560"/>
                <a:gd name="connsiteY4" fmla="*/ 1027544 h 1027544"/>
                <a:gd name="connsiteX0" fmla="*/ 1080120 w 1080120"/>
                <a:gd name="connsiteY0" fmla="*/ 936104 h 936104"/>
                <a:gd name="connsiteX1" fmla="*/ 0 w 1080120"/>
                <a:gd name="connsiteY1" fmla="*/ 936104 h 936104"/>
                <a:gd name="connsiteX2" fmla="*/ 0 w 1080120"/>
                <a:gd name="connsiteY2" fmla="*/ 0 h 936104"/>
                <a:gd name="connsiteX3" fmla="*/ 1080120 w 1080120"/>
                <a:gd name="connsiteY3" fmla="*/ 0 h 936104"/>
                <a:gd name="connsiteX0" fmla="*/ 0 w 1080120"/>
                <a:gd name="connsiteY0" fmla="*/ 936104 h 936104"/>
                <a:gd name="connsiteX1" fmla="*/ 0 w 1080120"/>
                <a:gd name="connsiteY1" fmla="*/ 0 h 936104"/>
                <a:gd name="connsiteX2" fmla="*/ 1080120 w 1080120"/>
                <a:gd name="connsiteY2" fmla="*/ 0 h 936104"/>
              </a:gdLst>
              <a:ahLst/>
              <a:cxnLst>
                <a:cxn ang="0">
                  <a:pos x="connsiteX0" y="connsiteY0"/>
                </a:cxn>
                <a:cxn ang="0">
                  <a:pos x="connsiteX1" y="connsiteY1"/>
                </a:cxn>
                <a:cxn ang="0">
                  <a:pos x="connsiteX2" y="connsiteY2"/>
                </a:cxn>
              </a:cxnLst>
              <a:rect l="l" t="t" r="r" b="b"/>
              <a:pathLst>
                <a:path w="1080120" h="936104">
                  <a:moveTo>
                    <a:pt x="0" y="936104"/>
                  </a:moveTo>
                  <a:lnTo>
                    <a:pt x="0" y="0"/>
                  </a:lnTo>
                  <a:lnTo>
                    <a:pt x="1080120"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9">
              <a:extLst>
                <a:ext uri="{FF2B5EF4-FFF2-40B4-BE49-F238E27FC236}">
                  <a16:creationId xmlns:a16="http://schemas.microsoft.com/office/drawing/2014/main" id="{202945D2-4068-4F62-A594-574AEDD64433}"/>
                </a:ext>
              </a:extLst>
            </p:cNvPr>
            <p:cNvSpPr/>
            <p:nvPr/>
          </p:nvSpPr>
          <p:spPr>
            <a:xfrm rot="16200000" flipV="1">
              <a:off x="8542684" y="4581128"/>
              <a:ext cx="1080120" cy="936104"/>
            </a:xfrm>
            <a:custGeom>
              <a:avLst/>
              <a:gdLst>
                <a:gd name="connsiteX0" fmla="*/ 0 w 1080120"/>
                <a:gd name="connsiteY0" fmla="*/ 0 h 936104"/>
                <a:gd name="connsiteX1" fmla="*/ 1080120 w 1080120"/>
                <a:gd name="connsiteY1" fmla="*/ 0 h 936104"/>
                <a:gd name="connsiteX2" fmla="*/ 1080120 w 1080120"/>
                <a:gd name="connsiteY2" fmla="*/ 936104 h 936104"/>
                <a:gd name="connsiteX3" fmla="*/ 0 w 1080120"/>
                <a:gd name="connsiteY3" fmla="*/ 936104 h 936104"/>
                <a:gd name="connsiteX4" fmla="*/ 0 w 1080120"/>
                <a:gd name="connsiteY4" fmla="*/ 0 h 936104"/>
                <a:gd name="connsiteX0" fmla="*/ 1080120 w 1171560"/>
                <a:gd name="connsiteY0" fmla="*/ 936104 h 1027544"/>
                <a:gd name="connsiteX1" fmla="*/ 0 w 1171560"/>
                <a:gd name="connsiteY1" fmla="*/ 936104 h 1027544"/>
                <a:gd name="connsiteX2" fmla="*/ 0 w 1171560"/>
                <a:gd name="connsiteY2" fmla="*/ 0 h 1027544"/>
                <a:gd name="connsiteX3" fmla="*/ 1080120 w 1171560"/>
                <a:gd name="connsiteY3" fmla="*/ 0 h 1027544"/>
                <a:gd name="connsiteX4" fmla="*/ 1171560 w 1171560"/>
                <a:gd name="connsiteY4" fmla="*/ 1027544 h 1027544"/>
                <a:gd name="connsiteX0" fmla="*/ 1080120 w 1080120"/>
                <a:gd name="connsiteY0" fmla="*/ 936104 h 936104"/>
                <a:gd name="connsiteX1" fmla="*/ 0 w 1080120"/>
                <a:gd name="connsiteY1" fmla="*/ 936104 h 936104"/>
                <a:gd name="connsiteX2" fmla="*/ 0 w 1080120"/>
                <a:gd name="connsiteY2" fmla="*/ 0 h 936104"/>
                <a:gd name="connsiteX3" fmla="*/ 1080120 w 1080120"/>
                <a:gd name="connsiteY3" fmla="*/ 0 h 936104"/>
                <a:gd name="connsiteX0" fmla="*/ 0 w 1080120"/>
                <a:gd name="connsiteY0" fmla="*/ 936104 h 936104"/>
                <a:gd name="connsiteX1" fmla="*/ 0 w 1080120"/>
                <a:gd name="connsiteY1" fmla="*/ 0 h 936104"/>
                <a:gd name="connsiteX2" fmla="*/ 1080120 w 1080120"/>
                <a:gd name="connsiteY2" fmla="*/ 0 h 936104"/>
              </a:gdLst>
              <a:ahLst/>
              <a:cxnLst>
                <a:cxn ang="0">
                  <a:pos x="connsiteX0" y="connsiteY0"/>
                </a:cxn>
                <a:cxn ang="0">
                  <a:pos x="connsiteX1" y="connsiteY1"/>
                </a:cxn>
                <a:cxn ang="0">
                  <a:pos x="connsiteX2" y="connsiteY2"/>
                </a:cxn>
              </a:cxnLst>
              <a:rect l="l" t="t" r="r" b="b"/>
              <a:pathLst>
                <a:path w="1080120" h="936104">
                  <a:moveTo>
                    <a:pt x="0" y="936104"/>
                  </a:moveTo>
                  <a:lnTo>
                    <a:pt x="0" y="0"/>
                  </a:lnTo>
                  <a:lnTo>
                    <a:pt x="1080120"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3368019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90" b="7790"/>
          <a:stretch>
            <a:fillRect/>
          </a:stretch>
        </p:blipFill>
        <p:spPr/>
      </p:pic>
      <p:sp>
        <p:nvSpPr>
          <p:cNvPr id="6" name="Rectangle 5">
            <a:extLst>
              <a:ext uri="{FF2B5EF4-FFF2-40B4-BE49-F238E27FC236}">
                <a16:creationId xmlns:a16="http://schemas.microsoft.com/office/drawing/2014/main" id="{A954A538-3A25-4E91-BE3A-77F3C03C5117}"/>
              </a:ext>
            </a:extLst>
          </p:cNvPr>
          <p:cNvSpPr/>
          <p:nvPr/>
        </p:nvSpPr>
        <p:spPr>
          <a:xfrm>
            <a:off x="-2" y="0"/>
            <a:ext cx="12188825" cy="6858000"/>
          </a:xfrm>
          <a:prstGeom prst="rect">
            <a:avLst/>
          </a:prstGeom>
          <a:gradFill>
            <a:gsLst>
              <a:gs pos="0">
                <a:schemeClr val="accent1">
                  <a:alpha val="47000"/>
                </a:schemeClr>
              </a:gs>
              <a:gs pos="71000">
                <a:schemeClr val="accent4">
                  <a:alpha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Title 34">
            <a:extLst>
              <a:ext uri="{FF2B5EF4-FFF2-40B4-BE49-F238E27FC236}">
                <a16:creationId xmlns:a16="http://schemas.microsoft.com/office/drawing/2014/main" id="{DB60C517-65B9-4566-995F-4E9E5F4B8513}"/>
              </a:ext>
            </a:extLst>
          </p:cNvPr>
          <p:cNvSpPr>
            <a:spLocks noGrp="1"/>
          </p:cNvSpPr>
          <p:nvPr>
            <p:ph type="title"/>
          </p:nvPr>
        </p:nvSpPr>
        <p:spPr>
          <a:xfrm>
            <a:off x="609438" y="332656"/>
            <a:ext cx="10969943" cy="711081"/>
          </a:xfrm>
        </p:spPr>
        <p:txBody>
          <a:bodyPr/>
          <a:lstStyle/>
          <a:p>
            <a:r>
              <a:rPr lang="en-IN" sz="6000" b="1" dirty="0">
                <a:latin typeface="Open Sans"/>
              </a:rPr>
              <a:t>Agenda</a:t>
            </a:r>
          </a:p>
        </p:txBody>
      </p:sp>
      <p:sp>
        <p:nvSpPr>
          <p:cNvPr id="28" name="TextBox 27">
            <a:extLst>
              <a:ext uri="{FF2B5EF4-FFF2-40B4-BE49-F238E27FC236}">
                <a16:creationId xmlns:a16="http://schemas.microsoft.com/office/drawing/2014/main" id="{7416A804-3B45-4F26-BD85-8748D01CD76F}"/>
              </a:ext>
            </a:extLst>
          </p:cNvPr>
          <p:cNvSpPr txBox="1"/>
          <p:nvPr/>
        </p:nvSpPr>
        <p:spPr>
          <a:xfrm>
            <a:off x="1845940" y="3834080"/>
            <a:ext cx="10236157" cy="3046988"/>
          </a:xfrm>
          <a:prstGeom prst="rect">
            <a:avLst/>
          </a:prstGeom>
          <a:noFill/>
        </p:spPr>
        <p:txBody>
          <a:bodyPr wrap="square" rtlCol="0">
            <a:spAutoFit/>
          </a:bodyPr>
          <a:lstStyle/>
          <a:p>
            <a:pPr algn="r"/>
            <a:r>
              <a:rPr lang="en-IN" sz="3200" b="1" i="1" dirty="0" smtClean="0">
                <a:solidFill>
                  <a:schemeClr val="bg1"/>
                </a:solidFill>
                <a:latin typeface="Open Sans"/>
              </a:rPr>
              <a:t>About the Office of Equity</a:t>
            </a:r>
          </a:p>
          <a:p>
            <a:pPr algn="r"/>
            <a:r>
              <a:rPr lang="en-IN" sz="3200" b="1" i="1" dirty="0" smtClean="0">
                <a:solidFill>
                  <a:schemeClr val="bg1"/>
                </a:solidFill>
                <a:latin typeface="Open Sans"/>
              </a:rPr>
              <a:t>How our Work Connects</a:t>
            </a:r>
          </a:p>
          <a:p>
            <a:pPr algn="r"/>
            <a:r>
              <a:rPr lang="en-IN" sz="3200" b="1" i="1" dirty="0" smtClean="0">
                <a:solidFill>
                  <a:schemeClr val="bg1"/>
                </a:solidFill>
                <a:latin typeface="Open Sans"/>
              </a:rPr>
              <a:t>Program Timelines &amp; Goals</a:t>
            </a:r>
            <a:br>
              <a:rPr lang="en-IN" sz="3200" b="1" i="1" dirty="0" smtClean="0">
                <a:solidFill>
                  <a:schemeClr val="bg1"/>
                </a:solidFill>
                <a:latin typeface="Open Sans"/>
              </a:rPr>
            </a:br>
            <a:r>
              <a:rPr lang="en-IN" sz="3200" b="1" i="1" dirty="0" smtClean="0">
                <a:solidFill>
                  <a:schemeClr val="bg1"/>
                </a:solidFill>
                <a:latin typeface="Open Sans"/>
              </a:rPr>
              <a:t>Stakeholder Engagement</a:t>
            </a:r>
          </a:p>
          <a:p>
            <a:pPr algn="r"/>
            <a:r>
              <a:rPr lang="en-IN" sz="3200" b="1" i="1" dirty="0" smtClean="0">
                <a:solidFill>
                  <a:schemeClr val="bg1"/>
                </a:solidFill>
                <a:latin typeface="Open Sans"/>
              </a:rPr>
              <a:t>Threading Equity into the Future</a:t>
            </a:r>
          </a:p>
          <a:p>
            <a:pPr algn="r"/>
            <a:r>
              <a:rPr lang="en-IN" sz="3200" b="1" i="1" dirty="0" smtClean="0">
                <a:solidFill>
                  <a:schemeClr val="bg1"/>
                </a:solidFill>
                <a:latin typeface="Open Sans"/>
              </a:rPr>
              <a:t>Desired Outcomes &amp; Next Steps</a:t>
            </a:r>
            <a:endParaRPr lang="en-IN" sz="4000" b="1" i="1" dirty="0">
              <a:solidFill>
                <a:schemeClr val="bg1"/>
              </a:solidFill>
              <a:latin typeface="Open Sans"/>
            </a:endParaRPr>
          </a:p>
        </p:txBody>
      </p:sp>
    </p:spTree>
    <p:extLst>
      <p:ext uri="{BB962C8B-B14F-4D97-AF65-F5344CB8AC3E}">
        <p14:creationId xmlns:p14="http://schemas.microsoft.com/office/powerpoint/2010/main" val="4225535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B261106A-F9A9-4E5C-877B-119B07F2DC0E}"/>
              </a:ext>
            </a:extLst>
          </p:cNvPr>
          <p:cNvPicPr>
            <a:picLocks noGrp="1" noChangeAspect="1"/>
          </p:cNvPicPr>
          <p:nvPr>
            <p:ph type="pic" sz="quarter" idx="13"/>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p:pic>
      <p:sp>
        <p:nvSpPr>
          <p:cNvPr id="23" name="Rectangle: Rounded Corners 22">
            <a:extLst>
              <a:ext uri="{FF2B5EF4-FFF2-40B4-BE49-F238E27FC236}">
                <a16:creationId xmlns:a16="http://schemas.microsoft.com/office/drawing/2014/main" id="{57BCD047-D2EA-496D-99AB-409FA9BE1A3B}"/>
              </a:ext>
            </a:extLst>
          </p:cNvPr>
          <p:cNvSpPr/>
          <p:nvPr/>
        </p:nvSpPr>
        <p:spPr>
          <a:xfrm rot="19610722">
            <a:off x="65644" y="-3065844"/>
            <a:ext cx="11367872" cy="7149080"/>
          </a:xfrm>
          <a:custGeom>
            <a:avLst/>
            <a:gdLst>
              <a:gd name="connsiteX0" fmla="*/ 0 w 12061643"/>
              <a:gd name="connsiteY0" fmla="*/ 1306704 h 7840068"/>
              <a:gd name="connsiteX1" fmla="*/ 1306704 w 12061643"/>
              <a:gd name="connsiteY1" fmla="*/ 0 h 7840068"/>
              <a:gd name="connsiteX2" fmla="*/ 10754939 w 12061643"/>
              <a:gd name="connsiteY2" fmla="*/ 0 h 7840068"/>
              <a:gd name="connsiteX3" fmla="*/ 12061643 w 12061643"/>
              <a:gd name="connsiteY3" fmla="*/ 1306704 h 7840068"/>
              <a:gd name="connsiteX4" fmla="*/ 12061643 w 12061643"/>
              <a:gd name="connsiteY4" fmla="*/ 6533364 h 7840068"/>
              <a:gd name="connsiteX5" fmla="*/ 10754939 w 12061643"/>
              <a:gd name="connsiteY5" fmla="*/ 7840068 h 7840068"/>
              <a:gd name="connsiteX6" fmla="*/ 1306704 w 12061643"/>
              <a:gd name="connsiteY6" fmla="*/ 7840068 h 7840068"/>
              <a:gd name="connsiteX7" fmla="*/ 0 w 12061643"/>
              <a:gd name="connsiteY7" fmla="*/ 6533364 h 7840068"/>
              <a:gd name="connsiteX8" fmla="*/ 0 w 12061643"/>
              <a:gd name="connsiteY8" fmla="*/ 1306704 h 7840068"/>
              <a:gd name="connsiteX0" fmla="*/ 0 w 12061643"/>
              <a:gd name="connsiteY0" fmla="*/ 1306704 h 7840068"/>
              <a:gd name="connsiteX1" fmla="*/ 10754939 w 12061643"/>
              <a:gd name="connsiteY1" fmla="*/ 0 h 7840068"/>
              <a:gd name="connsiteX2" fmla="*/ 12061643 w 12061643"/>
              <a:gd name="connsiteY2" fmla="*/ 1306704 h 7840068"/>
              <a:gd name="connsiteX3" fmla="*/ 12061643 w 12061643"/>
              <a:gd name="connsiteY3" fmla="*/ 6533364 h 7840068"/>
              <a:gd name="connsiteX4" fmla="*/ 10754939 w 12061643"/>
              <a:gd name="connsiteY4" fmla="*/ 7840068 h 7840068"/>
              <a:gd name="connsiteX5" fmla="*/ 1306704 w 12061643"/>
              <a:gd name="connsiteY5" fmla="*/ 7840068 h 7840068"/>
              <a:gd name="connsiteX6" fmla="*/ 0 w 12061643"/>
              <a:gd name="connsiteY6" fmla="*/ 6533364 h 7840068"/>
              <a:gd name="connsiteX7" fmla="*/ 0 w 12061643"/>
              <a:gd name="connsiteY7" fmla="*/ 1306704 h 7840068"/>
              <a:gd name="connsiteX0" fmla="*/ 0 w 12061643"/>
              <a:gd name="connsiteY0" fmla="*/ 1306704 h 7840068"/>
              <a:gd name="connsiteX1" fmla="*/ 10754939 w 12061643"/>
              <a:gd name="connsiteY1" fmla="*/ 0 h 7840068"/>
              <a:gd name="connsiteX2" fmla="*/ 12061643 w 12061643"/>
              <a:gd name="connsiteY2" fmla="*/ 1306704 h 7840068"/>
              <a:gd name="connsiteX3" fmla="*/ 10754939 w 12061643"/>
              <a:gd name="connsiteY3" fmla="*/ 7840068 h 7840068"/>
              <a:gd name="connsiteX4" fmla="*/ 1306704 w 12061643"/>
              <a:gd name="connsiteY4" fmla="*/ 7840068 h 7840068"/>
              <a:gd name="connsiteX5" fmla="*/ 0 w 12061643"/>
              <a:gd name="connsiteY5" fmla="*/ 6533364 h 7840068"/>
              <a:gd name="connsiteX6" fmla="*/ 0 w 12061643"/>
              <a:gd name="connsiteY6" fmla="*/ 1306704 h 7840068"/>
              <a:gd name="connsiteX0" fmla="*/ 0 w 12018955"/>
              <a:gd name="connsiteY0" fmla="*/ 1306704 h 7840068"/>
              <a:gd name="connsiteX1" fmla="*/ 10754939 w 12018955"/>
              <a:gd name="connsiteY1" fmla="*/ 0 h 7840068"/>
              <a:gd name="connsiteX2" fmla="*/ 10754939 w 12018955"/>
              <a:gd name="connsiteY2" fmla="*/ 7840068 h 7840068"/>
              <a:gd name="connsiteX3" fmla="*/ 1306704 w 12018955"/>
              <a:gd name="connsiteY3" fmla="*/ 7840068 h 7840068"/>
              <a:gd name="connsiteX4" fmla="*/ 0 w 12018955"/>
              <a:gd name="connsiteY4" fmla="*/ 6533364 h 7840068"/>
              <a:gd name="connsiteX5" fmla="*/ 0 w 12018955"/>
              <a:gd name="connsiteY5" fmla="*/ 1306704 h 7840068"/>
              <a:gd name="connsiteX0" fmla="*/ 0 w 10754939"/>
              <a:gd name="connsiteY0" fmla="*/ 0 h 6533364"/>
              <a:gd name="connsiteX1" fmla="*/ 10754939 w 10754939"/>
              <a:gd name="connsiteY1" fmla="*/ 6533364 h 6533364"/>
              <a:gd name="connsiteX2" fmla="*/ 1306704 w 10754939"/>
              <a:gd name="connsiteY2" fmla="*/ 6533364 h 6533364"/>
              <a:gd name="connsiteX3" fmla="*/ 0 w 10754939"/>
              <a:gd name="connsiteY3" fmla="*/ 5226660 h 6533364"/>
              <a:gd name="connsiteX4" fmla="*/ 0 w 10754939"/>
              <a:gd name="connsiteY4" fmla="*/ 0 h 6533364"/>
              <a:gd name="connsiteX0" fmla="*/ 0 w 10754939"/>
              <a:gd name="connsiteY0" fmla="*/ 0 h 6533364"/>
              <a:gd name="connsiteX1" fmla="*/ 10754939 w 10754939"/>
              <a:gd name="connsiteY1" fmla="*/ 6533364 h 6533364"/>
              <a:gd name="connsiteX2" fmla="*/ 1306704 w 10754939"/>
              <a:gd name="connsiteY2" fmla="*/ 6533364 h 6533364"/>
              <a:gd name="connsiteX3" fmla="*/ 0 w 10754939"/>
              <a:gd name="connsiteY3" fmla="*/ 5226660 h 6533364"/>
              <a:gd name="connsiteX4" fmla="*/ 0 w 10754939"/>
              <a:gd name="connsiteY4" fmla="*/ 0 h 6533364"/>
              <a:gd name="connsiteX0" fmla="*/ 0 w 10754939"/>
              <a:gd name="connsiteY0" fmla="*/ 267382 h 6800746"/>
              <a:gd name="connsiteX1" fmla="*/ 938681 w 10754939"/>
              <a:gd name="connsiteY1" fmla="*/ 9171 h 6800746"/>
              <a:gd name="connsiteX2" fmla="*/ 10754939 w 10754939"/>
              <a:gd name="connsiteY2" fmla="*/ 6800746 h 6800746"/>
              <a:gd name="connsiteX3" fmla="*/ 1306704 w 10754939"/>
              <a:gd name="connsiteY3" fmla="*/ 6800746 h 6800746"/>
              <a:gd name="connsiteX4" fmla="*/ 0 w 10754939"/>
              <a:gd name="connsiteY4" fmla="*/ 5494042 h 6800746"/>
              <a:gd name="connsiteX5" fmla="*/ 0 w 10754939"/>
              <a:gd name="connsiteY5" fmla="*/ 267382 h 6800746"/>
              <a:gd name="connsiteX0" fmla="*/ 0 w 10754939"/>
              <a:gd name="connsiteY0" fmla="*/ 267382 h 6800746"/>
              <a:gd name="connsiteX1" fmla="*/ 938681 w 10754939"/>
              <a:gd name="connsiteY1" fmla="*/ 9171 h 6800746"/>
              <a:gd name="connsiteX2" fmla="*/ 10320296 w 10754939"/>
              <a:gd name="connsiteY2" fmla="*/ 6271707 h 6800746"/>
              <a:gd name="connsiteX3" fmla="*/ 10754939 w 10754939"/>
              <a:gd name="connsiteY3" fmla="*/ 6800746 h 6800746"/>
              <a:gd name="connsiteX4" fmla="*/ 1306704 w 10754939"/>
              <a:gd name="connsiteY4" fmla="*/ 6800746 h 6800746"/>
              <a:gd name="connsiteX5" fmla="*/ 0 w 10754939"/>
              <a:gd name="connsiteY5" fmla="*/ 5494042 h 6800746"/>
              <a:gd name="connsiteX6" fmla="*/ 0 w 10754939"/>
              <a:gd name="connsiteY6" fmla="*/ 267382 h 6800746"/>
              <a:gd name="connsiteX0" fmla="*/ 0 w 10754939"/>
              <a:gd name="connsiteY0" fmla="*/ 267382 h 6800746"/>
              <a:gd name="connsiteX1" fmla="*/ 938681 w 10754939"/>
              <a:gd name="connsiteY1" fmla="*/ 9171 h 6800746"/>
              <a:gd name="connsiteX2" fmla="*/ 10320296 w 10754939"/>
              <a:gd name="connsiteY2" fmla="*/ 6271707 h 6800746"/>
              <a:gd name="connsiteX3" fmla="*/ 10754939 w 10754939"/>
              <a:gd name="connsiteY3" fmla="*/ 6800746 h 6800746"/>
              <a:gd name="connsiteX4" fmla="*/ 1306704 w 10754939"/>
              <a:gd name="connsiteY4" fmla="*/ 6800746 h 6800746"/>
              <a:gd name="connsiteX5" fmla="*/ 0 w 10754939"/>
              <a:gd name="connsiteY5" fmla="*/ 5494042 h 6800746"/>
              <a:gd name="connsiteX6" fmla="*/ 1152 w 10754939"/>
              <a:gd name="connsiteY6" fmla="*/ 2150802 h 6800746"/>
              <a:gd name="connsiteX7" fmla="*/ 0 w 10754939"/>
              <a:gd name="connsiteY7" fmla="*/ 267382 h 6800746"/>
              <a:gd name="connsiteX0" fmla="*/ 1152 w 10754939"/>
              <a:gd name="connsiteY0" fmla="*/ 2141631 h 6791575"/>
              <a:gd name="connsiteX1" fmla="*/ 938681 w 10754939"/>
              <a:gd name="connsiteY1" fmla="*/ 0 h 6791575"/>
              <a:gd name="connsiteX2" fmla="*/ 10320296 w 10754939"/>
              <a:gd name="connsiteY2" fmla="*/ 6262536 h 6791575"/>
              <a:gd name="connsiteX3" fmla="*/ 10754939 w 10754939"/>
              <a:gd name="connsiteY3" fmla="*/ 6791575 h 6791575"/>
              <a:gd name="connsiteX4" fmla="*/ 1306704 w 10754939"/>
              <a:gd name="connsiteY4" fmla="*/ 6791575 h 6791575"/>
              <a:gd name="connsiteX5" fmla="*/ 0 w 10754939"/>
              <a:gd name="connsiteY5" fmla="*/ 5484871 h 6791575"/>
              <a:gd name="connsiteX6" fmla="*/ 1152 w 10754939"/>
              <a:gd name="connsiteY6" fmla="*/ 2141631 h 6791575"/>
              <a:gd name="connsiteX0" fmla="*/ 1152 w 10754939"/>
              <a:gd name="connsiteY0" fmla="*/ 824464 h 5474408"/>
              <a:gd name="connsiteX1" fmla="*/ 926794 w 10754939"/>
              <a:gd name="connsiteY1" fmla="*/ 0 h 5474408"/>
              <a:gd name="connsiteX2" fmla="*/ 10320296 w 10754939"/>
              <a:gd name="connsiteY2" fmla="*/ 4945369 h 5474408"/>
              <a:gd name="connsiteX3" fmla="*/ 10754939 w 10754939"/>
              <a:gd name="connsiteY3" fmla="*/ 5474408 h 5474408"/>
              <a:gd name="connsiteX4" fmla="*/ 1306704 w 10754939"/>
              <a:gd name="connsiteY4" fmla="*/ 5474408 h 5474408"/>
              <a:gd name="connsiteX5" fmla="*/ 0 w 10754939"/>
              <a:gd name="connsiteY5" fmla="*/ 4167704 h 5474408"/>
              <a:gd name="connsiteX6" fmla="*/ 1152 w 10754939"/>
              <a:gd name="connsiteY6" fmla="*/ 824464 h 5474408"/>
              <a:gd name="connsiteX0" fmla="*/ 1152 w 10754939"/>
              <a:gd name="connsiteY0" fmla="*/ 1488894 h 6138838"/>
              <a:gd name="connsiteX1" fmla="*/ 1003549 w 10754939"/>
              <a:gd name="connsiteY1" fmla="*/ 0 h 6138838"/>
              <a:gd name="connsiteX2" fmla="*/ 10320296 w 10754939"/>
              <a:gd name="connsiteY2" fmla="*/ 5609799 h 6138838"/>
              <a:gd name="connsiteX3" fmla="*/ 10754939 w 10754939"/>
              <a:gd name="connsiteY3" fmla="*/ 6138838 h 6138838"/>
              <a:gd name="connsiteX4" fmla="*/ 1306704 w 10754939"/>
              <a:gd name="connsiteY4" fmla="*/ 6138838 h 6138838"/>
              <a:gd name="connsiteX5" fmla="*/ 0 w 10754939"/>
              <a:gd name="connsiteY5" fmla="*/ 4832134 h 6138838"/>
              <a:gd name="connsiteX6" fmla="*/ 1152 w 10754939"/>
              <a:gd name="connsiteY6" fmla="*/ 1488894 h 6138838"/>
              <a:gd name="connsiteX0" fmla="*/ 1152 w 10754939"/>
              <a:gd name="connsiteY0" fmla="*/ 1488894 h 6138838"/>
              <a:gd name="connsiteX1" fmla="*/ 1003549 w 10754939"/>
              <a:gd name="connsiteY1" fmla="*/ 0 h 6138838"/>
              <a:gd name="connsiteX2" fmla="*/ 10320296 w 10754939"/>
              <a:gd name="connsiteY2" fmla="*/ 5609799 h 6138838"/>
              <a:gd name="connsiteX3" fmla="*/ 10754939 w 10754939"/>
              <a:gd name="connsiteY3" fmla="*/ 6138838 h 6138838"/>
              <a:gd name="connsiteX4" fmla="*/ 1306704 w 10754939"/>
              <a:gd name="connsiteY4" fmla="*/ 6138838 h 6138838"/>
              <a:gd name="connsiteX5" fmla="*/ 0 w 10754939"/>
              <a:gd name="connsiteY5" fmla="*/ 4832134 h 6138838"/>
              <a:gd name="connsiteX6" fmla="*/ 1152 w 10754939"/>
              <a:gd name="connsiteY6" fmla="*/ 1488894 h 6138838"/>
              <a:gd name="connsiteX0" fmla="*/ 1152 w 10754939"/>
              <a:gd name="connsiteY0" fmla="*/ 1488894 h 6138838"/>
              <a:gd name="connsiteX1" fmla="*/ 1003549 w 10754939"/>
              <a:gd name="connsiteY1" fmla="*/ 0 h 6138838"/>
              <a:gd name="connsiteX2" fmla="*/ 10320296 w 10754939"/>
              <a:gd name="connsiteY2" fmla="*/ 5609799 h 6138838"/>
              <a:gd name="connsiteX3" fmla="*/ 10754939 w 10754939"/>
              <a:gd name="connsiteY3" fmla="*/ 6138838 h 6138838"/>
              <a:gd name="connsiteX4" fmla="*/ 9502454 w 10754939"/>
              <a:gd name="connsiteY4" fmla="*/ 6132510 h 6138838"/>
              <a:gd name="connsiteX5" fmla="*/ 1306704 w 10754939"/>
              <a:gd name="connsiteY5" fmla="*/ 6138838 h 6138838"/>
              <a:gd name="connsiteX6" fmla="*/ 0 w 10754939"/>
              <a:gd name="connsiteY6" fmla="*/ 4832134 h 6138838"/>
              <a:gd name="connsiteX7" fmla="*/ 1152 w 10754939"/>
              <a:gd name="connsiteY7" fmla="*/ 1488894 h 6138838"/>
              <a:gd name="connsiteX0" fmla="*/ 1152 w 10320296"/>
              <a:gd name="connsiteY0" fmla="*/ 1488894 h 6138838"/>
              <a:gd name="connsiteX1" fmla="*/ 1003549 w 10320296"/>
              <a:gd name="connsiteY1" fmla="*/ 0 h 6138838"/>
              <a:gd name="connsiteX2" fmla="*/ 10320296 w 10320296"/>
              <a:gd name="connsiteY2" fmla="*/ 5609799 h 6138838"/>
              <a:gd name="connsiteX3" fmla="*/ 9502454 w 10320296"/>
              <a:gd name="connsiteY3" fmla="*/ 6132510 h 6138838"/>
              <a:gd name="connsiteX4" fmla="*/ 1306704 w 10320296"/>
              <a:gd name="connsiteY4" fmla="*/ 6138838 h 6138838"/>
              <a:gd name="connsiteX5" fmla="*/ 0 w 10320296"/>
              <a:gd name="connsiteY5" fmla="*/ 4832134 h 6138838"/>
              <a:gd name="connsiteX6" fmla="*/ 1152 w 10320296"/>
              <a:gd name="connsiteY6" fmla="*/ 1488894 h 6138838"/>
              <a:gd name="connsiteX0" fmla="*/ 1152 w 9606990"/>
              <a:gd name="connsiteY0" fmla="*/ 1488894 h 6138838"/>
              <a:gd name="connsiteX1" fmla="*/ 1003549 w 9606990"/>
              <a:gd name="connsiteY1" fmla="*/ 0 h 6138838"/>
              <a:gd name="connsiteX2" fmla="*/ 9606990 w 9606990"/>
              <a:gd name="connsiteY2" fmla="*/ 4741885 h 6138838"/>
              <a:gd name="connsiteX3" fmla="*/ 9502454 w 9606990"/>
              <a:gd name="connsiteY3" fmla="*/ 6132510 h 6138838"/>
              <a:gd name="connsiteX4" fmla="*/ 1306704 w 9606990"/>
              <a:gd name="connsiteY4" fmla="*/ 6138838 h 6138838"/>
              <a:gd name="connsiteX5" fmla="*/ 0 w 9606990"/>
              <a:gd name="connsiteY5" fmla="*/ 4832134 h 6138838"/>
              <a:gd name="connsiteX6" fmla="*/ 1152 w 9606990"/>
              <a:gd name="connsiteY6" fmla="*/ 1488894 h 6138838"/>
              <a:gd name="connsiteX0" fmla="*/ 1152 w 9761468"/>
              <a:gd name="connsiteY0" fmla="*/ 1488894 h 6138838"/>
              <a:gd name="connsiteX1" fmla="*/ 1003549 w 9761468"/>
              <a:gd name="connsiteY1" fmla="*/ 0 h 6138838"/>
              <a:gd name="connsiteX2" fmla="*/ 9761468 w 9761468"/>
              <a:gd name="connsiteY2" fmla="*/ 5736011 h 6138838"/>
              <a:gd name="connsiteX3" fmla="*/ 9502454 w 9761468"/>
              <a:gd name="connsiteY3" fmla="*/ 6132510 h 6138838"/>
              <a:gd name="connsiteX4" fmla="*/ 1306704 w 9761468"/>
              <a:gd name="connsiteY4" fmla="*/ 6138838 h 6138838"/>
              <a:gd name="connsiteX5" fmla="*/ 0 w 9761468"/>
              <a:gd name="connsiteY5" fmla="*/ 4832134 h 6138838"/>
              <a:gd name="connsiteX6" fmla="*/ 1152 w 9761468"/>
              <a:gd name="connsiteY6" fmla="*/ 1488894 h 6138838"/>
              <a:gd name="connsiteX0" fmla="*/ 1152 w 9761468"/>
              <a:gd name="connsiteY0" fmla="*/ 1488894 h 6138838"/>
              <a:gd name="connsiteX1" fmla="*/ 1003549 w 9761468"/>
              <a:gd name="connsiteY1" fmla="*/ 0 h 6138838"/>
              <a:gd name="connsiteX2" fmla="*/ 9761468 w 9761468"/>
              <a:gd name="connsiteY2" fmla="*/ 5736011 h 6138838"/>
              <a:gd name="connsiteX3" fmla="*/ 9502454 w 9761468"/>
              <a:gd name="connsiteY3" fmla="*/ 6132510 h 6138838"/>
              <a:gd name="connsiteX4" fmla="*/ 1306704 w 9761468"/>
              <a:gd name="connsiteY4" fmla="*/ 6138838 h 6138838"/>
              <a:gd name="connsiteX5" fmla="*/ 0 w 9761468"/>
              <a:gd name="connsiteY5" fmla="*/ 4832134 h 6138838"/>
              <a:gd name="connsiteX6" fmla="*/ 1152 w 9761468"/>
              <a:gd name="connsiteY6" fmla="*/ 1488894 h 613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61468" h="6138838">
                <a:moveTo>
                  <a:pt x="1152" y="1488894"/>
                </a:moveTo>
                <a:lnTo>
                  <a:pt x="1003549" y="0"/>
                </a:lnTo>
                <a:lnTo>
                  <a:pt x="9761468" y="5736011"/>
                </a:lnTo>
                <a:lnTo>
                  <a:pt x="9502454" y="6132510"/>
                </a:lnTo>
                <a:lnTo>
                  <a:pt x="1306704" y="6138838"/>
                </a:lnTo>
                <a:cubicBezTo>
                  <a:pt x="585031" y="6138838"/>
                  <a:pt x="0" y="5553807"/>
                  <a:pt x="0" y="4832134"/>
                </a:cubicBezTo>
                <a:lnTo>
                  <a:pt x="1152" y="1488894"/>
                </a:lnTo>
                <a:close/>
              </a:path>
            </a:pathLst>
          </a:custGeom>
          <a:gradFill>
            <a:gsLst>
              <a:gs pos="0">
                <a:schemeClr val="accent5">
                  <a:alpha val="80000"/>
                </a:schemeClr>
              </a:gs>
              <a:gs pos="71000">
                <a:schemeClr val="accent2">
                  <a:alpha val="80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TextBox 23">
            <a:extLst>
              <a:ext uri="{FF2B5EF4-FFF2-40B4-BE49-F238E27FC236}">
                <a16:creationId xmlns:a16="http://schemas.microsoft.com/office/drawing/2014/main" id="{98C8132A-71DF-4A82-AA83-A7D6A5576C64}"/>
              </a:ext>
            </a:extLst>
          </p:cNvPr>
          <p:cNvSpPr txBox="1"/>
          <p:nvPr/>
        </p:nvSpPr>
        <p:spPr>
          <a:xfrm>
            <a:off x="2077516" y="303560"/>
            <a:ext cx="5544616" cy="830997"/>
          </a:xfrm>
          <a:prstGeom prst="rect">
            <a:avLst/>
          </a:prstGeom>
          <a:noFill/>
        </p:spPr>
        <p:txBody>
          <a:bodyPr wrap="square" rtlCol="0">
            <a:spAutoFit/>
          </a:bodyPr>
          <a:lstStyle/>
          <a:p>
            <a:r>
              <a:rPr lang="en-IN" sz="4800" b="1" dirty="0">
                <a:solidFill>
                  <a:schemeClr val="bg1"/>
                </a:solidFill>
                <a:latin typeface="Open Sans"/>
              </a:rPr>
              <a:t>About </a:t>
            </a:r>
            <a:r>
              <a:rPr lang="en-IN" sz="4800" dirty="0">
                <a:solidFill>
                  <a:schemeClr val="bg1"/>
                </a:solidFill>
                <a:latin typeface="Open Sans"/>
              </a:rPr>
              <a:t>Us</a:t>
            </a:r>
          </a:p>
        </p:txBody>
      </p:sp>
      <p:sp>
        <p:nvSpPr>
          <p:cNvPr id="25" name="TextBox 24">
            <a:extLst>
              <a:ext uri="{FF2B5EF4-FFF2-40B4-BE49-F238E27FC236}">
                <a16:creationId xmlns:a16="http://schemas.microsoft.com/office/drawing/2014/main" id="{057C5358-91FA-44F6-B759-F9E914486784}"/>
              </a:ext>
            </a:extLst>
          </p:cNvPr>
          <p:cNvSpPr txBox="1"/>
          <p:nvPr/>
        </p:nvSpPr>
        <p:spPr>
          <a:xfrm>
            <a:off x="2077516" y="1424815"/>
            <a:ext cx="4886355" cy="3168881"/>
          </a:xfrm>
          <a:prstGeom prst="rect">
            <a:avLst/>
          </a:prstGeom>
          <a:noFill/>
        </p:spPr>
        <p:txBody>
          <a:bodyPr wrap="square" rtlCol="0">
            <a:spAutoFit/>
          </a:bodyPr>
          <a:lstStyle/>
          <a:p>
            <a:pPr>
              <a:lnSpc>
                <a:spcPct val="120000"/>
              </a:lnSpc>
            </a:pPr>
            <a:r>
              <a:rPr lang="en-US" sz="2100" dirty="0">
                <a:solidFill>
                  <a:schemeClr val="bg1"/>
                </a:solidFill>
                <a:latin typeface="Calibri Light" panose="020F0302020204030204" pitchFamily="34" charset="0"/>
                <a:cs typeface="Calibri Light" panose="020F0302020204030204" pitchFamily="34" charset="0"/>
              </a:rPr>
              <a:t>The </a:t>
            </a:r>
            <a:r>
              <a:rPr lang="en-US" sz="2100" b="1" dirty="0">
                <a:solidFill>
                  <a:schemeClr val="bg1"/>
                </a:solidFill>
                <a:latin typeface="Calibri Light" panose="020F0302020204030204" pitchFamily="34" charset="0"/>
                <a:cs typeface="Calibri Light" panose="020F0302020204030204" pitchFamily="34" charset="0"/>
              </a:rPr>
              <a:t>Office of Equity (OOE) </a:t>
            </a:r>
            <a:r>
              <a:rPr lang="en-US" sz="2100" dirty="0">
                <a:solidFill>
                  <a:schemeClr val="bg1"/>
                </a:solidFill>
                <a:latin typeface="Calibri Light" panose="020F0302020204030204" pitchFamily="34" charset="0"/>
                <a:cs typeface="Calibri Light" panose="020F0302020204030204" pitchFamily="34" charset="0"/>
              </a:rPr>
              <a:t>is working to infuse equity in our program work and throughout the organization.  OOE is strategically positioned under Chief Deputy Director, Virginia Pryor to ensure equity moves forward as one of the top priorities of the Department of Children and Family Services (DCFS).</a:t>
            </a:r>
            <a:endParaRPr lang="en-US" sz="2100" kern="0" dirty="0">
              <a:solidFill>
                <a:schemeClr val="bg1"/>
              </a:solidFill>
              <a:latin typeface="Calibri Light" panose="020F0302020204030204" pitchFamily="34" charset="0"/>
              <a:cs typeface="Calibri Light" panose="020F0302020204030204" pitchFamily="34" charset="0"/>
            </a:endParaRPr>
          </a:p>
        </p:txBody>
      </p:sp>
      <p:cxnSp>
        <p:nvCxnSpPr>
          <p:cNvPr id="27" name="Straight Connector 26">
            <a:extLst>
              <a:ext uri="{FF2B5EF4-FFF2-40B4-BE49-F238E27FC236}">
                <a16:creationId xmlns:a16="http://schemas.microsoft.com/office/drawing/2014/main" id="{684FFA2F-75BB-4004-B936-F3E375416FE3}"/>
              </a:ext>
            </a:extLst>
          </p:cNvPr>
          <p:cNvCxnSpPr/>
          <p:nvPr/>
        </p:nvCxnSpPr>
        <p:spPr>
          <a:xfrm>
            <a:off x="2205980" y="1164047"/>
            <a:ext cx="122413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735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9">
            <a:extLst>
              <a:ext uri="{FF2B5EF4-FFF2-40B4-BE49-F238E27FC236}">
                <a16:creationId xmlns:a16="http://schemas.microsoft.com/office/drawing/2014/main" id="{CBE00CC2-4B98-436E-9614-F602B00A5EA1}"/>
              </a:ext>
            </a:extLst>
          </p:cNvPr>
          <p:cNvPicPr>
            <a:picLocks noGrp="1" noChangeAspect="1"/>
          </p:cNvPicPr>
          <p:nvPr>
            <p:ph type="pic" sz="quarter" idx="13"/>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l="50000"/>
          <a:stretch/>
        </p:blipFill>
        <p:spPr>
          <a:xfrm>
            <a:off x="-26268" y="0"/>
            <a:ext cx="6142823" cy="6858000"/>
          </a:xfrm>
        </p:spPr>
      </p:pic>
      <p:pic>
        <p:nvPicPr>
          <p:cNvPr id="9" name="Picture Placeholder 11">
            <a:extLst>
              <a:ext uri="{FF2B5EF4-FFF2-40B4-BE49-F238E27FC236}">
                <a16:creationId xmlns:a16="http://schemas.microsoft.com/office/drawing/2014/main" id="{F7616C63-BF56-4ADC-B59F-D331430245F9}"/>
              </a:ext>
            </a:extLst>
          </p:cNvPr>
          <p:cNvPicPr>
            <a:picLocks noChangeAspect="1"/>
          </p:cNvPicPr>
          <p:nvPr/>
        </p:nvPicPr>
        <p:blipFill rotWithShape="1">
          <a:blip r:embed="rId4" cstate="email">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50000"/>
          <a:stretch/>
        </p:blipFill>
        <p:spPr>
          <a:xfrm>
            <a:off x="6116557" y="0"/>
            <a:ext cx="6094414" cy="6858000"/>
          </a:xfrm>
          <a:prstGeom prst="rect">
            <a:avLst/>
          </a:prstGeom>
        </p:spPr>
      </p:pic>
      <p:sp>
        <p:nvSpPr>
          <p:cNvPr id="15" name="Rectangle: Rounded Corners 14">
            <a:extLst>
              <a:ext uri="{FF2B5EF4-FFF2-40B4-BE49-F238E27FC236}">
                <a16:creationId xmlns:a16="http://schemas.microsoft.com/office/drawing/2014/main" id="{13D1AE0E-7272-4B78-A32E-9C782621B1EA}"/>
              </a:ext>
            </a:extLst>
          </p:cNvPr>
          <p:cNvSpPr/>
          <p:nvPr/>
        </p:nvSpPr>
        <p:spPr>
          <a:xfrm>
            <a:off x="731403" y="4005064"/>
            <a:ext cx="10729192" cy="2160240"/>
          </a:xfrm>
          <a:prstGeom prst="roundRect">
            <a:avLst/>
          </a:prstGeom>
          <a:gradFill>
            <a:gsLst>
              <a:gs pos="0">
                <a:schemeClr val="accent6">
                  <a:alpha val="80000"/>
                </a:schemeClr>
              </a:gs>
              <a:gs pos="91000">
                <a:schemeClr val="accent4">
                  <a:alpha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ED32FEDE-8A33-4B7C-BABF-7248774EF0A7}"/>
              </a:ext>
            </a:extLst>
          </p:cNvPr>
          <p:cNvSpPr txBox="1"/>
          <p:nvPr/>
        </p:nvSpPr>
        <p:spPr>
          <a:xfrm>
            <a:off x="1214040" y="4687976"/>
            <a:ext cx="4578060" cy="1477328"/>
          </a:xfrm>
          <a:prstGeom prst="rect">
            <a:avLst/>
          </a:prstGeom>
          <a:noFill/>
        </p:spPr>
        <p:txBody>
          <a:bodyPr wrap="square" rtlCol="0">
            <a:spAutoFit/>
          </a:bodyPr>
          <a:lstStyle/>
          <a:p>
            <a:r>
              <a:rPr lang="en-US" sz="1800" dirty="0">
                <a:solidFill>
                  <a:schemeClr val="bg1"/>
                </a:solidFill>
              </a:rPr>
              <a:t>We are the </a:t>
            </a:r>
            <a:r>
              <a:rPr lang="en-US" sz="1800" b="1" dirty="0" smtClean="0">
                <a:solidFill>
                  <a:schemeClr val="bg1"/>
                </a:solidFill>
              </a:rPr>
              <a:t>Ambassadors </a:t>
            </a:r>
            <a:r>
              <a:rPr lang="en-US" sz="1800" b="1" dirty="0">
                <a:solidFill>
                  <a:schemeClr val="bg1"/>
                </a:solidFill>
              </a:rPr>
              <a:t>of Hope</a:t>
            </a:r>
            <a:r>
              <a:rPr lang="en-US" sz="1800" dirty="0">
                <a:solidFill>
                  <a:schemeClr val="bg1"/>
                </a:solidFill>
              </a:rPr>
              <a:t> </a:t>
            </a:r>
          </a:p>
          <a:p>
            <a:r>
              <a:rPr lang="en-US" sz="1800" dirty="0">
                <a:solidFill>
                  <a:schemeClr val="bg1"/>
                </a:solidFill>
              </a:rPr>
              <a:t>Committed to collaboration, Connected to the soul of child and family well-being, and Championing civil liberties and visibility for ALL! </a:t>
            </a:r>
          </a:p>
        </p:txBody>
      </p:sp>
      <p:sp>
        <p:nvSpPr>
          <p:cNvPr id="17" name="TextBox 16">
            <a:extLst>
              <a:ext uri="{FF2B5EF4-FFF2-40B4-BE49-F238E27FC236}">
                <a16:creationId xmlns:a16="http://schemas.microsoft.com/office/drawing/2014/main" id="{7416A804-3B45-4F26-BD85-8748D01CD76F}"/>
              </a:ext>
            </a:extLst>
          </p:cNvPr>
          <p:cNvSpPr txBox="1"/>
          <p:nvPr/>
        </p:nvSpPr>
        <p:spPr>
          <a:xfrm>
            <a:off x="1224438" y="4159049"/>
            <a:ext cx="4365192" cy="584775"/>
          </a:xfrm>
          <a:prstGeom prst="rect">
            <a:avLst/>
          </a:prstGeom>
          <a:noFill/>
        </p:spPr>
        <p:txBody>
          <a:bodyPr wrap="square" rtlCol="0">
            <a:spAutoFit/>
          </a:bodyPr>
          <a:lstStyle/>
          <a:p>
            <a:r>
              <a:rPr lang="en-IN" sz="3200" b="1" i="1" dirty="0">
                <a:solidFill>
                  <a:schemeClr val="bg1"/>
                </a:solidFill>
                <a:latin typeface="Open Sans"/>
              </a:rPr>
              <a:t>Vision</a:t>
            </a:r>
            <a:endParaRPr lang="en-IN" sz="4000" b="1" i="1" dirty="0">
              <a:solidFill>
                <a:schemeClr val="bg1"/>
              </a:solidFill>
              <a:latin typeface="Open Sans"/>
            </a:endParaRPr>
          </a:p>
        </p:txBody>
      </p:sp>
      <p:sp>
        <p:nvSpPr>
          <p:cNvPr id="18" name="TextBox 17">
            <a:extLst>
              <a:ext uri="{FF2B5EF4-FFF2-40B4-BE49-F238E27FC236}">
                <a16:creationId xmlns:a16="http://schemas.microsoft.com/office/drawing/2014/main" id="{2F63A060-3DFA-4F1B-8435-A14ED8964206}"/>
              </a:ext>
            </a:extLst>
          </p:cNvPr>
          <p:cNvSpPr txBox="1"/>
          <p:nvPr/>
        </p:nvSpPr>
        <p:spPr>
          <a:xfrm>
            <a:off x="6520330" y="4687976"/>
            <a:ext cx="4365194" cy="1200329"/>
          </a:xfrm>
          <a:prstGeom prst="rect">
            <a:avLst/>
          </a:prstGeom>
          <a:noFill/>
        </p:spPr>
        <p:txBody>
          <a:bodyPr wrap="square" rtlCol="0">
            <a:spAutoFit/>
          </a:bodyPr>
          <a:lstStyle/>
          <a:p>
            <a:r>
              <a:rPr lang="en-US" sz="1800" dirty="0">
                <a:solidFill>
                  <a:schemeClr val="bg1"/>
                </a:solidFill>
              </a:rPr>
              <a:t>Creating a culture and cultivating a space of accountability, where equity is the state of mind, biases are checked, and a culture of oneness and wholeness is embraced by all.  </a:t>
            </a:r>
          </a:p>
        </p:txBody>
      </p:sp>
      <p:sp>
        <p:nvSpPr>
          <p:cNvPr id="19" name="TextBox 18">
            <a:extLst>
              <a:ext uri="{FF2B5EF4-FFF2-40B4-BE49-F238E27FC236}">
                <a16:creationId xmlns:a16="http://schemas.microsoft.com/office/drawing/2014/main" id="{FDC128C5-B4E0-4801-9B5A-827025492E64}"/>
              </a:ext>
            </a:extLst>
          </p:cNvPr>
          <p:cNvSpPr txBox="1"/>
          <p:nvPr/>
        </p:nvSpPr>
        <p:spPr>
          <a:xfrm>
            <a:off x="6520330" y="4159049"/>
            <a:ext cx="4365192" cy="584775"/>
          </a:xfrm>
          <a:prstGeom prst="rect">
            <a:avLst/>
          </a:prstGeom>
          <a:noFill/>
        </p:spPr>
        <p:txBody>
          <a:bodyPr wrap="square" rtlCol="0">
            <a:spAutoFit/>
          </a:bodyPr>
          <a:lstStyle/>
          <a:p>
            <a:r>
              <a:rPr lang="en-IN" sz="3200" b="1" i="1" dirty="0">
                <a:solidFill>
                  <a:schemeClr val="bg1"/>
                </a:solidFill>
                <a:latin typeface="Open Sans"/>
              </a:rPr>
              <a:t>Mission</a:t>
            </a:r>
            <a:endParaRPr lang="en-IN" sz="4000" b="1" i="1" dirty="0">
              <a:solidFill>
                <a:schemeClr val="bg1"/>
              </a:solidFill>
              <a:latin typeface="Open Sans"/>
            </a:endParaRPr>
          </a:p>
        </p:txBody>
      </p:sp>
    </p:spTree>
    <p:extLst>
      <p:ext uri="{BB962C8B-B14F-4D97-AF65-F5344CB8AC3E}">
        <p14:creationId xmlns:p14="http://schemas.microsoft.com/office/powerpoint/2010/main" val="1246363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alpha val="80000"/>
              </a:schemeClr>
            </a:gs>
            <a:gs pos="91000">
              <a:schemeClr val="accent4">
                <a:alpha val="90000"/>
              </a:schemeClr>
            </a:gs>
          </a:gsLst>
          <a:lin ang="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5376"/>
          <a:stretch/>
        </p:blipFill>
        <p:spPr>
          <a:xfrm>
            <a:off x="16024" y="0"/>
            <a:ext cx="12198529" cy="6885384"/>
          </a:xfrm>
          <a:prstGeom prst="rect">
            <a:avLst/>
          </a:prstGeom>
        </p:spPr>
      </p:pic>
      <p:sp>
        <p:nvSpPr>
          <p:cNvPr id="8" name="Title 7">
            <a:extLst>
              <a:ext uri="{FF2B5EF4-FFF2-40B4-BE49-F238E27FC236}">
                <a16:creationId xmlns:a16="http://schemas.microsoft.com/office/drawing/2014/main" id="{9A4F8B66-257A-4B69-923C-A84C4EA342DE}"/>
              </a:ext>
            </a:extLst>
          </p:cNvPr>
          <p:cNvSpPr>
            <a:spLocks noGrp="1"/>
          </p:cNvSpPr>
          <p:nvPr>
            <p:ph type="title"/>
          </p:nvPr>
        </p:nvSpPr>
        <p:spPr/>
        <p:txBody>
          <a:bodyPr/>
          <a:lstStyle/>
          <a:p>
            <a:r>
              <a:rPr lang="en-IN" b="1" dirty="0" smtClean="0">
                <a:solidFill>
                  <a:schemeClr val="tx1">
                    <a:lumMod val="65000"/>
                    <a:lumOff val="35000"/>
                  </a:schemeClr>
                </a:solidFill>
                <a:latin typeface="Open Sans"/>
              </a:rPr>
              <a:t>Our</a:t>
            </a:r>
            <a:r>
              <a:rPr lang="en-IN" b="1" dirty="0" smtClean="0">
                <a:solidFill>
                  <a:schemeClr val="bg1"/>
                </a:solidFill>
                <a:latin typeface="Open Sans"/>
              </a:rPr>
              <a:t> </a:t>
            </a:r>
            <a:r>
              <a:rPr lang="en-IN" b="1" dirty="0" smtClean="0">
                <a:solidFill>
                  <a:schemeClr val="accent3"/>
                </a:solidFill>
                <a:latin typeface="Open Sans"/>
              </a:rPr>
              <a:t>Partnerships</a:t>
            </a:r>
            <a:endParaRPr lang="en-IN" b="1" dirty="0">
              <a:solidFill>
                <a:schemeClr val="accent3"/>
              </a:solidFill>
              <a:latin typeface="Open Sans"/>
            </a:endParaRPr>
          </a:p>
        </p:txBody>
      </p:sp>
      <p:sp>
        <p:nvSpPr>
          <p:cNvPr id="10" name="Slide Number Placeholder 9">
            <a:extLst>
              <a:ext uri="{FF2B5EF4-FFF2-40B4-BE49-F238E27FC236}">
                <a16:creationId xmlns:a16="http://schemas.microsoft.com/office/drawing/2014/main" id="{822504D2-370C-4288-B88B-D8BDB8EE0139}"/>
              </a:ext>
            </a:extLst>
          </p:cNvPr>
          <p:cNvSpPr>
            <a:spLocks noGrp="1"/>
          </p:cNvSpPr>
          <p:nvPr>
            <p:ph type="sldNum" sz="quarter" idx="12"/>
          </p:nvPr>
        </p:nvSpPr>
        <p:spPr/>
        <p:txBody>
          <a:bodyPr/>
          <a:lstStyle/>
          <a:p>
            <a:fld id="{96E69268-9C8B-4EBF-A9EE-DC5DC2D48DC3}" type="slidenum">
              <a:rPr lang="en-US" smtClean="0"/>
              <a:pPr/>
              <a:t>5</a:t>
            </a:fld>
            <a:endParaRPr lang="en-US" dirty="0"/>
          </a:p>
        </p:txBody>
      </p:sp>
      <p:sp>
        <p:nvSpPr>
          <p:cNvPr id="14" name="Rectangle 13">
            <a:extLst>
              <a:ext uri="{FF2B5EF4-FFF2-40B4-BE49-F238E27FC236}">
                <a16:creationId xmlns:a16="http://schemas.microsoft.com/office/drawing/2014/main" id="{C25BFE0A-21D0-4451-9D6C-5C1E099FBCE0}"/>
              </a:ext>
            </a:extLst>
          </p:cNvPr>
          <p:cNvSpPr/>
          <p:nvPr/>
        </p:nvSpPr>
        <p:spPr>
          <a:xfrm>
            <a:off x="637375" y="1123372"/>
            <a:ext cx="3800853" cy="47413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C826C312-C50E-4703-8B7E-EBC466401699}"/>
              </a:ext>
            </a:extLst>
          </p:cNvPr>
          <p:cNvSpPr/>
          <p:nvPr/>
        </p:nvSpPr>
        <p:spPr>
          <a:xfrm>
            <a:off x="4016686" y="4706196"/>
            <a:ext cx="6696744" cy="20525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TextBox 30">
            <a:extLst>
              <a:ext uri="{FF2B5EF4-FFF2-40B4-BE49-F238E27FC236}">
                <a16:creationId xmlns:a16="http://schemas.microsoft.com/office/drawing/2014/main" id="{900C080F-24A4-4FAE-B51C-B4ED79DD416E}"/>
              </a:ext>
            </a:extLst>
          </p:cNvPr>
          <p:cNvSpPr txBox="1"/>
          <p:nvPr/>
        </p:nvSpPr>
        <p:spPr>
          <a:xfrm>
            <a:off x="845613" y="1205402"/>
            <a:ext cx="3384376" cy="4744889"/>
          </a:xfrm>
          <a:prstGeom prst="rect">
            <a:avLst/>
          </a:prstGeom>
          <a:noFill/>
        </p:spPr>
        <p:txBody>
          <a:bodyPr wrap="square" rtlCol="0" anchor="t">
            <a:spAutoFit/>
          </a:bodyPr>
          <a:lstStyle/>
          <a:p>
            <a:pPr>
              <a:lnSpc>
                <a:spcPct val="110000"/>
              </a:lnSpc>
            </a:pPr>
            <a:r>
              <a:rPr lang="en-US" sz="2250" dirty="0">
                <a:solidFill>
                  <a:schemeClr val="bg1"/>
                </a:solidFill>
                <a:latin typeface="Calibri Light" panose="020F0302020204030204" pitchFamily="34" charset="0"/>
                <a:cs typeface="Calibri Light" panose="020F0302020204030204" pitchFamily="34" charset="0"/>
              </a:rPr>
              <a:t>In collaboration with Casey Family Programs and </a:t>
            </a:r>
            <a:r>
              <a:rPr lang="en-US" sz="2250" dirty="0" err="1">
                <a:solidFill>
                  <a:schemeClr val="bg1"/>
                </a:solidFill>
                <a:latin typeface="Calibri Light" panose="020F0302020204030204" pitchFamily="34" charset="0"/>
                <a:cs typeface="Calibri Light" panose="020F0302020204030204" pitchFamily="34" charset="0"/>
              </a:rPr>
              <a:t>FranklinCovey</a:t>
            </a:r>
            <a:r>
              <a:rPr lang="en-US" sz="2250" dirty="0">
                <a:solidFill>
                  <a:schemeClr val="bg1"/>
                </a:solidFill>
                <a:latin typeface="Calibri Light" panose="020F0302020204030204" pitchFamily="34" charset="0"/>
                <a:cs typeface="Calibri Light" panose="020F0302020204030204" pitchFamily="34" charset="0"/>
              </a:rPr>
              <a:t>, our department has adopted a set of business practices, known as the 4 Disciplines of Execution (4DX), to assist us with moving practice forward to address </a:t>
            </a:r>
            <a:r>
              <a:rPr lang="en-US" sz="2250" dirty="0" smtClean="0">
                <a:solidFill>
                  <a:schemeClr val="bg1"/>
                </a:solidFill>
                <a:latin typeface="Calibri Light" panose="020F0302020204030204" pitchFamily="34" charset="0"/>
                <a:cs typeface="Calibri Light" panose="020F0302020204030204" pitchFamily="34" charset="0"/>
              </a:rPr>
              <a:t>disproportionality and </a:t>
            </a:r>
            <a:r>
              <a:rPr lang="en-US" sz="2250" dirty="0">
                <a:solidFill>
                  <a:schemeClr val="bg1"/>
                </a:solidFill>
                <a:latin typeface="Calibri Light" panose="020F0302020204030204" pitchFamily="34" charset="0"/>
                <a:cs typeface="Calibri Light" panose="020F0302020204030204" pitchFamily="34" charset="0"/>
              </a:rPr>
              <a:t>disparity among youth in our system.</a:t>
            </a:r>
            <a:endParaRPr lang="en-IN" sz="2250" dirty="0">
              <a:solidFill>
                <a:schemeClr val="bg1"/>
              </a:solidFill>
              <a:latin typeface="Calibri Light" panose="020F0302020204030204" pitchFamily="34" charset="0"/>
              <a:cs typeface="Calibri Light" panose="020F0302020204030204" pitchFamily="34" charset="0"/>
            </a:endParaRPr>
          </a:p>
        </p:txBody>
      </p:sp>
      <p:sp>
        <p:nvSpPr>
          <p:cNvPr id="35" name="TextBox 34">
            <a:extLst>
              <a:ext uri="{FF2B5EF4-FFF2-40B4-BE49-F238E27FC236}">
                <a16:creationId xmlns:a16="http://schemas.microsoft.com/office/drawing/2014/main" id="{D19547A8-AAE7-4131-AC76-1BD847D68168}"/>
              </a:ext>
            </a:extLst>
          </p:cNvPr>
          <p:cNvSpPr txBox="1"/>
          <p:nvPr/>
        </p:nvSpPr>
        <p:spPr>
          <a:xfrm>
            <a:off x="4960594" y="4865216"/>
            <a:ext cx="4808927" cy="1692771"/>
          </a:xfrm>
          <a:prstGeom prst="rect">
            <a:avLst/>
          </a:prstGeom>
          <a:noFill/>
        </p:spPr>
        <p:txBody>
          <a:bodyPr wrap="square" rtlCol="0" anchor="t">
            <a:spAutoFit/>
          </a:bodyPr>
          <a:lstStyle/>
          <a:p>
            <a:pPr algn="ctr"/>
            <a:r>
              <a:rPr lang="en-US" sz="2600" dirty="0">
                <a:solidFill>
                  <a:schemeClr val="bg1"/>
                </a:solidFill>
                <a:latin typeface="Calibri Light" panose="020F0302020204030204" pitchFamily="34" charset="0"/>
                <a:cs typeface="Calibri Light" panose="020F0302020204030204" pitchFamily="34" charset="0"/>
              </a:rPr>
              <a:t>All three (3) programs have identified a Wildly Important Goal (WIG) that focuses on specific disproportionate populations.  </a:t>
            </a:r>
          </a:p>
        </p:txBody>
      </p:sp>
    </p:spTree>
    <p:extLst>
      <p:ext uri="{BB962C8B-B14F-4D97-AF65-F5344CB8AC3E}">
        <p14:creationId xmlns:p14="http://schemas.microsoft.com/office/powerpoint/2010/main" val="32651451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5A2353-1CCC-4E6B-9185-3696E296A071}"/>
              </a:ext>
            </a:extLst>
          </p:cNvPr>
          <p:cNvSpPr>
            <a:spLocks noGrp="1"/>
          </p:cNvSpPr>
          <p:nvPr>
            <p:ph type="title"/>
          </p:nvPr>
        </p:nvSpPr>
        <p:spPr/>
        <p:txBody>
          <a:bodyPr/>
          <a:lstStyle/>
          <a:p>
            <a:r>
              <a:rPr lang="en-IN" dirty="0">
                <a:solidFill>
                  <a:schemeClr val="accent1"/>
                </a:solidFill>
                <a:latin typeface="Open Sans"/>
              </a:rPr>
              <a:t>Our </a:t>
            </a:r>
            <a:r>
              <a:rPr lang="en-IN" b="1" dirty="0" smtClean="0">
                <a:solidFill>
                  <a:schemeClr val="accent6"/>
                </a:solidFill>
                <a:latin typeface="Open Sans"/>
              </a:rPr>
              <a:t>Programs</a:t>
            </a:r>
            <a:endParaRPr lang="en-IN" b="1" dirty="0">
              <a:solidFill>
                <a:schemeClr val="accent6"/>
              </a:solidFill>
              <a:latin typeface="Open Sans"/>
            </a:endParaRPr>
          </a:p>
        </p:txBody>
      </p:sp>
      <p:sp>
        <p:nvSpPr>
          <p:cNvPr id="5" name="Slide Number Placeholder 4">
            <a:extLst>
              <a:ext uri="{FF2B5EF4-FFF2-40B4-BE49-F238E27FC236}">
                <a16:creationId xmlns:a16="http://schemas.microsoft.com/office/drawing/2014/main" id="{411C9383-94A4-4BD8-918D-07729644C2C1}"/>
              </a:ext>
            </a:extLst>
          </p:cNvPr>
          <p:cNvSpPr>
            <a:spLocks noGrp="1"/>
          </p:cNvSpPr>
          <p:nvPr>
            <p:ph type="sldNum" sz="quarter" idx="12"/>
          </p:nvPr>
        </p:nvSpPr>
        <p:spPr/>
        <p:txBody>
          <a:bodyPr/>
          <a:lstStyle/>
          <a:p>
            <a:fld id="{96E69268-9C8B-4EBF-A9EE-DC5DC2D48DC3}" type="slidenum">
              <a:rPr lang="en-US" smtClean="0"/>
              <a:pPr/>
              <a:t>6</a:t>
            </a:fld>
            <a:endParaRPr lang="en-US" dirty="0"/>
          </a:p>
        </p:txBody>
      </p:sp>
      <p:pic>
        <p:nvPicPr>
          <p:cNvPr id="50" name="Picture Placeholder 49">
            <a:extLst>
              <a:ext uri="{FF2B5EF4-FFF2-40B4-BE49-F238E27FC236}">
                <a16:creationId xmlns:a16="http://schemas.microsoft.com/office/drawing/2014/main" id="{395A102E-65AF-46EF-9B29-35E994985EB5}"/>
              </a:ext>
            </a:extLst>
          </p:cNvPr>
          <p:cNvPicPr>
            <a:picLocks noGrp="1" noChangeAspect="1"/>
          </p:cNvPicPr>
          <p:nvPr>
            <p:ph type="pic" sz="quarter" idx="13"/>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p:pic>
      <p:sp>
        <p:nvSpPr>
          <p:cNvPr id="31" name="Oval 30">
            <a:extLst>
              <a:ext uri="{FF2B5EF4-FFF2-40B4-BE49-F238E27FC236}">
                <a16:creationId xmlns:a16="http://schemas.microsoft.com/office/drawing/2014/main" id="{8EA34AF1-BB4A-46F2-95E4-5767D1D342A1}"/>
              </a:ext>
            </a:extLst>
          </p:cNvPr>
          <p:cNvSpPr/>
          <p:nvPr/>
        </p:nvSpPr>
        <p:spPr>
          <a:xfrm>
            <a:off x="841230" y="1531488"/>
            <a:ext cx="630218" cy="6302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IN" dirty="0">
                <a:solidFill>
                  <a:schemeClr val="bg1"/>
                </a:solidFill>
                <a:latin typeface="Open Sans"/>
              </a:rPr>
              <a:t>01</a:t>
            </a:r>
          </a:p>
        </p:txBody>
      </p:sp>
      <p:sp>
        <p:nvSpPr>
          <p:cNvPr id="35" name="TextBox 34">
            <a:extLst>
              <a:ext uri="{FF2B5EF4-FFF2-40B4-BE49-F238E27FC236}">
                <a16:creationId xmlns:a16="http://schemas.microsoft.com/office/drawing/2014/main" id="{7C0E0962-A748-4738-BCDF-4104E9AA5A95}"/>
              </a:ext>
            </a:extLst>
          </p:cNvPr>
          <p:cNvSpPr txBox="1"/>
          <p:nvPr/>
        </p:nvSpPr>
        <p:spPr>
          <a:xfrm>
            <a:off x="1772255" y="1167882"/>
            <a:ext cx="4862489" cy="1384995"/>
          </a:xfrm>
          <a:prstGeom prst="rect">
            <a:avLst/>
          </a:prstGeom>
          <a:noFill/>
        </p:spPr>
        <p:txBody>
          <a:bodyPr wrap="square" rtlCol="0" anchor="b">
            <a:spAutoFit/>
          </a:bodyPr>
          <a:lstStyle/>
          <a:p>
            <a:r>
              <a:rPr lang="en-US" sz="2800" b="1" i="1" kern="0" dirty="0" smtClean="0">
                <a:solidFill>
                  <a:schemeClr val="tx1">
                    <a:lumMod val="75000"/>
                    <a:lumOff val="25000"/>
                  </a:schemeClr>
                </a:solidFill>
                <a:latin typeface="Open Sans"/>
                <a:cs typeface="Arial" panose="020B0604020202020204" pitchFamily="34" charset="0"/>
              </a:rPr>
              <a:t>Eliminating Race Disproportionality and Disparity (ERDD)</a:t>
            </a:r>
            <a:endParaRPr lang="en-IN" sz="2800" b="1" i="1" dirty="0">
              <a:solidFill>
                <a:schemeClr val="tx1">
                  <a:lumMod val="75000"/>
                  <a:lumOff val="25000"/>
                </a:schemeClr>
              </a:solidFill>
            </a:endParaRPr>
          </a:p>
        </p:txBody>
      </p:sp>
      <p:sp>
        <p:nvSpPr>
          <p:cNvPr id="32" name="Oval 31">
            <a:extLst>
              <a:ext uri="{FF2B5EF4-FFF2-40B4-BE49-F238E27FC236}">
                <a16:creationId xmlns:a16="http://schemas.microsoft.com/office/drawing/2014/main" id="{48650497-3FEA-4F50-8071-EFD45B1F57C7}"/>
              </a:ext>
            </a:extLst>
          </p:cNvPr>
          <p:cNvSpPr/>
          <p:nvPr/>
        </p:nvSpPr>
        <p:spPr>
          <a:xfrm>
            <a:off x="841230" y="2856847"/>
            <a:ext cx="630218" cy="6302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IN" dirty="0">
                <a:solidFill>
                  <a:schemeClr val="bg1"/>
                </a:solidFill>
                <a:latin typeface="Open Sans"/>
              </a:rPr>
              <a:t>02</a:t>
            </a:r>
          </a:p>
        </p:txBody>
      </p:sp>
      <p:sp>
        <p:nvSpPr>
          <p:cNvPr id="38" name="TextBox 37">
            <a:extLst>
              <a:ext uri="{FF2B5EF4-FFF2-40B4-BE49-F238E27FC236}">
                <a16:creationId xmlns:a16="http://schemas.microsoft.com/office/drawing/2014/main" id="{542E3F90-B6EB-4C6C-9B04-1F36590091B3}"/>
              </a:ext>
            </a:extLst>
          </p:cNvPr>
          <p:cNvSpPr txBox="1"/>
          <p:nvPr/>
        </p:nvSpPr>
        <p:spPr>
          <a:xfrm>
            <a:off x="1772255" y="2910346"/>
            <a:ext cx="2213106" cy="523220"/>
          </a:xfrm>
          <a:prstGeom prst="rect">
            <a:avLst/>
          </a:prstGeom>
          <a:noFill/>
        </p:spPr>
        <p:txBody>
          <a:bodyPr wrap="square" rtlCol="0" anchor="b">
            <a:spAutoFit/>
          </a:bodyPr>
          <a:lstStyle/>
          <a:p>
            <a:r>
              <a:rPr lang="en-US" sz="2800" b="1" i="1" kern="0" dirty="0" smtClean="0">
                <a:solidFill>
                  <a:schemeClr val="tx1">
                    <a:lumMod val="75000"/>
                    <a:lumOff val="25000"/>
                  </a:schemeClr>
                </a:solidFill>
                <a:latin typeface="Open Sans"/>
                <a:cs typeface="Arial" panose="020B0604020202020204" pitchFamily="34" charset="0"/>
              </a:rPr>
              <a:t>LGBTQ+</a:t>
            </a:r>
            <a:endParaRPr lang="en-IN" sz="2800" b="1" i="1" dirty="0">
              <a:solidFill>
                <a:schemeClr val="tx1">
                  <a:lumMod val="75000"/>
                  <a:lumOff val="25000"/>
                </a:schemeClr>
              </a:solidFill>
            </a:endParaRPr>
          </a:p>
        </p:txBody>
      </p:sp>
      <p:sp>
        <p:nvSpPr>
          <p:cNvPr id="39" name="Oval 38">
            <a:extLst>
              <a:ext uri="{FF2B5EF4-FFF2-40B4-BE49-F238E27FC236}">
                <a16:creationId xmlns:a16="http://schemas.microsoft.com/office/drawing/2014/main" id="{A5387A3D-352F-481A-B284-80039EC9025C}"/>
              </a:ext>
            </a:extLst>
          </p:cNvPr>
          <p:cNvSpPr/>
          <p:nvPr/>
        </p:nvSpPr>
        <p:spPr>
          <a:xfrm>
            <a:off x="841230" y="4182207"/>
            <a:ext cx="630218" cy="63021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IN" dirty="0">
                <a:solidFill>
                  <a:schemeClr val="bg1"/>
                </a:solidFill>
                <a:latin typeface="Open Sans"/>
              </a:rPr>
              <a:t>03</a:t>
            </a:r>
          </a:p>
        </p:txBody>
      </p:sp>
      <p:sp>
        <p:nvSpPr>
          <p:cNvPr id="42" name="TextBox 41">
            <a:extLst>
              <a:ext uri="{FF2B5EF4-FFF2-40B4-BE49-F238E27FC236}">
                <a16:creationId xmlns:a16="http://schemas.microsoft.com/office/drawing/2014/main" id="{1569E946-A1B7-4014-BB91-0716D027B96F}"/>
              </a:ext>
            </a:extLst>
          </p:cNvPr>
          <p:cNvSpPr txBox="1"/>
          <p:nvPr/>
        </p:nvSpPr>
        <p:spPr>
          <a:xfrm>
            <a:off x="1615272" y="4040520"/>
            <a:ext cx="2861533" cy="954107"/>
          </a:xfrm>
          <a:prstGeom prst="rect">
            <a:avLst/>
          </a:prstGeom>
          <a:noFill/>
        </p:spPr>
        <p:txBody>
          <a:bodyPr wrap="square" rtlCol="0" anchor="b">
            <a:spAutoFit/>
          </a:bodyPr>
          <a:lstStyle/>
          <a:p>
            <a:r>
              <a:rPr lang="en-US" sz="2800" b="1" i="1" kern="0" dirty="0" smtClean="0">
                <a:solidFill>
                  <a:schemeClr val="tx1">
                    <a:lumMod val="75000"/>
                    <a:lumOff val="25000"/>
                  </a:schemeClr>
                </a:solidFill>
                <a:latin typeface="Open Sans"/>
                <a:cs typeface="Arial" panose="020B0604020202020204" pitchFamily="34" charset="0"/>
              </a:rPr>
              <a:t>Women &amp; Girls Initiative (WGI)</a:t>
            </a:r>
            <a:endParaRPr lang="en-IN" sz="2800" b="1" i="1" dirty="0">
              <a:solidFill>
                <a:schemeClr val="tx1">
                  <a:lumMod val="75000"/>
                  <a:lumOff val="25000"/>
                </a:schemeClr>
              </a:solidFill>
            </a:endParaRPr>
          </a:p>
        </p:txBody>
      </p:sp>
      <p:pic>
        <p:nvPicPr>
          <p:cNvPr id="8" name="Picture Placeholder 7"/>
          <p:cNvPicPr>
            <a:picLocks noGrp="1" noChangeAspect="1"/>
          </p:cNvPicPr>
          <p:nvPr>
            <p:ph type="pic" sz="quarter" idx="14"/>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l="25359" r="25359"/>
          <a:stretch>
            <a:fillRect/>
          </a:stretch>
        </p:blipFill>
        <p:spPr/>
      </p:pic>
      <p:pic>
        <p:nvPicPr>
          <p:cNvPr id="7" name="Picture Placeholder 6"/>
          <p:cNvPicPr>
            <a:picLocks noGrp="1" noChangeAspect="1"/>
          </p:cNvPicPr>
          <p:nvPr>
            <p:ph type="pic" sz="quarter" idx="15"/>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colorTemperature colorTemp="6000"/>
                    </a14:imgEffect>
                  </a14:imgLayer>
                </a14:imgProps>
              </a:ext>
              <a:ext uri="{28A0092B-C50C-407E-A947-70E740481C1C}">
                <a14:useLocalDpi xmlns:a14="http://schemas.microsoft.com/office/drawing/2010/main" val="0"/>
              </a:ext>
            </a:extLst>
          </a:blip>
          <a:srcRect t="16647" b="16647"/>
          <a:stretch>
            <a:fillRect/>
          </a:stretch>
        </p:blipFill>
        <p:spPr/>
      </p:pic>
    </p:spTree>
    <p:extLst>
      <p:ext uri="{BB962C8B-B14F-4D97-AF65-F5344CB8AC3E}">
        <p14:creationId xmlns:p14="http://schemas.microsoft.com/office/powerpoint/2010/main" val="3096124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21E9F06-D08C-4916-821D-18073FB0E125}"/>
              </a:ext>
            </a:extLst>
          </p:cNvPr>
          <p:cNvSpPr/>
          <p:nvPr/>
        </p:nvSpPr>
        <p:spPr>
          <a:xfrm>
            <a:off x="8615689" y="2760297"/>
            <a:ext cx="2448272" cy="2952328"/>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Rectangle 30">
            <a:extLst>
              <a:ext uri="{FF2B5EF4-FFF2-40B4-BE49-F238E27FC236}">
                <a16:creationId xmlns:a16="http://schemas.microsoft.com/office/drawing/2014/main" id="{17BD0F5E-B883-4DD6-9809-D0B069B0E847}"/>
              </a:ext>
            </a:extLst>
          </p:cNvPr>
          <p:cNvSpPr/>
          <p:nvPr/>
        </p:nvSpPr>
        <p:spPr>
          <a:xfrm>
            <a:off x="4888600" y="2757055"/>
            <a:ext cx="2448272" cy="2952328"/>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a:extLst>
              <a:ext uri="{FF2B5EF4-FFF2-40B4-BE49-F238E27FC236}">
                <a16:creationId xmlns:a16="http://schemas.microsoft.com/office/drawing/2014/main" id="{2CAFF409-AC43-4664-9E3C-2A5EC08B6E15}"/>
              </a:ext>
            </a:extLst>
          </p:cNvPr>
          <p:cNvSpPr/>
          <p:nvPr/>
        </p:nvSpPr>
        <p:spPr>
          <a:xfrm>
            <a:off x="1113181" y="2757055"/>
            <a:ext cx="2448272" cy="2952328"/>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411C9383-94A4-4BD8-918D-07729644C2C1}"/>
              </a:ext>
            </a:extLst>
          </p:cNvPr>
          <p:cNvSpPr>
            <a:spLocks noGrp="1"/>
          </p:cNvSpPr>
          <p:nvPr>
            <p:ph type="sldNum" sz="quarter" idx="12"/>
          </p:nvPr>
        </p:nvSpPr>
        <p:spPr/>
        <p:txBody>
          <a:bodyPr/>
          <a:lstStyle/>
          <a:p>
            <a:fld id="{96E69268-9C8B-4EBF-A9EE-DC5DC2D48DC3}" type="slidenum">
              <a:rPr lang="en-US" smtClean="0"/>
              <a:pPr/>
              <a:t>7</a:t>
            </a:fld>
            <a:endParaRPr lang="en-US" dirty="0"/>
          </a:p>
        </p:txBody>
      </p:sp>
      <p:sp>
        <p:nvSpPr>
          <p:cNvPr id="15" name="Rectangle 14">
            <a:extLst>
              <a:ext uri="{FF2B5EF4-FFF2-40B4-BE49-F238E27FC236}">
                <a16:creationId xmlns:a16="http://schemas.microsoft.com/office/drawing/2014/main" id="{2CAFF409-AC43-4664-9E3C-2A5EC08B6E15}"/>
              </a:ext>
            </a:extLst>
          </p:cNvPr>
          <p:cNvSpPr/>
          <p:nvPr/>
        </p:nvSpPr>
        <p:spPr>
          <a:xfrm>
            <a:off x="765820" y="2437821"/>
            <a:ext cx="2448272" cy="2952328"/>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a:extLst>
              <a:ext uri="{FF2B5EF4-FFF2-40B4-BE49-F238E27FC236}">
                <a16:creationId xmlns:a16="http://schemas.microsoft.com/office/drawing/2014/main" id="{17BD0F5E-B883-4DD6-9809-D0B069B0E847}"/>
              </a:ext>
            </a:extLst>
          </p:cNvPr>
          <p:cNvSpPr/>
          <p:nvPr/>
        </p:nvSpPr>
        <p:spPr>
          <a:xfrm>
            <a:off x="4490003" y="2437821"/>
            <a:ext cx="2448272" cy="2952328"/>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a:extLst>
              <a:ext uri="{FF2B5EF4-FFF2-40B4-BE49-F238E27FC236}">
                <a16:creationId xmlns:a16="http://schemas.microsoft.com/office/drawing/2014/main" id="{F21E9F06-D08C-4916-821D-18073FB0E125}"/>
              </a:ext>
            </a:extLst>
          </p:cNvPr>
          <p:cNvSpPr/>
          <p:nvPr/>
        </p:nvSpPr>
        <p:spPr>
          <a:xfrm>
            <a:off x="8214185" y="2437821"/>
            <a:ext cx="2448272" cy="2952328"/>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a:extLst>
              <a:ext uri="{FF2B5EF4-FFF2-40B4-BE49-F238E27FC236}">
                <a16:creationId xmlns:a16="http://schemas.microsoft.com/office/drawing/2014/main" id="{D09DA15C-A0A3-4FBC-8411-DB33AF900FCA}"/>
              </a:ext>
            </a:extLst>
          </p:cNvPr>
          <p:cNvSpPr txBox="1"/>
          <p:nvPr/>
        </p:nvSpPr>
        <p:spPr>
          <a:xfrm>
            <a:off x="660171" y="1256392"/>
            <a:ext cx="10697007" cy="1384995"/>
          </a:xfrm>
          <a:prstGeom prst="rect">
            <a:avLst/>
          </a:prstGeom>
          <a:noFill/>
        </p:spPr>
        <p:txBody>
          <a:bodyPr wrap="square" rtlCol="0" anchor="t">
            <a:spAutoFit/>
          </a:bodyPr>
          <a:lstStyle/>
          <a:p>
            <a:r>
              <a:rPr lang="en-US" sz="1400" dirty="0">
                <a:latin typeface="Calibri Light" panose="020F0302020204030204" pitchFamily="34" charset="0"/>
                <a:cs typeface="Calibri Light" panose="020F0302020204030204" pitchFamily="34" charset="0"/>
              </a:rPr>
              <a:t>Invest LA is a comprehensive strategic planning framework that promotes positive systemic transformation in safety, permanency, and well-being for children and </a:t>
            </a:r>
            <a:r>
              <a:rPr lang="en-US" sz="1400" dirty="0" smtClean="0">
                <a:latin typeface="Calibri Light" panose="020F0302020204030204" pitchFamily="34" charset="0"/>
                <a:cs typeface="Calibri Light" panose="020F0302020204030204" pitchFamily="34" charset="0"/>
              </a:rPr>
              <a:t>families</a:t>
            </a:r>
          </a:p>
          <a:p>
            <a:endParaRPr lang="en-US" sz="1400" dirty="0" smtClean="0">
              <a:latin typeface="Calibri Light" panose="020F0302020204030204" pitchFamily="34" charset="0"/>
              <a:cs typeface="Calibri Light" panose="020F0302020204030204" pitchFamily="34" charset="0"/>
            </a:endParaRPr>
          </a:p>
          <a:p>
            <a:r>
              <a:rPr lang="en-US" sz="1400" dirty="0">
                <a:latin typeface="Calibri Light" panose="020F0302020204030204" pitchFamily="34" charset="0"/>
                <a:cs typeface="Calibri Light" panose="020F0302020204030204" pitchFamily="34" charset="0"/>
              </a:rPr>
              <a:t>We </a:t>
            </a:r>
            <a:r>
              <a:rPr lang="en-US" sz="1400" dirty="0" smtClean="0">
                <a:latin typeface="Calibri Light" panose="020F0302020204030204" pitchFamily="34" charset="0"/>
                <a:cs typeface="Calibri Light" panose="020F0302020204030204" pitchFamily="34" charset="0"/>
              </a:rPr>
              <a:t>believe creating a culture of </a:t>
            </a:r>
            <a:r>
              <a:rPr lang="en-US" sz="1400" b="1" dirty="0" smtClean="0">
                <a:latin typeface="Calibri Light" panose="020F0302020204030204" pitchFamily="34" charset="0"/>
                <a:cs typeface="Calibri Light" panose="020F0302020204030204" pitchFamily="34" charset="0"/>
              </a:rPr>
              <a:t>safety, equity, and community </a:t>
            </a:r>
            <a:r>
              <a:rPr lang="en-US" sz="1400" dirty="0" smtClean="0">
                <a:latin typeface="Calibri Light" panose="020F0302020204030204" pitchFamily="34" charset="0"/>
                <a:cs typeface="Calibri Light" panose="020F0302020204030204" pitchFamily="34" charset="0"/>
              </a:rPr>
              <a:t>ensures improved service delivery and positive outcomes for children, youth, families, and the communities where they reside</a:t>
            </a:r>
            <a:r>
              <a:rPr lang="en-US" sz="1400" dirty="0">
                <a:latin typeface="Calibri Light" panose="020F0302020204030204" pitchFamily="34" charset="0"/>
                <a:cs typeface="Calibri Light" panose="020F0302020204030204" pitchFamily="34" charset="0"/>
              </a:rPr>
              <a:t>.</a:t>
            </a:r>
          </a:p>
          <a:p>
            <a:endParaRPr lang="en-US" sz="1400" dirty="0">
              <a:latin typeface="Calibri Light" panose="020F0302020204030204" pitchFamily="34" charset="0"/>
              <a:cs typeface="Calibri Light" panose="020F0302020204030204" pitchFamily="34" charset="0"/>
            </a:endParaRPr>
          </a:p>
        </p:txBody>
      </p:sp>
      <p:sp>
        <p:nvSpPr>
          <p:cNvPr id="19" name="TextBox 18">
            <a:extLst>
              <a:ext uri="{FF2B5EF4-FFF2-40B4-BE49-F238E27FC236}">
                <a16:creationId xmlns:a16="http://schemas.microsoft.com/office/drawing/2014/main" id="{62DEF550-EEBF-4DA2-B096-EB3D9E5F8B8E}"/>
              </a:ext>
            </a:extLst>
          </p:cNvPr>
          <p:cNvSpPr txBox="1"/>
          <p:nvPr/>
        </p:nvSpPr>
        <p:spPr>
          <a:xfrm>
            <a:off x="1098237" y="3735075"/>
            <a:ext cx="2052228" cy="1643527"/>
          </a:xfrm>
          <a:prstGeom prst="rect">
            <a:avLst/>
          </a:prstGeom>
          <a:noFill/>
        </p:spPr>
        <p:txBody>
          <a:bodyPr wrap="square" rtlCol="0" anchor="t">
            <a:spAutoFit/>
          </a:bodyPr>
          <a:lstStyle/>
          <a:p>
            <a:pPr>
              <a:lnSpc>
                <a:spcPct val="90000"/>
              </a:lnSpc>
            </a:pPr>
            <a:r>
              <a:rPr lang="en-US" sz="1400" dirty="0">
                <a:solidFill>
                  <a:schemeClr val="bg1"/>
                </a:solidFill>
              </a:rPr>
              <a:t>All children and youth deserve a place to call home and our families must have access to high quality, proximate, and timely services delivered with respect and integrity.</a:t>
            </a:r>
            <a:endParaRPr lang="en-IN" sz="1000" dirty="0">
              <a:solidFill>
                <a:schemeClr val="bg1"/>
              </a:solidFill>
            </a:endParaRPr>
          </a:p>
        </p:txBody>
      </p:sp>
      <p:sp>
        <p:nvSpPr>
          <p:cNvPr id="20" name="TextBox 19">
            <a:extLst>
              <a:ext uri="{FF2B5EF4-FFF2-40B4-BE49-F238E27FC236}">
                <a16:creationId xmlns:a16="http://schemas.microsoft.com/office/drawing/2014/main" id="{958D2A89-07E5-4E38-A2AA-E2263CEC7534}"/>
              </a:ext>
            </a:extLst>
          </p:cNvPr>
          <p:cNvSpPr txBox="1"/>
          <p:nvPr/>
        </p:nvSpPr>
        <p:spPr>
          <a:xfrm>
            <a:off x="1055336" y="2722439"/>
            <a:ext cx="1944216" cy="1015663"/>
          </a:xfrm>
          <a:prstGeom prst="rect">
            <a:avLst/>
          </a:prstGeom>
          <a:noFill/>
        </p:spPr>
        <p:txBody>
          <a:bodyPr wrap="square" rtlCol="0" anchor="b">
            <a:spAutoFit/>
          </a:bodyPr>
          <a:lstStyle/>
          <a:p>
            <a:r>
              <a:rPr lang="en-US" sz="2000" b="1" kern="0" dirty="0" smtClean="0">
                <a:solidFill>
                  <a:schemeClr val="bg1"/>
                </a:solidFill>
                <a:latin typeface="Open Sans"/>
                <a:cs typeface="Arial" panose="020B0604020202020204" pitchFamily="34" charset="0"/>
              </a:rPr>
              <a:t>Strengthening Children, Youth, &amp; Families</a:t>
            </a:r>
            <a:endParaRPr lang="en-IN" sz="2000" b="1" dirty="0">
              <a:solidFill>
                <a:schemeClr val="bg1"/>
              </a:solidFill>
            </a:endParaRPr>
          </a:p>
        </p:txBody>
      </p:sp>
      <p:sp>
        <p:nvSpPr>
          <p:cNvPr id="24" name="TextBox 23">
            <a:extLst>
              <a:ext uri="{FF2B5EF4-FFF2-40B4-BE49-F238E27FC236}">
                <a16:creationId xmlns:a16="http://schemas.microsoft.com/office/drawing/2014/main" id="{256ADD95-372C-4500-A0DB-B9F96633E9B6}"/>
              </a:ext>
            </a:extLst>
          </p:cNvPr>
          <p:cNvSpPr txBox="1"/>
          <p:nvPr/>
        </p:nvSpPr>
        <p:spPr>
          <a:xfrm>
            <a:off x="4954870" y="3520222"/>
            <a:ext cx="2196244" cy="1643527"/>
          </a:xfrm>
          <a:prstGeom prst="rect">
            <a:avLst/>
          </a:prstGeom>
          <a:noFill/>
        </p:spPr>
        <p:txBody>
          <a:bodyPr wrap="square" rtlCol="0" anchor="t">
            <a:spAutoFit/>
          </a:bodyPr>
          <a:lstStyle/>
          <a:p>
            <a:pPr>
              <a:lnSpc>
                <a:spcPct val="90000"/>
              </a:lnSpc>
            </a:pPr>
            <a:r>
              <a:rPr lang="en-US" sz="1400" dirty="0">
                <a:solidFill>
                  <a:schemeClr val="bg1"/>
                </a:solidFill>
              </a:rPr>
              <a:t>Our communities must have a highly-skilled, culturally aware, trained, and supported workforce inspired by service to improve outcomes for those we are called to serve.</a:t>
            </a:r>
            <a:endParaRPr lang="en-IN" sz="1000" dirty="0">
              <a:solidFill>
                <a:schemeClr val="bg1"/>
              </a:solidFill>
            </a:endParaRPr>
          </a:p>
        </p:txBody>
      </p:sp>
      <p:sp>
        <p:nvSpPr>
          <p:cNvPr id="25" name="TextBox 24">
            <a:extLst>
              <a:ext uri="{FF2B5EF4-FFF2-40B4-BE49-F238E27FC236}">
                <a16:creationId xmlns:a16="http://schemas.microsoft.com/office/drawing/2014/main" id="{F83538E3-B700-4A2E-8654-42947EA59E77}"/>
              </a:ext>
            </a:extLst>
          </p:cNvPr>
          <p:cNvSpPr txBox="1"/>
          <p:nvPr/>
        </p:nvSpPr>
        <p:spPr>
          <a:xfrm>
            <a:off x="4954870" y="2776329"/>
            <a:ext cx="1944216" cy="707886"/>
          </a:xfrm>
          <a:prstGeom prst="rect">
            <a:avLst/>
          </a:prstGeom>
          <a:noFill/>
        </p:spPr>
        <p:txBody>
          <a:bodyPr wrap="square" rtlCol="0" anchor="b">
            <a:spAutoFit/>
          </a:bodyPr>
          <a:lstStyle/>
          <a:p>
            <a:r>
              <a:rPr lang="en-US" sz="2000" b="1" kern="0" dirty="0" smtClean="0">
                <a:solidFill>
                  <a:schemeClr val="bg1"/>
                </a:solidFill>
                <a:latin typeface="Open Sans"/>
                <a:cs typeface="Arial" panose="020B0604020202020204" pitchFamily="34" charset="0"/>
              </a:rPr>
              <a:t>Workforce Excellence</a:t>
            </a:r>
            <a:endParaRPr lang="en-IN" sz="2000" b="1" dirty="0">
              <a:solidFill>
                <a:schemeClr val="bg1"/>
              </a:solidFill>
            </a:endParaRPr>
          </a:p>
        </p:txBody>
      </p:sp>
      <p:sp>
        <p:nvSpPr>
          <p:cNvPr id="28" name="TextBox 27">
            <a:extLst>
              <a:ext uri="{FF2B5EF4-FFF2-40B4-BE49-F238E27FC236}">
                <a16:creationId xmlns:a16="http://schemas.microsoft.com/office/drawing/2014/main" id="{5390B790-884A-4F26-AE9C-86FB4FF33178}"/>
              </a:ext>
            </a:extLst>
          </p:cNvPr>
          <p:cNvSpPr txBox="1"/>
          <p:nvPr/>
        </p:nvSpPr>
        <p:spPr>
          <a:xfrm>
            <a:off x="8664019" y="3484215"/>
            <a:ext cx="2394050" cy="2031325"/>
          </a:xfrm>
          <a:prstGeom prst="rect">
            <a:avLst/>
          </a:prstGeom>
          <a:noFill/>
        </p:spPr>
        <p:txBody>
          <a:bodyPr wrap="square" rtlCol="0" anchor="t">
            <a:spAutoFit/>
          </a:bodyPr>
          <a:lstStyle/>
          <a:p>
            <a:pPr>
              <a:lnSpc>
                <a:spcPct val="90000"/>
              </a:lnSpc>
            </a:pPr>
            <a:r>
              <a:rPr lang="en-US" sz="1400" dirty="0">
                <a:solidFill>
                  <a:schemeClr val="bg1"/>
                </a:solidFill>
              </a:rPr>
              <a:t>The shared commitment and collective impact of public and private organizations, those with lived experience, and community members are the cornerstone to ensure children are safer, families are healthier, and communities are stronger and supportive places for all to thrive.</a:t>
            </a:r>
            <a:endParaRPr lang="en-IN" sz="1000" dirty="0">
              <a:solidFill>
                <a:schemeClr val="bg1"/>
              </a:solidFill>
            </a:endParaRPr>
          </a:p>
        </p:txBody>
      </p:sp>
      <p:sp>
        <p:nvSpPr>
          <p:cNvPr id="29" name="TextBox 28">
            <a:extLst>
              <a:ext uri="{FF2B5EF4-FFF2-40B4-BE49-F238E27FC236}">
                <a16:creationId xmlns:a16="http://schemas.microsoft.com/office/drawing/2014/main" id="{FD641B3A-9F7F-4D24-95E4-6FDF4F77AB03}"/>
              </a:ext>
            </a:extLst>
          </p:cNvPr>
          <p:cNvSpPr txBox="1"/>
          <p:nvPr/>
        </p:nvSpPr>
        <p:spPr>
          <a:xfrm>
            <a:off x="8664019" y="2757055"/>
            <a:ext cx="2196244" cy="707886"/>
          </a:xfrm>
          <a:prstGeom prst="rect">
            <a:avLst/>
          </a:prstGeom>
          <a:noFill/>
        </p:spPr>
        <p:txBody>
          <a:bodyPr wrap="square" rtlCol="0" anchor="b">
            <a:spAutoFit/>
          </a:bodyPr>
          <a:lstStyle/>
          <a:p>
            <a:r>
              <a:rPr lang="en-US" sz="2000" b="1" kern="0" dirty="0" smtClean="0">
                <a:solidFill>
                  <a:schemeClr val="bg1"/>
                </a:solidFill>
                <a:latin typeface="Open Sans"/>
                <a:cs typeface="Arial" panose="020B0604020202020204" pitchFamily="34" charset="0"/>
              </a:rPr>
              <a:t>Building Communities of Hope</a:t>
            </a:r>
            <a:endParaRPr lang="en-IN" sz="2000" b="1" dirty="0">
              <a:solidFill>
                <a:schemeClr val="bg1"/>
              </a:solidFil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8405" y="79191"/>
            <a:ext cx="4651468" cy="1079328"/>
          </a:xfrm>
          <a:prstGeom prst="rect">
            <a:avLst/>
          </a:prstGeom>
        </p:spPr>
      </p:pic>
      <p:sp>
        <p:nvSpPr>
          <p:cNvPr id="33" name="Title 2">
            <a:extLst>
              <a:ext uri="{FF2B5EF4-FFF2-40B4-BE49-F238E27FC236}">
                <a16:creationId xmlns:a16="http://schemas.microsoft.com/office/drawing/2014/main" id="{DB5A2353-1CCC-4E6B-9185-3696E296A071}"/>
              </a:ext>
            </a:extLst>
          </p:cNvPr>
          <p:cNvSpPr>
            <a:spLocks noGrp="1"/>
          </p:cNvSpPr>
          <p:nvPr>
            <p:ph type="title"/>
          </p:nvPr>
        </p:nvSpPr>
        <p:spPr>
          <a:xfrm>
            <a:off x="765820" y="5657364"/>
            <a:ext cx="10969943" cy="711081"/>
          </a:xfrm>
        </p:spPr>
        <p:txBody>
          <a:bodyPr/>
          <a:lstStyle/>
          <a:p>
            <a:pPr algn="ctr"/>
            <a:r>
              <a:rPr lang="en-IN" dirty="0">
                <a:solidFill>
                  <a:schemeClr val="tx2"/>
                </a:solidFill>
                <a:latin typeface="Open Sans"/>
              </a:rPr>
              <a:t>Our</a:t>
            </a:r>
            <a:r>
              <a:rPr lang="en-IN" dirty="0">
                <a:latin typeface="Open Sans"/>
              </a:rPr>
              <a:t> </a:t>
            </a:r>
            <a:r>
              <a:rPr lang="en-IN" b="1" dirty="0" smtClean="0">
                <a:solidFill>
                  <a:schemeClr val="accent6"/>
                </a:solidFill>
                <a:latin typeface="Open Sans"/>
              </a:rPr>
              <a:t>Investment Areas</a:t>
            </a:r>
            <a:endParaRPr lang="en-IN" b="1" dirty="0">
              <a:solidFill>
                <a:schemeClr val="accent6"/>
              </a:solidFill>
              <a:latin typeface="Open Sans"/>
            </a:endParaRPr>
          </a:p>
        </p:txBody>
      </p:sp>
    </p:spTree>
    <p:extLst>
      <p:ext uri="{BB962C8B-B14F-4D97-AF65-F5344CB8AC3E}">
        <p14:creationId xmlns:p14="http://schemas.microsoft.com/office/powerpoint/2010/main" val="30841113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68E60DAC-3CCA-4D4C-B91A-C40F8E6B44B4}"/>
              </a:ext>
            </a:extLst>
          </p:cNvPr>
          <p:cNvSpPr>
            <a:spLocks noGrp="1"/>
          </p:cNvSpPr>
          <p:nvPr>
            <p:ph type="title"/>
          </p:nvPr>
        </p:nvSpPr>
        <p:spPr/>
        <p:txBody>
          <a:bodyPr/>
          <a:lstStyle/>
          <a:p>
            <a:r>
              <a:rPr lang="en-IN" dirty="0" smtClean="0">
                <a:solidFill>
                  <a:schemeClr val="accent1"/>
                </a:solidFill>
                <a:latin typeface="Open Sans"/>
              </a:rPr>
              <a:t>Our Core Work is ALL</a:t>
            </a:r>
            <a:r>
              <a:rPr lang="en-IN" dirty="0" smtClean="0">
                <a:latin typeface="Open Sans"/>
              </a:rPr>
              <a:t> </a:t>
            </a:r>
            <a:r>
              <a:rPr lang="en-IN" b="1" dirty="0" smtClean="0">
                <a:solidFill>
                  <a:schemeClr val="accent6"/>
                </a:solidFill>
                <a:latin typeface="Open Sans"/>
              </a:rPr>
              <a:t>Connected</a:t>
            </a:r>
            <a:endParaRPr lang="en-IN" b="1" dirty="0">
              <a:solidFill>
                <a:schemeClr val="accent6"/>
              </a:solidFill>
              <a:latin typeface="Open Sans"/>
            </a:endParaRPr>
          </a:p>
        </p:txBody>
      </p:sp>
      <p:sp>
        <p:nvSpPr>
          <p:cNvPr id="23" name="Slide Number Placeholder 22">
            <a:extLst>
              <a:ext uri="{FF2B5EF4-FFF2-40B4-BE49-F238E27FC236}">
                <a16:creationId xmlns:a16="http://schemas.microsoft.com/office/drawing/2014/main" id="{45EE259E-054C-4E26-BF4A-3FCF511F28CA}"/>
              </a:ext>
            </a:extLst>
          </p:cNvPr>
          <p:cNvSpPr>
            <a:spLocks noGrp="1"/>
          </p:cNvSpPr>
          <p:nvPr>
            <p:ph type="sldNum" sz="quarter" idx="12"/>
          </p:nvPr>
        </p:nvSpPr>
        <p:spPr/>
        <p:txBody>
          <a:bodyPr/>
          <a:lstStyle/>
          <a:p>
            <a:fld id="{96E69268-9C8B-4EBF-A9EE-DC5DC2D48DC3}" type="slidenum">
              <a:rPr lang="en-US" smtClean="0"/>
              <a:pPr/>
              <a:t>8</a:t>
            </a:fld>
            <a:endParaRPr lang="en-US" dirty="0"/>
          </a:p>
        </p:txBody>
      </p:sp>
      <p:grpSp>
        <p:nvGrpSpPr>
          <p:cNvPr id="8" name="Group 7">
            <a:extLst>
              <a:ext uri="{FF2B5EF4-FFF2-40B4-BE49-F238E27FC236}">
                <a16:creationId xmlns:a16="http://schemas.microsoft.com/office/drawing/2014/main" id="{568D6287-BBA7-4270-80F1-94C392F32818}"/>
              </a:ext>
            </a:extLst>
          </p:cNvPr>
          <p:cNvGrpSpPr/>
          <p:nvPr/>
        </p:nvGrpSpPr>
        <p:grpSpPr>
          <a:xfrm>
            <a:off x="4244947" y="1834627"/>
            <a:ext cx="3840954" cy="3832630"/>
            <a:chOff x="4150196" y="1951890"/>
            <a:chExt cx="3258975" cy="3251914"/>
          </a:xfrm>
        </p:grpSpPr>
        <p:sp>
          <p:nvSpPr>
            <p:cNvPr id="52" name="Freeform 39">
              <a:extLst>
                <a:ext uri="{FF2B5EF4-FFF2-40B4-BE49-F238E27FC236}">
                  <a16:creationId xmlns:a16="http://schemas.microsoft.com/office/drawing/2014/main" id="{4098A542-E407-48A3-8AF1-25B81B989F91}"/>
                </a:ext>
              </a:extLst>
            </p:cNvPr>
            <p:cNvSpPr>
              <a:spLocks/>
            </p:cNvSpPr>
            <p:nvPr/>
          </p:nvSpPr>
          <p:spPr bwMode="auto">
            <a:xfrm rot="5400000">
              <a:off x="4159374" y="1951889"/>
              <a:ext cx="3233559" cy="3251916"/>
            </a:xfrm>
            <a:custGeom>
              <a:avLst/>
              <a:gdLst/>
              <a:ahLst/>
              <a:cxnLst>
                <a:cxn ang="0">
                  <a:pos x="1145" y="0"/>
                </a:cxn>
                <a:cxn ang="0">
                  <a:pos x="1271" y="7"/>
                </a:cxn>
                <a:cxn ang="0">
                  <a:pos x="1392" y="26"/>
                </a:cxn>
                <a:cxn ang="0">
                  <a:pos x="1508" y="59"/>
                </a:cxn>
                <a:cxn ang="0">
                  <a:pos x="1618" y="103"/>
                </a:cxn>
                <a:cxn ang="0">
                  <a:pos x="1722" y="157"/>
                </a:cxn>
                <a:cxn ang="0">
                  <a:pos x="1822" y="222"/>
                </a:cxn>
                <a:cxn ang="0">
                  <a:pos x="1913" y="297"/>
                </a:cxn>
                <a:cxn ang="0">
                  <a:pos x="1995" y="381"/>
                </a:cxn>
                <a:cxn ang="0">
                  <a:pos x="2069" y="472"/>
                </a:cxn>
                <a:cxn ang="0">
                  <a:pos x="2134" y="571"/>
                </a:cxn>
                <a:cxn ang="0">
                  <a:pos x="2188" y="676"/>
                </a:cxn>
                <a:cxn ang="0">
                  <a:pos x="2232" y="788"/>
                </a:cxn>
                <a:cxn ang="0">
                  <a:pos x="2265" y="905"/>
                </a:cxn>
                <a:cxn ang="0">
                  <a:pos x="2283" y="1026"/>
                </a:cxn>
                <a:cxn ang="0">
                  <a:pos x="2290" y="1150"/>
                </a:cxn>
                <a:cxn ang="0">
                  <a:pos x="2283" y="1277"/>
                </a:cxn>
                <a:cxn ang="0">
                  <a:pos x="2265" y="1398"/>
                </a:cxn>
                <a:cxn ang="0">
                  <a:pos x="2232" y="1515"/>
                </a:cxn>
                <a:cxn ang="0">
                  <a:pos x="2188" y="1625"/>
                </a:cxn>
                <a:cxn ang="0">
                  <a:pos x="2134" y="1732"/>
                </a:cxn>
                <a:cxn ang="0">
                  <a:pos x="2069" y="1831"/>
                </a:cxn>
                <a:cxn ang="0">
                  <a:pos x="1995" y="1922"/>
                </a:cxn>
                <a:cxn ang="0">
                  <a:pos x="1913" y="2006"/>
                </a:cxn>
                <a:cxn ang="0">
                  <a:pos x="1822" y="2081"/>
                </a:cxn>
                <a:cxn ang="0">
                  <a:pos x="1722" y="2146"/>
                </a:cxn>
                <a:cxn ang="0">
                  <a:pos x="1618" y="2200"/>
                </a:cxn>
                <a:cxn ang="0">
                  <a:pos x="1508" y="2244"/>
                </a:cxn>
                <a:cxn ang="0">
                  <a:pos x="1392" y="2277"/>
                </a:cxn>
                <a:cxn ang="0">
                  <a:pos x="1271" y="2296"/>
                </a:cxn>
                <a:cxn ang="0">
                  <a:pos x="1145" y="2303"/>
                </a:cxn>
                <a:cxn ang="0">
                  <a:pos x="1019" y="2296"/>
                </a:cxn>
                <a:cxn ang="0">
                  <a:pos x="898" y="2277"/>
                </a:cxn>
                <a:cxn ang="0">
                  <a:pos x="782" y="2244"/>
                </a:cxn>
                <a:cxn ang="0">
                  <a:pos x="673" y="2200"/>
                </a:cxn>
                <a:cxn ang="0">
                  <a:pos x="568" y="2146"/>
                </a:cxn>
                <a:cxn ang="0">
                  <a:pos x="468" y="2081"/>
                </a:cxn>
                <a:cxn ang="0">
                  <a:pos x="377" y="2006"/>
                </a:cxn>
                <a:cxn ang="0">
                  <a:pos x="296" y="1922"/>
                </a:cxn>
                <a:cxn ang="0">
                  <a:pos x="221" y="1831"/>
                </a:cxn>
                <a:cxn ang="0">
                  <a:pos x="156" y="1732"/>
                </a:cxn>
                <a:cxn ang="0">
                  <a:pos x="102" y="1625"/>
                </a:cxn>
                <a:cxn ang="0">
                  <a:pos x="58" y="1515"/>
                </a:cxn>
                <a:cxn ang="0">
                  <a:pos x="26" y="1398"/>
                </a:cxn>
                <a:cxn ang="0">
                  <a:pos x="7" y="1277"/>
                </a:cxn>
                <a:cxn ang="0">
                  <a:pos x="0" y="1150"/>
                </a:cxn>
                <a:cxn ang="0">
                  <a:pos x="7" y="1026"/>
                </a:cxn>
                <a:cxn ang="0">
                  <a:pos x="26" y="905"/>
                </a:cxn>
                <a:cxn ang="0">
                  <a:pos x="58" y="788"/>
                </a:cxn>
                <a:cxn ang="0">
                  <a:pos x="102" y="676"/>
                </a:cxn>
                <a:cxn ang="0">
                  <a:pos x="156" y="571"/>
                </a:cxn>
                <a:cxn ang="0">
                  <a:pos x="221" y="472"/>
                </a:cxn>
                <a:cxn ang="0">
                  <a:pos x="296" y="381"/>
                </a:cxn>
                <a:cxn ang="0">
                  <a:pos x="377" y="297"/>
                </a:cxn>
                <a:cxn ang="0">
                  <a:pos x="468" y="222"/>
                </a:cxn>
                <a:cxn ang="0">
                  <a:pos x="568" y="157"/>
                </a:cxn>
                <a:cxn ang="0">
                  <a:pos x="673" y="103"/>
                </a:cxn>
                <a:cxn ang="0">
                  <a:pos x="782" y="59"/>
                </a:cxn>
                <a:cxn ang="0">
                  <a:pos x="898" y="26"/>
                </a:cxn>
                <a:cxn ang="0">
                  <a:pos x="1019" y="7"/>
                </a:cxn>
                <a:cxn ang="0">
                  <a:pos x="1145" y="0"/>
                </a:cxn>
              </a:cxnLst>
              <a:rect l="0" t="0" r="r" b="b"/>
              <a:pathLst>
                <a:path w="2290" h="2303">
                  <a:moveTo>
                    <a:pt x="1145" y="0"/>
                  </a:moveTo>
                  <a:lnTo>
                    <a:pt x="1271" y="7"/>
                  </a:lnTo>
                  <a:lnTo>
                    <a:pt x="1392" y="26"/>
                  </a:lnTo>
                  <a:lnTo>
                    <a:pt x="1508" y="59"/>
                  </a:lnTo>
                  <a:lnTo>
                    <a:pt x="1618" y="103"/>
                  </a:lnTo>
                  <a:lnTo>
                    <a:pt x="1722" y="157"/>
                  </a:lnTo>
                  <a:lnTo>
                    <a:pt x="1822" y="222"/>
                  </a:lnTo>
                  <a:lnTo>
                    <a:pt x="1913" y="297"/>
                  </a:lnTo>
                  <a:lnTo>
                    <a:pt x="1995" y="381"/>
                  </a:lnTo>
                  <a:lnTo>
                    <a:pt x="2069" y="472"/>
                  </a:lnTo>
                  <a:lnTo>
                    <a:pt x="2134" y="571"/>
                  </a:lnTo>
                  <a:lnTo>
                    <a:pt x="2188" y="676"/>
                  </a:lnTo>
                  <a:lnTo>
                    <a:pt x="2232" y="788"/>
                  </a:lnTo>
                  <a:lnTo>
                    <a:pt x="2265" y="905"/>
                  </a:lnTo>
                  <a:lnTo>
                    <a:pt x="2283" y="1026"/>
                  </a:lnTo>
                  <a:lnTo>
                    <a:pt x="2290" y="1150"/>
                  </a:lnTo>
                  <a:lnTo>
                    <a:pt x="2283" y="1277"/>
                  </a:lnTo>
                  <a:lnTo>
                    <a:pt x="2265" y="1398"/>
                  </a:lnTo>
                  <a:lnTo>
                    <a:pt x="2232" y="1515"/>
                  </a:lnTo>
                  <a:lnTo>
                    <a:pt x="2188" y="1625"/>
                  </a:lnTo>
                  <a:lnTo>
                    <a:pt x="2134" y="1732"/>
                  </a:lnTo>
                  <a:lnTo>
                    <a:pt x="2069" y="1831"/>
                  </a:lnTo>
                  <a:lnTo>
                    <a:pt x="1995" y="1922"/>
                  </a:lnTo>
                  <a:lnTo>
                    <a:pt x="1913" y="2006"/>
                  </a:lnTo>
                  <a:lnTo>
                    <a:pt x="1822" y="2081"/>
                  </a:lnTo>
                  <a:lnTo>
                    <a:pt x="1722" y="2146"/>
                  </a:lnTo>
                  <a:lnTo>
                    <a:pt x="1618" y="2200"/>
                  </a:lnTo>
                  <a:lnTo>
                    <a:pt x="1508" y="2244"/>
                  </a:lnTo>
                  <a:lnTo>
                    <a:pt x="1392" y="2277"/>
                  </a:lnTo>
                  <a:lnTo>
                    <a:pt x="1271" y="2296"/>
                  </a:lnTo>
                  <a:lnTo>
                    <a:pt x="1145" y="2303"/>
                  </a:lnTo>
                  <a:lnTo>
                    <a:pt x="1019" y="2296"/>
                  </a:lnTo>
                  <a:lnTo>
                    <a:pt x="898" y="2277"/>
                  </a:lnTo>
                  <a:lnTo>
                    <a:pt x="782" y="2244"/>
                  </a:lnTo>
                  <a:lnTo>
                    <a:pt x="673" y="2200"/>
                  </a:lnTo>
                  <a:lnTo>
                    <a:pt x="568" y="2146"/>
                  </a:lnTo>
                  <a:lnTo>
                    <a:pt x="468" y="2081"/>
                  </a:lnTo>
                  <a:lnTo>
                    <a:pt x="377" y="2006"/>
                  </a:lnTo>
                  <a:lnTo>
                    <a:pt x="296" y="1922"/>
                  </a:lnTo>
                  <a:lnTo>
                    <a:pt x="221" y="1831"/>
                  </a:lnTo>
                  <a:lnTo>
                    <a:pt x="156" y="1732"/>
                  </a:lnTo>
                  <a:lnTo>
                    <a:pt x="102" y="1625"/>
                  </a:lnTo>
                  <a:lnTo>
                    <a:pt x="58" y="1515"/>
                  </a:lnTo>
                  <a:lnTo>
                    <a:pt x="26" y="1398"/>
                  </a:lnTo>
                  <a:lnTo>
                    <a:pt x="7" y="1277"/>
                  </a:lnTo>
                  <a:lnTo>
                    <a:pt x="0" y="1150"/>
                  </a:lnTo>
                  <a:lnTo>
                    <a:pt x="7" y="1026"/>
                  </a:lnTo>
                  <a:lnTo>
                    <a:pt x="26" y="905"/>
                  </a:lnTo>
                  <a:lnTo>
                    <a:pt x="58" y="788"/>
                  </a:lnTo>
                  <a:lnTo>
                    <a:pt x="102" y="676"/>
                  </a:lnTo>
                  <a:lnTo>
                    <a:pt x="156" y="571"/>
                  </a:lnTo>
                  <a:lnTo>
                    <a:pt x="221" y="472"/>
                  </a:lnTo>
                  <a:lnTo>
                    <a:pt x="296" y="381"/>
                  </a:lnTo>
                  <a:lnTo>
                    <a:pt x="377" y="297"/>
                  </a:lnTo>
                  <a:lnTo>
                    <a:pt x="468" y="222"/>
                  </a:lnTo>
                  <a:lnTo>
                    <a:pt x="568" y="157"/>
                  </a:lnTo>
                  <a:lnTo>
                    <a:pt x="673" y="103"/>
                  </a:lnTo>
                  <a:lnTo>
                    <a:pt x="782" y="59"/>
                  </a:lnTo>
                  <a:lnTo>
                    <a:pt x="898" y="26"/>
                  </a:lnTo>
                  <a:lnTo>
                    <a:pt x="1019" y="7"/>
                  </a:lnTo>
                  <a:lnTo>
                    <a:pt x="114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1">
              <a:extLst>
                <a:ext uri="{FF2B5EF4-FFF2-40B4-BE49-F238E27FC236}">
                  <a16:creationId xmlns:a16="http://schemas.microsoft.com/office/drawing/2014/main" id="{CE8A7562-50D1-44C3-BDBE-BBB2C924B1CB}"/>
                </a:ext>
              </a:extLst>
            </p:cNvPr>
            <p:cNvSpPr>
              <a:spLocks/>
            </p:cNvSpPr>
            <p:nvPr/>
          </p:nvSpPr>
          <p:spPr bwMode="auto">
            <a:xfrm>
              <a:off x="4968469" y="1951890"/>
              <a:ext cx="807685" cy="3251914"/>
            </a:xfrm>
            <a:custGeom>
              <a:avLst/>
              <a:gdLst/>
              <a:ahLst/>
              <a:cxnLst>
                <a:cxn ang="0">
                  <a:pos x="572" y="0"/>
                </a:cxn>
                <a:cxn ang="0">
                  <a:pos x="572" y="2303"/>
                </a:cxn>
                <a:cxn ang="0">
                  <a:pos x="505" y="2296"/>
                </a:cxn>
                <a:cxn ang="0">
                  <a:pos x="442" y="2272"/>
                </a:cxn>
                <a:cxn ang="0">
                  <a:pos x="379" y="2235"/>
                </a:cxn>
                <a:cxn ang="0">
                  <a:pos x="321" y="2186"/>
                </a:cxn>
                <a:cxn ang="0">
                  <a:pos x="265" y="2123"/>
                </a:cxn>
                <a:cxn ang="0">
                  <a:pos x="214" y="2050"/>
                </a:cxn>
                <a:cxn ang="0">
                  <a:pos x="167" y="1966"/>
                </a:cxn>
                <a:cxn ang="0">
                  <a:pos x="125" y="1870"/>
                </a:cxn>
                <a:cxn ang="0">
                  <a:pos x="88" y="1767"/>
                </a:cxn>
                <a:cxn ang="0">
                  <a:pos x="58" y="1658"/>
                </a:cxn>
                <a:cxn ang="0">
                  <a:pos x="32" y="1538"/>
                </a:cxn>
                <a:cxn ang="0">
                  <a:pos x="14" y="1414"/>
                </a:cxn>
                <a:cxn ang="0">
                  <a:pos x="4" y="1284"/>
                </a:cxn>
                <a:cxn ang="0">
                  <a:pos x="0" y="1150"/>
                </a:cxn>
                <a:cxn ang="0">
                  <a:pos x="4" y="1017"/>
                </a:cxn>
                <a:cxn ang="0">
                  <a:pos x="14" y="886"/>
                </a:cxn>
                <a:cxn ang="0">
                  <a:pos x="32" y="762"/>
                </a:cxn>
                <a:cxn ang="0">
                  <a:pos x="58" y="645"/>
                </a:cxn>
                <a:cxn ang="0">
                  <a:pos x="88" y="536"/>
                </a:cxn>
                <a:cxn ang="0">
                  <a:pos x="125" y="433"/>
                </a:cxn>
                <a:cxn ang="0">
                  <a:pos x="167" y="337"/>
                </a:cxn>
                <a:cxn ang="0">
                  <a:pos x="214" y="253"/>
                </a:cxn>
                <a:cxn ang="0">
                  <a:pos x="265" y="180"/>
                </a:cxn>
                <a:cxn ang="0">
                  <a:pos x="321" y="117"/>
                </a:cxn>
                <a:cxn ang="0">
                  <a:pos x="379" y="68"/>
                </a:cxn>
                <a:cxn ang="0">
                  <a:pos x="442" y="31"/>
                </a:cxn>
                <a:cxn ang="0">
                  <a:pos x="505" y="7"/>
                </a:cxn>
                <a:cxn ang="0">
                  <a:pos x="572" y="0"/>
                </a:cxn>
              </a:cxnLst>
              <a:rect l="0" t="0" r="r" b="b"/>
              <a:pathLst>
                <a:path w="572" h="2303">
                  <a:moveTo>
                    <a:pt x="572" y="0"/>
                  </a:moveTo>
                  <a:lnTo>
                    <a:pt x="572" y="2303"/>
                  </a:lnTo>
                  <a:lnTo>
                    <a:pt x="505" y="2296"/>
                  </a:lnTo>
                  <a:lnTo>
                    <a:pt x="442" y="2272"/>
                  </a:lnTo>
                  <a:lnTo>
                    <a:pt x="379" y="2235"/>
                  </a:lnTo>
                  <a:lnTo>
                    <a:pt x="321" y="2186"/>
                  </a:lnTo>
                  <a:lnTo>
                    <a:pt x="265" y="2123"/>
                  </a:lnTo>
                  <a:lnTo>
                    <a:pt x="214" y="2050"/>
                  </a:lnTo>
                  <a:lnTo>
                    <a:pt x="167" y="1966"/>
                  </a:lnTo>
                  <a:lnTo>
                    <a:pt x="125" y="1870"/>
                  </a:lnTo>
                  <a:lnTo>
                    <a:pt x="88" y="1767"/>
                  </a:lnTo>
                  <a:lnTo>
                    <a:pt x="58" y="1658"/>
                  </a:lnTo>
                  <a:lnTo>
                    <a:pt x="32" y="1538"/>
                  </a:lnTo>
                  <a:lnTo>
                    <a:pt x="14" y="1414"/>
                  </a:lnTo>
                  <a:lnTo>
                    <a:pt x="4" y="1284"/>
                  </a:lnTo>
                  <a:lnTo>
                    <a:pt x="0" y="1150"/>
                  </a:lnTo>
                  <a:lnTo>
                    <a:pt x="4" y="1017"/>
                  </a:lnTo>
                  <a:lnTo>
                    <a:pt x="14" y="886"/>
                  </a:lnTo>
                  <a:lnTo>
                    <a:pt x="32" y="762"/>
                  </a:lnTo>
                  <a:lnTo>
                    <a:pt x="58" y="645"/>
                  </a:lnTo>
                  <a:lnTo>
                    <a:pt x="88" y="536"/>
                  </a:lnTo>
                  <a:lnTo>
                    <a:pt x="125" y="433"/>
                  </a:lnTo>
                  <a:lnTo>
                    <a:pt x="167" y="337"/>
                  </a:lnTo>
                  <a:lnTo>
                    <a:pt x="214" y="253"/>
                  </a:lnTo>
                  <a:lnTo>
                    <a:pt x="265" y="180"/>
                  </a:lnTo>
                  <a:lnTo>
                    <a:pt x="321" y="117"/>
                  </a:lnTo>
                  <a:lnTo>
                    <a:pt x="379" y="68"/>
                  </a:lnTo>
                  <a:lnTo>
                    <a:pt x="442" y="31"/>
                  </a:lnTo>
                  <a:lnTo>
                    <a:pt x="505" y="7"/>
                  </a:lnTo>
                  <a:lnTo>
                    <a:pt x="57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42">
              <a:extLst>
                <a:ext uri="{FF2B5EF4-FFF2-40B4-BE49-F238E27FC236}">
                  <a16:creationId xmlns:a16="http://schemas.microsoft.com/office/drawing/2014/main" id="{7640415D-CEA2-491C-9609-8AD4B63130CC}"/>
                </a:ext>
              </a:extLst>
            </p:cNvPr>
            <p:cNvSpPr>
              <a:spLocks/>
            </p:cNvSpPr>
            <p:nvPr/>
          </p:nvSpPr>
          <p:spPr bwMode="auto">
            <a:xfrm>
              <a:off x="5776153" y="1951890"/>
              <a:ext cx="1616780" cy="3251914"/>
            </a:xfrm>
            <a:custGeom>
              <a:avLst/>
              <a:gdLst/>
              <a:ahLst/>
              <a:cxnLst>
                <a:cxn ang="0">
                  <a:pos x="0" y="0"/>
                </a:cxn>
                <a:cxn ang="0">
                  <a:pos x="126" y="7"/>
                </a:cxn>
                <a:cxn ang="0">
                  <a:pos x="247" y="26"/>
                </a:cxn>
                <a:cxn ang="0">
                  <a:pos x="363" y="59"/>
                </a:cxn>
                <a:cxn ang="0">
                  <a:pos x="473" y="103"/>
                </a:cxn>
                <a:cxn ang="0">
                  <a:pos x="577" y="157"/>
                </a:cxn>
                <a:cxn ang="0">
                  <a:pos x="677" y="222"/>
                </a:cxn>
                <a:cxn ang="0">
                  <a:pos x="768" y="297"/>
                </a:cxn>
                <a:cxn ang="0">
                  <a:pos x="850" y="381"/>
                </a:cxn>
                <a:cxn ang="0">
                  <a:pos x="924" y="472"/>
                </a:cxn>
                <a:cxn ang="0">
                  <a:pos x="989" y="571"/>
                </a:cxn>
                <a:cxn ang="0">
                  <a:pos x="1043" y="676"/>
                </a:cxn>
                <a:cxn ang="0">
                  <a:pos x="1087" y="788"/>
                </a:cxn>
                <a:cxn ang="0">
                  <a:pos x="1120" y="905"/>
                </a:cxn>
                <a:cxn ang="0">
                  <a:pos x="1138" y="1026"/>
                </a:cxn>
                <a:cxn ang="0">
                  <a:pos x="1145" y="1150"/>
                </a:cxn>
                <a:cxn ang="0">
                  <a:pos x="1138" y="1277"/>
                </a:cxn>
                <a:cxn ang="0">
                  <a:pos x="1120" y="1398"/>
                </a:cxn>
                <a:cxn ang="0">
                  <a:pos x="1087" y="1515"/>
                </a:cxn>
                <a:cxn ang="0">
                  <a:pos x="1043" y="1625"/>
                </a:cxn>
                <a:cxn ang="0">
                  <a:pos x="989" y="1732"/>
                </a:cxn>
                <a:cxn ang="0">
                  <a:pos x="924" y="1831"/>
                </a:cxn>
                <a:cxn ang="0">
                  <a:pos x="850" y="1922"/>
                </a:cxn>
                <a:cxn ang="0">
                  <a:pos x="768" y="2006"/>
                </a:cxn>
                <a:cxn ang="0">
                  <a:pos x="677" y="2081"/>
                </a:cxn>
                <a:cxn ang="0">
                  <a:pos x="577" y="2146"/>
                </a:cxn>
                <a:cxn ang="0">
                  <a:pos x="473" y="2200"/>
                </a:cxn>
                <a:cxn ang="0">
                  <a:pos x="363" y="2244"/>
                </a:cxn>
                <a:cxn ang="0">
                  <a:pos x="247" y="2277"/>
                </a:cxn>
                <a:cxn ang="0">
                  <a:pos x="126" y="2296"/>
                </a:cxn>
                <a:cxn ang="0">
                  <a:pos x="0" y="2303"/>
                </a:cxn>
                <a:cxn ang="0">
                  <a:pos x="0" y="0"/>
                </a:cxn>
              </a:cxnLst>
              <a:rect l="0" t="0" r="r" b="b"/>
              <a:pathLst>
                <a:path w="1145" h="2303">
                  <a:moveTo>
                    <a:pt x="0" y="0"/>
                  </a:moveTo>
                  <a:lnTo>
                    <a:pt x="126" y="7"/>
                  </a:lnTo>
                  <a:lnTo>
                    <a:pt x="247" y="26"/>
                  </a:lnTo>
                  <a:lnTo>
                    <a:pt x="363" y="59"/>
                  </a:lnTo>
                  <a:lnTo>
                    <a:pt x="473" y="103"/>
                  </a:lnTo>
                  <a:lnTo>
                    <a:pt x="577" y="157"/>
                  </a:lnTo>
                  <a:lnTo>
                    <a:pt x="677" y="222"/>
                  </a:lnTo>
                  <a:lnTo>
                    <a:pt x="768" y="297"/>
                  </a:lnTo>
                  <a:lnTo>
                    <a:pt x="850" y="381"/>
                  </a:lnTo>
                  <a:lnTo>
                    <a:pt x="924" y="472"/>
                  </a:lnTo>
                  <a:lnTo>
                    <a:pt x="989" y="571"/>
                  </a:lnTo>
                  <a:lnTo>
                    <a:pt x="1043" y="676"/>
                  </a:lnTo>
                  <a:lnTo>
                    <a:pt x="1087" y="788"/>
                  </a:lnTo>
                  <a:lnTo>
                    <a:pt x="1120" y="905"/>
                  </a:lnTo>
                  <a:lnTo>
                    <a:pt x="1138" y="1026"/>
                  </a:lnTo>
                  <a:lnTo>
                    <a:pt x="1145" y="1150"/>
                  </a:lnTo>
                  <a:lnTo>
                    <a:pt x="1138" y="1277"/>
                  </a:lnTo>
                  <a:lnTo>
                    <a:pt x="1120" y="1398"/>
                  </a:lnTo>
                  <a:lnTo>
                    <a:pt x="1087" y="1515"/>
                  </a:lnTo>
                  <a:lnTo>
                    <a:pt x="1043" y="1625"/>
                  </a:lnTo>
                  <a:lnTo>
                    <a:pt x="989" y="1732"/>
                  </a:lnTo>
                  <a:lnTo>
                    <a:pt x="924" y="1831"/>
                  </a:lnTo>
                  <a:lnTo>
                    <a:pt x="850" y="1922"/>
                  </a:lnTo>
                  <a:lnTo>
                    <a:pt x="768" y="2006"/>
                  </a:lnTo>
                  <a:lnTo>
                    <a:pt x="677" y="2081"/>
                  </a:lnTo>
                  <a:lnTo>
                    <a:pt x="577" y="2146"/>
                  </a:lnTo>
                  <a:lnTo>
                    <a:pt x="473" y="2200"/>
                  </a:lnTo>
                  <a:lnTo>
                    <a:pt x="363" y="2244"/>
                  </a:lnTo>
                  <a:lnTo>
                    <a:pt x="247" y="2277"/>
                  </a:lnTo>
                  <a:lnTo>
                    <a:pt x="126" y="2296"/>
                  </a:lnTo>
                  <a:lnTo>
                    <a:pt x="0" y="2303"/>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43">
              <a:extLst>
                <a:ext uri="{FF2B5EF4-FFF2-40B4-BE49-F238E27FC236}">
                  <a16:creationId xmlns:a16="http://schemas.microsoft.com/office/drawing/2014/main" id="{DD69D2D5-649D-45DE-9DE7-AED1FFD1FAD0}"/>
                </a:ext>
              </a:extLst>
            </p:cNvPr>
            <p:cNvSpPr>
              <a:spLocks/>
            </p:cNvSpPr>
            <p:nvPr/>
          </p:nvSpPr>
          <p:spPr bwMode="auto">
            <a:xfrm>
              <a:off x="5204279" y="2415038"/>
              <a:ext cx="578934" cy="2325620"/>
            </a:xfrm>
            <a:custGeom>
              <a:avLst/>
              <a:gdLst/>
              <a:ahLst/>
              <a:cxnLst>
                <a:cxn ang="0">
                  <a:pos x="410" y="0"/>
                </a:cxn>
                <a:cxn ang="0">
                  <a:pos x="410" y="1647"/>
                </a:cxn>
                <a:cxn ang="0">
                  <a:pos x="354" y="1640"/>
                </a:cxn>
                <a:cxn ang="0">
                  <a:pos x="300" y="1617"/>
                </a:cxn>
                <a:cxn ang="0">
                  <a:pos x="249" y="1582"/>
                </a:cxn>
                <a:cxn ang="0">
                  <a:pos x="203" y="1535"/>
                </a:cxn>
                <a:cxn ang="0">
                  <a:pos x="158" y="1474"/>
                </a:cxn>
                <a:cxn ang="0">
                  <a:pos x="119" y="1407"/>
                </a:cxn>
                <a:cxn ang="0">
                  <a:pos x="84" y="1327"/>
                </a:cxn>
                <a:cxn ang="0">
                  <a:pos x="56" y="1238"/>
                </a:cxn>
                <a:cxn ang="0">
                  <a:pos x="33" y="1143"/>
                </a:cxn>
                <a:cxn ang="0">
                  <a:pos x="14" y="1042"/>
                </a:cxn>
                <a:cxn ang="0">
                  <a:pos x="5" y="935"/>
                </a:cxn>
                <a:cxn ang="0">
                  <a:pos x="0" y="822"/>
                </a:cxn>
                <a:cxn ang="0">
                  <a:pos x="5" y="710"/>
                </a:cxn>
                <a:cxn ang="0">
                  <a:pos x="14" y="605"/>
                </a:cxn>
                <a:cxn ang="0">
                  <a:pos x="33" y="502"/>
                </a:cxn>
                <a:cxn ang="0">
                  <a:pos x="56" y="409"/>
                </a:cxn>
                <a:cxn ang="0">
                  <a:pos x="84" y="320"/>
                </a:cxn>
                <a:cxn ang="0">
                  <a:pos x="119" y="240"/>
                </a:cxn>
                <a:cxn ang="0">
                  <a:pos x="158" y="170"/>
                </a:cxn>
                <a:cxn ang="0">
                  <a:pos x="203" y="112"/>
                </a:cxn>
                <a:cxn ang="0">
                  <a:pos x="249" y="65"/>
                </a:cxn>
                <a:cxn ang="0">
                  <a:pos x="300" y="30"/>
                </a:cxn>
                <a:cxn ang="0">
                  <a:pos x="354" y="7"/>
                </a:cxn>
                <a:cxn ang="0">
                  <a:pos x="410" y="0"/>
                </a:cxn>
              </a:cxnLst>
              <a:rect l="0" t="0" r="r" b="b"/>
              <a:pathLst>
                <a:path w="410" h="1647">
                  <a:moveTo>
                    <a:pt x="410" y="0"/>
                  </a:moveTo>
                  <a:lnTo>
                    <a:pt x="410" y="1647"/>
                  </a:lnTo>
                  <a:lnTo>
                    <a:pt x="354" y="1640"/>
                  </a:lnTo>
                  <a:lnTo>
                    <a:pt x="300" y="1617"/>
                  </a:lnTo>
                  <a:lnTo>
                    <a:pt x="249" y="1582"/>
                  </a:lnTo>
                  <a:lnTo>
                    <a:pt x="203" y="1535"/>
                  </a:lnTo>
                  <a:lnTo>
                    <a:pt x="158" y="1474"/>
                  </a:lnTo>
                  <a:lnTo>
                    <a:pt x="119" y="1407"/>
                  </a:lnTo>
                  <a:lnTo>
                    <a:pt x="84" y="1327"/>
                  </a:lnTo>
                  <a:lnTo>
                    <a:pt x="56" y="1238"/>
                  </a:lnTo>
                  <a:lnTo>
                    <a:pt x="33" y="1143"/>
                  </a:lnTo>
                  <a:lnTo>
                    <a:pt x="14" y="1042"/>
                  </a:lnTo>
                  <a:lnTo>
                    <a:pt x="5" y="935"/>
                  </a:lnTo>
                  <a:lnTo>
                    <a:pt x="0" y="822"/>
                  </a:lnTo>
                  <a:lnTo>
                    <a:pt x="5" y="710"/>
                  </a:lnTo>
                  <a:lnTo>
                    <a:pt x="14" y="605"/>
                  </a:lnTo>
                  <a:lnTo>
                    <a:pt x="33" y="502"/>
                  </a:lnTo>
                  <a:lnTo>
                    <a:pt x="56" y="409"/>
                  </a:lnTo>
                  <a:lnTo>
                    <a:pt x="84" y="320"/>
                  </a:lnTo>
                  <a:lnTo>
                    <a:pt x="119" y="240"/>
                  </a:lnTo>
                  <a:lnTo>
                    <a:pt x="158" y="170"/>
                  </a:lnTo>
                  <a:lnTo>
                    <a:pt x="203" y="112"/>
                  </a:lnTo>
                  <a:lnTo>
                    <a:pt x="249" y="65"/>
                  </a:lnTo>
                  <a:lnTo>
                    <a:pt x="300" y="30"/>
                  </a:lnTo>
                  <a:lnTo>
                    <a:pt x="354" y="7"/>
                  </a:lnTo>
                  <a:lnTo>
                    <a:pt x="41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44">
              <a:extLst>
                <a:ext uri="{FF2B5EF4-FFF2-40B4-BE49-F238E27FC236}">
                  <a16:creationId xmlns:a16="http://schemas.microsoft.com/office/drawing/2014/main" id="{7520B192-527F-43DA-A963-6AE110928A90}"/>
                </a:ext>
              </a:extLst>
            </p:cNvPr>
            <p:cNvSpPr>
              <a:spLocks/>
            </p:cNvSpPr>
            <p:nvPr/>
          </p:nvSpPr>
          <p:spPr bwMode="auto">
            <a:xfrm>
              <a:off x="5783213" y="2415038"/>
              <a:ext cx="1156457" cy="2325620"/>
            </a:xfrm>
            <a:custGeom>
              <a:avLst/>
              <a:gdLst/>
              <a:ahLst/>
              <a:cxnLst>
                <a:cxn ang="0">
                  <a:pos x="0" y="0"/>
                </a:cxn>
                <a:cxn ang="0">
                  <a:pos x="102" y="7"/>
                </a:cxn>
                <a:cxn ang="0">
                  <a:pos x="202" y="25"/>
                </a:cxn>
                <a:cxn ang="0">
                  <a:pos x="295" y="56"/>
                </a:cxn>
                <a:cxn ang="0">
                  <a:pos x="384" y="95"/>
                </a:cxn>
                <a:cxn ang="0">
                  <a:pos x="468" y="147"/>
                </a:cxn>
                <a:cxn ang="0">
                  <a:pos x="544" y="208"/>
                </a:cxn>
                <a:cxn ang="0">
                  <a:pos x="612" y="275"/>
                </a:cxn>
                <a:cxn ang="0">
                  <a:pos x="672" y="353"/>
                </a:cxn>
                <a:cxn ang="0">
                  <a:pos x="724" y="437"/>
                </a:cxn>
                <a:cxn ang="0">
                  <a:pos x="763" y="525"/>
                </a:cxn>
                <a:cxn ang="0">
                  <a:pos x="793" y="619"/>
                </a:cxn>
                <a:cxn ang="0">
                  <a:pos x="812" y="720"/>
                </a:cxn>
                <a:cxn ang="0">
                  <a:pos x="819" y="822"/>
                </a:cxn>
                <a:cxn ang="0">
                  <a:pos x="812" y="925"/>
                </a:cxn>
                <a:cxn ang="0">
                  <a:pos x="793" y="1026"/>
                </a:cxn>
                <a:cxn ang="0">
                  <a:pos x="763" y="1122"/>
                </a:cxn>
                <a:cxn ang="0">
                  <a:pos x="724" y="1210"/>
                </a:cxn>
                <a:cxn ang="0">
                  <a:pos x="672" y="1295"/>
                </a:cxn>
                <a:cxn ang="0">
                  <a:pos x="612" y="1369"/>
                </a:cxn>
                <a:cxn ang="0">
                  <a:pos x="544" y="1439"/>
                </a:cxn>
                <a:cxn ang="0">
                  <a:pos x="468" y="1500"/>
                </a:cxn>
                <a:cxn ang="0">
                  <a:pos x="384" y="1552"/>
                </a:cxn>
                <a:cxn ang="0">
                  <a:pos x="295" y="1591"/>
                </a:cxn>
                <a:cxn ang="0">
                  <a:pos x="202" y="1622"/>
                </a:cxn>
                <a:cxn ang="0">
                  <a:pos x="102" y="1640"/>
                </a:cxn>
                <a:cxn ang="0">
                  <a:pos x="0" y="1647"/>
                </a:cxn>
                <a:cxn ang="0">
                  <a:pos x="0" y="0"/>
                </a:cxn>
              </a:cxnLst>
              <a:rect l="0" t="0" r="r" b="b"/>
              <a:pathLst>
                <a:path w="819" h="1647">
                  <a:moveTo>
                    <a:pt x="0" y="0"/>
                  </a:moveTo>
                  <a:lnTo>
                    <a:pt x="102" y="7"/>
                  </a:lnTo>
                  <a:lnTo>
                    <a:pt x="202" y="25"/>
                  </a:lnTo>
                  <a:lnTo>
                    <a:pt x="295" y="56"/>
                  </a:lnTo>
                  <a:lnTo>
                    <a:pt x="384" y="95"/>
                  </a:lnTo>
                  <a:lnTo>
                    <a:pt x="468" y="147"/>
                  </a:lnTo>
                  <a:lnTo>
                    <a:pt x="544" y="208"/>
                  </a:lnTo>
                  <a:lnTo>
                    <a:pt x="612" y="275"/>
                  </a:lnTo>
                  <a:lnTo>
                    <a:pt x="672" y="353"/>
                  </a:lnTo>
                  <a:lnTo>
                    <a:pt x="724" y="437"/>
                  </a:lnTo>
                  <a:lnTo>
                    <a:pt x="763" y="525"/>
                  </a:lnTo>
                  <a:lnTo>
                    <a:pt x="793" y="619"/>
                  </a:lnTo>
                  <a:lnTo>
                    <a:pt x="812" y="720"/>
                  </a:lnTo>
                  <a:lnTo>
                    <a:pt x="819" y="822"/>
                  </a:lnTo>
                  <a:lnTo>
                    <a:pt x="812" y="925"/>
                  </a:lnTo>
                  <a:lnTo>
                    <a:pt x="793" y="1026"/>
                  </a:lnTo>
                  <a:lnTo>
                    <a:pt x="763" y="1122"/>
                  </a:lnTo>
                  <a:lnTo>
                    <a:pt x="724" y="1210"/>
                  </a:lnTo>
                  <a:lnTo>
                    <a:pt x="672" y="1295"/>
                  </a:lnTo>
                  <a:lnTo>
                    <a:pt x="612" y="1369"/>
                  </a:lnTo>
                  <a:lnTo>
                    <a:pt x="544" y="1439"/>
                  </a:lnTo>
                  <a:lnTo>
                    <a:pt x="468" y="1500"/>
                  </a:lnTo>
                  <a:lnTo>
                    <a:pt x="384" y="1552"/>
                  </a:lnTo>
                  <a:lnTo>
                    <a:pt x="295" y="1591"/>
                  </a:lnTo>
                  <a:lnTo>
                    <a:pt x="202" y="1622"/>
                  </a:lnTo>
                  <a:lnTo>
                    <a:pt x="102" y="1640"/>
                  </a:lnTo>
                  <a:lnTo>
                    <a:pt x="0" y="1647"/>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45">
              <a:extLst>
                <a:ext uri="{FF2B5EF4-FFF2-40B4-BE49-F238E27FC236}">
                  <a16:creationId xmlns:a16="http://schemas.microsoft.com/office/drawing/2014/main" id="{BA27FC62-25A9-4991-B46F-FBBE81A840F2}"/>
                </a:ext>
              </a:extLst>
            </p:cNvPr>
            <p:cNvSpPr>
              <a:spLocks/>
            </p:cNvSpPr>
            <p:nvPr/>
          </p:nvSpPr>
          <p:spPr bwMode="auto">
            <a:xfrm>
              <a:off x="5394904" y="2820291"/>
              <a:ext cx="378426" cy="1515113"/>
            </a:xfrm>
            <a:custGeom>
              <a:avLst/>
              <a:gdLst/>
              <a:ahLst/>
              <a:cxnLst>
                <a:cxn ang="0">
                  <a:pos x="268" y="0"/>
                </a:cxn>
                <a:cxn ang="0">
                  <a:pos x="268" y="1073"/>
                </a:cxn>
                <a:cxn ang="0">
                  <a:pos x="224" y="1066"/>
                </a:cxn>
                <a:cxn ang="0">
                  <a:pos x="184" y="1045"/>
                </a:cxn>
                <a:cxn ang="0">
                  <a:pos x="144" y="1012"/>
                </a:cxn>
                <a:cxn ang="0">
                  <a:pos x="109" y="970"/>
                </a:cxn>
                <a:cxn ang="0">
                  <a:pos x="79" y="916"/>
                </a:cxn>
                <a:cxn ang="0">
                  <a:pos x="51" y="853"/>
                </a:cxn>
                <a:cxn ang="0">
                  <a:pos x="30" y="783"/>
                </a:cxn>
                <a:cxn ang="0">
                  <a:pos x="14" y="706"/>
                </a:cxn>
                <a:cxn ang="0">
                  <a:pos x="5" y="622"/>
                </a:cxn>
                <a:cxn ang="0">
                  <a:pos x="0" y="535"/>
                </a:cxn>
                <a:cxn ang="0">
                  <a:pos x="5" y="449"/>
                </a:cxn>
                <a:cxn ang="0">
                  <a:pos x="14" y="367"/>
                </a:cxn>
                <a:cxn ang="0">
                  <a:pos x="30" y="290"/>
                </a:cxn>
                <a:cxn ang="0">
                  <a:pos x="51" y="220"/>
                </a:cxn>
                <a:cxn ang="0">
                  <a:pos x="79" y="157"/>
                </a:cxn>
                <a:cxn ang="0">
                  <a:pos x="109" y="103"/>
                </a:cxn>
                <a:cxn ang="0">
                  <a:pos x="144" y="61"/>
                </a:cxn>
                <a:cxn ang="0">
                  <a:pos x="184" y="28"/>
                </a:cxn>
                <a:cxn ang="0">
                  <a:pos x="224" y="7"/>
                </a:cxn>
                <a:cxn ang="0">
                  <a:pos x="268" y="0"/>
                </a:cxn>
              </a:cxnLst>
              <a:rect l="0" t="0" r="r" b="b"/>
              <a:pathLst>
                <a:path w="268" h="1073">
                  <a:moveTo>
                    <a:pt x="268" y="0"/>
                  </a:moveTo>
                  <a:lnTo>
                    <a:pt x="268" y="1073"/>
                  </a:lnTo>
                  <a:lnTo>
                    <a:pt x="224" y="1066"/>
                  </a:lnTo>
                  <a:lnTo>
                    <a:pt x="184" y="1045"/>
                  </a:lnTo>
                  <a:lnTo>
                    <a:pt x="144" y="1012"/>
                  </a:lnTo>
                  <a:lnTo>
                    <a:pt x="109" y="970"/>
                  </a:lnTo>
                  <a:lnTo>
                    <a:pt x="79" y="916"/>
                  </a:lnTo>
                  <a:lnTo>
                    <a:pt x="51" y="853"/>
                  </a:lnTo>
                  <a:lnTo>
                    <a:pt x="30" y="783"/>
                  </a:lnTo>
                  <a:lnTo>
                    <a:pt x="14" y="706"/>
                  </a:lnTo>
                  <a:lnTo>
                    <a:pt x="5" y="622"/>
                  </a:lnTo>
                  <a:lnTo>
                    <a:pt x="0" y="535"/>
                  </a:lnTo>
                  <a:lnTo>
                    <a:pt x="5" y="449"/>
                  </a:lnTo>
                  <a:lnTo>
                    <a:pt x="14" y="367"/>
                  </a:lnTo>
                  <a:lnTo>
                    <a:pt x="30" y="290"/>
                  </a:lnTo>
                  <a:lnTo>
                    <a:pt x="51" y="220"/>
                  </a:lnTo>
                  <a:lnTo>
                    <a:pt x="79" y="157"/>
                  </a:lnTo>
                  <a:lnTo>
                    <a:pt x="109" y="103"/>
                  </a:lnTo>
                  <a:lnTo>
                    <a:pt x="144" y="61"/>
                  </a:lnTo>
                  <a:lnTo>
                    <a:pt x="184" y="28"/>
                  </a:lnTo>
                  <a:lnTo>
                    <a:pt x="224" y="7"/>
                  </a:lnTo>
                  <a:lnTo>
                    <a:pt x="268"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6">
              <a:extLst>
                <a:ext uri="{FF2B5EF4-FFF2-40B4-BE49-F238E27FC236}">
                  <a16:creationId xmlns:a16="http://schemas.microsoft.com/office/drawing/2014/main" id="{14A57DB4-15A8-4E3F-826E-39169C54A5FF}"/>
                </a:ext>
              </a:extLst>
            </p:cNvPr>
            <p:cNvSpPr>
              <a:spLocks/>
            </p:cNvSpPr>
            <p:nvPr/>
          </p:nvSpPr>
          <p:spPr bwMode="auto">
            <a:xfrm>
              <a:off x="5773329" y="2820291"/>
              <a:ext cx="755438" cy="1515113"/>
            </a:xfrm>
            <a:custGeom>
              <a:avLst/>
              <a:gdLst/>
              <a:ahLst/>
              <a:cxnLst>
                <a:cxn ang="0">
                  <a:pos x="0" y="0"/>
                </a:cxn>
                <a:cxn ang="0">
                  <a:pos x="86" y="7"/>
                </a:cxn>
                <a:cxn ang="0">
                  <a:pos x="170" y="28"/>
                </a:cxn>
                <a:cxn ang="0">
                  <a:pos x="246" y="61"/>
                </a:cxn>
                <a:cxn ang="0">
                  <a:pos x="316" y="103"/>
                </a:cxn>
                <a:cxn ang="0">
                  <a:pos x="379" y="157"/>
                </a:cxn>
                <a:cxn ang="0">
                  <a:pos x="433" y="220"/>
                </a:cxn>
                <a:cxn ang="0">
                  <a:pos x="475" y="290"/>
                </a:cxn>
                <a:cxn ang="0">
                  <a:pos x="507" y="367"/>
                </a:cxn>
                <a:cxn ang="0">
                  <a:pos x="528" y="449"/>
                </a:cxn>
                <a:cxn ang="0">
                  <a:pos x="535" y="535"/>
                </a:cxn>
                <a:cxn ang="0">
                  <a:pos x="528" y="622"/>
                </a:cxn>
                <a:cxn ang="0">
                  <a:pos x="507" y="706"/>
                </a:cxn>
                <a:cxn ang="0">
                  <a:pos x="475" y="783"/>
                </a:cxn>
                <a:cxn ang="0">
                  <a:pos x="433" y="853"/>
                </a:cxn>
                <a:cxn ang="0">
                  <a:pos x="379" y="916"/>
                </a:cxn>
                <a:cxn ang="0">
                  <a:pos x="316" y="970"/>
                </a:cxn>
                <a:cxn ang="0">
                  <a:pos x="246" y="1012"/>
                </a:cxn>
                <a:cxn ang="0">
                  <a:pos x="170" y="1045"/>
                </a:cxn>
                <a:cxn ang="0">
                  <a:pos x="86" y="1066"/>
                </a:cxn>
                <a:cxn ang="0">
                  <a:pos x="0" y="1073"/>
                </a:cxn>
                <a:cxn ang="0">
                  <a:pos x="0" y="0"/>
                </a:cxn>
              </a:cxnLst>
              <a:rect l="0" t="0" r="r" b="b"/>
              <a:pathLst>
                <a:path w="535" h="1073">
                  <a:moveTo>
                    <a:pt x="0" y="0"/>
                  </a:moveTo>
                  <a:lnTo>
                    <a:pt x="86" y="7"/>
                  </a:lnTo>
                  <a:lnTo>
                    <a:pt x="170" y="28"/>
                  </a:lnTo>
                  <a:lnTo>
                    <a:pt x="246" y="61"/>
                  </a:lnTo>
                  <a:lnTo>
                    <a:pt x="316" y="103"/>
                  </a:lnTo>
                  <a:lnTo>
                    <a:pt x="379" y="157"/>
                  </a:lnTo>
                  <a:lnTo>
                    <a:pt x="433" y="220"/>
                  </a:lnTo>
                  <a:lnTo>
                    <a:pt x="475" y="290"/>
                  </a:lnTo>
                  <a:lnTo>
                    <a:pt x="507" y="367"/>
                  </a:lnTo>
                  <a:lnTo>
                    <a:pt x="528" y="449"/>
                  </a:lnTo>
                  <a:lnTo>
                    <a:pt x="535" y="535"/>
                  </a:lnTo>
                  <a:lnTo>
                    <a:pt x="528" y="622"/>
                  </a:lnTo>
                  <a:lnTo>
                    <a:pt x="507" y="706"/>
                  </a:lnTo>
                  <a:lnTo>
                    <a:pt x="475" y="783"/>
                  </a:lnTo>
                  <a:lnTo>
                    <a:pt x="433" y="853"/>
                  </a:lnTo>
                  <a:lnTo>
                    <a:pt x="379" y="916"/>
                  </a:lnTo>
                  <a:lnTo>
                    <a:pt x="316" y="970"/>
                  </a:lnTo>
                  <a:lnTo>
                    <a:pt x="246" y="1012"/>
                  </a:lnTo>
                  <a:lnTo>
                    <a:pt x="170" y="1045"/>
                  </a:lnTo>
                  <a:lnTo>
                    <a:pt x="86" y="1066"/>
                  </a:lnTo>
                  <a:lnTo>
                    <a:pt x="0" y="1073"/>
                  </a:lnTo>
                  <a:lnTo>
                    <a:pt x="0"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7">
              <a:extLst>
                <a:ext uri="{FF2B5EF4-FFF2-40B4-BE49-F238E27FC236}">
                  <a16:creationId xmlns:a16="http://schemas.microsoft.com/office/drawing/2014/main" id="{9A92B372-DCFB-4CB6-B15D-8ECD4228E1B0}"/>
                </a:ext>
              </a:extLst>
            </p:cNvPr>
            <p:cNvSpPr>
              <a:spLocks/>
            </p:cNvSpPr>
            <p:nvPr/>
          </p:nvSpPr>
          <p:spPr bwMode="auto">
            <a:xfrm>
              <a:off x="5572820" y="3177536"/>
              <a:ext cx="200509" cy="802035"/>
            </a:xfrm>
            <a:custGeom>
              <a:avLst/>
              <a:gdLst/>
              <a:ahLst/>
              <a:cxnLst>
                <a:cxn ang="0">
                  <a:pos x="142" y="0"/>
                </a:cxn>
                <a:cxn ang="0">
                  <a:pos x="142" y="568"/>
                </a:cxn>
                <a:cxn ang="0">
                  <a:pos x="109" y="561"/>
                </a:cxn>
                <a:cxn ang="0">
                  <a:pos x="79" y="539"/>
                </a:cxn>
                <a:cxn ang="0">
                  <a:pos x="53" y="504"/>
                </a:cxn>
                <a:cxn ang="0">
                  <a:pos x="32" y="462"/>
                </a:cxn>
                <a:cxn ang="0">
                  <a:pos x="14" y="409"/>
                </a:cxn>
                <a:cxn ang="0">
                  <a:pos x="4" y="348"/>
                </a:cxn>
                <a:cxn ang="0">
                  <a:pos x="0" y="282"/>
                </a:cxn>
                <a:cxn ang="0">
                  <a:pos x="4" y="217"/>
                </a:cxn>
                <a:cxn ang="0">
                  <a:pos x="14" y="158"/>
                </a:cxn>
                <a:cxn ang="0">
                  <a:pos x="32" y="105"/>
                </a:cxn>
                <a:cxn ang="0">
                  <a:pos x="53" y="63"/>
                </a:cxn>
                <a:cxn ang="0">
                  <a:pos x="79" y="28"/>
                </a:cxn>
                <a:cxn ang="0">
                  <a:pos x="109" y="7"/>
                </a:cxn>
                <a:cxn ang="0">
                  <a:pos x="142" y="0"/>
                </a:cxn>
              </a:cxnLst>
              <a:rect l="0" t="0" r="r" b="b"/>
              <a:pathLst>
                <a:path w="142" h="568">
                  <a:moveTo>
                    <a:pt x="142" y="0"/>
                  </a:moveTo>
                  <a:lnTo>
                    <a:pt x="142" y="568"/>
                  </a:lnTo>
                  <a:lnTo>
                    <a:pt x="109" y="561"/>
                  </a:lnTo>
                  <a:lnTo>
                    <a:pt x="79" y="539"/>
                  </a:lnTo>
                  <a:lnTo>
                    <a:pt x="53" y="504"/>
                  </a:lnTo>
                  <a:lnTo>
                    <a:pt x="32" y="462"/>
                  </a:lnTo>
                  <a:lnTo>
                    <a:pt x="14" y="409"/>
                  </a:lnTo>
                  <a:lnTo>
                    <a:pt x="4" y="348"/>
                  </a:lnTo>
                  <a:lnTo>
                    <a:pt x="0" y="282"/>
                  </a:lnTo>
                  <a:lnTo>
                    <a:pt x="4" y="217"/>
                  </a:lnTo>
                  <a:lnTo>
                    <a:pt x="14" y="158"/>
                  </a:lnTo>
                  <a:lnTo>
                    <a:pt x="32" y="105"/>
                  </a:lnTo>
                  <a:lnTo>
                    <a:pt x="53" y="63"/>
                  </a:lnTo>
                  <a:lnTo>
                    <a:pt x="79" y="28"/>
                  </a:lnTo>
                  <a:lnTo>
                    <a:pt x="109" y="7"/>
                  </a:lnTo>
                  <a:lnTo>
                    <a:pt x="142"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48">
              <a:extLst>
                <a:ext uri="{FF2B5EF4-FFF2-40B4-BE49-F238E27FC236}">
                  <a16:creationId xmlns:a16="http://schemas.microsoft.com/office/drawing/2014/main" id="{E792AF73-85B1-4371-93FA-5E3BD81CBA6E}"/>
                </a:ext>
              </a:extLst>
            </p:cNvPr>
            <p:cNvSpPr>
              <a:spLocks/>
            </p:cNvSpPr>
            <p:nvPr/>
          </p:nvSpPr>
          <p:spPr bwMode="auto">
            <a:xfrm>
              <a:off x="5773329" y="3177536"/>
              <a:ext cx="401018" cy="802035"/>
            </a:xfrm>
            <a:custGeom>
              <a:avLst/>
              <a:gdLst/>
              <a:ahLst/>
              <a:cxnLst>
                <a:cxn ang="0">
                  <a:pos x="0" y="0"/>
                </a:cxn>
                <a:cxn ang="0">
                  <a:pos x="56" y="4"/>
                </a:cxn>
                <a:cxn ang="0">
                  <a:pos x="109" y="21"/>
                </a:cxn>
                <a:cxn ang="0">
                  <a:pos x="158" y="49"/>
                </a:cxn>
                <a:cxn ang="0">
                  <a:pos x="200" y="81"/>
                </a:cxn>
                <a:cxn ang="0">
                  <a:pos x="235" y="123"/>
                </a:cxn>
                <a:cxn ang="0">
                  <a:pos x="260" y="172"/>
                </a:cxn>
                <a:cxn ang="0">
                  <a:pos x="279" y="226"/>
                </a:cxn>
                <a:cxn ang="0">
                  <a:pos x="284" y="282"/>
                </a:cxn>
                <a:cxn ang="0">
                  <a:pos x="279" y="341"/>
                </a:cxn>
                <a:cxn ang="0">
                  <a:pos x="260" y="395"/>
                </a:cxn>
                <a:cxn ang="0">
                  <a:pos x="235" y="441"/>
                </a:cxn>
                <a:cxn ang="0">
                  <a:pos x="200" y="486"/>
                </a:cxn>
                <a:cxn ang="0">
                  <a:pos x="158" y="518"/>
                </a:cxn>
                <a:cxn ang="0">
                  <a:pos x="109" y="546"/>
                </a:cxn>
                <a:cxn ang="0">
                  <a:pos x="56" y="563"/>
                </a:cxn>
                <a:cxn ang="0">
                  <a:pos x="0" y="568"/>
                </a:cxn>
                <a:cxn ang="0">
                  <a:pos x="0" y="0"/>
                </a:cxn>
              </a:cxnLst>
              <a:rect l="0" t="0" r="r" b="b"/>
              <a:pathLst>
                <a:path w="284" h="568">
                  <a:moveTo>
                    <a:pt x="0" y="0"/>
                  </a:moveTo>
                  <a:lnTo>
                    <a:pt x="56" y="4"/>
                  </a:lnTo>
                  <a:lnTo>
                    <a:pt x="109" y="21"/>
                  </a:lnTo>
                  <a:lnTo>
                    <a:pt x="158" y="49"/>
                  </a:lnTo>
                  <a:lnTo>
                    <a:pt x="200" y="81"/>
                  </a:lnTo>
                  <a:lnTo>
                    <a:pt x="235" y="123"/>
                  </a:lnTo>
                  <a:lnTo>
                    <a:pt x="260" y="172"/>
                  </a:lnTo>
                  <a:lnTo>
                    <a:pt x="279" y="226"/>
                  </a:lnTo>
                  <a:lnTo>
                    <a:pt x="284" y="282"/>
                  </a:lnTo>
                  <a:lnTo>
                    <a:pt x="279" y="341"/>
                  </a:lnTo>
                  <a:lnTo>
                    <a:pt x="260" y="395"/>
                  </a:lnTo>
                  <a:lnTo>
                    <a:pt x="235" y="441"/>
                  </a:lnTo>
                  <a:lnTo>
                    <a:pt x="200" y="486"/>
                  </a:lnTo>
                  <a:lnTo>
                    <a:pt x="158" y="518"/>
                  </a:lnTo>
                  <a:lnTo>
                    <a:pt x="109" y="546"/>
                  </a:lnTo>
                  <a:lnTo>
                    <a:pt x="56" y="563"/>
                  </a:lnTo>
                  <a:lnTo>
                    <a:pt x="0" y="568"/>
                  </a:lnTo>
                  <a:lnTo>
                    <a:pt x="0"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Shape 61">
              <a:extLst>
                <a:ext uri="{FF2B5EF4-FFF2-40B4-BE49-F238E27FC236}">
                  <a16:creationId xmlns:a16="http://schemas.microsoft.com/office/drawing/2014/main" id="{F5B8EF08-E1D5-41CB-8D8A-EF75C607DAF7}"/>
                </a:ext>
              </a:extLst>
            </p:cNvPr>
            <p:cNvSpPr/>
            <p:nvPr/>
          </p:nvSpPr>
          <p:spPr>
            <a:xfrm>
              <a:off x="5773328" y="1951890"/>
              <a:ext cx="1635843" cy="1621126"/>
            </a:xfrm>
            <a:custGeom>
              <a:avLst/>
              <a:gdLst>
                <a:gd name="connsiteX0" fmla="*/ 0 w 1616627"/>
                <a:gd name="connsiteY0" fmla="*/ 0 h 1621126"/>
                <a:gd name="connsiteX1" fmla="*/ 177916 w 1616627"/>
                <a:gd name="connsiteY1" fmla="*/ 9884 h 1621126"/>
                <a:gd name="connsiteX2" fmla="*/ 348773 w 1616627"/>
                <a:gd name="connsiteY2" fmla="*/ 36713 h 1621126"/>
                <a:gd name="connsiteX3" fmla="*/ 512569 w 1616627"/>
                <a:gd name="connsiteY3" fmla="*/ 83310 h 1621126"/>
                <a:gd name="connsiteX4" fmla="*/ 667893 w 1616627"/>
                <a:gd name="connsiteY4" fmla="*/ 145440 h 1621126"/>
                <a:gd name="connsiteX5" fmla="*/ 814744 w 1616627"/>
                <a:gd name="connsiteY5" fmla="*/ 221689 h 1621126"/>
                <a:gd name="connsiteX6" fmla="*/ 955948 w 1616627"/>
                <a:gd name="connsiteY6" fmla="*/ 313472 h 1621126"/>
                <a:gd name="connsiteX7" fmla="*/ 1084443 w 1616627"/>
                <a:gd name="connsiteY7" fmla="*/ 419374 h 1621126"/>
                <a:gd name="connsiteX8" fmla="*/ 1200230 w 1616627"/>
                <a:gd name="connsiteY8" fmla="*/ 537985 h 1621126"/>
                <a:gd name="connsiteX9" fmla="*/ 1304720 w 1616627"/>
                <a:gd name="connsiteY9" fmla="*/ 666480 h 1621126"/>
                <a:gd name="connsiteX10" fmla="*/ 1396503 w 1616627"/>
                <a:gd name="connsiteY10" fmla="*/ 806271 h 1621126"/>
                <a:gd name="connsiteX11" fmla="*/ 1472752 w 1616627"/>
                <a:gd name="connsiteY11" fmla="*/ 954535 h 1621126"/>
                <a:gd name="connsiteX12" fmla="*/ 1534882 w 1616627"/>
                <a:gd name="connsiteY12" fmla="*/ 1112683 h 1621126"/>
                <a:gd name="connsiteX13" fmla="*/ 1581479 w 1616627"/>
                <a:gd name="connsiteY13" fmla="*/ 1277891 h 1621126"/>
                <a:gd name="connsiteX14" fmla="*/ 1606896 w 1616627"/>
                <a:gd name="connsiteY14" fmla="*/ 1448747 h 1621126"/>
                <a:gd name="connsiteX15" fmla="*/ 1616627 w 1616627"/>
                <a:gd name="connsiteY15" fmla="*/ 1621126 h 1621126"/>
                <a:gd name="connsiteX16" fmla="*/ 0 w 1616627"/>
                <a:gd name="connsiteY16" fmla="*/ 1621126 h 16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6627" h="1621126">
                  <a:moveTo>
                    <a:pt x="0" y="0"/>
                  </a:moveTo>
                  <a:lnTo>
                    <a:pt x="177916" y="9884"/>
                  </a:lnTo>
                  <a:lnTo>
                    <a:pt x="348773" y="36713"/>
                  </a:lnTo>
                  <a:lnTo>
                    <a:pt x="512569" y="83310"/>
                  </a:lnTo>
                  <a:lnTo>
                    <a:pt x="667893" y="145440"/>
                  </a:lnTo>
                  <a:lnTo>
                    <a:pt x="814744" y="221689"/>
                  </a:lnTo>
                  <a:lnTo>
                    <a:pt x="955948" y="313472"/>
                  </a:lnTo>
                  <a:lnTo>
                    <a:pt x="1084443" y="419374"/>
                  </a:lnTo>
                  <a:lnTo>
                    <a:pt x="1200230" y="537985"/>
                  </a:lnTo>
                  <a:lnTo>
                    <a:pt x="1304720" y="666480"/>
                  </a:lnTo>
                  <a:lnTo>
                    <a:pt x="1396503" y="806271"/>
                  </a:lnTo>
                  <a:lnTo>
                    <a:pt x="1472752" y="954535"/>
                  </a:lnTo>
                  <a:lnTo>
                    <a:pt x="1534882" y="1112683"/>
                  </a:lnTo>
                  <a:lnTo>
                    <a:pt x="1581479" y="1277891"/>
                  </a:lnTo>
                  <a:lnTo>
                    <a:pt x="1606896" y="1448747"/>
                  </a:lnTo>
                  <a:lnTo>
                    <a:pt x="1616627" y="1621126"/>
                  </a:lnTo>
                  <a:lnTo>
                    <a:pt x="0" y="1621126"/>
                  </a:lnTo>
                  <a:close/>
                </a:path>
              </a:pathLst>
            </a:custGeom>
            <a:solidFill>
              <a:schemeClr val="tx1">
                <a:lumMod val="85000"/>
                <a:lumOff val="1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Freeform: Shape 76">
              <a:extLst>
                <a:ext uri="{FF2B5EF4-FFF2-40B4-BE49-F238E27FC236}">
                  <a16:creationId xmlns:a16="http://schemas.microsoft.com/office/drawing/2014/main" id="{F6091B74-BB9A-4837-929A-22EC74C6F520}"/>
                </a:ext>
              </a:extLst>
            </p:cNvPr>
            <p:cNvSpPr/>
            <p:nvPr/>
          </p:nvSpPr>
          <p:spPr>
            <a:xfrm>
              <a:off x="5374332" y="3572734"/>
              <a:ext cx="2028581" cy="1631070"/>
            </a:xfrm>
            <a:custGeom>
              <a:avLst/>
              <a:gdLst>
                <a:gd name="connsiteX0" fmla="*/ 393199 w 2016178"/>
                <a:gd name="connsiteY0" fmla="*/ 0 h 1631070"/>
                <a:gd name="connsiteX1" fmla="*/ 403032 w 2016178"/>
                <a:gd name="connsiteY1" fmla="*/ 0 h 1631070"/>
                <a:gd name="connsiteX2" fmla="*/ 403032 w 2016178"/>
                <a:gd name="connsiteY2" fmla="*/ 282 h 1631070"/>
                <a:gd name="connsiteX3" fmla="*/ 2016025 w 2016178"/>
                <a:gd name="connsiteY3" fmla="*/ 282 h 1631070"/>
                <a:gd name="connsiteX4" fmla="*/ 2016178 w 2016178"/>
                <a:gd name="connsiteY4" fmla="*/ 2995 h 1631070"/>
                <a:gd name="connsiteX5" fmla="*/ 2006294 w 2016178"/>
                <a:gd name="connsiteY5" fmla="*/ 182323 h 1631070"/>
                <a:gd name="connsiteX6" fmla="*/ 1980877 w 2016178"/>
                <a:gd name="connsiteY6" fmla="*/ 353180 h 1631070"/>
                <a:gd name="connsiteX7" fmla="*/ 1934280 w 2016178"/>
                <a:gd name="connsiteY7" fmla="*/ 518387 h 1631070"/>
                <a:gd name="connsiteX8" fmla="*/ 1872150 w 2016178"/>
                <a:gd name="connsiteY8" fmla="*/ 673711 h 1631070"/>
                <a:gd name="connsiteX9" fmla="*/ 1795901 w 2016178"/>
                <a:gd name="connsiteY9" fmla="*/ 824799 h 1631070"/>
                <a:gd name="connsiteX10" fmla="*/ 1704118 w 2016178"/>
                <a:gd name="connsiteY10" fmla="*/ 964590 h 1631070"/>
                <a:gd name="connsiteX11" fmla="*/ 1599628 w 2016178"/>
                <a:gd name="connsiteY11" fmla="*/ 1093085 h 1631070"/>
                <a:gd name="connsiteX12" fmla="*/ 1483841 w 2016178"/>
                <a:gd name="connsiteY12" fmla="*/ 1211696 h 1631070"/>
                <a:gd name="connsiteX13" fmla="*/ 1355346 w 2016178"/>
                <a:gd name="connsiteY13" fmla="*/ 1317599 h 1631070"/>
                <a:gd name="connsiteX14" fmla="*/ 1214142 w 2016178"/>
                <a:gd name="connsiteY14" fmla="*/ 1409381 h 1631070"/>
                <a:gd name="connsiteX15" fmla="*/ 1067291 w 2016178"/>
                <a:gd name="connsiteY15" fmla="*/ 1485631 h 1631070"/>
                <a:gd name="connsiteX16" fmla="*/ 911967 w 2016178"/>
                <a:gd name="connsiteY16" fmla="*/ 1547760 h 1631070"/>
                <a:gd name="connsiteX17" fmla="*/ 748171 w 2016178"/>
                <a:gd name="connsiteY17" fmla="*/ 1594357 h 1631070"/>
                <a:gd name="connsiteX18" fmla="*/ 577314 w 2016178"/>
                <a:gd name="connsiteY18" fmla="*/ 1621186 h 1631070"/>
                <a:gd name="connsiteX19" fmla="*/ 399398 w 2016178"/>
                <a:gd name="connsiteY19" fmla="*/ 1631070 h 1631070"/>
                <a:gd name="connsiteX20" fmla="*/ 399398 w 2016178"/>
                <a:gd name="connsiteY20" fmla="*/ 1630409 h 1631070"/>
                <a:gd name="connsiteX21" fmla="*/ 308426 w 2016178"/>
                <a:gd name="connsiteY21" fmla="*/ 1620904 h 1631070"/>
                <a:gd name="connsiteX22" fmla="*/ 219467 w 2016178"/>
                <a:gd name="connsiteY22" fmla="*/ 1587015 h 1631070"/>
                <a:gd name="connsiteX23" fmla="*/ 130509 w 2016178"/>
                <a:gd name="connsiteY23" fmla="*/ 1534770 h 1631070"/>
                <a:gd name="connsiteX24" fmla="*/ 48611 w 2016178"/>
                <a:gd name="connsiteY24" fmla="*/ 1465580 h 1631070"/>
                <a:gd name="connsiteX25" fmla="*/ 0 w 2016178"/>
                <a:gd name="connsiteY25" fmla="*/ 1410893 h 163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16178" h="1631070">
                  <a:moveTo>
                    <a:pt x="393199" y="0"/>
                  </a:moveTo>
                  <a:lnTo>
                    <a:pt x="403032" y="0"/>
                  </a:lnTo>
                  <a:lnTo>
                    <a:pt x="403032" y="282"/>
                  </a:lnTo>
                  <a:lnTo>
                    <a:pt x="2016025" y="282"/>
                  </a:lnTo>
                  <a:lnTo>
                    <a:pt x="2016178" y="2995"/>
                  </a:lnTo>
                  <a:lnTo>
                    <a:pt x="2006294" y="182323"/>
                  </a:lnTo>
                  <a:lnTo>
                    <a:pt x="1980877" y="353180"/>
                  </a:lnTo>
                  <a:lnTo>
                    <a:pt x="1934280" y="518387"/>
                  </a:lnTo>
                  <a:lnTo>
                    <a:pt x="1872150" y="673711"/>
                  </a:lnTo>
                  <a:lnTo>
                    <a:pt x="1795901" y="824799"/>
                  </a:lnTo>
                  <a:lnTo>
                    <a:pt x="1704118" y="964590"/>
                  </a:lnTo>
                  <a:lnTo>
                    <a:pt x="1599628" y="1093085"/>
                  </a:lnTo>
                  <a:lnTo>
                    <a:pt x="1483841" y="1211696"/>
                  </a:lnTo>
                  <a:lnTo>
                    <a:pt x="1355346" y="1317599"/>
                  </a:lnTo>
                  <a:lnTo>
                    <a:pt x="1214142" y="1409381"/>
                  </a:lnTo>
                  <a:lnTo>
                    <a:pt x="1067291" y="1485631"/>
                  </a:lnTo>
                  <a:lnTo>
                    <a:pt x="911967" y="1547760"/>
                  </a:lnTo>
                  <a:lnTo>
                    <a:pt x="748171" y="1594357"/>
                  </a:lnTo>
                  <a:lnTo>
                    <a:pt x="577314" y="1621186"/>
                  </a:lnTo>
                  <a:lnTo>
                    <a:pt x="399398" y="1631070"/>
                  </a:lnTo>
                  <a:lnTo>
                    <a:pt x="399398" y="1630409"/>
                  </a:lnTo>
                  <a:lnTo>
                    <a:pt x="308426" y="1620904"/>
                  </a:lnTo>
                  <a:lnTo>
                    <a:pt x="219467" y="1587015"/>
                  </a:lnTo>
                  <a:lnTo>
                    <a:pt x="130509" y="1534770"/>
                  </a:lnTo>
                  <a:lnTo>
                    <a:pt x="48611" y="1465580"/>
                  </a:lnTo>
                  <a:lnTo>
                    <a:pt x="0" y="1410893"/>
                  </a:lnTo>
                  <a:close/>
                </a:path>
              </a:pathLst>
            </a:custGeom>
            <a:solidFill>
              <a:schemeClr val="tx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14" name="Straight Connector 13">
            <a:extLst>
              <a:ext uri="{FF2B5EF4-FFF2-40B4-BE49-F238E27FC236}">
                <a16:creationId xmlns:a16="http://schemas.microsoft.com/office/drawing/2014/main" id="{57911035-F2EA-48CD-BFF0-C9A50EE969B8}"/>
              </a:ext>
            </a:extLst>
          </p:cNvPr>
          <p:cNvCxnSpPr>
            <a:cxnSpLocks/>
          </p:cNvCxnSpPr>
          <p:nvPr/>
        </p:nvCxnSpPr>
        <p:spPr>
          <a:xfrm flipH="1">
            <a:off x="3573136" y="2681167"/>
            <a:ext cx="2385426" cy="0"/>
          </a:xfrm>
          <a:prstGeom prst="line">
            <a:avLst/>
          </a:prstGeom>
          <a:ln>
            <a:solidFill>
              <a:schemeClr val="accent6"/>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1E12A54-AB20-42DC-9D8F-50BCDEC7CA99}"/>
              </a:ext>
            </a:extLst>
          </p:cNvPr>
          <p:cNvCxnSpPr>
            <a:cxnSpLocks/>
          </p:cNvCxnSpPr>
          <p:nvPr/>
        </p:nvCxnSpPr>
        <p:spPr>
          <a:xfrm flipH="1">
            <a:off x="6389469" y="2089927"/>
            <a:ext cx="2212226" cy="0"/>
          </a:xfrm>
          <a:prstGeom prst="line">
            <a:avLst/>
          </a:prstGeom>
          <a:ln>
            <a:solidFill>
              <a:schemeClr val="accent6"/>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CEA9A5C-4766-4701-BC22-BC2D8F335CF2}"/>
              </a:ext>
            </a:extLst>
          </p:cNvPr>
          <p:cNvCxnSpPr>
            <a:cxnSpLocks/>
          </p:cNvCxnSpPr>
          <p:nvPr/>
        </p:nvCxnSpPr>
        <p:spPr>
          <a:xfrm flipH="1">
            <a:off x="3573136" y="4089197"/>
            <a:ext cx="2329670" cy="0"/>
          </a:xfrm>
          <a:prstGeom prst="line">
            <a:avLst/>
          </a:prstGeom>
          <a:ln>
            <a:solidFill>
              <a:schemeClr val="accent6"/>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DEC9079-5A28-45CF-A308-8607EBB647EA}"/>
              </a:ext>
            </a:extLst>
          </p:cNvPr>
          <p:cNvCxnSpPr>
            <a:cxnSpLocks/>
          </p:cNvCxnSpPr>
          <p:nvPr/>
        </p:nvCxnSpPr>
        <p:spPr>
          <a:xfrm flipH="1">
            <a:off x="6389468" y="3487901"/>
            <a:ext cx="2212227" cy="0"/>
          </a:xfrm>
          <a:prstGeom prst="line">
            <a:avLst/>
          </a:prstGeom>
          <a:ln>
            <a:solidFill>
              <a:schemeClr val="accent6"/>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C71570ED-5909-433B-9423-2B25C26C9CB6}"/>
              </a:ext>
            </a:extLst>
          </p:cNvPr>
          <p:cNvSpPr txBox="1"/>
          <p:nvPr/>
        </p:nvSpPr>
        <p:spPr>
          <a:xfrm>
            <a:off x="778606" y="2257939"/>
            <a:ext cx="3371590" cy="1200329"/>
          </a:xfrm>
          <a:prstGeom prst="rect">
            <a:avLst/>
          </a:prstGeom>
          <a:noFill/>
        </p:spPr>
        <p:txBody>
          <a:bodyPr wrap="square" rtlCol="0" anchor="t">
            <a:spAutoFit/>
          </a:bodyPr>
          <a:lstStyle/>
          <a:p>
            <a:r>
              <a:rPr lang="en-US" sz="1200" b="1" dirty="0">
                <a:latin typeface="Open Sans" panose="020B0606030504020204"/>
              </a:rPr>
              <a:t>Scaling up </a:t>
            </a:r>
            <a:r>
              <a:rPr lang="en-US" sz="1200" dirty="0">
                <a:latin typeface="Open Sans" panose="020B0606030504020204"/>
              </a:rPr>
              <a:t>evidence-based practices</a:t>
            </a:r>
          </a:p>
          <a:p>
            <a:r>
              <a:rPr lang="en-US" sz="1200" dirty="0">
                <a:latin typeface="Open Sans" panose="020B0606030504020204"/>
              </a:rPr>
              <a:t>in </a:t>
            </a:r>
            <a:r>
              <a:rPr lang="en-US" sz="1200" b="1" dirty="0">
                <a:latin typeface="Open Sans" panose="020B0606030504020204"/>
              </a:rPr>
              <a:t>secondary and tertiary prevention</a:t>
            </a:r>
          </a:p>
          <a:p>
            <a:r>
              <a:rPr lang="en-US" sz="1200" dirty="0">
                <a:latin typeface="Open Sans" panose="020B0606030504020204"/>
              </a:rPr>
              <a:t>using flexible funding in order to</a:t>
            </a:r>
          </a:p>
          <a:p>
            <a:r>
              <a:rPr lang="en-US" sz="1200" b="1" dirty="0">
                <a:latin typeface="Open Sans" panose="020B0606030504020204"/>
              </a:rPr>
              <a:t>expand equitable access </a:t>
            </a:r>
            <a:r>
              <a:rPr lang="en-US" sz="1200" dirty="0">
                <a:latin typeface="Open Sans" panose="020B0606030504020204"/>
              </a:rPr>
              <a:t>so children</a:t>
            </a:r>
          </a:p>
          <a:p>
            <a:r>
              <a:rPr lang="en-US" sz="1200" dirty="0">
                <a:latin typeface="Open Sans" panose="020B0606030504020204"/>
              </a:rPr>
              <a:t>and families throughout Los Angeles</a:t>
            </a:r>
          </a:p>
          <a:p>
            <a:r>
              <a:rPr lang="en-US" sz="1200" dirty="0">
                <a:latin typeface="Open Sans" panose="020B0606030504020204"/>
              </a:rPr>
              <a:t>County can </a:t>
            </a:r>
            <a:r>
              <a:rPr lang="en-US" sz="1200" b="1" dirty="0">
                <a:latin typeface="Open Sans" panose="020B0606030504020204"/>
              </a:rPr>
              <a:t>stay together</a:t>
            </a:r>
            <a:endParaRPr lang="en-IN" sz="900" dirty="0">
              <a:solidFill>
                <a:schemeClr val="tx1">
                  <a:lumMod val="50000"/>
                  <a:lumOff val="50000"/>
                </a:schemeClr>
              </a:solidFill>
              <a:latin typeface="Open Sans" panose="020B0606030504020204"/>
            </a:endParaRPr>
          </a:p>
        </p:txBody>
      </p:sp>
      <p:sp>
        <p:nvSpPr>
          <p:cNvPr id="83" name="TextBox 82">
            <a:extLst>
              <a:ext uri="{FF2B5EF4-FFF2-40B4-BE49-F238E27FC236}">
                <a16:creationId xmlns:a16="http://schemas.microsoft.com/office/drawing/2014/main" id="{98E30FEA-D192-411B-A49A-B347B3F860B2}"/>
              </a:ext>
            </a:extLst>
          </p:cNvPr>
          <p:cNvSpPr txBox="1"/>
          <p:nvPr/>
        </p:nvSpPr>
        <p:spPr>
          <a:xfrm>
            <a:off x="1159197" y="1845443"/>
            <a:ext cx="1654620" cy="400110"/>
          </a:xfrm>
          <a:prstGeom prst="rect">
            <a:avLst/>
          </a:prstGeom>
          <a:noFill/>
        </p:spPr>
        <p:txBody>
          <a:bodyPr wrap="square" rtlCol="0" anchor="b">
            <a:spAutoFit/>
          </a:bodyPr>
          <a:lstStyle/>
          <a:p>
            <a:pPr algn="r"/>
            <a:r>
              <a:rPr lang="en-US" sz="2000" b="1" kern="0" dirty="0" smtClean="0">
                <a:solidFill>
                  <a:schemeClr val="tx1">
                    <a:lumMod val="75000"/>
                    <a:lumOff val="25000"/>
                  </a:schemeClr>
                </a:solidFill>
                <a:latin typeface="Open Sans"/>
                <a:cs typeface="Arial" panose="020B0604020202020204" pitchFamily="34" charset="0"/>
              </a:rPr>
              <a:t>Family First</a:t>
            </a:r>
            <a:endParaRPr lang="en-IN" sz="2000" b="1" dirty="0">
              <a:solidFill>
                <a:schemeClr val="tx1">
                  <a:lumMod val="75000"/>
                  <a:lumOff val="25000"/>
                </a:schemeClr>
              </a:solidFill>
            </a:endParaRPr>
          </a:p>
        </p:txBody>
      </p:sp>
      <p:sp>
        <p:nvSpPr>
          <p:cNvPr id="85" name="TextBox 84">
            <a:extLst>
              <a:ext uri="{FF2B5EF4-FFF2-40B4-BE49-F238E27FC236}">
                <a16:creationId xmlns:a16="http://schemas.microsoft.com/office/drawing/2014/main" id="{CE21A1C5-019F-48AE-B4A1-D5741A1DFC2A}"/>
              </a:ext>
            </a:extLst>
          </p:cNvPr>
          <p:cNvSpPr txBox="1"/>
          <p:nvPr/>
        </p:nvSpPr>
        <p:spPr>
          <a:xfrm>
            <a:off x="189756" y="4200691"/>
            <a:ext cx="3672414" cy="1384995"/>
          </a:xfrm>
          <a:prstGeom prst="rect">
            <a:avLst/>
          </a:prstGeom>
          <a:noFill/>
        </p:spPr>
        <p:txBody>
          <a:bodyPr wrap="square" rtlCol="0" anchor="t">
            <a:spAutoFit/>
          </a:bodyPr>
          <a:lstStyle/>
          <a:p>
            <a:r>
              <a:rPr lang="en-US" sz="1200" dirty="0">
                <a:latin typeface="Open Sans" panose="020B0606030504020204"/>
              </a:rPr>
              <a:t>First-of-its-kind national partnership </a:t>
            </a:r>
            <a:r>
              <a:rPr lang="en-US" sz="1200" dirty="0" smtClean="0">
                <a:latin typeface="Open Sans" panose="020B0606030504020204"/>
              </a:rPr>
              <a:t>aiming to </a:t>
            </a:r>
            <a:r>
              <a:rPr lang="en-US" sz="1200" b="1" dirty="0">
                <a:latin typeface="Open Sans" panose="020B0606030504020204"/>
              </a:rPr>
              <a:t>redesign child welfare into a child </a:t>
            </a:r>
            <a:r>
              <a:rPr lang="en-US" sz="1200" b="1" dirty="0" smtClean="0">
                <a:latin typeface="Open Sans" panose="020B0606030504020204"/>
              </a:rPr>
              <a:t>and family </a:t>
            </a:r>
            <a:r>
              <a:rPr lang="en-US" sz="1200" b="1" dirty="0">
                <a:latin typeface="Open Sans" panose="020B0606030504020204"/>
              </a:rPr>
              <a:t>well-being system</a:t>
            </a:r>
            <a:r>
              <a:rPr lang="en-US" sz="1200" dirty="0">
                <a:latin typeface="Open Sans" panose="020B0606030504020204"/>
              </a:rPr>
              <a:t>—working </a:t>
            </a:r>
            <a:r>
              <a:rPr lang="en-US" sz="1200" dirty="0" smtClean="0">
                <a:latin typeface="Open Sans" panose="020B0606030504020204"/>
              </a:rPr>
              <a:t>across the </a:t>
            </a:r>
            <a:r>
              <a:rPr lang="en-US" sz="1200" dirty="0">
                <a:latin typeface="Open Sans" panose="020B0606030504020204"/>
              </a:rPr>
              <a:t>philanthropic, public, and private </a:t>
            </a:r>
            <a:r>
              <a:rPr lang="en-US" sz="1200" dirty="0" smtClean="0">
                <a:latin typeface="Open Sans" panose="020B0606030504020204"/>
              </a:rPr>
              <a:t>sectors to </a:t>
            </a:r>
            <a:r>
              <a:rPr lang="en-US" sz="1200" dirty="0">
                <a:latin typeface="Open Sans" panose="020B0606030504020204"/>
              </a:rPr>
              <a:t>create more </a:t>
            </a:r>
            <a:r>
              <a:rPr lang="en-US" sz="1200" b="1" dirty="0">
                <a:latin typeface="Open Sans" panose="020B0606030504020204"/>
              </a:rPr>
              <a:t>just and equitable </a:t>
            </a:r>
            <a:r>
              <a:rPr lang="en-US" sz="1200" b="1" dirty="0" smtClean="0">
                <a:latin typeface="Open Sans" panose="020B0606030504020204"/>
              </a:rPr>
              <a:t>systems to </a:t>
            </a:r>
            <a:r>
              <a:rPr lang="en-US" sz="1200" b="1" dirty="0">
                <a:latin typeface="Open Sans" panose="020B0606030504020204"/>
              </a:rPr>
              <a:t>benefit all communities </a:t>
            </a:r>
            <a:r>
              <a:rPr lang="en-US" sz="1200" dirty="0">
                <a:latin typeface="Open Sans" panose="020B0606030504020204"/>
              </a:rPr>
              <a:t>and </a:t>
            </a:r>
            <a:r>
              <a:rPr lang="en-US" sz="1200" dirty="0" smtClean="0">
                <a:latin typeface="Open Sans" panose="020B0606030504020204"/>
              </a:rPr>
              <a:t>break harmful </a:t>
            </a:r>
            <a:r>
              <a:rPr lang="en-US" sz="1200" dirty="0">
                <a:latin typeface="Open Sans" panose="020B0606030504020204"/>
              </a:rPr>
              <a:t>intergenerational cycles of </a:t>
            </a:r>
            <a:r>
              <a:rPr lang="en-US" sz="1200" dirty="0" smtClean="0">
                <a:latin typeface="Open Sans" panose="020B0606030504020204"/>
              </a:rPr>
              <a:t>trauma and </a:t>
            </a:r>
            <a:r>
              <a:rPr lang="en-US" sz="1200" dirty="0">
                <a:latin typeface="Open Sans" panose="020B0606030504020204"/>
              </a:rPr>
              <a:t>poverty</a:t>
            </a:r>
            <a:endParaRPr lang="en-IN" sz="1200" dirty="0">
              <a:solidFill>
                <a:schemeClr val="tx1">
                  <a:lumMod val="50000"/>
                  <a:lumOff val="50000"/>
                </a:schemeClr>
              </a:solidFill>
              <a:latin typeface="Open Sans" panose="020B0606030504020204"/>
            </a:endParaRPr>
          </a:p>
        </p:txBody>
      </p:sp>
      <p:sp>
        <p:nvSpPr>
          <p:cNvPr id="86" name="TextBox 85">
            <a:extLst>
              <a:ext uri="{FF2B5EF4-FFF2-40B4-BE49-F238E27FC236}">
                <a16:creationId xmlns:a16="http://schemas.microsoft.com/office/drawing/2014/main" id="{3005E79B-924F-4B98-A506-CE0D9E5A8DAE}"/>
              </a:ext>
            </a:extLst>
          </p:cNvPr>
          <p:cNvSpPr txBox="1"/>
          <p:nvPr/>
        </p:nvSpPr>
        <p:spPr>
          <a:xfrm>
            <a:off x="0" y="3678912"/>
            <a:ext cx="4154865" cy="400110"/>
          </a:xfrm>
          <a:prstGeom prst="rect">
            <a:avLst/>
          </a:prstGeom>
          <a:noFill/>
        </p:spPr>
        <p:txBody>
          <a:bodyPr wrap="square" rtlCol="0" anchor="b">
            <a:spAutoFit/>
          </a:bodyPr>
          <a:lstStyle/>
          <a:p>
            <a:pPr algn="r"/>
            <a:r>
              <a:rPr lang="en-US" sz="2000" b="1" kern="0" dirty="0" smtClean="0">
                <a:solidFill>
                  <a:schemeClr val="tx1">
                    <a:lumMod val="75000"/>
                    <a:lumOff val="25000"/>
                  </a:schemeClr>
                </a:solidFill>
                <a:latin typeface="Open Sans"/>
                <a:cs typeface="Arial" panose="020B0604020202020204" pitchFamily="34" charset="0"/>
              </a:rPr>
              <a:t>Thriving Families, Safer Children</a:t>
            </a:r>
            <a:endParaRPr lang="en-IN" sz="2000" b="1" dirty="0">
              <a:solidFill>
                <a:schemeClr val="tx1">
                  <a:lumMod val="75000"/>
                  <a:lumOff val="25000"/>
                </a:schemeClr>
              </a:solidFill>
            </a:endParaRPr>
          </a:p>
        </p:txBody>
      </p:sp>
      <p:sp>
        <p:nvSpPr>
          <p:cNvPr id="88" name="TextBox 87">
            <a:extLst>
              <a:ext uri="{FF2B5EF4-FFF2-40B4-BE49-F238E27FC236}">
                <a16:creationId xmlns:a16="http://schemas.microsoft.com/office/drawing/2014/main" id="{3076F87D-937B-4DBA-B568-3ECAAE1E8CAE}"/>
              </a:ext>
            </a:extLst>
          </p:cNvPr>
          <p:cNvSpPr txBox="1"/>
          <p:nvPr/>
        </p:nvSpPr>
        <p:spPr>
          <a:xfrm>
            <a:off x="8756570" y="1297197"/>
            <a:ext cx="3159844" cy="2031325"/>
          </a:xfrm>
          <a:prstGeom prst="rect">
            <a:avLst/>
          </a:prstGeom>
          <a:noFill/>
        </p:spPr>
        <p:txBody>
          <a:bodyPr wrap="square" rtlCol="0" anchor="t">
            <a:spAutoFit/>
          </a:bodyPr>
          <a:lstStyle/>
          <a:p>
            <a:r>
              <a:rPr lang="en-US" sz="1400" dirty="0">
                <a:latin typeface="Open Sans" panose="020B0606030504020204"/>
              </a:rPr>
              <a:t>Investing in </a:t>
            </a:r>
            <a:r>
              <a:rPr lang="en-US" sz="1400" b="1" dirty="0">
                <a:latin typeface="Open Sans" panose="020B0606030504020204"/>
              </a:rPr>
              <a:t>children and</a:t>
            </a:r>
          </a:p>
          <a:p>
            <a:r>
              <a:rPr lang="en-US" sz="1400" b="1" dirty="0">
                <a:latin typeface="Open Sans" panose="020B0606030504020204"/>
              </a:rPr>
              <a:t>families, communities of hope,</a:t>
            </a:r>
          </a:p>
          <a:p>
            <a:r>
              <a:rPr lang="en-US" sz="1400" b="1" dirty="0">
                <a:latin typeface="Open Sans" panose="020B0606030504020204"/>
              </a:rPr>
              <a:t>and workforce excellence </a:t>
            </a:r>
            <a:r>
              <a:rPr lang="en-US" sz="1400" dirty="0">
                <a:latin typeface="Open Sans" panose="020B0606030504020204"/>
              </a:rPr>
              <a:t>using</a:t>
            </a:r>
          </a:p>
          <a:p>
            <a:r>
              <a:rPr lang="en-US" sz="1400" dirty="0">
                <a:latin typeface="Open Sans" panose="020B0606030504020204"/>
              </a:rPr>
              <a:t>five foundational pillars:</a:t>
            </a:r>
          </a:p>
          <a:p>
            <a:pPr marL="285750" indent="-285750">
              <a:buFont typeface="Arial" panose="020B0604020202020204" pitchFamily="34" charset="0"/>
              <a:buChar char="•"/>
            </a:pPr>
            <a:r>
              <a:rPr lang="en-US" sz="1400" dirty="0">
                <a:latin typeface="Open Sans" panose="020B0606030504020204"/>
              </a:rPr>
              <a:t>Prevention and Aftercare</a:t>
            </a:r>
          </a:p>
          <a:p>
            <a:pPr marL="285750" indent="-285750">
              <a:buFont typeface="Arial" panose="020B0604020202020204" pitchFamily="34" charset="0"/>
              <a:buChar char="•"/>
            </a:pPr>
            <a:r>
              <a:rPr lang="en-US" sz="1400" dirty="0">
                <a:latin typeface="Open Sans" panose="020B0606030504020204"/>
              </a:rPr>
              <a:t>Brain Science</a:t>
            </a:r>
          </a:p>
          <a:p>
            <a:pPr marL="285750" indent="-285750">
              <a:buFont typeface="Arial" panose="020B0604020202020204" pitchFamily="34" charset="0"/>
              <a:buChar char="•"/>
            </a:pPr>
            <a:r>
              <a:rPr lang="en-US" sz="1400" dirty="0">
                <a:latin typeface="Open Sans" panose="020B0606030504020204"/>
              </a:rPr>
              <a:t>Shared Core Practice Model</a:t>
            </a:r>
          </a:p>
          <a:p>
            <a:pPr marL="285750" indent="-285750">
              <a:buFont typeface="Arial" panose="020B0604020202020204" pitchFamily="34" charset="0"/>
              <a:buChar char="•"/>
            </a:pPr>
            <a:r>
              <a:rPr lang="en-US" sz="1400" dirty="0">
                <a:latin typeface="Open Sans" panose="020B0606030504020204"/>
              </a:rPr>
              <a:t>Safety Culture</a:t>
            </a:r>
          </a:p>
          <a:p>
            <a:pPr marL="285750" indent="-285750">
              <a:buFont typeface="Arial" panose="020B0604020202020204" pitchFamily="34" charset="0"/>
              <a:buChar char="•"/>
            </a:pPr>
            <a:r>
              <a:rPr lang="en-US" sz="1400" dirty="0">
                <a:latin typeface="Open Sans" panose="020B0606030504020204"/>
              </a:rPr>
              <a:t>Culture of Equity</a:t>
            </a:r>
            <a:endParaRPr lang="en-IN" sz="1400" dirty="0">
              <a:solidFill>
                <a:schemeClr val="tx1">
                  <a:lumMod val="50000"/>
                  <a:lumOff val="50000"/>
                </a:schemeClr>
              </a:solidFill>
              <a:latin typeface="Open Sans" panose="020B0606030504020204"/>
            </a:endParaRPr>
          </a:p>
        </p:txBody>
      </p:sp>
      <p:sp>
        <p:nvSpPr>
          <p:cNvPr id="89" name="TextBox 88">
            <a:extLst>
              <a:ext uri="{FF2B5EF4-FFF2-40B4-BE49-F238E27FC236}">
                <a16:creationId xmlns:a16="http://schemas.microsoft.com/office/drawing/2014/main" id="{9445C4E3-4814-4D2A-8285-18FB82BDF496}"/>
              </a:ext>
            </a:extLst>
          </p:cNvPr>
          <p:cNvSpPr txBox="1"/>
          <p:nvPr/>
        </p:nvSpPr>
        <p:spPr>
          <a:xfrm>
            <a:off x="9265311" y="810463"/>
            <a:ext cx="1789742" cy="400110"/>
          </a:xfrm>
          <a:prstGeom prst="rect">
            <a:avLst/>
          </a:prstGeom>
          <a:noFill/>
        </p:spPr>
        <p:txBody>
          <a:bodyPr wrap="square" rtlCol="0" anchor="b">
            <a:spAutoFit/>
          </a:bodyPr>
          <a:lstStyle/>
          <a:p>
            <a:r>
              <a:rPr lang="en-US" sz="2000" b="1" kern="0" dirty="0" smtClean="0">
                <a:solidFill>
                  <a:schemeClr val="tx1">
                    <a:lumMod val="75000"/>
                    <a:lumOff val="25000"/>
                  </a:schemeClr>
                </a:solidFill>
                <a:latin typeface="Open Sans"/>
                <a:cs typeface="Arial" panose="020B0604020202020204" pitchFamily="34" charset="0"/>
              </a:rPr>
              <a:t>Invest LA</a:t>
            </a:r>
            <a:endParaRPr lang="en-IN" sz="2000" b="1" dirty="0">
              <a:solidFill>
                <a:schemeClr val="tx1">
                  <a:lumMod val="75000"/>
                  <a:lumOff val="25000"/>
                </a:schemeClr>
              </a:solidFill>
            </a:endParaRPr>
          </a:p>
        </p:txBody>
      </p:sp>
      <p:sp>
        <p:nvSpPr>
          <p:cNvPr id="91" name="TextBox 90">
            <a:extLst>
              <a:ext uri="{FF2B5EF4-FFF2-40B4-BE49-F238E27FC236}">
                <a16:creationId xmlns:a16="http://schemas.microsoft.com/office/drawing/2014/main" id="{7EA705EB-CB04-41B2-B55F-C547780D4683}"/>
              </a:ext>
            </a:extLst>
          </p:cNvPr>
          <p:cNvSpPr txBox="1"/>
          <p:nvPr/>
        </p:nvSpPr>
        <p:spPr>
          <a:xfrm>
            <a:off x="8461302" y="4072881"/>
            <a:ext cx="2593751" cy="674031"/>
          </a:xfrm>
          <a:prstGeom prst="rect">
            <a:avLst/>
          </a:prstGeom>
          <a:noFill/>
        </p:spPr>
        <p:txBody>
          <a:bodyPr wrap="square" rtlCol="0" anchor="t">
            <a:spAutoFit/>
          </a:bodyPr>
          <a:lstStyle/>
          <a:p>
            <a:pPr>
              <a:lnSpc>
                <a:spcPct val="90000"/>
              </a:lnSpc>
            </a:pPr>
            <a:r>
              <a:rPr lang="en-US" sz="1400" kern="0" dirty="0" smtClean="0">
                <a:latin typeface="Open Sans"/>
                <a:cs typeface="Arial" panose="020B0604020202020204" pitchFamily="34" charset="0"/>
              </a:rPr>
              <a:t>Equity sits at the center of everything we do and threads throughout all of our bodies of work.</a:t>
            </a:r>
            <a:endParaRPr lang="en-IN" sz="1400" dirty="0"/>
          </a:p>
        </p:txBody>
      </p:sp>
      <p:sp>
        <p:nvSpPr>
          <p:cNvPr id="92" name="TextBox 91">
            <a:extLst>
              <a:ext uri="{FF2B5EF4-FFF2-40B4-BE49-F238E27FC236}">
                <a16:creationId xmlns:a16="http://schemas.microsoft.com/office/drawing/2014/main" id="{7E2B47C3-AE67-474A-B806-F577FBAEA564}"/>
              </a:ext>
            </a:extLst>
          </p:cNvPr>
          <p:cNvSpPr txBox="1"/>
          <p:nvPr/>
        </p:nvSpPr>
        <p:spPr>
          <a:xfrm>
            <a:off x="8366994" y="3678912"/>
            <a:ext cx="2593750" cy="400110"/>
          </a:xfrm>
          <a:prstGeom prst="rect">
            <a:avLst/>
          </a:prstGeom>
          <a:noFill/>
        </p:spPr>
        <p:txBody>
          <a:bodyPr wrap="square" rtlCol="0" anchor="b">
            <a:spAutoFit/>
          </a:bodyPr>
          <a:lstStyle/>
          <a:p>
            <a:pPr algn="ctr"/>
            <a:r>
              <a:rPr lang="en-US" sz="2000" b="1" kern="0" dirty="0" smtClean="0">
                <a:solidFill>
                  <a:schemeClr val="tx1">
                    <a:lumMod val="75000"/>
                    <a:lumOff val="25000"/>
                  </a:schemeClr>
                </a:solidFill>
                <a:latin typeface="Open Sans"/>
                <a:cs typeface="Arial" panose="020B0604020202020204" pitchFamily="34" charset="0"/>
              </a:rPr>
              <a:t>EQUITY</a:t>
            </a:r>
            <a:endParaRPr lang="en-IN" sz="2000" b="1" dirty="0">
              <a:solidFill>
                <a:schemeClr val="tx1">
                  <a:lumMod val="75000"/>
                  <a:lumOff val="25000"/>
                </a:schemeClr>
              </a:solidFill>
            </a:endParaRPr>
          </a:p>
        </p:txBody>
      </p:sp>
    </p:spTree>
    <p:extLst>
      <p:ext uri="{BB962C8B-B14F-4D97-AF65-F5344CB8AC3E}">
        <p14:creationId xmlns:p14="http://schemas.microsoft.com/office/powerpoint/2010/main" val="3893495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557" b="5557"/>
          <a:stretch>
            <a:fillRect/>
          </a:stretch>
        </p:blipFill>
        <p:spPr/>
      </p:pic>
      <p:sp>
        <p:nvSpPr>
          <p:cNvPr id="8" name="Rectangle 7">
            <a:extLst>
              <a:ext uri="{FF2B5EF4-FFF2-40B4-BE49-F238E27FC236}">
                <a16:creationId xmlns:a16="http://schemas.microsoft.com/office/drawing/2014/main" id="{7E007105-9257-47D9-8B27-5A43E30502F3}"/>
              </a:ext>
            </a:extLst>
          </p:cNvPr>
          <p:cNvSpPr/>
          <p:nvPr/>
        </p:nvSpPr>
        <p:spPr>
          <a:xfrm>
            <a:off x="-1" y="0"/>
            <a:ext cx="12188825" cy="6885384"/>
          </a:xfrm>
          <a:prstGeom prst="rect">
            <a:avLst/>
          </a:prstGeom>
          <a:gradFill>
            <a:gsLst>
              <a:gs pos="0">
                <a:schemeClr val="accent1">
                  <a:alpha val="70000"/>
                </a:schemeClr>
              </a:gs>
              <a:gs pos="71000">
                <a:schemeClr val="accent4">
                  <a:alpha val="7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TextBox 17">
            <a:extLst>
              <a:ext uri="{FF2B5EF4-FFF2-40B4-BE49-F238E27FC236}">
                <a16:creationId xmlns:a16="http://schemas.microsoft.com/office/drawing/2014/main" id="{A43F2E08-7E3A-4460-A92B-954CD79B55E1}"/>
              </a:ext>
            </a:extLst>
          </p:cNvPr>
          <p:cNvSpPr txBox="1"/>
          <p:nvPr/>
        </p:nvSpPr>
        <p:spPr>
          <a:xfrm>
            <a:off x="-2" y="2888694"/>
            <a:ext cx="12188825" cy="1107996"/>
          </a:xfrm>
          <a:prstGeom prst="rect">
            <a:avLst/>
          </a:prstGeom>
          <a:noFill/>
        </p:spPr>
        <p:txBody>
          <a:bodyPr wrap="square" rtlCol="0" anchor="b">
            <a:spAutoFit/>
          </a:bodyPr>
          <a:lstStyle/>
          <a:p>
            <a:pPr algn="ctr"/>
            <a:r>
              <a:rPr lang="en-IN" sz="6600" dirty="0" smtClean="0">
                <a:solidFill>
                  <a:schemeClr val="bg1"/>
                </a:solidFill>
                <a:latin typeface="Open Sans" panose="020B0606030504020204"/>
              </a:rPr>
              <a:t>Program Goals &amp; Timelines</a:t>
            </a:r>
            <a:endParaRPr lang="en-IN" sz="6600" dirty="0">
              <a:solidFill>
                <a:schemeClr val="bg1"/>
              </a:solidFill>
              <a:latin typeface="Open Sans" panose="020B0606030504020204"/>
            </a:endParaRPr>
          </a:p>
        </p:txBody>
      </p:sp>
    </p:spTree>
    <p:extLst>
      <p:ext uri="{BB962C8B-B14F-4D97-AF65-F5344CB8AC3E}">
        <p14:creationId xmlns:p14="http://schemas.microsoft.com/office/powerpoint/2010/main" val="5734118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ntroduce Company Profile PowerPoint Template">
      <a:dk1>
        <a:sysClr val="windowText" lastClr="000000"/>
      </a:dk1>
      <a:lt1>
        <a:sysClr val="window" lastClr="FFFFFF"/>
      </a:lt1>
      <a:dk2>
        <a:srgbClr val="1F497D"/>
      </a:dk2>
      <a:lt2>
        <a:srgbClr val="EEECE1"/>
      </a:lt2>
      <a:accent1>
        <a:srgbClr val="4A4B69"/>
      </a:accent1>
      <a:accent2>
        <a:srgbClr val="6A5D79"/>
      </a:accent2>
      <a:accent3>
        <a:srgbClr val="9F5B72"/>
      </a:accent3>
      <a:accent4>
        <a:srgbClr val="D9707B"/>
      </a:accent4>
      <a:accent5>
        <a:srgbClr val="FFA85B"/>
      </a:accent5>
      <a:accent6>
        <a:srgbClr val="FCCD5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21482</TotalTime>
  <Words>2158</Words>
  <Application>Microsoft Office PowerPoint</Application>
  <PresentationFormat>Custom</PresentationFormat>
  <Paragraphs>234</Paragraphs>
  <Slides>17</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Open Sans</vt:lpstr>
      <vt:lpstr>Times New Roman</vt:lpstr>
      <vt:lpstr>Office Theme</vt:lpstr>
      <vt:lpstr>PowerPoint Presentation</vt:lpstr>
      <vt:lpstr>Agenda</vt:lpstr>
      <vt:lpstr>PowerPoint Presentation</vt:lpstr>
      <vt:lpstr>PowerPoint Presentation</vt:lpstr>
      <vt:lpstr>Our Partnerships</vt:lpstr>
      <vt:lpstr>Our Programs</vt:lpstr>
      <vt:lpstr>Our Investment Areas</vt:lpstr>
      <vt:lpstr>Our Core Work is ALL Connected</vt:lpstr>
      <vt:lpstr>PowerPoint Presentation</vt:lpstr>
      <vt:lpstr>How did DCFS Leadership set the Wildly Important Goals (WIG)?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CAPM Efficient Frontier Curve for PowerPoint</dc:title>
  <dc:creator>Julian</dc:creator>
  <cp:lastModifiedBy>Mario Johnson</cp:lastModifiedBy>
  <cp:revision>272</cp:revision>
  <dcterms:created xsi:type="dcterms:W3CDTF">2013-09-12T13:05:01Z</dcterms:created>
  <dcterms:modified xsi:type="dcterms:W3CDTF">2021-04-13T23:36:12Z</dcterms:modified>
</cp:coreProperties>
</file>