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1" r:id="rId2"/>
    <p:sldId id="298" r:id="rId3"/>
    <p:sldId id="306" r:id="rId4"/>
    <p:sldId id="313" r:id="rId5"/>
    <p:sldId id="314" r:id="rId6"/>
    <p:sldId id="308" r:id="rId7"/>
    <p:sldId id="309" r:id="rId8"/>
    <p:sldId id="311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8A"/>
    <a:srgbClr val="32A7C7"/>
    <a:srgbClr val="92D047"/>
    <a:srgbClr val="F89D02"/>
    <a:srgbClr val="E12F6B"/>
    <a:srgbClr val="FFFFFF"/>
    <a:srgbClr val="32D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7816" autoAdjust="0"/>
  </p:normalViewPr>
  <p:slideViewPr>
    <p:cSldViewPr snapToGrid="0">
      <p:cViewPr varScale="1">
        <p:scale>
          <a:sx n="67" d="100"/>
          <a:sy n="67" d="100"/>
        </p:scale>
        <p:origin x="22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1020"/>
    </p:cViewPr>
  </p:notesTextViewPr>
  <p:notesViewPr>
    <p:cSldViewPr snapToGrid="0">
      <p:cViewPr varScale="1">
        <p:scale>
          <a:sx n="87" d="100"/>
          <a:sy n="87" d="100"/>
        </p:scale>
        <p:origin x="37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ssdownas02.hosted.lac.com\D350Home$\E535373\CAPP\ERDD\DATA\WSFV\F2F%20FY%2016%2017%20Data%20(12-8-18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'Van Nuys'!$I$14</c:f>
              <c:strCache>
                <c:ptCount val="1"/>
                <c:pt idx="0">
                  <c:v>Hispanic/Latino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'Van Nuys'!$J$13:$N$13</c:f>
              <c:strCache>
                <c:ptCount val="5"/>
                <c:pt idx="0">
                  <c:v>Population</c:v>
                </c:pt>
                <c:pt idx="1">
                  <c:v>Referrals</c:v>
                </c:pt>
                <c:pt idx="2">
                  <c:v>Substantiated Referrals</c:v>
                </c:pt>
                <c:pt idx="3">
                  <c:v>Removals</c:v>
                </c:pt>
                <c:pt idx="4">
                  <c:v>FC Caseload</c:v>
                </c:pt>
              </c:strCache>
            </c:strRef>
          </c:cat>
          <c:val>
            <c:numRef>
              <c:f>'Van Nuys'!$J$14:$N$14</c:f>
              <c:numCache>
                <c:formatCode>0.0%</c:formatCode>
                <c:ptCount val="5"/>
                <c:pt idx="0">
                  <c:v>0.68042034724337497</c:v>
                </c:pt>
                <c:pt idx="1">
                  <c:v>0.62100100323263852</c:v>
                </c:pt>
                <c:pt idx="2">
                  <c:v>0.47690461907618475</c:v>
                </c:pt>
                <c:pt idx="3">
                  <c:v>0.12224448897795591</c:v>
                </c:pt>
                <c:pt idx="4">
                  <c:v>0.65936473165388831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0-480B-8B10-B66C09766D08}"/>
            </c:ext>
          </c:extLst>
        </c:ser>
        <c:ser>
          <c:idx val="1"/>
          <c:order val="1"/>
          <c:tx>
            <c:strRef>
              <c:f>'Van Nuys'!$I$15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'Van Nuys'!$J$13:$N$13</c:f>
              <c:strCache>
                <c:ptCount val="5"/>
                <c:pt idx="0">
                  <c:v>Population</c:v>
                </c:pt>
                <c:pt idx="1">
                  <c:v>Referrals</c:v>
                </c:pt>
                <c:pt idx="2">
                  <c:v>Substantiated Referrals</c:v>
                </c:pt>
                <c:pt idx="3">
                  <c:v>Removals</c:v>
                </c:pt>
                <c:pt idx="4">
                  <c:v>FC Caseload</c:v>
                </c:pt>
              </c:strCache>
            </c:strRef>
          </c:cat>
          <c:val>
            <c:numRef>
              <c:f>'Van Nuys'!$J$15:$N$15</c:f>
              <c:numCache>
                <c:formatCode>0.0%</c:formatCode>
                <c:ptCount val="5"/>
                <c:pt idx="0">
                  <c:v>0.23525434054218702</c:v>
                </c:pt>
                <c:pt idx="1">
                  <c:v>0.28870805930219595</c:v>
                </c:pt>
                <c:pt idx="2">
                  <c:v>0.42951409718056388</c:v>
                </c:pt>
                <c:pt idx="3">
                  <c:v>0.75150300601202402</c:v>
                </c:pt>
                <c:pt idx="4">
                  <c:v>0.22234392113910187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80-480B-8B10-B66C09766D08}"/>
            </c:ext>
          </c:extLst>
        </c:ser>
        <c:ser>
          <c:idx val="2"/>
          <c:order val="2"/>
          <c:tx>
            <c:strRef>
              <c:f>'Van Nuys'!$I$16</c:f>
              <c:strCache>
                <c:ptCount val="1"/>
                <c:pt idx="0">
                  <c:v>African American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'Van Nuys'!$J$13:$N$13</c:f>
              <c:strCache>
                <c:ptCount val="5"/>
                <c:pt idx="0">
                  <c:v>Population</c:v>
                </c:pt>
                <c:pt idx="1">
                  <c:v>Referrals</c:v>
                </c:pt>
                <c:pt idx="2">
                  <c:v>Substantiated Referrals</c:v>
                </c:pt>
                <c:pt idx="3">
                  <c:v>Removals</c:v>
                </c:pt>
                <c:pt idx="4">
                  <c:v>FC Caseload</c:v>
                </c:pt>
              </c:strCache>
            </c:strRef>
          </c:cat>
          <c:val>
            <c:numRef>
              <c:f>'Van Nuys'!$J$16:$N$16</c:f>
              <c:numCache>
                <c:formatCode>0.0%</c:formatCode>
                <c:ptCount val="5"/>
                <c:pt idx="0">
                  <c:v>3.0246725555894E-2</c:v>
                </c:pt>
                <c:pt idx="1">
                  <c:v>7.0114814401961878E-2</c:v>
                </c:pt>
                <c:pt idx="2">
                  <c:v>7.3185362927414524E-2</c:v>
                </c:pt>
                <c:pt idx="3">
                  <c:v>0.10020040080160321</c:v>
                </c:pt>
                <c:pt idx="4">
                  <c:v>0.10514786418400876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80-480B-8B10-B66C09766D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7900472"/>
        <c:axId val="547901784"/>
      </c:barChart>
      <c:catAx>
        <c:axId val="54790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47901784"/>
        <c:crosses val="autoZero"/>
        <c:auto val="1"/>
        <c:lblAlgn val="ctr"/>
        <c:lblOffset val="100"/>
        <c:noMultiLvlLbl val="0"/>
      </c:catAx>
      <c:valAx>
        <c:axId val="547901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/>
                  <a:t>Percentage of Children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47900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D6BB27D-2DFF-4790-A4C3-7A088525133E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61B8B9F-1A7C-432C-997D-A1D024CA5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2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68391A-17C7-4047-8F36-99D2293F2ED9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8488" y="238125"/>
            <a:ext cx="6316662" cy="35528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956" y="4185007"/>
            <a:ext cx="5034522" cy="4580773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latin typeface="Museo Sans 300" panose="02000000000000000000" pitchFamily="50" charset="0"/>
              </a:rPr>
              <a:t>Good Afternoon</a:t>
            </a:r>
          </a:p>
          <a:p>
            <a:pPr eaLnBrk="1" hangingPunct="1"/>
            <a:endParaRPr lang="en-US" b="1" dirty="0">
              <a:latin typeface="Museo Sans 300" panose="02000000000000000000" pitchFamily="50" charset="0"/>
            </a:endParaRPr>
          </a:p>
          <a:p>
            <a:pPr eaLnBrk="1" hangingPunct="1"/>
            <a:r>
              <a:rPr lang="en-US" b="1" dirty="0" smtClean="0">
                <a:latin typeface="Museo Sans 300" panose="02000000000000000000" pitchFamily="50" charset="0"/>
              </a:rPr>
              <a:t>Introduce Self </a:t>
            </a:r>
          </a:p>
          <a:p>
            <a:pPr eaLnBrk="1" hangingPunct="1"/>
            <a:endParaRPr lang="en-US" b="1" dirty="0">
              <a:latin typeface="Museo Sans 300" panose="02000000000000000000" pitchFamily="50" charset="0"/>
            </a:endParaRPr>
          </a:p>
          <a:p>
            <a:pPr eaLnBrk="1" hangingPunct="1"/>
            <a:r>
              <a:rPr lang="en-US" b="1" dirty="0" smtClean="0">
                <a:latin typeface="Museo Sans 300" panose="02000000000000000000" pitchFamily="50" charset="0"/>
              </a:rPr>
              <a:t>Very happy to be here to be part of this important conversation on</a:t>
            </a:r>
            <a:r>
              <a:rPr lang="en-US" b="1" baseline="0" dirty="0" smtClean="0">
                <a:latin typeface="Museo Sans 300" panose="02000000000000000000" pitchFamily="50" charset="0"/>
              </a:rPr>
              <a:t> building equity </a:t>
            </a:r>
            <a:r>
              <a:rPr lang="en-US" b="1" dirty="0" smtClean="0">
                <a:latin typeface="Museo Sans 300" panose="02000000000000000000" pitchFamily="50" charset="0"/>
              </a:rPr>
              <a:t>&amp; to part</a:t>
            </a:r>
            <a:r>
              <a:rPr lang="en-US" b="1" baseline="0" dirty="0" smtClean="0">
                <a:latin typeface="Museo Sans 300" panose="02000000000000000000" pitchFamily="50" charset="0"/>
              </a:rPr>
              <a:t> of </a:t>
            </a:r>
            <a:r>
              <a:rPr lang="en-US" b="1" dirty="0" smtClean="0">
                <a:latin typeface="Museo Sans 300" panose="02000000000000000000" pitchFamily="50" charset="0"/>
              </a:rPr>
              <a:t>this panel amongst very esteemed colleagues. </a:t>
            </a:r>
          </a:p>
          <a:p>
            <a:pPr eaLnBrk="1" hangingPunct="1"/>
            <a:endParaRPr lang="en-US" b="1" dirty="0">
              <a:latin typeface="Museo Sans 300" panose="02000000000000000000" pitchFamily="50" charset="0"/>
            </a:endParaRPr>
          </a:p>
          <a:p>
            <a:pPr eaLnBrk="1" hangingPunct="1"/>
            <a:r>
              <a:rPr lang="en-US" b="1" dirty="0" smtClean="0">
                <a:latin typeface="Museo Sans 300" panose="02000000000000000000" pitchFamily="50" charset="0"/>
              </a:rPr>
              <a:t>I will be speaking about the DCFS Van Nuys Regional Office &amp; providing a very high level overview of our work around equity for the last several years.</a:t>
            </a:r>
          </a:p>
          <a:p>
            <a:pPr eaLnBrk="1" hangingPunct="1"/>
            <a:endParaRPr lang="en-US" b="1" dirty="0">
              <a:latin typeface="Museo Sans 300" panose="02000000000000000000" pitchFamily="50" charset="0"/>
            </a:endParaRPr>
          </a:p>
          <a:p>
            <a:pPr eaLnBrk="1" hangingPunct="1"/>
            <a:r>
              <a:rPr lang="en-US" b="1" dirty="0" smtClean="0">
                <a:latin typeface="Museo Sans 300" panose="02000000000000000000" pitchFamily="50" charset="0"/>
              </a:rPr>
              <a:t>Upfront, I should thank the Van Nuys office staff &amp; managers &amp; especially the Van</a:t>
            </a:r>
            <a:r>
              <a:rPr lang="en-US" b="1" baseline="0" dirty="0" smtClean="0">
                <a:latin typeface="Museo Sans 300" panose="02000000000000000000" pitchFamily="50" charset="0"/>
              </a:rPr>
              <a:t> Nuys</a:t>
            </a:r>
            <a:r>
              <a:rPr lang="en-US" b="1" dirty="0" smtClean="0">
                <a:latin typeface="Museo Sans 300" panose="02000000000000000000" pitchFamily="50" charset="0"/>
              </a:rPr>
              <a:t> ERDD Team, SPA 2 ERDD Team &amp; the DCFS</a:t>
            </a:r>
            <a:r>
              <a:rPr lang="en-US" b="1" baseline="0" dirty="0" smtClean="0">
                <a:latin typeface="Museo Sans 300" panose="02000000000000000000" pitchFamily="50" charset="0"/>
              </a:rPr>
              <a:t> Countywide ERDD Team </a:t>
            </a:r>
            <a:r>
              <a:rPr lang="en-US" b="1" dirty="0" smtClean="0">
                <a:latin typeface="Museo Sans 300" panose="02000000000000000000" pitchFamily="50" charset="0"/>
              </a:rPr>
              <a:t>as they have been an ongoing</a:t>
            </a:r>
            <a:r>
              <a:rPr lang="en-US" b="1" baseline="0" dirty="0" smtClean="0">
                <a:latin typeface="Museo Sans 300" panose="02000000000000000000" pitchFamily="50" charset="0"/>
              </a:rPr>
              <a:t> source of immeasurable support &amp; </a:t>
            </a:r>
            <a:r>
              <a:rPr lang="en-US" b="1" dirty="0" smtClean="0">
                <a:latin typeface="Museo Sans 300" panose="02000000000000000000" pitchFamily="50" charset="0"/>
              </a:rPr>
              <a:t>without whom, I would not be</a:t>
            </a:r>
            <a:r>
              <a:rPr lang="en-US" b="1" baseline="0" dirty="0" smtClean="0">
                <a:latin typeface="Museo Sans 300" panose="02000000000000000000" pitchFamily="50" charset="0"/>
              </a:rPr>
              <a:t> here today.  </a:t>
            </a:r>
            <a:r>
              <a:rPr lang="en-US" b="1" dirty="0" smtClean="0">
                <a:latin typeface="Museo Sans 300" panose="02000000000000000000" pitchFamily="50" charset="0"/>
              </a:rPr>
              <a:t>  </a:t>
            </a:r>
            <a:endParaRPr lang="en-US" b="1" dirty="0">
              <a:latin typeface="Museo Sans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9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8F292D-DC18-4F90-B147-391BC9FA60F4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b="1" dirty="0" smtClean="0">
                <a:latin typeface="Museo Sans 300" panose="02000000000000000000" pitchFamily="50" charset="0"/>
              </a:rPr>
              <a:t>To provide some context, we can</a:t>
            </a:r>
            <a:r>
              <a:rPr lang="en-US" b="1" baseline="0" dirty="0" smtClean="0">
                <a:latin typeface="Museo Sans 300" panose="02000000000000000000" pitchFamily="50" charset="0"/>
              </a:rPr>
              <a:t> see f</a:t>
            </a:r>
            <a:r>
              <a:rPr lang="en-US" b="1" dirty="0" smtClean="0">
                <a:latin typeface="Museo Sans 300" panose="02000000000000000000" pitchFamily="50" charset="0"/>
              </a:rPr>
              <a:t>rom this slide, that the Van Nuys office is located in the Northwest part of the County in SPA 2.</a:t>
            </a:r>
          </a:p>
          <a:p>
            <a:endParaRPr lang="en-US" b="1" dirty="0">
              <a:latin typeface="Museo Sans 300" panose="02000000000000000000" pitchFamily="50" charset="0"/>
            </a:endParaRPr>
          </a:p>
          <a:p>
            <a:r>
              <a:rPr lang="en-US" b="1" dirty="0" smtClean="0">
                <a:latin typeface="Museo Sans 300" panose="02000000000000000000" pitchFamily="50" charset="0"/>
              </a:rPr>
              <a:t>Van Nuys is one of three DCFS offices in SPA 2, along with the great WSFV &amp; Santa Clarita Offices</a:t>
            </a:r>
          </a:p>
          <a:p>
            <a:endParaRPr lang="en-US" b="1" dirty="0">
              <a:latin typeface="Museo Sans 300" panose="02000000000000000000" pitchFamily="50" charset="0"/>
            </a:endParaRPr>
          </a:p>
          <a:p>
            <a:endParaRPr lang="en-US" dirty="0">
              <a:latin typeface="Museo Sans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2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D4DF93-0728-4641-845F-F43568DF02F4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b="1" dirty="0" smtClean="0">
                <a:latin typeface="Museo Sans 300" panose="02000000000000000000" pitchFamily="50" charset="0"/>
              </a:rPr>
              <a:t>The Van Nuys Office is comprised of approximately 400 DCFS direct service, support &amp; co-located staff</a:t>
            </a:r>
          </a:p>
          <a:p>
            <a:endParaRPr lang="en-US" b="1" dirty="0">
              <a:latin typeface="Museo Sans 300" panose="02000000000000000000" pitchFamily="50" charset="0"/>
            </a:endParaRPr>
          </a:p>
          <a:p>
            <a:r>
              <a:rPr lang="en-US" b="1" dirty="0" smtClean="0">
                <a:latin typeface="Museo Sans 300" panose="02000000000000000000" pitchFamily="50" charset="0"/>
              </a:rPr>
              <a:t>Along with staff</a:t>
            </a:r>
            <a:r>
              <a:rPr lang="en-US" b="1" dirty="0" smtClean="0">
                <a:latin typeface="Museo Sans 300" panose="02000000000000000000" pitchFamily="50" charset="0"/>
              </a:rPr>
              <a:t> co-located with DCFS</a:t>
            </a:r>
            <a:r>
              <a:rPr lang="en-US" b="1" dirty="0" smtClean="0">
                <a:latin typeface="Museo Sans 300" panose="02000000000000000000" pitchFamily="50" charset="0"/>
              </a:rPr>
              <a:t>, the DCFS Van Nuys office is one of seven child-serving County Departments co-located in the Zev Yaroslavsky Family Support Center</a:t>
            </a:r>
          </a:p>
          <a:p>
            <a:endParaRPr lang="en-US" b="1" dirty="0">
              <a:latin typeface="Museo Sans 300" panose="020000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Museo Sans 300" panose="02000000000000000000" pitchFamily="50" charset="0"/>
              </a:rPr>
              <a:t>The </a:t>
            </a:r>
            <a:r>
              <a:rPr lang="en-US" b="1" dirty="0" smtClean="0">
                <a:latin typeface="Museo Sans 300" panose="02000000000000000000" pitchFamily="50" charset="0"/>
              </a:rPr>
              <a:t>Zev Yaroslavsky Family Support Center</a:t>
            </a:r>
            <a:r>
              <a:rPr lang="en-US" b="1" baseline="0" dirty="0" smtClean="0">
                <a:latin typeface="Museo Sans 300" panose="02000000000000000000" pitchFamily="50" charset="0"/>
              </a:rPr>
              <a:t> </a:t>
            </a:r>
            <a:r>
              <a:rPr lang="en-US" b="1" dirty="0" smtClean="0">
                <a:latin typeface="Museo Sans 300" panose="02000000000000000000" pitchFamily="50" charset="0"/>
              </a:rPr>
              <a:t>along with Mid-Valley Health Center are located on the same property or campus and house approximately 1200 County employees</a:t>
            </a:r>
          </a:p>
        </p:txBody>
      </p:sp>
    </p:spTree>
    <p:extLst>
      <p:ext uri="{BB962C8B-B14F-4D97-AF65-F5344CB8AC3E}">
        <p14:creationId xmlns:p14="http://schemas.microsoft.com/office/powerpoint/2010/main" val="179071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Museo Sans 300" panose="02000000000000000000" pitchFamily="50" charset="0"/>
              </a:rPr>
              <a:t>Understanding how we know our child welfare system lacks equity is important.</a:t>
            </a:r>
          </a:p>
          <a:p>
            <a:endParaRPr lang="en-US" b="1" dirty="0">
              <a:latin typeface="Museo Sans 300" panose="02000000000000000000" pitchFamily="50" charset="0"/>
            </a:endParaRPr>
          </a:p>
          <a:p>
            <a:r>
              <a:rPr lang="en-US" b="1" dirty="0" smtClean="0">
                <a:latin typeface="Museo Sans 300" panose="02000000000000000000" pitchFamily="50" charset="0"/>
              </a:rPr>
              <a:t>Two terms are crucial to this understanding</a:t>
            </a:r>
          </a:p>
          <a:p>
            <a:endParaRPr lang="en-US" b="1" dirty="0">
              <a:latin typeface="Museo Sans 300" panose="02000000000000000000" pitchFamily="50" charset="0"/>
            </a:endParaRPr>
          </a:p>
          <a:p>
            <a:pPr marL="228600" indent="-228600">
              <a:buAutoNum type="arabicPeriod"/>
            </a:pPr>
            <a:r>
              <a:rPr lang="en-US" b="1" dirty="0" smtClean="0">
                <a:latin typeface="Museo Sans 300" panose="02000000000000000000" pitchFamily="50" charset="0"/>
              </a:rPr>
              <a:t>Disproportionality – when a group makes up a proportion of those experiencing some event that is higher or lower than that group’s proportion to the population</a:t>
            </a:r>
          </a:p>
          <a:p>
            <a:pPr marL="228600" indent="-228600">
              <a:buFontTx/>
              <a:buAutoNum type="arabicPeriod"/>
            </a:pPr>
            <a:endParaRPr lang="en-US" b="1" dirty="0" smtClean="0">
              <a:latin typeface="Museo Sans 300" panose="02000000000000000000" pitchFamily="50" charset="0"/>
              <a:cs typeface="Calibri Light" panose="020F030202020403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en-US" b="1" dirty="0" smtClean="0">
                <a:latin typeface="Museo Sans 300" panose="02000000000000000000" pitchFamily="50" charset="0"/>
                <a:cs typeface="Calibri Light" panose="020F0302020204030204" pitchFamily="34" charset="0"/>
              </a:rPr>
              <a:t>Disparity</a:t>
            </a:r>
            <a:r>
              <a:rPr lang="en-US" b="1" dirty="0">
                <a:latin typeface="Museo Sans 300" panose="02000000000000000000" pitchFamily="50" charset="0"/>
                <a:cs typeface="Calibri Light" panose="020F0302020204030204" pitchFamily="34" charset="0"/>
              </a:rPr>
              <a:t>: A comparison of one group (e.g., regarding disproportionality, services, outcomes) to another </a:t>
            </a:r>
            <a:r>
              <a:rPr lang="en-US" b="1" dirty="0" smtClean="0">
                <a:latin typeface="Museo Sans 300" panose="02000000000000000000" pitchFamily="50" charset="0"/>
                <a:cs typeface="Calibri Light" panose="020F0302020204030204" pitchFamily="34" charset="0"/>
              </a:rPr>
              <a:t>group</a:t>
            </a:r>
          </a:p>
          <a:p>
            <a:pPr marL="228600" indent="-228600">
              <a:buFontTx/>
              <a:buAutoNum type="arabicPeriod"/>
            </a:pPr>
            <a:endParaRPr lang="en-US" b="1" dirty="0">
              <a:latin typeface="Museo Sans 300" panose="02000000000000000000" pitchFamily="50" charset="0"/>
              <a:cs typeface="Calibri Light" panose="020F0302020204030204" pitchFamily="34" charset="0"/>
            </a:endParaRPr>
          </a:p>
          <a:p>
            <a:r>
              <a:rPr lang="en-US" b="1" dirty="0" smtClean="0">
                <a:latin typeface="Museo Sans 300" panose="02000000000000000000" pitchFamily="50" charset="0"/>
                <a:cs typeface="Calibri Light" panose="020F0302020204030204" pitchFamily="34" charset="0"/>
              </a:rPr>
              <a:t>And in LA County, we consistently see Black as well as American Indian children disproportionally represented and achieving disparate outcomes in the child</a:t>
            </a:r>
            <a:r>
              <a:rPr lang="en-US" b="1" baseline="0" dirty="0" smtClean="0">
                <a:latin typeface="Museo Sans 300" panose="02000000000000000000" pitchFamily="50" charset="0"/>
                <a:cs typeface="Calibri Light" panose="020F0302020204030204" pitchFamily="34" charset="0"/>
              </a:rPr>
              <a:t> welfare system</a:t>
            </a:r>
            <a:endParaRPr lang="en-US" b="1" dirty="0">
              <a:latin typeface="Museo Sans 300" panose="02000000000000000000" pitchFamily="50" charset="0"/>
              <a:cs typeface="Calibri Light" panose="020F0302020204030204" pitchFamily="34" charset="0"/>
            </a:endParaRPr>
          </a:p>
          <a:p>
            <a:pPr marL="228600" indent="-228600">
              <a:buAutoNum type="arabicPeriod"/>
            </a:pPr>
            <a:endParaRPr lang="en-US" b="1" dirty="0">
              <a:latin typeface="Museo Sans 300" panose="02000000000000000000" pitchFamily="50" charset="0"/>
            </a:endParaRP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B8B9F-1A7C-432C-997D-A1D024CA58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3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Museo Sans 300" panose="02000000000000000000" pitchFamily="50" charset="0"/>
              </a:rPr>
              <a:t>This slide helps to illustrate how black children are disproportionally represented and achieving disparate outcomes. </a:t>
            </a:r>
          </a:p>
          <a:p>
            <a:endParaRPr lang="en-US" b="1" dirty="0">
              <a:latin typeface="Museo Sans 300" panose="02000000000000000000" pitchFamily="50" charset="0"/>
            </a:endParaRPr>
          </a:p>
          <a:p>
            <a:r>
              <a:rPr lang="en-US" b="1" dirty="0" smtClean="0">
                <a:latin typeface="Museo Sans 300" panose="02000000000000000000" pitchFamily="50" charset="0"/>
              </a:rPr>
              <a:t>I apologize for it being so out of date, but unfortunately I don’t believe our number have drastically changed.  </a:t>
            </a:r>
          </a:p>
          <a:p>
            <a:endParaRPr lang="en-US" b="1" dirty="0">
              <a:latin typeface="Museo Sans 300" panose="02000000000000000000" pitchFamily="50" charset="0"/>
            </a:endParaRPr>
          </a:p>
          <a:p>
            <a:r>
              <a:rPr lang="en-US" b="1" dirty="0" smtClean="0">
                <a:latin typeface="Museo Sans 300" panose="02000000000000000000" pitchFamily="50" charset="0"/>
              </a:rPr>
              <a:t>We can see that our black children make up approximately 3% of the population in the East</a:t>
            </a:r>
            <a:r>
              <a:rPr lang="en-US" b="1" baseline="0" dirty="0" smtClean="0">
                <a:latin typeface="Museo Sans 300" panose="02000000000000000000" pitchFamily="50" charset="0"/>
              </a:rPr>
              <a:t> San Fernando Valley</a:t>
            </a:r>
            <a:r>
              <a:rPr lang="en-US" b="1" dirty="0" smtClean="0">
                <a:latin typeface="Museo Sans 300" panose="02000000000000000000" pitchFamily="50" charset="0"/>
              </a:rPr>
              <a:t>, but they represented 7%</a:t>
            </a:r>
            <a:r>
              <a:rPr lang="en-US" b="1" baseline="0" dirty="0" smtClean="0">
                <a:latin typeface="Museo Sans 300" panose="02000000000000000000" pitchFamily="50" charset="0"/>
              </a:rPr>
              <a:t> of our referrals, 7.3% of our substantiated referrals, 10% of the removals, and they make up 10.5% of our foster care caseload.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B8B9F-1A7C-432C-997D-A1D024CA589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03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  <a:latin typeface="Museo Sans 300" panose="02000000000000000000" pitchFamily="50" charset="0"/>
                <a:cs typeface="Calibri Light" panose="020F0302020204030204" pitchFamily="34" charset="0"/>
              </a:rPr>
              <a:t>In 2012 the Center </a:t>
            </a:r>
            <a:r>
              <a:rPr lang="en-US" b="1" dirty="0">
                <a:solidFill>
                  <a:prstClr val="black"/>
                </a:solidFill>
                <a:latin typeface="Museo Sans 300" panose="02000000000000000000" pitchFamily="50" charset="0"/>
                <a:cs typeface="Calibri Light" panose="020F0302020204030204" pitchFamily="34" charset="0"/>
              </a:rPr>
              <a:t>for the Study of Social </a:t>
            </a:r>
            <a:r>
              <a:rPr lang="en-US" b="1" dirty="0" smtClean="0">
                <a:solidFill>
                  <a:prstClr val="black"/>
                </a:solidFill>
                <a:latin typeface="Museo Sans 300" panose="02000000000000000000" pitchFamily="50" charset="0"/>
                <a:cs typeface="Calibri Light" panose="020F0302020204030204" pitchFamily="34" charset="0"/>
              </a:rPr>
              <a:t>Policy completed an Institutional Analysis of LA County’s child welfare system. </a:t>
            </a:r>
          </a:p>
          <a:p>
            <a:endParaRPr lang="en-US" b="1" dirty="0">
              <a:solidFill>
                <a:prstClr val="black"/>
              </a:solidFill>
              <a:latin typeface="Museo Sans 300" panose="02000000000000000000" pitchFamily="50" charset="0"/>
              <a:cs typeface="Calibri Light" panose="020F0302020204030204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Museo Sans 300" panose="02000000000000000000" pitchFamily="50" charset="0"/>
                <a:cs typeface="Calibri Light" panose="020F0302020204030204" pitchFamily="34" charset="0"/>
              </a:rPr>
              <a:t>The analysis found that some of the</a:t>
            </a:r>
            <a:r>
              <a:rPr lang="en-US" b="1" baseline="0" dirty="0" smtClean="0">
                <a:solidFill>
                  <a:prstClr val="black"/>
                </a:solidFill>
                <a:latin typeface="Museo Sans 300" panose="02000000000000000000" pitchFamily="50" charset="0"/>
                <a:cs typeface="Calibri Light" panose="020F0302020204030204" pitchFamily="34" charset="0"/>
              </a:rPr>
              <a:t> main reasons for </a:t>
            </a:r>
            <a:r>
              <a:rPr lang="en-US" b="1" dirty="0" smtClean="0">
                <a:solidFill>
                  <a:prstClr val="black"/>
                </a:solidFill>
                <a:latin typeface="Museo Sans 300" panose="02000000000000000000" pitchFamily="50" charset="0"/>
                <a:cs typeface="Calibri Light" panose="020F0302020204030204" pitchFamily="34" charset="0"/>
              </a:rPr>
              <a:t>our disproportionate and disparate</a:t>
            </a:r>
            <a:r>
              <a:rPr lang="en-US" b="1" baseline="0" dirty="0" smtClean="0">
                <a:solidFill>
                  <a:prstClr val="black"/>
                </a:solidFill>
                <a:latin typeface="Museo Sans 300" panose="02000000000000000000" pitchFamily="50" charset="0"/>
                <a:cs typeface="Calibri Light" panose="020F0302020204030204" pitchFamily="34" charset="0"/>
              </a:rPr>
              <a:t> outcomes for black children are that our system</a:t>
            </a:r>
            <a:r>
              <a:rPr lang="en-US" b="1" dirty="0" smtClean="0">
                <a:solidFill>
                  <a:prstClr val="black"/>
                </a:solidFill>
                <a:latin typeface="Museo Sans 300" panose="02000000000000000000" pitchFamily="50" charset="0"/>
                <a:cs typeface="Calibri Light" panose="020F0302020204030204" pitchFamily="34" charset="0"/>
              </a:rPr>
              <a:t>:</a:t>
            </a:r>
          </a:p>
          <a:p>
            <a:endParaRPr lang="en-US" dirty="0" smtClean="0">
              <a:solidFill>
                <a:prstClr val="black"/>
              </a:solidFill>
              <a:latin typeface="Museo Sans 300" panose="02000000000000000000" pitchFamily="50" charset="0"/>
              <a:cs typeface="Calibri Light" panose="020F0302020204030204" pitchFamily="34" charset="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Lacks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effective engagement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Inadequately matches services to needs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Pays insufficient attention to trauma, particularly grief and loss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Not organized to work with families in a coherent way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Undermines family connections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Provides limited advocacy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Privileges system functioning and needs over families needs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Reflects the effects of disinvestment in their communities</a:t>
            </a:r>
          </a:p>
          <a:p>
            <a:endParaRPr lang="en-US" dirty="0">
              <a:solidFill>
                <a:prstClr val="black"/>
              </a:solidFill>
              <a:latin typeface="Museo Sans 300" panose="02000000000000000000" pitchFamily="50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6C467-E8B7-4A69-AE03-FFA3801E8A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77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Museo Sans 300" panose="02000000000000000000" pitchFamily="50" charset="0"/>
              </a:rPr>
              <a:t>So</a:t>
            </a:r>
            <a:r>
              <a:rPr lang="en-US" b="1" baseline="0" dirty="0" smtClean="0">
                <a:latin typeface="Museo Sans 300" panose="02000000000000000000" pitchFamily="50" charset="0"/>
              </a:rPr>
              <a:t> what have we been doing to address these institutional or systemic issues?</a:t>
            </a:r>
          </a:p>
          <a:p>
            <a:endParaRPr lang="en-US" b="1" baseline="0" dirty="0" smtClean="0">
              <a:latin typeface="Museo Sans 300" panose="02000000000000000000" pitchFamily="50" charset="0"/>
            </a:endParaRPr>
          </a:p>
          <a:p>
            <a:r>
              <a:rPr lang="en-US" b="1" baseline="0" dirty="0" smtClean="0">
                <a:latin typeface="Museo Sans 300" panose="02000000000000000000" pitchFamily="50" charset="0"/>
              </a:rPr>
              <a:t>First &amp; foremost, we have recognized that we have a lot to learn &amp; have been focused on raising our awareness, our consciousness, &amp; our understanding of the problem.  In order to do this work, we have to create a safe &amp; supportive environment that is conducive to learning &amp; growing.  </a:t>
            </a:r>
          </a:p>
          <a:p>
            <a:endParaRPr lang="en-US" b="1" baseline="0" dirty="0" smtClean="0">
              <a:latin typeface="Museo Sans 300" panose="02000000000000000000" pitchFamily="50" charset="0"/>
            </a:endParaRPr>
          </a:p>
          <a:p>
            <a:r>
              <a:rPr lang="en-US" b="1" baseline="0" dirty="0" smtClean="0">
                <a:latin typeface="Museo Sans 300" panose="02000000000000000000" pitchFamily="50" charset="0"/>
              </a:rPr>
              <a:t>To begin, we have developed a very strong team of champions in the Van Nuys office that meets regularly to discuss these issues, provide input to leadership &amp; plan events, training &amp; strategies for ERDD.    Our team has also developed a very close partnership with the other SPA 2 offices, WSFV &amp; Santa Clarita as well as the DCFS Countywide ERDD Team.  This has helped us to know how others are moving forward &amp; that we are learning &amp; developing together &amp; this in &amp; of itself has been very helpful.  </a:t>
            </a:r>
          </a:p>
          <a:p>
            <a:endParaRPr lang="en-US" b="1" baseline="0" dirty="0" smtClean="0">
              <a:latin typeface="Museo Sans 300" panose="02000000000000000000" pitchFamily="50" charset="0"/>
            </a:endParaRPr>
          </a:p>
          <a:p>
            <a:r>
              <a:rPr lang="en-US" b="1" baseline="0" dirty="0" smtClean="0">
                <a:latin typeface="Museo Sans 300" panose="02000000000000000000" pitchFamily="50" charset="0"/>
              </a:rPr>
              <a:t>Our ERDD Team has come together and developed office celebrations and in-service trainings.  This year, during Black History Month, we had a different virtual training or other fun activity in the office on each Thursday afternoon to learn about &amp; celebrate black history.  </a:t>
            </a:r>
          </a:p>
          <a:p>
            <a:endParaRPr lang="en-US" b="1" baseline="0" dirty="0" smtClean="0">
              <a:latin typeface="Museo Sans 300" panose="02000000000000000000" pitchFamily="50" charset="0"/>
            </a:endParaRPr>
          </a:p>
          <a:p>
            <a:r>
              <a:rPr lang="en-US" b="1" baseline="0" dirty="0" smtClean="0">
                <a:latin typeface="Museo Sans 300" panose="02000000000000000000" pitchFamily="50" charset="0"/>
              </a:rPr>
              <a:t>We are also very proud of the ERDD Summits that our SPA 2 ERDD Teams in partnership with Friends of the Family have organized for over 300 staff and community partners each year for the last three years .  Despite the pandemic, last year’s Summit was comprised of 8 virtual all-days trainings provided by Dr. Alan Michael Graves on how to have Courageous Conversations about race &amp; other issues of equity.</a:t>
            </a:r>
          </a:p>
          <a:p>
            <a:endParaRPr lang="en-US" b="1" baseline="0" dirty="0" smtClean="0">
              <a:latin typeface="Museo Sans 300" panose="02000000000000000000" pitchFamily="50" charset="0"/>
            </a:endParaRPr>
          </a:p>
          <a:p>
            <a:r>
              <a:rPr lang="en-US" b="1" baseline="0" dirty="0" smtClean="0">
                <a:latin typeface="Museo Sans 300" panose="02000000000000000000" pitchFamily="50" charset="0"/>
              </a:rPr>
              <a:t>We also utilized our Prevention and Aftercare dollars to certify 12 staff from DCFS and Friends of the Family to conduct Effective Black Parenting Classes.  </a:t>
            </a:r>
          </a:p>
          <a:p>
            <a:endParaRPr lang="en-US" b="1" baseline="0" dirty="0" smtClean="0">
              <a:latin typeface="Museo Sans 300" panose="02000000000000000000" pitchFamily="50" charset="0"/>
            </a:endParaRPr>
          </a:p>
          <a:p>
            <a:r>
              <a:rPr lang="en-US" b="1" baseline="0" dirty="0" smtClean="0">
                <a:latin typeface="Museo Sans 300" panose="02000000000000000000" pitchFamily="50" charset="0"/>
              </a:rPr>
              <a:t>We are developing our partnership &amp; collaboration with the Faith Community &amp; are very excited that SPA 2 was the first SPA in DCFS to implement the Care Portal.</a:t>
            </a:r>
          </a:p>
          <a:p>
            <a:endParaRPr lang="en-US" b="1" baseline="0" dirty="0" smtClean="0">
              <a:latin typeface="Museo Sans 300" panose="02000000000000000000" pitchFamily="50" charset="0"/>
            </a:endParaRPr>
          </a:p>
          <a:p>
            <a:r>
              <a:rPr lang="en-US" b="1" baseline="0" dirty="0" smtClean="0">
                <a:latin typeface="Museo Sans 300" panose="02000000000000000000" pitchFamily="50" charset="0"/>
              </a:rPr>
              <a:t>We have partnered with Alan Michael Graves to certify 8 of our staff/managers as facilitators of the Fatherhood Project support groups. </a:t>
            </a:r>
          </a:p>
          <a:p>
            <a:endParaRPr lang="en-US" b="1" baseline="0" dirty="0" smtClean="0">
              <a:latin typeface="Museo Sans 300" panose="02000000000000000000" pitchFamily="50" charset="0"/>
            </a:endParaRPr>
          </a:p>
          <a:p>
            <a:r>
              <a:rPr lang="en-US" b="1" baseline="0" dirty="0" smtClean="0">
                <a:latin typeface="Museo Sans 300" panose="02000000000000000000" pitchFamily="50" charset="0"/>
              </a:rPr>
              <a:t>Additionally, prior to the Pandemic, we began our development of Cultural Brokers, again allocating our </a:t>
            </a:r>
            <a:r>
              <a:rPr lang="en-US" b="1" baseline="0" dirty="0" err="1" smtClean="0">
                <a:latin typeface="Museo Sans 300" panose="02000000000000000000" pitchFamily="50" charset="0"/>
              </a:rPr>
              <a:t>PnA</a:t>
            </a:r>
            <a:r>
              <a:rPr lang="en-US" b="1" baseline="0" dirty="0" smtClean="0">
                <a:latin typeface="Museo Sans 300" panose="02000000000000000000" pitchFamily="50" charset="0"/>
              </a:rPr>
              <a:t> dollars to FOF to hire a Cultural Broker Coordinator.</a:t>
            </a:r>
          </a:p>
          <a:p>
            <a:endParaRPr lang="en-US" b="1" baseline="0" dirty="0" smtClean="0">
              <a:latin typeface="Museo Sans 300" panose="02000000000000000000" pitchFamily="50" charset="0"/>
            </a:endParaRPr>
          </a:p>
          <a:p>
            <a:r>
              <a:rPr lang="en-US" b="1" baseline="0" dirty="0" smtClean="0">
                <a:latin typeface="Museo Sans 300" panose="02000000000000000000" pitchFamily="50" charset="0"/>
              </a:rPr>
              <a:t>So all in all, we may have not yet have moved the numbers, but I believe we are on the right track &amp; are on way.  I believe that all of these efforts are a necessary part of raising the consciousness, creating a cultural shift &amp; building our capacity to do the work of equity.  </a:t>
            </a:r>
          </a:p>
          <a:p>
            <a:endParaRPr lang="en-US" b="1" baseline="0" dirty="0" smtClean="0">
              <a:latin typeface="Museo Sans 300" panose="02000000000000000000" pitchFamily="50" charset="0"/>
            </a:endParaRPr>
          </a:p>
          <a:p>
            <a:r>
              <a:rPr lang="en-US" b="1" baseline="0" dirty="0" smtClean="0">
                <a:latin typeface="Museo Sans 300" panose="02000000000000000000" pitchFamily="50" charset="0"/>
              </a:rPr>
              <a:t>Our goal is to create </a:t>
            </a:r>
            <a:r>
              <a:rPr lang="en-US" b="1" baseline="0" smtClean="0">
                <a:latin typeface="Museo Sans 300" panose="02000000000000000000" pitchFamily="50" charset="0"/>
              </a:rPr>
              <a:t>an environment </a:t>
            </a:r>
            <a:r>
              <a:rPr lang="en-US" b="1" baseline="0" dirty="0" smtClean="0">
                <a:latin typeface="Museo Sans 300" panose="02000000000000000000" pitchFamily="50" charset="0"/>
              </a:rPr>
              <a:t>where our workforce and their cultural humility, sensitivity and best practices will thrive.</a:t>
            </a:r>
            <a:endParaRPr 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b="1" baseline="0" dirty="0" smtClean="0">
              <a:latin typeface="Museo Sans 300" panose="02000000000000000000" pitchFamily="50" charset="0"/>
            </a:endParaRPr>
          </a:p>
          <a:p>
            <a:endParaRPr lang="en-US" b="1" baseline="0" dirty="0" smtClean="0">
              <a:latin typeface="Museo Sans 300" panose="02000000000000000000" pitchFamily="50" charset="0"/>
            </a:endParaRPr>
          </a:p>
          <a:p>
            <a:endParaRPr lang="en-US" b="1" baseline="0" dirty="0" smtClean="0">
              <a:latin typeface="Museo Sans 300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B8B9F-1A7C-432C-997D-A1D024CA58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5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9FF925-51B7-413E-AC53-5855076103B7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0563" y="971550"/>
            <a:ext cx="6319837" cy="355441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4748270"/>
            <a:ext cx="5618480" cy="3397192"/>
          </a:xfrm>
          <a:noFill/>
        </p:spPr>
        <p:txBody>
          <a:bodyPr/>
          <a:lstStyle/>
          <a:p>
            <a:r>
              <a:rPr lang="en-US" b="1" dirty="0">
                <a:latin typeface="Museo Sans 300" panose="02000000000000000000" pitchFamily="50" charset="0"/>
              </a:rPr>
              <a:t>Just</a:t>
            </a:r>
            <a:endParaRPr lang="en-US" dirty="0" smtClean="0"/>
          </a:p>
        </p:txBody>
      </p:sp>
      <p:pic>
        <p:nvPicPr>
          <p:cNvPr id="36869" name="Picture 6" descr="85968698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44620">
            <a:off x="2557217" y="1991924"/>
            <a:ext cx="2077740" cy="204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114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949" y="40825"/>
            <a:ext cx="6895193" cy="5735254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6490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02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0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0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r="24754"/>
          <a:stretch/>
        </p:blipFill>
        <p:spPr>
          <a:xfrm>
            <a:off x="0" y="-1"/>
            <a:ext cx="12192000" cy="1921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44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15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47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88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45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4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31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08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36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03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r="24754"/>
          <a:stretch/>
        </p:blipFill>
        <p:spPr>
          <a:xfrm>
            <a:off x="0" y="-1"/>
            <a:ext cx="12192000" cy="1921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16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15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09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03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42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24754"/>
          <a:stretch/>
        </p:blipFill>
        <p:spPr>
          <a:xfrm>
            <a:off x="0" y="-1"/>
            <a:ext cx="12192000" cy="1921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64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4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95" y="553445"/>
            <a:ext cx="5434203" cy="602832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91138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96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41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85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r="24754"/>
          <a:stretch/>
        </p:blipFill>
        <p:spPr>
          <a:xfrm>
            <a:off x="0" y="-1"/>
            <a:ext cx="12192000" cy="1921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48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28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68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69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03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24754"/>
          <a:stretch/>
        </p:blipFill>
        <p:spPr>
          <a:xfrm>
            <a:off x="0" y="-1"/>
            <a:ext cx="12192000" cy="1921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12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1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88" y="940326"/>
            <a:ext cx="6834994" cy="56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0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334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90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37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r="24754"/>
          <a:stretch/>
        </p:blipFill>
        <p:spPr>
          <a:xfrm>
            <a:off x="0" y="-1"/>
            <a:ext cx="12192000" cy="1921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60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63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04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86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74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r="24754"/>
          <a:stretch/>
        </p:blipFill>
        <p:spPr>
          <a:xfrm>
            <a:off x="0" y="-1"/>
            <a:ext cx="12192000" cy="1921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84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5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25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916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75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867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r="24754"/>
          <a:stretch/>
        </p:blipFill>
        <p:spPr>
          <a:xfrm>
            <a:off x="0" y="-1"/>
            <a:ext cx="12192000" cy="1921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51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9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34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892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390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r="24754"/>
          <a:stretch/>
        </p:blipFill>
        <p:spPr>
          <a:xfrm>
            <a:off x="0" y="-1"/>
            <a:ext cx="12192000" cy="1921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349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1" b="100000" l="3205" r="96890">
                        <a14:foregroundMark x1="18096" y1="41631" x2="36192" y2="57519"/>
                        <a14:foregroundMark x1="33459" y1="44520" x2="37983" y2="40867"/>
                        <a14:foregroundMark x1="38454" y1="39167" x2="38454" y2="39167"/>
                        <a14:foregroundMark x1="33082" y1="40442" x2="33930" y2="48173"/>
                        <a14:foregroundMark x1="37606" y1="46134" x2="36664" y2="39592"/>
                        <a14:foregroundMark x1="31668" y1="76296" x2="33930" y2="52676"/>
                        <a14:foregroundMark x1="29406" y1="75106" x2="29406" y2="53441"/>
                        <a14:foregroundMark x1="38454" y1="75956" x2="35344" y2="55140"/>
                        <a14:foregroundMark x1="37606" y1="76296" x2="41659" y2="71878"/>
                        <a14:foregroundMark x1="40716" y1="73067" x2="35344" y2="51402"/>
                        <a14:foregroundMark x1="40716" y1="63636" x2="38926" y2="51402"/>
                        <a14:foregroundMark x1="41659" y1="51062" x2="51649" y2="42481"/>
                        <a14:foregroundMark x1="51178" y1="43246" x2="73327" y2="63636"/>
                        <a14:foregroundMark x1="56550" y1="65336" x2="80113" y2="41631"/>
                        <a14:foregroundMark x1="61546" y1="40867" x2="67012" y2="44520"/>
                        <a14:foregroundMark x1="65598" y1="47324" x2="67955" y2="42056"/>
                        <a14:foregroundMark x1="66070" y1="41631" x2="67955" y2="43670"/>
                        <a14:foregroundMark x1="61546" y1="76296" x2="60697" y2="58369"/>
                        <a14:foregroundMark x1="62017" y1="62872" x2="73798" y2="63636"/>
                        <a14:foregroundMark x1="68803" y1="76296" x2="70217" y2="6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58" y="5400167"/>
            <a:ext cx="1191085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4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0521" y="173454"/>
            <a:ext cx="5870957" cy="65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0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61" y="159967"/>
            <a:ext cx="7809425" cy="649568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58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6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48" y="161925"/>
            <a:ext cx="5873000" cy="651510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65754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4D8C-C6F3-49D4-9326-E6272415FAD7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670B-8E60-41D0-9F04-7B265FFCB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0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74" r:id="rId3"/>
    <p:sldLayoutId id="2147483669" r:id="rId4"/>
    <p:sldLayoutId id="2147483666" r:id="rId5"/>
    <p:sldLayoutId id="2147483668" r:id="rId6"/>
    <p:sldLayoutId id="2147483667" r:id="rId7"/>
    <p:sldLayoutId id="2147483670" r:id="rId8"/>
    <p:sldLayoutId id="2147483673" r:id="rId9"/>
    <p:sldLayoutId id="2147483672" r:id="rId10"/>
    <p:sldLayoutId id="2147483650" r:id="rId11"/>
    <p:sldLayoutId id="2147483660" r:id="rId12"/>
    <p:sldLayoutId id="2147483661" r:id="rId13"/>
    <p:sldLayoutId id="2147483702" r:id="rId14"/>
    <p:sldLayoutId id="2147483671" r:id="rId15"/>
    <p:sldLayoutId id="2147483651" r:id="rId16"/>
    <p:sldLayoutId id="2147483693" r:id="rId17"/>
    <p:sldLayoutId id="2147483684" r:id="rId18"/>
    <p:sldLayoutId id="2147483675" r:id="rId19"/>
    <p:sldLayoutId id="2147483652" r:id="rId20"/>
    <p:sldLayoutId id="2147483694" r:id="rId21"/>
    <p:sldLayoutId id="2147483685" r:id="rId22"/>
    <p:sldLayoutId id="2147483703" r:id="rId23"/>
    <p:sldLayoutId id="2147483676" r:id="rId24"/>
    <p:sldLayoutId id="2147483653" r:id="rId25"/>
    <p:sldLayoutId id="2147483695" r:id="rId26"/>
    <p:sldLayoutId id="2147483686" r:id="rId27"/>
    <p:sldLayoutId id="2147483704" r:id="rId28"/>
    <p:sldLayoutId id="2147483677" r:id="rId29"/>
    <p:sldLayoutId id="2147483654" r:id="rId30"/>
    <p:sldLayoutId id="2147483696" r:id="rId31"/>
    <p:sldLayoutId id="2147483687" r:id="rId32"/>
    <p:sldLayoutId id="2147483705" r:id="rId33"/>
    <p:sldLayoutId id="2147483678" r:id="rId34"/>
    <p:sldLayoutId id="2147483655" r:id="rId35"/>
    <p:sldLayoutId id="2147483697" r:id="rId36"/>
    <p:sldLayoutId id="2147483688" r:id="rId37"/>
    <p:sldLayoutId id="2147483706" r:id="rId38"/>
    <p:sldLayoutId id="2147483679" r:id="rId39"/>
    <p:sldLayoutId id="2147483656" r:id="rId40"/>
    <p:sldLayoutId id="2147483698" r:id="rId41"/>
    <p:sldLayoutId id="2147483689" r:id="rId42"/>
    <p:sldLayoutId id="2147483707" r:id="rId43"/>
    <p:sldLayoutId id="2147483680" r:id="rId44"/>
    <p:sldLayoutId id="2147483657" r:id="rId45"/>
    <p:sldLayoutId id="2147483699" r:id="rId46"/>
    <p:sldLayoutId id="2147483690" r:id="rId47"/>
    <p:sldLayoutId id="2147483708" r:id="rId48"/>
    <p:sldLayoutId id="2147483681" r:id="rId49"/>
    <p:sldLayoutId id="2147483658" r:id="rId50"/>
    <p:sldLayoutId id="2147483711" r:id="rId51"/>
    <p:sldLayoutId id="2147483691" r:id="rId52"/>
    <p:sldLayoutId id="2147483709" r:id="rId53"/>
    <p:sldLayoutId id="2147483682" r:id="rId54"/>
    <p:sldLayoutId id="2147483659" r:id="rId55"/>
    <p:sldLayoutId id="2147483701" r:id="rId56"/>
    <p:sldLayoutId id="2147483692" r:id="rId57"/>
    <p:sldLayoutId id="2147483710" r:id="rId58"/>
    <p:sldLayoutId id="2147483683" r:id="rId5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lsona@dcfs.lacounty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hyperlink" Target="mailto:shotzl2@dcfs.lacounty.gov" TargetMode="External"/><Relationship Id="rId5" Type="http://schemas.openxmlformats.org/officeDocument/2006/relationships/hyperlink" Target="mailto:rausom@dcfs.lacounty.gov" TargetMode="External"/><Relationship Id="rId4" Type="http://schemas.openxmlformats.org/officeDocument/2006/relationships/hyperlink" Target="mailto:olsona@dcfs.lacounty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County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Department of Children &amp; Family Services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4724400"/>
            <a:ext cx="9144000" cy="1676400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</a:p>
          <a:p>
            <a:pPr marL="0" indent="0" algn="ctr"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Adrienne Olson,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LCSW, Regional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Administrator</a:t>
            </a:r>
          </a:p>
          <a:p>
            <a:pPr marL="0" indent="0" algn="ctr"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olsona@dcfs.lacounty.gov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or  (818)904-8755</a:t>
            </a:r>
          </a:p>
        </p:txBody>
      </p:sp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9907" y="2667000"/>
            <a:ext cx="144238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0" y="129540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Van Nuys Regional Office</a:t>
            </a:r>
          </a:p>
        </p:txBody>
      </p:sp>
      <p:pic>
        <p:nvPicPr>
          <p:cNvPr id="8" name="Picture 2" descr="\\isdowfsv03\D350home\e460603\Desktop\County Seal ( new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667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Diagram 2"/>
          <p:cNvGrpSpPr>
            <a:grpSpLocks noChangeAspect="1"/>
          </p:cNvGrpSpPr>
          <p:nvPr/>
        </p:nvGrpSpPr>
        <p:grpSpPr bwMode="auto">
          <a:xfrm>
            <a:off x="4724401" y="1981201"/>
            <a:ext cx="2826326" cy="2620106"/>
            <a:chOff x="2064" y="1107"/>
            <a:chExt cx="2401" cy="2356"/>
          </a:xfr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0" name="_s807940"/>
            <p:cNvSpPr>
              <a:spLocks noChangeArrowheads="1" noTextEdit="1"/>
            </p:cNvSpPr>
            <p:nvPr/>
          </p:nvSpPr>
          <p:spPr bwMode="auto">
            <a:xfrm>
              <a:off x="2530" y="1107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_s807941"/>
            <p:cNvSpPr>
              <a:spLocks noChangeArrowheads="1" noTextEdit="1"/>
            </p:cNvSpPr>
            <p:nvPr/>
          </p:nvSpPr>
          <p:spPr bwMode="auto">
            <a:xfrm rot="4320000">
              <a:off x="2996" y="1445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_s807942"/>
            <p:cNvSpPr>
              <a:spLocks noChangeArrowheads="1" noTextEdit="1"/>
            </p:cNvSpPr>
            <p:nvPr/>
          </p:nvSpPr>
          <p:spPr bwMode="auto">
            <a:xfrm rot="8640000">
              <a:off x="2819" y="1993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_s807943"/>
            <p:cNvSpPr>
              <a:spLocks noChangeArrowheads="1" noTextEdit="1"/>
            </p:cNvSpPr>
            <p:nvPr/>
          </p:nvSpPr>
          <p:spPr bwMode="auto">
            <a:xfrm rot="12960000">
              <a:off x="2242" y="1994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_s807944"/>
            <p:cNvSpPr>
              <a:spLocks noChangeArrowheads="1" noTextEdit="1"/>
            </p:cNvSpPr>
            <p:nvPr/>
          </p:nvSpPr>
          <p:spPr bwMode="auto">
            <a:xfrm rot="17280000">
              <a:off x="2064" y="1446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530" y="1496"/>
              <a:ext cx="1537" cy="1622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0" hangingPunct="0"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Strength</a:t>
              </a:r>
            </a:p>
            <a:p>
              <a:pPr algn="ctr" eaLnBrk="0" hangingPunct="0"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Needs</a:t>
              </a:r>
            </a:p>
            <a:p>
              <a:pPr algn="ctr" eaLnBrk="0" hangingPunct="0"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  Practice </a:t>
              </a:r>
            </a:p>
            <a:p>
              <a:pPr algn="ctr" eaLnBrk="0" hangingPunct="0">
                <a:defRPr/>
              </a:pPr>
              <a:endPara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  <a:p>
              <a:pPr algn="ctr" eaLnBrk="0" hangingPunct="0"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Child</a:t>
              </a:r>
            </a:p>
            <a:p>
              <a:pPr algn="ctr" eaLnBrk="0" hangingPunct="0">
                <a:defRPr/>
              </a:pPr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Safety &amp; Equity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BED0A-5D38-477C-8526-72D13260269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spa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057400"/>
            <a:ext cx="327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524000" y="228601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DCFS Van Nuys Regional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Office</a:t>
            </a:r>
          </a:p>
          <a:p>
            <a:pPr algn="ctr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Three Offices Serving the San Fernando &amp; Santa Clarita Valleys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948720" y="1229193"/>
            <a:ext cx="4886795" cy="649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Van Nuys Office</a:t>
            </a:r>
          </a:p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7555 Van Nuys Blvd., Van Nuys 91405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sz="1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West San Fernando Valley Office</a:t>
            </a:r>
          </a:p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20151 Nordhoff St., Chatsworth 91311</a:t>
            </a:r>
          </a:p>
          <a:p>
            <a:pPr>
              <a:defRPr/>
            </a:pP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0" hangingPunct="0">
              <a:defRPr/>
            </a:pPr>
            <a:r>
              <a:rPr lang="en-US" sz="1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Santa Clarita Office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</a:p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24890 Ave. Stanford, Santa Clarita 91321</a:t>
            </a:r>
          </a:p>
          <a:p>
            <a:pPr>
              <a:defRPr/>
            </a:pP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sz="1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Adrienne Olson, Regional Administrator</a:t>
            </a:r>
          </a:p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Van Nuys</a:t>
            </a:r>
          </a:p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(818)904-8755</a:t>
            </a:r>
          </a:p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hlinkClick r:id="rId4"/>
              </a:rPr>
              <a:t>olsona@dcfs.lacounty.gov</a:t>
            </a: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>
              <a:defRPr/>
            </a:pP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0" hangingPunct="0">
              <a:defRPr/>
            </a:pPr>
            <a:r>
              <a:rPr lang="en-US" sz="1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Michael J. Rauso, Regional Administrator</a:t>
            </a:r>
          </a:p>
          <a:p>
            <a:pPr eaLnBrk="0" hangingPunct="0"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Santa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Clarita</a:t>
            </a:r>
          </a:p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(661)702-6202</a:t>
            </a:r>
          </a:p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hlinkClick r:id="rId5"/>
              </a:rPr>
              <a:t>rausom@dcfs.lacounty.gov</a:t>
            </a: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0" hangingPunct="0">
              <a:defRPr/>
            </a:pP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0" hangingPunct="0">
              <a:defRPr/>
            </a:pPr>
            <a:r>
              <a:rPr lang="en-US" sz="1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Muzeyyen Balaban, </a:t>
            </a:r>
            <a:r>
              <a:rPr lang="en-US" sz="1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Regional Administrator</a:t>
            </a:r>
          </a:p>
          <a:p>
            <a:pPr eaLnBrk="0" hangingPunct="0"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West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San Fernando Valley</a:t>
            </a:r>
          </a:p>
          <a:p>
            <a:pPr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(818)717-4808</a:t>
            </a:r>
          </a:p>
          <a:p>
            <a:pPr eaLnBrk="0" hangingPunct="0"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hlinkClick r:id="rId6"/>
              </a:rPr>
              <a:t>balabm@dcfs.lacounty.gov</a:t>
            </a: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0" hangingPunct="0">
              <a:defRPr/>
            </a:pP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  <a:p>
            <a:pPr eaLnBrk="0" hangingPunct="0"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  <a:p>
            <a:pPr>
              <a:defRPr/>
            </a:pPr>
            <a:endParaRPr lang="en-US" sz="2200" dirty="0"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  <a:p>
            <a:pPr>
              <a:defRPr/>
            </a:pPr>
            <a:endParaRPr lang="en-US" sz="2200" dirty="0"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97621-6E31-4FDD-9823-5D43B154D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Van Nuys 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Regional Office Staff </a:t>
            </a:r>
            <a:endParaRPr lang="en-US" sz="2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Approximately 400 direct service, support, &amp; co-located staff 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952999" y="1066800"/>
            <a:ext cx="664587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sz="19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Direct Service Staff</a:t>
            </a:r>
          </a:p>
          <a:p>
            <a:pPr marL="342900" indent="-342900">
              <a:buFontTx/>
              <a:buChar char="•"/>
              <a:defRPr/>
            </a:pP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CSW - Children’s Social Worker</a:t>
            </a:r>
          </a:p>
          <a:p>
            <a:pPr marL="342900" indent="-342900">
              <a:buFontTx/>
              <a:buChar char="•"/>
              <a:defRPr/>
            </a:pP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SCSW - Supervising Children’s Social Worker</a:t>
            </a:r>
          </a:p>
          <a:p>
            <a:pPr marL="342900" indent="-342900">
              <a:buFontTx/>
              <a:buChar char="•"/>
              <a:defRPr/>
            </a:pP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ARA - Assistant Regional Administrator</a:t>
            </a:r>
          </a:p>
          <a:p>
            <a:pPr marL="342900" indent="-342900">
              <a:buFontTx/>
              <a:buChar char="•"/>
              <a:defRPr/>
            </a:pP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RA - Regional Administrator</a:t>
            </a:r>
          </a:p>
          <a:p>
            <a:pPr marL="342900" indent="-342900">
              <a:defRPr/>
            </a:pPr>
            <a:r>
              <a:rPr lang="en-US" sz="19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Support Staff</a:t>
            </a:r>
          </a:p>
          <a:p>
            <a:pPr marL="342900" indent="-342900">
              <a:buFontTx/>
              <a:buChar char="•"/>
              <a:defRPr/>
            </a:pP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Human Service </a:t>
            </a:r>
            <a:r>
              <a:rPr lang="en-US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Aides</a:t>
            </a:r>
            <a:endParaRPr lang="en-US" sz="19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Clerical Support &amp; Eligibility Workers </a:t>
            </a:r>
          </a:p>
          <a:p>
            <a:pPr marL="342900" indent="-342900">
              <a:buFontTx/>
              <a:buChar char="•"/>
              <a:defRPr/>
            </a:pP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Adoption Assistants </a:t>
            </a:r>
          </a:p>
          <a:p>
            <a:pPr marL="342900" indent="-342900">
              <a:defRPr/>
            </a:pPr>
            <a:r>
              <a:rPr lang="en-US" sz="19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Co-located Staff</a:t>
            </a:r>
          </a:p>
          <a:p>
            <a:pPr marL="342900" indent="-342900">
              <a:buFontTx/>
              <a:buChar char="•"/>
              <a:defRPr/>
            </a:pP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Parents-in-Partnership (PIPs)</a:t>
            </a:r>
          </a:p>
          <a:p>
            <a:pPr marL="342900" indent="-342900">
              <a:buFontTx/>
              <a:buChar char="•"/>
              <a:defRPr/>
            </a:pP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Departments of Mental Health, Public Social Services, Health &amp; Public </a:t>
            </a:r>
            <a:r>
              <a:rPr lang="en-US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Health Nurses</a:t>
            </a:r>
            <a:endParaRPr lang="en-US" sz="19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Kinship 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Liaison, Youth Development Services, Permanency Partners Program, Educational Liaison, D-rate Evaluators, Resource Family </a:t>
            </a:r>
            <a:r>
              <a:rPr lang="en-US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Approval &amp; Support/Adoptions &amp; 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Child Care </a:t>
            </a:r>
            <a:endParaRPr lang="en-US" sz="19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One of seven child-serving County </a:t>
            </a:r>
            <a:r>
              <a:rPr lang="en-US" sz="19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Depts</a:t>
            </a:r>
            <a:r>
              <a:rPr lang="en-US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co-located at the Zev Yaroslavsky Family Support Center</a:t>
            </a:r>
            <a:endParaRPr lang="en-US" sz="19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42900" indent="-342900">
              <a:defRPr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empus Sans ITC" pitchFamily="82" charset="0"/>
            </a:endParaRPr>
          </a:p>
        </p:txBody>
      </p:sp>
      <p:pic>
        <p:nvPicPr>
          <p:cNvPr id="17412" name="Picture 4" descr="MCBD19801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478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97621-6E31-4FDD-9823-5D43B154D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4" name="Diagram 2"/>
          <p:cNvGrpSpPr>
            <a:grpSpLocks noChangeAspect="1"/>
          </p:cNvGrpSpPr>
          <p:nvPr/>
        </p:nvGrpSpPr>
        <p:grpSpPr bwMode="auto">
          <a:xfrm>
            <a:off x="313832" y="593185"/>
            <a:ext cx="1514968" cy="1404430"/>
            <a:chOff x="2064" y="1107"/>
            <a:chExt cx="2401" cy="2356"/>
          </a:xfr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5" name="_s807940"/>
            <p:cNvSpPr>
              <a:spLocks noChangeArrowheads="1" noTextEdit="1"/>
            </p:cNvSpPr>
            <p:nvPr/>
          </p:nvSpPr>
          <p:spPr bwMode="auto">
            <a:xfrm>
              <a:off x="2530" y="1107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_s807941"/>
            <p:cNvSpPr>
              <a:spLocks noChangeArrowheads="1" noTextEdit="1"/>
            </p:cNvSpPr>
            <p:nvPr/>
          </p:nvSpPr>
          <p:spPr bwMode="auto">
            <a:xfrm rot="4320000">
              <a:off x="2996" y="1445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_s807942"/>
            <p:cNvSpPr>
              <a:spLocks noChangeArrowheads="1" noTextEdit="1"/>
            </p:cNvSpPr>
            <p:nvPr/>
          </p:nvSpPr>
          <p:spPr bwMode="auto">
            <a:xfrm rot="8640000">
              <a:off x="2987" y="1947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_s807943"/>
            <p:cNvSpPr>
              <a:spLocks noChangeArrowheads="1" noTextEdit="1"/>
            </p:cNvSpPr>
            <p:nvPr/>
          </p:nvSpPr>
          <p:spPr bwMode="auto">
            <a:xfrm rot="12960000">
              <a:off x="2242" y="1994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_s807944"/>
            <p:cNvSpPr>
              <a:spLocks noChangeArrowheads="1" noTextEdit="1"/>
            </p:cNvSpPr>
            <p:nvPr/>
          </p:nvSpPr>
          <p:spPr bwMode="auto">
            <a:xfrm rot="17280000">
              <a:off x="2064" y="1446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592" y="1770"/>
              <a:ext cx="1343" cy="1267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normAutofit fontScale="47500" lnSpcReduction="20000"/>
            </a:bodyPr>
            <a:lstStyle/>
            <a:p>
              <a:pPr algn="ctr" eaLnBrk="0" hangingPunct="0">
                <a:defRPr/>
              </a:pPr>
              <a:r>
                <a:rPr lang="en-US" sz="1200" dirty="0">
                  <a:latin typeface="Verdana" pitchFamily="34" charset="0"/>
                </a:rPr>
                <a:t>Strength</a:t>
              </a:r>
            </a:p>
            <a:p>
              <a:pPr algn="ctr" eaLnBrk="0" hangingPunct="0">
                <a:defRPr/>
              </a:pPr>
              <a:r>
                <a:rPr lang="en-US" sz="1200" u="sng" dirty="0">
                  <a:latin typeface="Verdana" pitchFamily="34" charset="0"/>
                </a:rPr>
                <a:t>Needs</a:t>
              </a:r>
            </a:p>
            <a:p>
              <a:pPr algn="ctr" eaLnBrk="0" hangingPunct="0">
                <a:defRPr/>
              </a:pPr>
              <a:r>
                <a:rPr lang="en-US" sz="1200" dirty="0">
                  <a:latin typeface="Verdana" pitchFamily="34" charset="0"/>
                </a:rPr>
                <a:t>  Practice </a:t>
              </a:r>
            </a:p>
            <a:p>
              <a:pPr algn="ctr" eaLnBrk="0" hangingPunct="0">
                <a:defRPr/>
              </a:pPr>
              <a:endParaRPr lang="en-US" sz="1200" dirty="0">
                <a:latin typeface="Verdana" pitchFamily="34" charset="0"/>
              </a:endParaRPr>
            </a:p>
            <a:p>
              <a:pPr algn="ctr" eaLnBrk="0" hangingPunct="0">
                <a:defRPr/>
              </a:pPr>
              <a:r>
                <a:rPr lang="en-US" sz="1200" dirty="0">
                  <a:latin typeface="Verdana" pitchFamily="34" charset="0"/>
                </a:rPr>
                <a:t>Child</a:t>
              </a:r>
            </a:p>
            <a:p>
              <a:pPr algn="ctr" eaLnBrk="0" hangingPunct="0">
                <a:defRPr/>
              </a:pPr>
              <a:r>
                <a:rPr lang="en-US" sz="1200" dirty="0" smtClean="0">
                  <a:latin typeface="Verdana" pitchFamily="34" charset="0"/>
                </a:rPr>
                <a:t>Safety &amp; Equity</a:t>
              </a:r>
              <a:endParaRPr lang="en-US" sz="1200" dirty="0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1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33" y="3461545"/>
            <a:ext cx="1199448" cy="11994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06" y="3461545"/>
            <a:ext cx="1199448" cy="119944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52" y="3461545"/>
            <a:ext cx="1199448" cy="119944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79" y="3461545"/>
            <a:ext cx="1199448" cy="11994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24" y="3461545"/>
            <a:ext cx="1199448" cy="1199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Cooper Black" panose="0208090404030B020404" pitchFamily="18" charset="0"/>
              </a:rPr>
              <a:t>What is Disproportionality and Disparity?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en-US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Disproportionality: 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When a group makes up a proportion of those experiencing some event that is higher or lower than that group’s proportion of the population</a:t>
            </a:r>
          </a:p>
          <a:p>
            <a:pPr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82730" y="1845734"/>
            <a:ext cx="4937760" cy="402336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Disparity: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 comparison of one group (e.g., regarding disproportionality, services, outcomes) to another group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0716" y="3919833"/>
            <a:ext cx="6184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endParaRPr lang="en-US" sz="2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5169" y="4536033"/>
            <a:ext cx="137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u="none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Child</a:t>
            </a:r>
          </a:p>
          <a:p>
            <a:pPr algn="ctr"/>
            <a:r>
              <a:rPr lang="en-US" sz="1000" u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Population</a:t>
            </a:r>
            <a:endParaRPr lang="en-US" sz="1000" u="none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38375" y="4536033"/>
            <a:ext cx="1371600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u="none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Substantiations</a:t>
            </a:r>
            <a:endParaRPr lang="en-US" sz="1000" u="none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9209" y="4536033"/>
            <a:ext cx="1371600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u="none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Entries</a:t>
            </a:r>
            <a:endParaRPr lang="en-US" sz="1000" u="none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27978" y="4536033"/>
            <a:ext cx="1371600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u="none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In Care</a:t>
            </a:r>
            <a:endParaRPr lang="en-US" sz="1000" u="none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57454" y="4536033"/>
            <a:ext cx="1371600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u="none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Allegations</a:t>
            </a:r>
            <a:endParaRPr lang="en-US" sz="1000" u="none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16492" y="4536033"/>
            <a:ext cx="1371600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u="none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White</a:t>
            </a:r>
            <a:endParaRPr lang="en-US" sz="1000" u="none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95642" y="4536033"/>
            <a:ext cx="1371600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u="none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Latino</a:t>
            </a:r>
            <a:endParaRPr lang="en-US" sz="1000" u="none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74607" y="4536033"/>
            <a:ext cx="1371600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u="none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Asian</a:t>
            </a:r>
            <a:endParaRPr lang="en-US" sz="1000" u="none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373882" y="4536033"/>
            <a:ext cx="1371600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u="none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Native Am.</a:t>
            </a:r>
            <a:endParaRPr lang="en-US" sz="1000" u="none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59695" y="4536033"/>
            <a:ext cx="1371600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u="none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Black</a:t>
            </a:r>
            <a:endParaRPr lang="en-US" sz="1000" u="none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66998" y="3981388"/>
            <a:ext cx="39857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VS.</a:t>
            </a:r>
            <a:endParaRPr lang="en-US" sz="1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245627" y="3981388"/>
            <a:ext cx="39857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VS.</a:t>
            </a:r>
            <a:endParaRPr lang="en-US" sz="1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24255" y="3981388"/>
            <a:ext cx="39857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VS.</a:t>
            </a:r>
            <a:endParaRPr lang="en-US" sz="1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88369" y="3981388"/>
            <a:ext cx="39857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VS.</a:t>
            </a:r>
            <a:endParaRPr lang="en-US" sz="1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12/13/2018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Los Angeles County Department of Children and Family Services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51D-1A63-411A-8DE2-B19D7EC4EBA8}" type="slidenum">
              <a:rPr lang="en-US" smtClean="0"/>
              <a:t>4</a:t>
            </a:fld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54" y="3461545"/>
            <a:ext cx="1199448" cy="119944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51" y="3461545"/>
            <a:ext cx="1199448" cy="11994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48" y="3461545"/>
            <a:ext cx="1199448" cy="11994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59" y="3461545"/>
            <a:ext cx="1199448" cy="11994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4" y="3461545"/>
            <a:ext cx="1199448" cy="1199448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140553" y="1845734"/>
            <a:ext cx="86554" cy="30904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86603"/>
            <a:ext cx="781508" cy="78316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2" y="286603"/>
            <a:ext cx="786384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Cooper Black" panose="0208090404030B020404" pitchFamily="18" charset="0"/>
              </a:rPr>
              <a:t>Van Nuys Key </a:t>
            </a:r>
            <a:r>
              <a:rPr lang="en-US" dirty="0">
                <a:latin typeface="Cooper Black" panose="0208090404030B020404" pitchFamily="18" charset="0"/>
              </a:rPr>
              <a:t>Decision </a:t>
            </a:r>
            <a:r>
              <a:rPr lang="en-US" dirty="0" smtClean="0">
                <a:latin typeface="Cooper Black" panose="0208090404030B020404" pitchFamily="18" charset="0"/>
              </a:rPr>
              <a:t>Points</a:t>
            </a:r>
            <a:br>
              <a:rPr lang="en-US" dirty="0" smtClean="0">
                <a:latin typeface="Cooper Black" panose="0208090404030B020404" pitchFamily="18" charset="0"/>
              </a:rPr>
            </a:br>
            <a:r>
              <a:rPr lang="en-US" dirty="0" smtClean="0">
                <a:latin typeface="Cooper Black" panose="0208090404030B020404" pitchFamily="18" charset="0"/>
              </a:rPr>
              <a:t>Fiscal Year 16/17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12/13/2018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Los Angeles County Department of Children and Family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51D-1A63-411A-8DE2-B19D7EC4EBA8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286603"/>
            <a:ext cx="781508" cy="783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2" y="286603"/>
            <a:ext cx="786384" cy="7863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02" y="5999844"/>
            <a:ext cx="479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 Source: CWS/CMS </a:t>
            </a:r>
            <a:r>
              <a:rPr lang="en-US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Datamart. Family to Family Report for Fiscal Year 16/17. Extracted on 12/8/18..</a:t>
            </a:r>
          </a:p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Note: </a:t>
            </a:r>
            <a:r>
              <a:rPr lang="en-US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Missing, other and multi-race 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values </a:t>
            </a:r>
            <a:r>
              <a:rPr lang="en-US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were excluded 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from </a:t>
            </a:r>
            <a:r>
              <a:rPr lang="en-US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analysis.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887829" y="1858746"/>
          <a:ext cx="10566234" cy="414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88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1504" y="863907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Cooper Black" panose="0208090404030B020404" pitchFamily="18" charset="0"/>
              </a:rPr>
              <a:t>Institutional </a:t>
            </a:r>
            <a:r>
              <a:rPr lang="en-US" sz="4000" b="1" dirty="0">
                <a:latin typeface="Cooper Black" panose="0208090404030B020404" pitchFamily="18" charset="0"/>
              </a:rPr>
              <a:t>Analysis Findings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6951" y="1905000"/>
            <a:ext cx="8577649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  Lacks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effective engagement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  Inadequately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matches services to needs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  Pays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insufficient attention to trauma, particularly grief and loss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  Not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organized to work with families in a coherent way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  Undermines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family connections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  Provides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limited advocacy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  Privileges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system functioning and needs over families needs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  Reflects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the effects of disinvestment in their 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Arial" panose="020B0604020202020204" pitchFamily="34" charset="0"/>
              </a:rPr>
              <a:t>communities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anose="020B0604020202020204" pitchFamily="34" charset="0"/>
            </a:endParaRPr>
          </a:p>
          <a:p>
            <a:pPr lvl="0" defTabSz="457200"/>
            <a:r>
              <a:rPr lang="en-US" sz="8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Source: Center for the Study of Social Policy, Child Welfare Practice: Creating a Successful Climate for Change, Findings and considerations from an Institutional Analysis, September 2012. </a:t>
            </a:r>
            <a:r>
              <a:rPr lang="en-US" sz="800" u="sng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https://www.cssp.org/publications/child-welfare/institutional-analysis/Child-Welfare-Practice-Creating-a-Successful-Climate-for-Change.pdf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2" descr="\\isdowfsv03\D350home\e460603\Desktop\County Seal ( new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22" y="401311"/>
            <a:ext cx="1170482" cy="11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97621-6E31-4FDD-9823-5D43B154D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056" y="629587"/>
            <a:ext cx="9259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 </a:t>
            </a:r>
            <a:r>
              <a:rPr lang="en-US" sz="2800" b="1" dirty="0" smtClean="0">
                <a:latin typeface="Cooper Black" panose="0208090404030B020404" pitchFamily="18" charset="0"/>
              </a:rPr>
              <a:t>Van Nuys ERDD </a:t>
            </a:r>
            <a:r>
              <a:rPr lang="en-US" sz="2800" b="1" dirty="0">
                <a:latin typeface="Cooper Black" panose="0208090404030B020404" pitchFamily="18" charset="0"/>
              </a:rPr>
              <a:t>Consciousness </a:t>
            </a:r>
            <a:r>
              <a:rPr lang="en-US" sz="2800" b="1" dirty="0" smtClean="0">
                <a:latin typeface="Cooper Black" panose="0208090404030B020404" pitchFamily="18" charset="0"/>
              </a:rPr>
              <a:t>Raising,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800" b="1" dirty="0" smtClean="0">
                <a:latin typeface="Cooper Black" panose="0208090404030B020404" pitchFamily="18" charset="0"/>
              </a:rPr>
              <a:t>Cultural Shift &amp; Capacity Building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9056" y="1915002"/>
            <a:ext cx="10224624" cy="349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Office, SPA, &amp; Countywide ERDD Champions/Leadership Team 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Office Celebrations/Training 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 Annual ERDD Summit for SPA 2 Office Staff &amp; Community Partners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Effective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Black Parenting 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Classes</a:t>
            </a:r>
          </a:p>
          <a:p>
            <a:pPr marL="342900" lvl="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Faith-Based Partnership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 Cultural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Brokers </a:t>
            </a:r>
          </a:p>
          <a:p>
            <a:pPr marL="342900" lvl="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 Fatherhood Project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819" y="349772"/>
            <a:ext cx="1158646" cy="128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97621-6E31-4FDD-9823-5D43B154D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1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2133600" y="6858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5400" b="1" dirty="0">
                <a:latin typeface="Tempus Sans ITC" pitchFamily="82" charset="0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Any Questions?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1" name="Picture 6" descr="ques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770" y="653923"/>
            <a:ext cx="2926830" cy="208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85968698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124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019800" y="3352801"/>
            <a:ext cx="41227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Thank you for all you do for our children, families &amp;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community!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97621-6E31-4FDD-9823-5D43B154D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CFS custom fonts">
      <a:majorFont>
        <a:latin typeface="Museo Sans 700"/>
        <a:ea typeface=""/>
        <a:cs typeface=""/>
      </a:majorFont>
      <a:minorFont>
        <a:latin typeface="Paralucen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1547</Words>
  <Application>Microsoft Office PowerPoint</Application>
  <PresentationFormat>Widescreen</PresentationFormat>
  <Paragraphs>193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Cooper Black</vt:lpstr>
      <vt:lpstr>Museo Sans 300</vt:lpstr>
      <vt:lpstr>Museo Sans 700</vt:lpstr>
      <vt:lpstr>Paralucent Medium</vt:lpstr>
      <vt:lpstr>Tempus Sans ITC</vt:lpstr>
      <vt:lpstr>Times New Roman</vt:lpstr>
      <vt:lpstr>Verdana</vt:lpstr>
      <vt:lpstr>Wingdings</vt:lpstr>
      <vt:lpstr>Office Theme</vt:lpstr>
      <vt:lpstr>LA County  Department of Children &amp; Family Services</vt:lpstr>
      <vt:lpstr>PowerPoint Presentation</vt:lpstr>
      <vt:lpstr>PowerPoint Presentation</vt:lpstr>
      <vt:lpstr>What is Disproportionality and Disparity?</vt:lpstr>
      <vt:lpstr>Van Nuys Key Decision Points Fiscal Year 16/17</vt:lpstr>
      <vt:lpstr>PowerPoint Presentation</vt:lpstr>
      <vt:lpstr>PowerPoint Presentation</vt:lpstr>
      <vt:lpstr>PowerPoint Presentation</vt:lpstr>
    </vt:vector>
  </TitlesOfParts>
  <Company>Los Angeles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Carlissa Wood</dc:creator>
  <cp:lastModifiedBy>Adrienne Olson</cp:lastModifiedBy>
  <cp:revision>102</cp:revision>
  <cp:lastPrinted>2019-10-29T21:55:46Z</cp:lastPrinted>
  <dcterms:created xsi:type="dcterms:W3CDTF">2019-07-08T23:22:38Z</dcterms:created>
  <dcterms:modified xsi:type="dcterms:W3CDTF">2021-04-14T07:36:37Z</dcterms:modified>
</cp:coreProperties>
</file>