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6503" r:id="rId1"/>
  </p:sldMasterIdLst>
  <p:notesMasterIdLst>
    <p:notesMasterId r:id="rId95"/>
  </p:notesMasterIdLst>
  <p:handoutMasterIdLst>
    <p:handoutMasterId r:id="rId96"/>
  </p:handoutMasterIdLst>
  <p:sldIdLst>
    <p:sldId id="2374" r:id="rId2"/>
    <p:sldId id="2375" r:id="rId3"/>
    <p:sldId id="2156" r:id="rId4"/>
    <p:sldId id="2238" r:id="rId5"/>
    <p:sldId id="2399" r:id="rId6"/>
    <p:sldId id="2403" r:id="rId7"/>
    <p:sldId id="2402" r:id="rId8"/>
    <p:sldId id="2401" r:id="rId9"/>
    <p:sldId id="2400" r:id="rId10"/>
    <p:sldId id="2398" r:id="rId11"/>
    <p:sldId id="2396" r:id="rId12"/>
    <p:sldId id="2397" r:id="rId13"/>
    <p:sldId id="2444" r:id="rId14"/>
    <p:sldId id="2466" r:id="rId15"/>
    <p:sldId id="2464" r:id="rId16"/>
    <p:sldId id="2468" r:id="rId17"/>
    <p:sldId id="2467" r:id="rId18"/>
    <p:sldId id="2461" r:id="rId19"/>
    <p:sldId id="2462" r:id="rId20"/>
    <p:sldId id="2463" r:id="rId21"/>
    <p:sldId id="2494" r:id="rId22"/>
    <p:sldId id="2472" r:id="rId23"/>
    <p:sldId id="2473" r:id="rId24"/>
    <p:sldId id="2496" r:id="rId25"/>
    <p:sldId id="2495" r:id="rId26"/>
    <p:sldId id="2498" r:id="rId27"/>
    <p:sldId id="2500" r:id="rId28"/>
    <p:sldId id="2501" r:id="rId29"/>
    <p:sldId id="2502" r:id="rId30"/>
    <p:sldId id="2477" r:id="rId31"/>
    <p:sldId id="2476" r:id="rId32"/>
    <p:sldId id="2474" r:id="rId33"/>
    <p:sldId id="2475" r:id="rId34"/>
    <p:sldId id="2478" r:id="rId35"/>
    <p:sldId id="2252" r:id="rId36"/>
    <p:sldId id="2421" r:id="rId37"/>
    <p:sldId id="2404" r:id="rId38"/>
    <p:sldId id="2479" r:id="rId39"/>
    <p:sldId id="2486" r:id="rId40"/>
    <p:sldId id="2491" r:id="rId41"/>
    <p:sldId id="2490" r:id="rId42"/>
    <p:sldId id="2489" r:id="rId43"/>
    <p:sldId id="2488" r:id="rId44"/>
    <p:sldId id="2487" r:id="rId45"/>
    <p:sldId id="2425" r:id="rId46"/>
    <p:sldId id="2405" r:id="rId47"/>
    <p:sldId id="2406" r:id="rId48"/>
    <p:sldId id="2445" r:id="rId49"/>
    <p:sldId id="2407" r:id="rId50"/>
    <p:sldId id="2409" r:id="rId51"/>
    <p:sldId id="2446" r:id="rId52"/>
    <p:sldId id="2423" r:id="rId53"/>
    <p:sldId id="2447" r:id="rId54"/>
    <p:sldId id="2434" r:id="rId55"/>
    <p:sldId id="2424" r:id="rId56"/>
    <p:sldId id="2414" r:id="rId57"/>
    <p:sldId id="2429" r:id="rId58"/>
    <p:sldId id="2448" r:id="rId59"/>
    <p:sldId id="2415" r:id="rId60"/>
    <p:sldId id="2450" r:id="rId61"/>
    <p:sldId id="2451" r:id="rId62"/>
    <p:sldId id="2449" r:id="rId63"/>
    <p:sldId id="2417" r:id="rId64"/>
    <p:sldId id="2452" r:id="rId65"/>
    <p:sldId id="2416" r:id="rId66"/>
    <p:sldId id="2454" r:id="rId67"/>
    <p:sldId id="2455" r:id="rId68"/>
    <p:sldId id="2419" r:id="rId69"/>
    <p:sldId id="2453" r:id="rId70"/>
    <p:sldId id="2437" r:id="rId71"/>
    <p:sldId id="2456" r:id="rId72"/>
    <p:sldId id="2420" r:id="rId73"/>
    <p:sldId id="2457" r:id="rId74"/>
    <p:sldId id="2438" r:id="rId75"/>
    <p:sldId id="2458" r:id="rId76"/>
    <p:sldId id="2439" r:id="rId77"/>
    <p:sldId id="2459" r:id="rId78"/>
    <p:sldId id="2428" r:id="rId79"/>
    <p:sldId id="2460" r:id="rId80"/>
    <p:sldId id="2427" r:id="rId81"/>
    <p:sldId id="2411" r:id="rId82"/>
    <p:sldId id="2410" r:id="rId83"/>
    <p:sldId id="2413" r:id="rId84"/>
    <p:sldId id="2426" r:id="rId85"/>
    <p:sldId id="2442" r:id="rId86"/>
    <p:sldId id="2470" r:id="rId87"/>
    <p:sldId id="2443" r:id="rId88"/>
    <p:sldId id="2469" r:id="rId89"/>
    <p:sldId id="2412" r:id="rId90"/>
    <p:sldId id="2408" r:id="rId91"/>
    <p:sldId id="2471" r:id="rId92"/>
    <p:sldId id="2345" r:id="rId93"/>
    <p:sldId id="2360" r:id="rId94"/>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a:srgbClr val="000000"/>
    <a:srgbClr val="0000CE"/>
    <a:srgbClr val="FF6600"/>
    <a:srgbClr val="FF9900"/>
    <a:srgbClr val="FF9933"/>
    <a:srgbClr val="0000FF"/>
    <a:srgbClr val="7E81FE"/>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0860" autoAdjust="0"/>
  </p:normalViewPr>
  <p:slideViewPr>
    <p:cSldViewPr>
      <p:cViewPr varScale="1">
        <p:scale>
          <a:sx n="74" d="100"/>
          <a:sy n="74" d="100"/>
        </p:scale>
        <p:origin x="540" y="66"/>
      </p:cViewPr>
      <p:guideLst>
        <p:guide orient="horz" pos="1872"/>
        <p:guide pos="384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 d="1"/>
        <a:sy n="1" d="1"/>
      </p:scale>
      <p:origin x="0" y="-37344"/>
    </p:cViewPr>
  </p:sorterViewPr>
  <p:notesViewPr>
    <p:cSldViewPr>
      <p:cViewPr varScale="1">
        <p:scale>
          <a:sx n="50" d="100"/>
          <a:sy n="50" d="100"/>
        </p:scale>
        <p:origin x="-285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22404-F54D-455C-B1A8-95520E9640E3}" type="doc">
      <dgm:prSet loTypeId="urn:microsoft.com/office/officeart/2008/layout/LinedList" loCatId="Inbox" qsTypeId="urn:microsoft.com/office/officeart/2005/8/quickstyle/simple1" qsCatId="simple" csTypeId="urn:microsoft.com/office/officeart/2005/8/colors/colorful1" csCatId="colorful"/>
      <dgm:spPr/>
      <dgm:t>
        <a:bodyPr/>
        <a:lstStyle/>
        <a:p>
          <a:endParaRPr lang="en-US"/>
        </a:p>
      </dgm:t>
    </dgm:pt>
    <dgm:pt modelId="{D72EC7FE-7763-4149-87C8-26D78B5AA9C3}">
      <dgm:prSet/>
      <dgm:spPr/>
      <dgm:t>
        <a:bodyPr/>
        <a:lstStyle/>
        <a:p>
          <a:r>
            <a:rPr lang="en-US" dirty="0"/>
            <a:t>The word “Outpatient Hospital” has been added to 99218-99220 and discharge code 99217</a:t>
          </a:r>
        </a:p>
      </dgm:t>
    </dgm:pt>
    <dgm:pt modelId="{BE6E2FDD-31A1-45B2-834F-767BDF7EF1B7}" type="parTrans" cxnId="{056BA8E1-DE80-4EF8-86AF-218654994151}">
      <dgm:prSet/>
      <dgm:spPr/>
      <dgm:t>
        <a:bodyPr/>
        <a:lstStyle/>
        <a:p>
          <a:endParaRPr lang="en-US"/>
        </a:p>
      </dgm:t>
    </dgm:pt>
    <dgm:pt modelId="{A62FB6B9-74B7-405B-AE48-B150ECB27CBA}" type="sibTrans" cxnId="{056BA8E1-DE80-4EF8-86AF-218654994151}">
      <dgm:prSet phldrT="01" phldr="0"/>
      <dgm:spPr/>
      <dgm:t>
        <a:bodyPr/>
        <a:lstStyle/>
        <a:p>
          <a:endParaRPr lang="en-US"/>
        </a:p>
      </dgm:t>
    </dgm:pt>
    <dgm:pt modelId="{F360F0AE-AA81-4095-BC40-49AB29B2DF56}">
      <dgm:prSet/>
      <dgm:spPr/>
      <dgm:t>
        <a:bodyPr/>
        <a:lstStyle/>
        <a:p>
          <a:r>
            <a:rPr lang="en-US"/>
            <a:t>Deleted those Anticoagulant management codes for warfarin (99363 &amp; 99364) – CMS didn’t pay them anyway</a:t>
          </a:r>
        </a:p>
      </dgm:t>
    </dgm:pt>
    <dgm:pt modelId="{8D161E51-C36B-4168-817A-1465E0433088}" type="parTrans" cxnId="{E68BBF63-C990-415E-A16E-2EF5A3FCD00E}">
      <dgm:prSet/>
      <dgm:spPr/>
      <dgm:t>
        <a:bodyPr/>
        <a:lstStyle/>
        <a:p>
          <a:endParaRPr lang="en-US"/>
        </a:p>
      </dgm:t>
    </dgm:pt>
    <dgm:pt modelId="{3C48CEB7-8EC2-40D1-8664-CA92FDDAED31}" type="sibTrans" cxnId="{E68BBF63-C990-415E-A16E-2EF5A3FCD00E}">
      <dgm:prSet phldrT="02" phldr="0"/>
      <dgm:spPr/>
      <dgm:t>
        <a:bodyPr/>
        <a:lstStyle/>
        <a:p>
          <a:endParaRPr lang="en-US"/>
        </a:p>
      </dgm:t>
    </dgm:pt>
    <dgm:pt modelId="{8B627292-7A1C-4240-88BB-4AABA90DDB9D}">
      <dgm:prSet/>
      <dgm:spPr/>
      <dgm:t>
        <a:bodyPr/>
        <a:lstStyle/>
        <a:p>
          <a:r>
            <a:rPr lang="en-US"/>
            <a:t>Added some new codes for providers performing a cognitive assessment and care plan service (99483) – not billable with EM – </a:t>
          </a:r>
          <a:r>
            <a:rPr lang="en-US" i="1"/>
            <a:t>more of a benefit we talked about last year – Neurologist normally bill this</a:t>
          </a:r>
          <a:endParaRPr lang="en-US"/>
        </a:p>
      </dgm:t>
    </dgm:pt>
    <dgm:pt modelId="{C90B1DF0-5194-4A64-87B3-113F815CA92B}" type="parTrans" cxnId="{D60C29C1-C9FF-4413-94E4-1AB3EA232B23}">
      <dgm:prSet/>
      <dgm:spPr/>
      <dgm:t>
        <a:bodyPr/>
        <a:lstStyle/>
        <a:p>
          <a:endParaRPr lang="en-US"/>
        </a:p>
      </dgm:t>
    </dgm:pt>
    <dgm:pt modelId="{09EDB7B5-2B98-47F8-B0BA-D33DAC953C8B}" type="sibTrans" cxnId="{D60C29C1-C9FF-4413-94E4-1AB3EA232B23}">
      <dgm:prSet phldrT="03" phldr="0"/>
      <dgm:spPr/>
      <dgm:t>
        <a:bodyPr/>
        <a:lstStyle/>
        <a:p>
          <a:endParaRPr lang="en-US"/>
        </a:p>
      </dgm:t>
    </dgm:pt>
    <dgm:pt modelId="{66F520AF-1C44-44C0-A280-C5ED57784CA1}">
      <dgm:prSet/>
      <dgm:spPr/>
      <dgm:t>
        <a:bodyPr/>
        <a:lstStyle/>
        <a:p>
          <a:r>
            <a:rPr lang="en-US" dirty="0"/>
            <a:t>Added some codes for Psychiatric collaborate care management (99492-99494) </a:t>
          </a:r>
        </a:p>
      </dgm:t>
    </dgm:pt>
    <dgm:pt modelId="{A9F3D0B0-46C7-4C0E-A480-379336F542CF}" type="parTrans" cxnId="{4A5E50C3-C3DD-43DA-AAE3-9154B178FF3D}">
      <dgm:prSet/>
      <dgm:spPr/>
      <dgm:t>
        <a:bodyPr/>
        <a:lstStyle/>
        <a:p>
          <a:endParaRPr lang="en-US"/>
        </a:p>
      </dgm:t>
    </dgm:pt>
    <dgm:pt modelId="{20E4B2FE-59D0-4089-9493-739DC6469FB3}" type="sibTrans" cxnId="{4A5E50C3-C3DD-43DA-AAE3-9154B178FF3D}">
      <dgm:prSet phldrT="04" phldr="0"/>
      <dgm:spPr/>
      <dgm:t>
        <a:bodyPr/>
        <a:lstStyle/>
        <a:p>
          <a:endParaRPr lang="en-US"/>
        </a:p>
      </dgm:t>
    </dgm:pt>
    <dgm:pt modelId="{FA97483D-F33E-41EE-B2EA-65FC22E44B7F}">
      <dgm:prSet/>
      <dgm:spPr/>
      <dgm:t>
        <a:bodyPr/>
        <a:lstStyle/>
        <a:p>
          <a:r>
            <a:rPr lang="en-US"/>
            <a:t>New code 99484 is for care management services – at least 20 minutes per calendar month – more of a behavior health code </a:t>
          </a:r>
        </a:p>
      </dgm:t>
    </dgm:pt>
    <dgm:pt modelId="{D5581D88-EB69-44F2-A79A-438490C3161E}" type="parTrans" cxnId="{91FE66FF-373D-42AF-B544-079D28DF7405}">
      <dgm:prSet/>
      <dgm:spPr/>
      <dgm:t>
        <a:bodyPr/>
        <a:lstStyle/>
        <a:p>
          <a:endParaRPr lang="en-US"/>
        </a:p>
      </dgm:t>
    </dgm:pt>
    <dgm:pt modelId="{89A42EDF-5B9D-47CA-B3CE-6BAA0EE05C10}" type="sibTrans" cxnId="{91FE66FF-373D-42AF-B544-079D28DF7405}">
      <dgm:prSet phldrT="05" phldr="0"/>
      <dgm:spPr/>
      <dgm:t>
        <a:bodyPr/>
        <a:lstStyle/>
        <a:p>
          <a:endParaRPr lang="en-US"/>
        </a:p>
      </dgm:t>
    </dgm:pt>
    <dgm:pt modelId="{CEABF602-8D24-4EA6-84C6-65724F199861}" type="pres">
      <dgm:prSet presAssocID="{F4822404-F54D-455C-B1A8-95520E9640E3}" presName="vert0" presStyleCnt="0">
        <dgm:presLayoutVars>
          <dgm:dir/>
          <dgm:animOne val="branch"/>
          <dgm:animLvl val="lvl"/>
        </dgm:presLayoutVars>
      </dgm:prSet>
      <dgm:spPr/>
    </dgm:pt>
    <dgm:pt modelId="{2AD90219-CEB9-439D-A55B-3253EC81F95F}" type="pres">
      <dgm:prSet presAssocID="{D72EC7FE-7763-4149-87C8-26D78B5AA9C3}" presName="thickLine" presStyleLbl="alignNode1" presStyleIdx="0" presStyleCnt="5"/>
      <dgm:spPr/>
    </dgm:pt>
    <dgm:pt modelId="{9EB99EF2-35D8-4ACA-B71B-C136E6909156}" type="pres">
      <dgm:prSet presAssocID="{D72EC7FE-7763-4149-87C8-26D78B5AA9C3}" presName="horz1" presStyleCnt="0"/>
      <dgm:spPr/>
    </dgm:pt>
    <dgm:pt modelId="{B9EE4382-FC26-4C2A-B868-7BDDDCEDA7DF}" type="pres">
      <dgm:prSet presAssocID="{D72EC7FE-7763-4149-87C8-26D78B5AA9C3}" presName="tx1" presStyleLbl="revTx" presStyleIdx="0" presStyleCnt="5"/>
      <dgm:spPr/>
    </dgm:pt>
    <dgm:pt modelId="{3BAA5210-171B-4AC4-BCD0-54AF9CE709CD}" type="pres">
      <dgm:prSet presAssocID="{D72EC7FE-7763-4149-87C8-26D78B5AA9C3}" presName="vert1" presStyleCnt="0"/>
      <dgm:spPr/>
    </dgm:pt>
    <dgm:pt modelId="{7F68C97D-D31D-45FA-8088-D14A6A36AA6D}" type="pres">
      <dgm:prSet presAssocID="{F360F0AE-AA81-4095-BC40-49AB29B2DF56}" presName="thickLine" presStyleLbl="alignNode1" presStyleIdx="1" presStyleCnt="5"/>
      <dgm:spPr/>
    </dgm:pt>
    <dgm:pt modelId="{1C3B4801-5F3D-4C27-8B98-9119C0A39C4C}" type="pres">
      <dgm:prSet presAssocID="{F360F0AE-AA81-4095-BC40-49AB29B2DF56}" presName="horz1" presStyleCnt="0"/>
      <dgm:spPr/>
    </dgm:pt>
    <dgm:pt modelId="{F74DD596-B775-4E52-8D55-9061D1388135}" type="pres">
      <dgm:prSet presAssocID="{F360F0AE-AA81-4095-BC40-49AB29B2DF56}" presName="tx1" presStyleLbl="revTx" presStyleIdx="1" presStyleCnt="5"/>
      <dgm:spPr/>
    </dgm:pt>
    <dgm:pt modelId="{3824947B-0266-4AAE-B8AA-E0C5301E8BE9}" type="pres">
      <dgm:prSet presAssocID="{F360F0AE-AA81-4095-BC40-49AB29B2DF56}" presName="vert1" presStyleCnt="0"/>
      <dgm:spPr/>
    </dgm:pt>
    <dgm:pt modelId="{CE5213EE-56FF-4915-840C-AB10B5C653D5}" type="pres">
      <dgm:prSet presAssocID="{8B627292-7A1C-4240-88BB-4AABA90DDB9D}" presName="thickLine" presStyleLbl="alignNode1" presStyleIdx="2" presStyleCnt="5"/>
      <dgm:spPr/>
    </dgm:pt>
    <dgm:pt modelId="{F0BD1BA2-5C8B-4766-8504-3A3BDBCA2D15}" type="pres">
      <dgm:prSet presAssocID="{8B627292-7A1C-4240-88BB-4AABA90DDB9D}" presName="horz1" presStyleCnt="0"/>
      <dgm:spPr/>
    </dgm:pt>
    <dgm:pt modelId="{0113780E-C225-4606-9314-CC1A3D5A8309}" type="pres">
      <dgm:prSet presAssocID="{8B627292-7A1C-4240-88BB-4AABA90DDB9D}" presName="tx1" presStyleLbl="revTx" presStyleIdx="2" presStyleCnt="5"/>
      <dgm:spPr/>
    </dgm:pt>
    <dgm:pt modelId="{63F4F86D-597A-4C22-96AF-5D003836C428}" type="pres">
      <dgm:prSet presAssocID="{8B627292-7A1C-4240-88BB-4AABA90DDB9D}" presName="vert1" presStyleCnt="0"/>
      <dgm:spPr/>
    </dgm:pt>
    <dgm:pt modelId="{D308E509-390F-424F-8622-84F2E19F6B71}" type="pres">
      <dgm:prSet presAssocID="{66F520AF-1C44-44C0-A280-C5ED57784CA1}" presName="thickLine" presStyleLbl="alignNode1" presStyleIdx="3" presStyleCnt="5"/>
      <dgm:spPr/>
    </dgm:pt>
    <dgm:pt modelId="{039F90BB-13C8-4D1B-B322-EAF84EF15709}" type="pres">
      <dgm:prSet presAssocID="{66F520AF-1C44-44C0-A280-C5ED57784CA1}" presName="horz1" presStyleCnt="0"/>
      <dgm:spPr/>
    </dgm:pt>
    <dgm:pt modelId="{B1DDCCDE-712D-4B37-952F-7BF50841D70C}" type="pres">
      <dgm:prSet presAssocID="{66F520AF-1C44-44C0-A280-C5ED57784CA1}" presName="tx1" presStyleLbl="revTx" presStyleIdx="3" presStyleCnt="5"/>
      <dgm:spPr/>
    </dgm:pt>
    <dgm:pt modelId="{D3BC4912-FE3C-457C-96A8-18C0FDB28B52}" type="pres">
      <dgm:prSet presAssocID="{66F520AF-1C44-44C0-A280-C5ED57784CA1}" presName="vert1" presStyleCnt="0"/>
      <dgm:spPr/>
    </dgm:pt>
    <dgm:pt modelId="{E50C9616-6186-4665-BB55-215E4982A5E1}" type="pres">
      <dgm:prSet presAssocID="{FA97483D-F33E-41EE-B2EA-65FC22E44B7F}" presName="thickLine" presStyleLbl="alignNode1" presStyleIdx="4" presStyleCnt="5"/>
      <dgm:spPr/>
    </dgm:pt>
    <dgm:pt modelId="{C9062099-A1BD-4EFD-9FB4-1C63FDDB810B}" type="pres">
      <dgm:prSet presAssocID="{FA97483D-F33E-41EE-B2EA-65FC22E44B7F}" presName="horz1" presStyleCnt="0"/>
      <dgm:spPr/>
    </dgm:pt>
    <dgm:pt modelId="{BF6C0749-6DFA-4010-ADD9-EA5FC3ED8A02}" type="pres">
      <dgm:prSet presAssocID="{FA97483D-F33E-41EE-B2EA-65FC22E44B7F}" presName="tx1" presStyleLbl="revTx" presStyleIdx="4" presStyleCnt="5"/>
      <dgm:spPr/>
    </dgm:pt>
    <dgm:pt modelId="{AA58E74D-D1F1-4248-9241-DC85912177FA}" type="pres">
      <dgm:prSet presAssocID="{FA97483D-F33E-41EE-B2EA-65FC22E44B7F}" presName="vert1" presStyleCnt="0"/>
      <dgm:spPr/>
    </dgm:pt>
  </dgm:ptLst>
  <dgm:cxnLst>
    <dgm:cxn modelId="{38C8ED40-0C33-4BD7-8342-1E14BAEF58C3}" type="presOf" srcId="{D72EC7FE-7763-4149-87C8-26D78B5AA9C3}" destId="{B9EE4382-FC26-4C2A-B868-7BDDDCEDA7DF}" srcOrd="0" destOrd="0" presId="urn:microsoft.com/office/officeart/2008/layout/LinedList"/>
    <dgm:cxn modelId="{E68BBF63-C990-415E-A16E-2EF5A3FCD00E}" srcId="{F4822404-F54D-455C-B1A8-95520E9640E3}" destId="{F360F0AE-AA81-4095-BC40-49AB29B2DF56}" srcOrd="1" destOrd="0" parTransId="{8D161E51-C36B-4168-817A-1465E0433088}" sibTransId="{3C48CEB7-8EC2-40D1-8664-CA92FDDAED31}"/>
    <dgm:cxn modelId="{CC42564C-5E6F-437C-804E-26140ABE030D}" type="presOf" srcId="{F4822404-F54D-455C-B1A8-95520E9640E3}" destId="{CEABF602-8D24-4EA6-84C6-65724F199861}" srcOrd="0" destOrd="0" presId="urn:microsoft.com/office/officeart/2008/layout/LinedList"/>
    <dgm:cxn modelId="{AC06C772-8C18-4E4C-82F9-33942EC6F99A}" type="presOf" srcId="{66F520AF-1C44-44C0-A280-C5ED57784CA1}" destId="{B1DDCCDE-712D-4B37-952F-7BF50841D70C}" srcOrd="0" destOrd="0" presId="urn:microsoft.com/office/officeart/2008/layout/LinedList"/>
    <dgm:cxn modelId="{49410E9F-3F09-423D-B7C0-EFBBE0F355DB}" type="presOf" srcId="{FA97483D-F33E-41EE-B2EA-65FC22E44B7F}" destId="{BF6C0749-6DFA-4010-ADD9-EA5FC3ED8A02}" srcOrd="0" destOrd="0" presId="urn:microsoft.com/office/officeart/2008/layout/LinedList"/>
    <dgm:cxn modelId="{E35B59BD-AF94-43B7-9E1D-4E26D89204C5}" type="presOf" srcId="{8B627292-7A1C-4240-88BB-4AABA90DDB9D}" destId="{0113780E-C225-4606-9314-CC1A3D5A8309}" srcOrd="0" destOrd="0" presId="urn:microsoft.com/office/officeart/2008/layout/LinedList"/>
    <dgm:cxn modelId="{D60C29C1-C9FF-4413-94E4-1AB3EA232B23}" srcId="{F4822404-F54D-455C-B1A8-95520E9640E3}" destId="{8B627292-7A1C-4240-88BB-4AABA90DDB9D}" srcOrd="2" destOrd="0" parTransId="{C90B1DF0-5194-4A64-87B3-113F815CA92B}" sibTransId="{09EDB7B5-2B98-47F8-B0BA-D33DAC953C8B}"/>
    <dgm:cxn modelId="{4A5E50C3-C3DD-43DA-AAE3-9154B178FF3D}" srcId="{F4822404-F54D-455C-B1A8-95520E9640E3}" destId="{66F520AF-1C44-44C0-A280-C5ED57784CA1}" srcOrd="3" destOrd="0" parTransId="{A9F3D0B0-46C7-4C0E-A480-379336F542CF}" sibTransId="{20E4B2FE-59D0-4089-9493-739DC6469FB3}"/>
    <dgm:cxn modelId="{056BA8E1-DE80-4EF8-86AF-218654994151}" srcId="{F4822404-F54D-455C-B1A8-95520E9640E3}" destId="{D72EC7FE-7763-4149-87C8-26D78B5AA9C3}" srcOrd="0" destOrd="0" parTransId="{BE6E2FDD-31A1-45B2-834F-767BDF7EF1B7}" sibTransId="{A62FB6B9-74B7-405B-AE48-B150ECB27CBA}"/>
    <dgm:cxn modelId="{ED0F62F4-261E-4A39-8986-BD56179C5D4B}" type="presOf" srcId="{F360F0AE-AA81-4095-BC40-49AB29B2DF56}" destId="{F74DD596-B775-4E52-8D55-9061D1388135}" srcOrd="0" destOrd="0" presId="urn:microsoft.com/office/officeart/2008/layout/LinedList"/>
    <dgm:cxn modelId="{91FE66FF-373D-42AF-B544-079D28DF7405}" srcId="{F4822404-F54D-455C-B1A8-95520E9640E3}" destId="{FA97483D-F33E-41EE-B2EA-65FC22E44B7F}" srcOrd="4" destOrd="0" parTransId="{D5581D88-EB69-44F2-A79A-438490C3161E}" sibTransId="{89A42EDF-5B9D-47CA-B3CE-6BAA0EE05C10}"/>
    <dgm:cxn modelId="{0D3AD36A-2C17-43AE-9605-2A768BCFB8C2}" type="presParOf" srcId="{CEABF602-8D24-4EA6-84C6-65724F199861}" destId="{2AD90219-CEB9-439D-A55B-3253EC81F95F}" srcOrd="0" destOrd="0" presId="urn:microsoft.com/office/officeart/2008/layout/LinedList"/>
    <dgm:cxn modelId="{78F81A9E-BC3D-480F-BDA8-FD4B5E34A6C0}" type="presParOf" srcId="{CEABF602-8D24-4EA6-84C6-65724F199861}" destId="{9EB99EF2-35D8-4ACA-B71B-C136E6909156}" srcOrd="1" destOrd="0" presId="urn:microsoft.com/office/officeart/2008/layout/LinedList"/>
    <dgm:cxn modelId="{FCED1EBB-B0F8-4CB3-AD9C-79B3C59199C6}" type="presParOf" srcId="{9EB99EF2-35D8-4ACA-B71B-C136E6909156}" destId="{B9EE4382-FC26-4C2A-B868-7BDDDCEDA7DF}" srcOrd="0" destOrd="0" presId="urn:microsoft.com/office/officeart/2008/layout/LinedList"/>
    <dgm:cxn modelId="{CCAF91A7-F24D-4ED7-832A-7582BE641C46}" type="presParOf" srcId="{9EB99EF2-35D8-4ACA-B71B-C136E6909156}" destId="{3BAA5210-171B-4AC4-BCD0-54AF9CE709CD}" srcOrd="1" destOrd="0" presId="urn:microsoft.com/office/officeart/2008/layout/LinedList"/>
    <dgm:cxn modelId="{FCA3B23A-09E2-4796-86AA-B6B96C98E835}" type="presParOf" srcId="{CEABF602-8D24-4EA6-84C6-65724F199861}" destId="{7F68C97D-D31D-45FA-8088-D14A6A36AA6D}" srcOrd="2" destOrd="0" presId="urn:microsoft.com/office/officeart/2008/layout/LinedList"/>
    <dgm:cxn modelId="{877AD474-5B42-4D8C-9B97-5F274D5E8A17}" type="presParOf" srcId="{CEABF602-8D24-4EA6-84C6-65724F199861}" destId="{1C3B4801-5F3D-4C27-8B98-9119C0A39C4C}" srcOrd="3" destOrd="0" presId="urn:microsoft.com/office/officeart/2008/layout/LinedList"/>
    <dgm:cxn modelId="{A4E3F51B-BF39-4045-91C5-006397F7D410}" type="presParOf" srcId="{1C3B4801-5F3D-4C27-8B98-9119C0A39C4C}" destId="{F74DD596-B775-4E52-8D55-9061D1388135}" srcOrd="0" destOrd="0" presId="urn:microsoft.com/office/officeart/2008/layout/LinedList"/>
    <dgm:cxn modelId="{B19137BD-0583-443F-9904-F39E84C10B51}" type="presParOf" srcId="{1C3B4801-5F3D-4C27-8B98-9119C0A39C4C}" destId="{3824947B-0266-4AAE-B8AA-E0C5301E8BE9}" srcOrd="1" destOrd="0" presId="urn:microsoft.com/office/officeart/2008/layout/LinedList"/>
    <dgm:cxn modelId="{F2F4065C-FFFA-4218-B3EF-16E9D4F16997}" type="presParOf" srcId="{CEABF602-8D24-4EA6-84C6-65724F199861}" destId="{CE5213EE-56FF-4915-840C-AB10B5C653D5}" srcOrd="4" destOrd="0" presId="urn:microsoft.com/office/officeart/2008/layout/LinedList"/>
    <dgm:cxn modelId="{AFD9754C-8280-43BA-8561-7011771D7126}" type="presParOf" srcId="{CEABF602-8D24-4EA6-84C6-65724F199861}" destId="{F0BD1BA2-5C8B-4766-8504-3A3BDBCA2D15}" srcOrd="5" destOrd="0" presId="urn:microsoft.com/office/officeart/2008/layout/LinedList"/>
    <dgm:cxn modelId="{2E9C88F0-398B-4DDE-A733-70FD11EAC12A}" type="presParOf" srcId="{F0BD1BA2-5C8B-4766-8504-3A3BDBCA2D15}" destId="{0113780E-C225-4606-9314-CC1A3D5A8309}" srcOrd="0" destOrd="0" presId="urn:microsoft.com/office/officeart/2008/layout/LinedList"/>
    <dgm:cxn modelId="{0B0907E2-E892-4F99-BFD4-7F578E60F0AD}" type="presParOf" srcId="{F0BD1BA2-5C8B-4766-8504-3A3BDBCA2D15}" destId="{63F4F86D-597A-4C22-96AF-5D003836C428}" srcOrd="1" destOrd="0" presId="urn:microsoft.com/office/officeart/2008/layout/LinedList"/>
    <dgm:cxn modelId="{FAEA0028-7465-40E5-863A-553A80371727}" type="presParOf" srcId="{CEABF602-8D24-4EA6-84C6-65724F199861}" destId="{D308E509-390F-424F-8622-84F2E19F6B71}" srcOrd="6" destOrd="0" presId="urn:microsoft.com/office/officeart/2008/layout/LinedList"/>
    <dgm:cxn modelId="{F2A53E44-C719-4E2C-BC40-0785A0AE3527}" type="presParOf" srcId="{CEABF602-8D24-4EA6-84C6-65724F199861}" destId="{039F90BB-13C8-4D1B-B322-EAF84EF15709}" srcOrd="7" destOrd="0" presId="urn:microsoft.com/office/officeart/2008/layout/LinedList"/>
    <dgm:cxn modelId="{A5F612BF-3E04-48C1-82C2-8D81B2C2A1DF}" type="presParOf" srcId="{039F90BB-13C8-4D1B-B322-EAF84EF15709}" destId="{B1DDCCDE-712D-4B37-952F-7BF50841D70C}" srcOrd="0" destOrd="0" presId="urn:microsoft.com/office/officeart/2008/layout/LinedList"/>
    <dgm:cxn modelId="{61150D03-BCE8-4D9B-AE0E-3D590C20D0AD}" type="presParOf" srcId="{039F90BB-13C8-4D1B-B322-EAF84EF15709}" destId="{D3BC4912-FE3C-457C-96A8-18C0FDB28B52}" srcOrd="1" destOrd="0" presId="urn:microsoft.com/office/officeart/2008/layout/LinedList"/>
    <dgm:cxn modelId="{1F216E4A-A755-401C-8DB8-4A0228BCEAB7}" type="presParOf" srcId="{CEABF602-8D24-4EA6-84C6-65724F199861}" destId="{E50C9616-6186-4665-BB55-215E4982A5E1}" srcOrd="8" destOrd="0" presId="urn:microsoft.com/office/officeart/2008/layout/LinedList"/>
    <dgm:cxn modelId="{5ECBD180-DCF5-498F-B230-E7AD110F3EC8}" type="presParOf" srcId="{CEABF602-8D24-4EA6-84C6-65724F199861}" destId="{C9062099-A1BD-4EFD-9FB4-1C63FDDB810B}" srcOrd="9" destOrd="0" presId="urn:microsoft.com/office/officeart/2008/layout/LinedList"/>
    <dgm:cxn modelId="{238AC7B7-8D0B-4285-BBCA-BE289CA88743}" type="presParOf" srcId="{C9062099-A1BD-4EFD-9FB4-1C63FDDB810B}" destId="{BF6C0749-6DFA-4010-ADD9-EA5FC3ED8A02}" srcOrd="0" destOrd="0" presId="urn:microsoft.com/office/officeart/2008/layout/LinedList"/>
    <dgm:cxn modelId="{20C7A427-739E-43B6-A361-80E68366ADDC}" type="presParOf" srcId="{C9062099-A1BD-4EFD-9FB4-1C63FDDB810B}" destId="{AA58E74D-D1F1-4248-9241-DC85912177FA}" srcOrd="1" destOrd="0" presId="urn:microsoft.com/office/officeart/2008/layout/Lin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DB31656A-9579-4517-997D-47828938D4FF}" type="doc">
      <dgm:prSet loTypeId="urn:microsoft.com/office/officeart/2005/8/layout/vList2" loCatId="Inbox" qsTypeId="urn:microsoft.com/office/officeart/2005/8/quickstyle/simple1" qsCatId="simple" csTypeId="urn:microsoft.com/office/officeart/2005/8/colors/ColorSchemeForSuggestions" csCatId="other" phldr="1"/>
      <dgm:spPr/>
      <dgm:t>
        <a:bodyPr/>
        <a:lstStyle/>
        <a:p>
          <a:endParaRPr lang="en-US"/>
        </a:p>
      </dgm:t>
    </dgm:pt>
    <dgm:pt modelId="{20F6DED4-9A2B-461A-83FC-10EE5AFC4B68}">
      <dgm:prSet/>
      <dgm:spPr/>
      <dgm:t>
        <a:bodyPr/>
        <a:lstStyle/>
        <a:p>
          <a:r>
            <a:rPr lang="en-US" dirty="0"/>
            <a:t>80305 - Drug test(s), presumptive, any number of drug classes, any number of devices or procedures; capable of being read by direct optical observation only (eg, utilizing immunoassay [eg, dipsticks, cups, cards, or cartridges]), includes sample validation when performed, per date of service</a:t>
          </a:r>
        </a:p>
      </dgm:t>
    </dgm:pt>
    <dgm:pt modelId="{23A96322-B348-4DF2-827C-71986FE4BA14}" type="parTrans" cxnId="{CF6331F2-CA9E-4CC0-99D1-4A5E080B8BAD}">
      <dgm:prSet/>
      <dgm:spPr/>
      <dgm:t>
        <a:bodyPr/>
        <a:lstStyle/>
        <a:p>
          <a:endParaRPr lang="en-US"/>
        </a:p>
      </dgm:t>
    </dgm:pt>
    <dgm:pt modelId="{23953E1E-4F26-4412-9039-EEA7EB95FDAB}" type="sibTrans" cxnId="{CF6331F2-CA9E-4CC0-99D1-4A5E080B8BAD}">
      <dgm:prSet/>
      <dgm:spPr/>
      <dgm:t>
        <a:bodyPr/>
        <a:lstStyle/>
        <a:p>
          <a:endParaRPr lang="en-US"/>
        </a:p>
      </dgm:t>
    </dgm:pt>
    <dgm:pt modelId="{5D759B87-2503-4784-A470-ABE4CD74DDF9}">
      <dgm:prSet/>
      <dgm:spPr/>
      <dgm:t>
        <a:bodyPr/>
        <a:lstStyle/>
        <a:p>
          <a:r>
            <a:rPr lang="en-US" dirty="0"/>
            <a:t>80306 - Drug test(s), presumptive, any number of drug classes, any number of devices or procedures; read by instrument assisted direct optical observation (eg, utilizing immunoassay [eg, dipsticks, cups, cards, or cartridges]), includes sample validation when performed, per date of service	</a:t>
          </a:r>
        </a:p>
      </dgm:t>
    </dgm:pt>
    <dgm:pt modelId="{824B81B0-ED3F-44E1-BA09-CAFA0F01424A}" type="parTrans" cxnId="{53CBC4F1-C606-4CD3-9C0E-9FDC40CB4F36}">
      <dgm:prSet/>
      <dgm:spPr/>
      <dgm:t>
        <a:bodyPr/>
        <a:lstStyle/>
        <a:p>
          <a:endParaRPr lang="en-US"/>
        </a:p>
      </dgm:t>
    </dgm:pt>
    <dgm:pt modelId="{255D029D-9C23-4A4A-8EAD-A9B37BB33DFF}" type="sibTrans" cxnId="{53CBC4F1-C606-4CD3-9C0E-9FDC40CB4F36}">
      <dgm:prSet/>
      <dgm:spPr/>
      <dgm:t>
        <a:bodyPr/>
        <a:lstStyle/>
        <a:p>
          <a:endParaRPr lang="en-US"/>
        </a:p>
      </dgm:t>
    </dgm:pt>
    <dgm:pt modelId="{FFE915E5-7024-4C1F-9FB1-FCE60680BFB3}">
      <dgm:prSet/>
      <dgm:spPr/>
      <dgm:t>
        <a:bodyPr/>
        <a:lstStyle/>
        <a:p>
          <a:r>
            <a:rPr lang="en-US" dirty="0"/>
            <a:t>80307 - Drug test(s), presumptive, any number of drug classes, any number of devices or procedures; by instrument chemistry analyzers (eg, utilizing immunoassay [eg, EIA, ELISA, EMIT, FPIA, IA, KIMS, RIA]), chromatography (eg, GC, HPLC), and mass spectrometry either with or without chromatography, (eg, DART, DESI, GC-MS, GC-MS/MS, LC-MS, LC-MS/MS, LDTD, MALDI, TOF) includes sample validation when performed, per date of service	</a:t>
          </a:r>
        </a:p>
      </dgm:t>
    </dgm:pt>
    <dgm:pt modelId="{916FBF98-8585-4861-B2E8-B1DDD0B16DC5}" type="parTrans" cxnId="{DC1C23FD-0AA6-4E17-B06C-15ECF6DA541C}">
      <dgm:prSet/>
      <dgm:spPr/>
      <dgm:t>
        <a:bodyPr/>
        <a:lstStyle/>
        <a:p>
          <a:endParaRPr lang="en-US"/>
        </a:p>
      </dgm:t>
    </dgm:pt>
    <dgm:pt modelId="{F58208A0-9B2B-4C50-99DE-0D7D572DF310}" type="sibTrans" cxnId="{DC1C23FD-0AA6-4E17-B06C-15ECF6DA541C}">
      <dgm:prSet/>
      <dgm:spPr/>
      <dgm:t>
        <a:bodyPr/>
        <a:lstStyle/>
        <a:p>
          <a:endParaRPr lang="en-US"/>
        </a:p>
      </dgm:t>
    </dgm:pt>
    <dgm:pt modelId="{577EA22E-10DD-4C63-B9D8-A0B6D62E401C}" type="pres">
      <dgm:prSet presAssocID="{DB31656A-9579-4517-997D-47828938D4FF}" presName="linear" presStyleCnt="0">
        <dgm:presLayoutVars>
          <dgm:animLvl val="lvl"/>
          <dgm:resizeHandles val="exact"/>
        </dgm:presLayoutVars>
      </dgm:prSet>
      <dgm:spPr/>
    </dgm:pt>
    <dgm:pt modelId="{12B4725A-3F51-4B6B-A90B-254D5AF92FA6}" type="pres">
      <dgm:prSet presAssocID="{20F6DED4-9A2B-461A-83FC-10EE5AFC4B68}" presName="parentText" presStyleLbl="node1" presStyleIdx="0" presStyleCnt="3">
        <dgm:presLayoutVars>
          <dgm:chMax val="0"/>
          <dgm:bulletEnabled val="1"/>
        </dgm:presLayoutVars>
      </dgm:prSet>
      <dgm:spPr/>
    </dgm:pt>
    <dgm:pt modelId="{33BD4CC5-1014-4DA7-A46B-0B9C669FD541}" type="pres">
      <dgm:prSet presAssocID="{23953E1E-4F26-4412-9039-EEA7EB95FDAB}" presName="spacer" presStyleCnt="0"/>
      <dgm:spPr/>
    </dgm:pt>
    <dgm:pt modelId="{28A8DB1F-F91A-4C56-A553-75ECAB9EF8A7}" type="pres">
      <dgm:prSet presAssocID="{5D759B87-2503-4784-A470-ABE4CD74DDF9}" presName="parentText" presStyleLbl="node1" presStyleIdx="1" presStyleCnt="3">
        <dgm:presLayoutVars>
          <dgm:chMax val="0"/>
          <dgm:bulletEnabled val="1"/>
        </dgm:presLayoutVars>
      </dgm:prSet>
      <dgm:spPr/>
    </dgm:pt>
    <dgm:pt modelId="{DAE68753-2B07-4D1C-909A-A9B8A5F0D608}" type="pres">
      <dgm:prSet presAssocID="{255D029D-9C23-4A4A-8EAD-A9B37BB33DFF}" presName="spacer" presStyleCnt="0"/>
      <dgm:spPr/>
    </dgm:pt>
    <dgm:pt modelId="{4DEB993E-0795-4087-B63B-802F5F11FFA0}" type="pres">
      <dgm:prSet presAssocID="{FFE915E5-7024-4C1F-9FB1-FCE60680BFB3}" presName="parentText" presStyleLbl="node1" presStyleIdx="2" presStyleCnt="3">
        <dgm:presLayoutVars>
          <dgm:chMax val="0"/>
          <dgm:bulletEnabled val="1"/>
        </dgm:presLayoutVars>
      </dgm:prSet>
      <dgm:spPr/>
    </dgm:pt>
  </dgm:ptLst>
  <dgm:cxnLst>
    <dgm:cxn modelId="{F50D0C13-BD0B-4B65-AF73-548212504F11}" type="presOf" srcId="{DB31656A-9579-4517-997D-47828938D4FF}" destId="{577EA22E-10DD-4C63-B9D8-A0B6D62E401C}" srcOrd="0" destOrd="0" presId="urn:microsoft.com/office/officeart/2005/8/layout/vList2"/>
    <dgm:cxn modelId="{0C765745-B9D3-4166-980C-987078D84E84}" type="presOf" srcId="{20F6DED4-9A2B-461A-83FC-10EE5AFC4B68}" destId="{12B4725A-3F51-4B6B-A90B-254D5AF92FA6}" srcOrd="0" destOrd="0" presId="urn:microsoft.com/office/officeart/2005/8/layout/vList2"/>
    <dgm:cxn modelId="{67E3287D-452A-400D-8942-46E8B2CB5CD2}" type="presOf" srcId="{FFE915E5-7024-4C1F-9FB1-FCE60680BFB3}" destId="{4DEB993E-0795-4087-B63B-802F5F11FFA0}" srcOrd="0" destOrd="0" presId="urn:microsoft.com/office/officeart/2005/8/layout/vList2"/>
    <dgm:cxn modelId="{071163DB-2438-4E3E-A32F-916BFB1CC404}" type="presOf" srcId="{5D759B87-2503-4784-A470-ABE4CD74DDF9}" destId="{28A8DB1F-F91A-4C56-A553-75ECAB9EF8A7}" srcOrd="0" destOrd="0" presId="urn:microsoft.com/office/officeart/2005/8/layout/vList2"/>
    <dgm:cxn modelId="{53CBC4F1-C606-4CD3-9C0E-9FDC40CB4F36}" srcId="{DB31656A-9579-4517-997D-47828938D4FF}" destId="{5D759B87-2503-4784-A470-ABE4CD74DDF9}" srcOrd="1" destOrd="0" parTransId="{824B81B0-ED3F-44E1-BA09-CAFA0F01424A}" sibTransId="{255D029D-9C23-4A4A-8EAD-A9B37BB33DFF}"/>
    <dgm:cxn modelId="{CF6331F2-CA9E-4CC0-99D1-4A5E080B8BAD}" srcId="{DB31656A-9579-4517-997D-47828938D4FF}" destId="{20F6DED4-9A2B-461A-83FC-10EE5AFC4B68}" srcOrd="0" destOrd="0" parTransId="{23A96322-B348-4DF2-827C-71986FE4BA14}" sibTransId="{23953E1E-4F26-4412-9039-EEA7EB95FDAB}"/>
    <dgm:cxn modelId="{DC1C23FD-0AA6-4E17-B06C-15ECF6DA541C}" srcId="{DB31656A-9579-4517-997D-47828938D4FF}" destId="{FFE915E5-7024-4C1F-9FB1-FCE60680BFB3}" srcOrd="2" destOrd="0" parTransId="{916FBF98-8585-4861-B2E8-B1DDD0B16DC5}" sibTransId="{F58208A0-9B2B-4C50-99DE-0D7D572DF310}"/>
    <dgm:cxn modelId="{56D7C554-F7AD-4E8C-9311-6E6CC351CF22}" type="presParOf" srcId="{577EA22E-10DD-4C63-B9D8-A0B6D62E401C}" destId="{12B4725A-3F51-4B6B-A90B-254D5AF92FA6}" srcOrd="0" destOrd="0" presId="urn:microsoft.com/office/officeart/2005/8/layout/vList2"/>
    <dgm:cxn modelId="{D064634C-597C-4DDE-8A4D-CCE1D37044D2}" type="presParOf" srcId="{577EA22E-10DD-4C63-B9D8-A0B6D62E401C}" destId="{33BD4CC5-1014-4DA7-A46B-0B9C669FD541}" srcOrd="1" destOrd="0" presId="urn:microsoft.com/office/officeart/2005/8/layout/vList2"/>
    <dgm:cxn modelId="{F856D307-B0B8-4CDA-8609-A8FCB5EA23FD}" type="presParOf" srcId="{577EA22E-10DD-4C63-B9D8-A0B6D62E401C}" destId="{28A8DB1F-F91A-4C56-A553-75ECAB9EF8A7}" srcOrd="2" destOrd="0" presId="urn:microsoft.com/office/officeart/2005/8/layout/vList2"/>
    <dgm:cxn modelId="{F5287C68-6189-4386-9E47-DAC2B3BCC12C}" type="presParOf" srcId="{577EA22E-10DD-4C63-B9D8-A0B6D62E401C}" destId="{DAE68753-2B07-4D1C-909A-A9B8A5F0D608}" srcOrd="3" destOrd="0" presId="urn:microsoft.com/office/officeart/2005/8/layout/vList2"/>
    <dgm:cxn modelId="{146419AF-65FB-4963-96E7-3E9CC8CFB43A}" type="presParOf" srcId="{577EA22E-10DD-4C63-B9D8-A0B6D62E401C}" destId="{4DEB993E-0795-4087-B63B-802F5F11FF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31656A-9579-4517-997D-47828938D4FF}"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19436649-1331-4E2E-B3A8-B7B7D9B0D5F7}">
      <dgm:prSet/>
      <dgm:spPr/>
      <dgm:t>
        <a:bodyPr/>
        <a:lstStyle/>
        <a:p>
          <a:r>
            <a:rPr lang="en-US" dirty="0"/>
            <a:t>82042 - Albumin; other source, quantitative, each specimen	</a:t>
          </a:r>
        </a:p>
      </dgm:t>
    </dgm:pt>
    <dgm:pt modelId="{0CB5DFBA-4678-4245-89B3-541005BBF3CE}" type="parTrans" cxnId="{916F2B30-04DB-4A1E-9EF5-54AB5076F8F5}">
      <dgm:prSet/>
      <dgm:spPr/>
      <dgm:t>
        <a:bodyPr/>
        <a:lstStyle/>
        <a:p>
          <a:endParaRPr lang="en-US"/>
        </a:p>
      </dgm:t>
    </dgm:pt>
    <dgm:pt modelId="{7D27660F-0ECA-4494-BDB6-D2143EC8B85E}" type="sibTrans" cxnId="{916F2B30-04DB-4A1E-9EF5-54AB5076F8F5}">
      <dgm:prSet/>
      <dgm:spPr/>
      <dgm:t>
        <a:bodyPr/>
        <a:lstStyle/>
        <a:p>
          <a:endParaRPr lang="en-US"/>
        </a:p>
      </dgm:t>
    </dgm:pt>
    <dgm:pt modelId="{DC672F03-7811-49E9-969B-A64EA1A9D2EF}">
      <dgm:prSet/>
      <dgm:spPr/>
      <dgm:t>
        <a:bodyPr/>
        <a:lstStyle/>
        <a:p>
          <a:r>
            <a:rPr lang="en-US" dirty="0"/>
            <a:t>82043 - Albumin; urine (eg, microalbumin), quantitative	</a:t>
          </a:r>
        </a:p>
      </dgm:t>
    </dgm:pt>
    <dgm:pt modelId="{0D07FFCB-6824-4D1D-90A9-5E0E7A0193E3}" type="parTrans" cxnId="{F58B0CC5-138A-47DA-8997-75524BEEC9C5}">
      <dgm:prSet/>
      <dgm:spPr/>
      <dgm:t>
        <a:bodyPr/>
        <a:lstStyle/>
        <a:p>
          <a:endParaRPr lang="en-US"/>
        </a:p>
      </dgm:t>
    </dgm:pt>
    <dgm:pt modelId="{23B8B287-D1F9-4F0E-A42C-5E00A9556982}" type="sibTrans" cxnId="{F58B0CC5-138A-47DA-8997-75524BEEC9C5}">
      <dgm:prSet/>
      <dgm:spPr/>
      <dgm:t>
        <a:bodyPr/>
        <a:lstStyle/>
        <a:p>
          <a:endParaRPr lang="en-US"/>
        </a:p>
      </dgm:t>
    </dgm:pt>
    <dgm:pt modelId="{B868A1C0-7E39-4F87-B101-74AA22B4F053}">
      <dgm:prSet/>
      <dgm:spPr/>
      <dgm:t>
        <a:bodyPr/>
        <a:lstStyle/>
        <a:p>
          <a:r>
            <a:rPr lang="en-US" dirty="0"/>
            <a:t>82044 - Albumin; urine (eg, microalbumin), semiquantitative (eg, reagent strip assay)	</a:t>
          </a:r>
        </a:p>
      </dgm:t>
    </dgm:pt>
    <dgm:pt modelId="{1F44763A-6A1C-4CB6-8BC3-53E5BEB954FA}" type="parTrans" cxnId="{B4E9698C-C3D8-4C98-96B3-F3E62B45597D}">
      <dgm:prSet/>
      <dgm:spPr/>
      <dgm:t>
        <a:bodyPr/>
        <a:lstStyle/>
        <a:p>
          <a:endParaRPr lang="en-US"/>
        </a:p>
      </dgm:t>
    </dgm:pt>
    <dgm:pt modelId="{65BA2E0D-310D-496E-9BE5-BAFED4C87279}" type="sibTrans" cxnId="{B4E9698C-C3D8-4C98-96B3-F3E62B45597D}">
      <dgm:prSet/>
      <dgm:spPr/>
      <dgm:t>
        <a:bodyPr/>
        <a:lstStyle/>
        <a:p>
          <a:endParaRPr lang="en-US"/>
        </a:p>
      </dgm:t>
    </dgm:pt>
    <dgm:pt modelId="{1E4DD562-1C42-4A9A-9355-C50526DEE0B4}" type="pres">
      <dgm:prSet presAssocID="{DB31656A-9579-4517-997D-47828938D4FF}" presName="Name0" presStyleCnt="0">
        <dgm:presLayoutVars>
          <dgm:dir/>
          <dgm:resizeHandles val="exact"/>
        </dgm:presLayoutVars>
      </dgm:prSet>
      <dgm:spPr/>
    </dgm:pt>
    <dgm:pt modelId="{311427CA-0168-443D-98FD-EBD9E37DA81F}" type="pres">
      <dgm:prSet presAssocID="{19436649-1331-4E2E-B3A8-B7B7D9B0D5F7}" presName="node" presStyleLbl="node1" presStyleIdx="0" presStyleCnt="5">
        <dgm:presLayoutVars>
          <dgm:bulletEnabled val="1"/>
        </dgm:presLayoutVars>
      </dgm:prSet>
      <dgm:spPr/>
    </dgm:pt>
    <dgm:pt modelId="{75442CC0-C941-405F-B070-442C9226078A}" type="pres">
      <dgm:prSet presAssocID="{7D27660F-0ECA-4494-BDB6-D2143EC8B85E}" presName="sibTransSpacerBeforeConnector" presStyleCnt="0"/>
      <dgm:spPr/>
    </dgm:pt>
    <dgm:pt modelId="{15FD2C4E-B155-4CE5-9D5C-F619EF96FD33}" type="pres">
      <dgm:prSet presAssocID="{7D27660F-0ECA-4494-BDB6-D2143EC8B85E}" presName="sibTrans" presStyleLbl="node1" presStyleIdx="1" presStyleCnt="5"/>
      <dgm:spPr/>
    </dgm:pt>
    <dgm:pt modelId="{96896725-7315-4B99-8A00-FECD2505DFEE}" type="pres">
      <dgm:prSet presAssocID="{7D27660F-0ECA-4494-BDB6-D2143EC8B85E}" presName="sibTransSpacerAfterConnector" presStyleCnt="0"/>
      <dgm:spPr/>
    </dgm:pt>
    <dgm:pt modelId="{1C623953-E56E-4BBD-A465-08915D0CAC29}" type="pres">
      <dgm:prSet presAssocID="{DC672F03-7811-49E9-969B-A64EA1A9D2EF}" presName="node" presStyleLbl="node1" presStyleIdx="2" presStyleCnt="5">
        <dgm:presLayoutVars>
          <dgm:bulletEnabled val="1"/>
        </dgm:presLayoutVars>
      </dgm:prSet>
      <dgm:spPr/>
    </dgm:pt>
    <dgm:pt modelId="{21DA3B6F-FC69-4BF5-B5F6-9013E30CE8BB}" type="pres">
      <dgm:prSet presAssocID="{23B8B287-D1F9-4F0E-A42C-5E00A9556982}" presName="sibTransSpacerBeforeConnector" presStyleCnt="0"/>
      <dgm:spPr/>
    </dgm:pt>
    <dgm:pt modelId="{D905D2E3-24CD-4063-A73C-DDA14D5031BE}" type="pres">
      <dgm:prSet presAssocID="{23B8B287-D1F9-4F0E-A42C-5E00A9556982}" presName="sibTrans" presStyleLbl="node1" presStyleIdx="3" presStyleCnt="5"/>
      <dgm:spPr/>
    </dgm:pt>
    <dgm:pt modelId="{43773B7B-164B-46EC-A82A-69D9D028554D}" type="pres">
      <dgm:prSet presAssocID="{23B8B287-D1F9-4F0E-A42C-5E00A9556982}" presName="sibTransSpacerAfterConnector" presStyleCnt="0"/>
      <dgm:spPr/>
    </dgm:pt>
    <dgm:pt modelId="{CBEB810D-CA0D-43C4-A699-9537755B1AD3}" type="pres">
      <dgm:prSet presAssocID="{B868A1C0-7E39-4F87-B101-74AA22B4F053}" presName="node" presStyleLbl="node1" presStyleIdx="4" presStyleCnt="5">
        <dgm:presLayoutVars>
          <dgm:bulletEnabled val="1"/>
        </dgm:presLayoutVars>
      </dgm:prSet>
      <dgm:spPr/>
    </dgm:pt>
  </dgm:ptLst>
  <dgm:cxnLst>
    <dgm:cxn modelId="{916F2B30-04DB-4A1E-9EF5-54AB5076F8F5}" srcId="{DB31656A-9579-4517-997D-47828938D4FF}" destId="{19436649-1331-4E2E-B3A8-B7B7D9B0D5F7}" srcOrd="0" destOrd="0" parTransId="{0CB5DFBA-4678-4245-89B3-541005BBF3CE}" sibTransId="{7D27660F-0ECA-4494-BDB6-D2143EC8B85E}"/>
    <dgm:cxn modelId="{0335C249-6C6E-4FAA-A754-1C5A06055CC1}" type="presOf" srcId="{7D27660F-0ECA-4494-BDB6-D2143EC8B85E}" destId="{15FD2C4E-B155-4CE5-9D5C-F619EF96FD33}" srcOrd="0" destOrd="0" presId="urn:microsoft.com/office/officeart/2016/7/layout/BasicProcessNew"/>
    <dgm:cxn modelId="{F7340B4E-7029-4A16-B2E1-59494E275CD9}" type="presOf" srcId="{DC672F03-7811-49E9-969B-A64EA1A9D2EF}" destId="{1C623953-E56E-4BBD-A465-08915D0CAC29}" srcOrd="0" destOrd="0" presId="urn:microsoft.com/office/officeart/2016/7/layout/BasicProcessNew"/>
    <dgm:cxn modelId="{B4E9698C-C3D8-4C98-96B3-F3E62B45597D}" srcId="{DB31656A-9579-4517-997D-47828938D4FF}" destId="{B868A1C0-7E39-4F87-B101-74AA22B4F053}" srcOrd="2" destOrd="0" parTransId="{1F44763A-6A1C-4CB6-8BC3-53E5BEB954FA}" sibTransId="{65BA2E0D-310D-496E-9BE5-BAFED4C87279}"/>
    <dgm:cxn modelId="{D924779B-5410-438E-8F04-8CDDE98EA689}" type="presOf" srcId="{DB31656A-9579-4517-997D-47828938D4FF}" destId="{1E4DD562-1C42-4A9A-9355-C50526DEE0B4}" srcOrd="0" destOrd="0" presId="urn:microsoft.com/office/officeart/2016/7/layout/BasicProcessNew"/>
    <dgm:cxn modelId="{F58B0CC5-138A-47DA-8997-75524BEEC9C5}" srcId="{DB31656A-9579-4517-997D-47828938D4FF}" destId="{DC672F03-7811-49E9-969B-A64EA1A9D2EF}" srcOrd="1" destOrd="0" parTransId="{0D07FFCB-6824-4D1D-90A9-5E0E7A0193E3}" sibTransId="{23B8B287-D1F9-4F0E-A42C-5E00A9556982}"/>
    <dgm:cxn modelId="{368AD1C6-370A-4C75-AE31-5D7D3CD3C3FA}" type="presOf" srcId="{B868A1C0-7E39-4F87-B101-74AA22B4F053}" destId="{CBEB810D-CA0D-43C4-A699-9537755B1AD3}" srcOrd="0" destOrd="0" presId="urn:microsoft.com/office/officeart/2016/7/layout/BasicProcessNew"/>
    <dgm:cxn modelId="{736B98CF-3B95-4181-8832-7770780E6945}" type="presOf" srcId="{19436649-1331-4E2E-B3A8-B7B7D9B0D5F7}" destId="{311427CA-0168-443D-98FD-EBD9E37DA81F}" srcOrd="0" destOrd="0" presId="urn:microsoft.com/office/officeart/2016/7/layout/BasicProcessNew"/>
    <dgm:cxn modelId="{5A9D3DD4-FDC7-48A8-AF36-B7DD3955E4F2}" type="presOf" srcId="{23B8B287-D1F9-4F0E-A42C-5E00A9556982}" destId="{D905D2E3-24CD-4063-A73C-DDA14D5031BE}" srcOrd="0" destOrd="0" presId="urn:microsoft.com/office/officeart/2016/7/layout/BasicProcessNew"/>
    <dgm:cxn modelId="{56FBA88F-260E-4865-B361-2DAB00726AAD}" type="presParOf" srcId="{1E4DD562-1C42-4A9A-9355-C50526DEE0B4}" destId="{311427CA-0168-443D-98FD-EBD9E37DA81F}" srcOrd="0" destOrd="0" presId="urn:microsoft.com/office/officeart/2016/7/layout/BasicProcessNew"/>
    <dgm:cxn modelId="{4B87130D-902A-424F-87EE-EF1DB522CE45}" type="presParOf" srcId="{1E4DD562-1C42-4A9A-9355-C50526DEE0B4}" destId="{75442CC0-C941-405F-B070-442C9226078A}" srcOrd="1" destOrd="0" presId="urn:microsoft.com/office/officeart/2016/7/layout/BasicProcessNew"/>
    <dgm:cxn modelId="{68B4F767-6D60-4423-B753-67887F86E928}" type="presParOf" srcId="{1E4DD562-1C42-4A9A-9355-C50526DEE0B4}" destId="{15FD2C4E-B155-4CE5-9D5C-F619EF96FD33}" srcOrd="2" destOrd="0" presId="urn:microsoft.com/office/officeart/2016/7/layout/BasicProcessNew"/>
    <dgm:cxn modelId="{F0D361A4-BA9F-4394-8DE9-8E927EE5282B}" type="presParOf" srcId="{1E4DD562-1C42-4A9A-9355-C50526DEE0B4}" destId="{96896725-7315-4B99-8A00-FECD2505DFEE}" srcOrd="3" destOrd="0" presId="urn:microsoft.com/office/officeart/2016/7/layout/BasicProcessNew"/>
    <dgm:cxn modelId="{9A6A8BA8-F468-4BD0-ADD7-8829BE97FBBD}" type="presParOf" srcId="{1E4DD562-1C42-4A9A-9355-C50526DEE0B4}" destId="{1C623953-E56E-4BBD-A465-08915D0CAC29}" srcOrd="4" destOrd="0" presId="urn:microsoft.com/office/officeart/2016/7/layout/BasicProcessNew"/>
    <dgm:cxn modelId="{AD2593EE-67EE-4547-BE0F-93EB97DE7A2D}" type="presParOf" srcId="{1E4DD562-1C42-4A9A-9355-C50526DEE0B4}" destId="{21DA3B6F-FC69-4BF5-B5F6-9013E30CE8BB}" srcOrd="5" destOrd="0" presId="urn:microsoft.com/office/officeart/2016/7/layout/BasicProcessNew"/>
    <dgm:cxn modelId="{46665F35-F4D9-48CE-AB8A-DCE71431137D}" type="presParOf" srcId="{1E4DD562-1C42-4A9A-9355-C50526DEE0B4}" destId="{D905D2E3-24CD-4063-A73C-DDA14D5031BE}" srcOrd="6" destOrd="0" presId="urn:microsoft.com/office/officeart/2016/7/layout/BasicProcessNew"/>
    <dgm:cxn modelId="{D78DE626-8406-48E9-B8B5-9BC773E77942}" type="presParOf" srcId="{1E4DD562-1C42-4A9A-9355-C50526DEE0B4}" destId="{43773B7B-164B-46EC-A82A-69D9D028554D}" srcOrd="7" destOrd="0" presId="urn:microsoft.com/office/officeart/2016/7/layout/BasicProcessNew"/>
    <dgm:cxn modelId="{CC9BF137-EB6C-45F4-ABEF-8DCC1A9F06E9}" type="presParOf" srcId="{1E4DD562-1C42-4A9A-9355-C50526DEE0B4}" destId="{CBEB810D-CA0D-43C4-A699-9537755B1AD3}"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9B1F1C-2C01-43E6-9969-24B890842A21}"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D8A6F14C-5488-4FB8-B9B1-E83AF7FD25AB}">
      <dgm:prSet/>
      <dgm:spPr/>
      <dgm:t>
        <a:bodyPr/>
        <a:lstStyle/>
        <a:p>
          <a:r>
            <a:rPr lang="en-US"/>
            <a:t>Although effective July 1, the following changes will appear in the 2018 CPT manual to indicate the vaccine schedule changes.</a:t>
          </a:r>
        </a:p>
      </dgm:t>
    </dgm:pt>
    <dgm:pt modelId="{F5429FCC-FA61-42B9-B6B6-D73B843D5E2D}" type="parTrans" cxnId="{65D089B3-768C-4757-8704-E55535635D94}">
      <dgm:prSet/>
      <dgm:spPr/>
      <dgm:t>
        <a:bodyPr/>
        <a:lstStyle/>
        <a:p>
          <a:endParaRPr lang="en-US"/>
        </a:p>
      </dgm:t>
    </dgm:pt>
    <dgm:pt modelId="{959BF2F3-29F0-44DD-AED0-EDBEFB155A6A}" type="sibTrans" cxnId="{65D089B3-768C-4757-8704-E55535635D94}">
      <dgm:prSet/>
      <dgm:spPr/>
      <dgm:t>
        <a:bodyPr/>
        <a:lstStyle/>
        <a:p>
          <a:endParaRPr lang="en-US"/>
        </a:p>
      </dgm:t>
    </dgm:pt>
    <dgm:pt modelId="{6B2AE627-FFBC-4BC7-BDF1-78E4DAE27516}">
      <dgm:prSet/>
      <dgm:spPr/>
      <dgm:t>
        <a:bodyPr/>
        <a:lstStyle/>
        <a:p>
          <a:r>
            <a:rPr lang="en-US"/>
            <a:t>#▲90621 Meningococcal recombinant lipoprotein vaccine, serogroup B (MenB-FHbp), 2 or 3 dose schedule, for intramuscular use</a:t>
          </a:r>
        </a:p>
      </dgm:t>
    </dgm:pt>
    <dgm:pt modelId="{2E9021A5-BA41-4ACB-B458-B016651ACDC2}" type="parTrans" cxnId="{5A6CFEA3-874F-4760-B2FF-C530CAAF67F4}">
      <dgm:prSet/>
      <dgm:spPr/>
      <dgm:t>
        <a:bodyPr/>
        <a:lstStyle/>
        <a:p>
          <a:endParaRPr lang="en-US"/>
        </a:p>
      </dgm:t>
    </dgm:pt>
    <dgm:pt modelId="{DFE57F51-6B14-4C70-8D48-27DC7FFBEA6F}" type="sibTrans" cxnId="{5A6CFEA3-874F-4760-B2FF-C530CAAF67F4}">
      <dgm:prSet/>
      <dgm:spPr/>
      <dgm:t>
        <a:bodyPr/>
        <a:lstStyle/>
        <a:p>
          <a:endParaRPr lang="en-US"/>
        </a:p>
      </dgm:t>
    </dgm:pt>
    <dgm:pt modelId="{92D34DA0-7EB8-4F7C-B0B6-0EB07E80FD14}">
      <dgm:prSet/>
      <dgm:spPr/>
      <dgm:t>
        <a:bodyPr/>
        <a:lstStyle/>
        <a:p>
          <a:r>
            <a:rPr lang="en-US"/>
            <a:t>#▲90651 Human Papillomavirus vaccine types 6, 11, 16, 18, 31, 33, 45, 52, 58, nonavalent (9vHPV), 2 or 3 dose schedule, for intramuscular use</a:t>
          </a:r>
        </a:p>
      </dgm:t>
    </dgm:pt>
    <dgm:pt modelId="{4862AD31-AF20-447D-B649-A88C105FD5E3}" type="parTrans" cxnId="{1EF0A7B4-B60E-427D-B020-393FB7251A0B}">
      <dgm:prSet/>
      <dgm:spPr/>
      <dgm:t>
        <a:bodyPr/>
        <a:lstStyle/>
        <a:p>
          <a:endParaRPr lang="en-US"/>
        </a:p>
      </dgm:t>
    </dgm:pt>
    <dgm:pt modelId="{EE4B24EB-A0A0-4A02-ADB2-1607C724A09F}" type="sibTrans" cxnId="{1EF0A7B4-B60E-427D-B020-393FB7251A0B}">
      <dgm:prSet/>
      <dgm:spPr/>
      <dgm:t>
        <a:bodyPr/>
        <a:lstStyle/>
        <a:p>
          <a:endParaRPr lang="en-US"/>
        </a:p>
      </dgm:t>
    </dgm:pt>
    <dgm:pt modelId="{3CB5C1E3-73C8-46CB-AF50-50B342DDB730}">
      <dgm:prSet/>
      <dgm:spPr/>
      <dgm:t>
        <a:bodyPr/>
        <a:lstStyle/>
        <a:p>
          <a:r>
            <a:rPr lang="en-US" dirty="0"/>
            <a:t>●90750 – Zoster vaccine (HZV), recombinant, subunit, adjuvanted, for intramuscular use</a:t>
          </a:r>
        </a:p>
      </dgm:t>
    </dgm:pt>
    <dgm:pt modelId="{F523BEA8-6E6C-4EF4-B87D-EF7D3B64A18B}" type="parTrans" cxnId="{1C3546A4-15E2-49C7-B5CF-B4C6707F1E97}">
      <dgm:prSet/>
      <dgm:spPr/>
      <dgm:t>
        <a:bodyPr/>
        <a:lstStyle/>
        <a:p>
          <a:endParaRPr lang="en-US"/>
        </a:p>
      </dgm:t>
    </dgm:pt>
    <dgm:pt modelId="{9AED5D5B-96BD-417D-93D9-9C27D9B889DB}" type="sibTrans" cxnId="{1C3546A4-15E2-49C7-B5CF-B4C6707F1E97}">
      <dgm:prSet/>
      <dgm:spPr/>
      <dgm:t>
        <a:bodyPr/>
        <a:lstStyle/>
        <a:p>
          <a:endParaRPr lang="en-US"/>
        </a:p>
      </dgm:t>
    </dgm:pt>
    <dgm:pt modelId="{FD383074-1786-4D02-A8C9-55C6235ED522}">
      <dgm:prSet/>
      <dgm:spPr/>
      <dgm:t>
        <a:bodyPr/>
        <a:lstStyle/>
        <a:p>
          <a:r>
            <a:rPr lang="en-US"/>
            <a:t>● 90682 Influenza virus vaccine, quadrivalent (RIV4), derived from recombinant DNA, hemagglutinin (HA) protein only, preservative and antibiotic free, for intramuscular use</a:t>
          </a:r>
        </a:p>
      </dgm:t>
    </dgm:pt>
    <dgm:pt modelId="{E5282EC2-FC3C-4926-9991-BA838634C1FD}" type="parTrans" cxnId="{B5B4F89B-F403-4BCB-88CC-E120CB924770}">
      <dgm:prSet/>
      <dgm:spPr/>
      <dgm:t>
        <a:bodyPr/>
        <a:lstStyle/>
        <a:p>
          <a:endParaRPr lang="en-US"/>
        </a:p>
      </dgm:t>
    </dgm:pt>
    <dgm:pt modelId="{3EDBC9CA-A864-4034-9F8D-1DF0C7D056C0}" type="sibTrans" cxnId="{B5B4F89B-F403-4BCB-88CC-E120CB924770}">
      <dgm:prSet/>
      <dgm:spPr/>
      <dgm:t>
        <a:bodyPr/>
        <a:lstStyle/>
        <a:p>
          <a:endParaRPr lang="en-US"/>
        </a:p>
      </dgm:t>
    </dgm:pt>
    <dgm:pt modelId="{EB6618A5-3684-4D0F-BB3E-F611FF0FD16F}">
      <dgm:prSet/>
      <dgm:spPr/>
      <dgm:t>
        <a:bodyPr/>
        <a:lstStyle/>
        <a:p>
          <a:r>
            <a:rPr lang="en-US" dirty="0"/>
            <a:t># ● 90756 Influenza virus vaccine, quadrivalent (ccIIV4), derived from cell cultures, subunit, antibiotic free, 0.5mL dosage, for intramuscular use</a:t>
          </a:r>
        </a:p>
      </dgm:t>
    </dgm:pt>
    <dgm:pt modelId="{4D4FDE18-643D-4EE5-AF4F-213A46797BA5}" type="parTrans" cxnId="{29A096B9-EC64-4FB0-A464-B0C6515A34E9}">
      <dgm:prSet/>
      <dgm:spPr/>
      <dgm:t>
        <a:bodyPr/>
        <a:lstStyle/>
        <a:p>
          <a:endParaRPr lang="en-US"/>
        </a:p>
      </dgm:t>
    </dgm:pt>
    <dgm:pt modelId="{574C78CC-411E-403E-95DD-A7BAC21C3A90}" type="sibTrans" cxnId="{29A096B9-EC64-4FB0-A464-B0C6515A34E9}">
      <dgm:prSet/>
      <dgm:spPr/>
      <dgm:t>
        <a:bodyPr/>
        <a:lstStyle/>
        <a:p>
          <a:endParaRPr lang="en-US"/>
        </a:p>
      </dgm:t>
    </dgm:pt>
    <dgm:pt modelId="{C6241594-8519-410B-B276-D36C61E636C6}" type="pres">
      <dgm:prSet presAssocID="{EE9B1F1C-2C01-43E6-9969-24B890842A21}" presName="diagram" presStyleCnt="0">
        <dgm:presLayoutVars>
          <dgm:dir/>
          <dgm:resizeHandles val="exact"/>
        </dgm:presLayoutVars>
      </dgm:prSet>
      <dgm:spPr/>
    </dgm:pt>
    <dgm:pt modelId="{523F8966-7733-4DEB-9E3C-9757D2A405BE}" type="pres">
      <dgm:prSet presAssocID="{D8A6F14C-5488-4FB8-B9B1-E83AF7FD25AB}" presName="node" presStyleLbl="node1" presStyleIdx="0" presStyleCnt="6">
        <dgm:presLayoutVars>
          <dgm:bulletEnabled val="1"/>
        </dgm:presLayoutVars>
      </dgm:prSet>
      <dgm:spPr/>
    </dgm:pt>
    <dgm:pt modelId="{1DE7E979-A775-4757-8772-E6C6C03F86C7}" type="pres">
      <dgm:prSet presAssocID="{959BF2F3-29F0-44DD-AED0-EDBEFB155A6A}" presName="sibTrans" presStyleCnt="0"/>
      <dgm:spPr/>
    </dgm:pt>
    <dgm:pt modelId="{5DA1155F-24FD-41B3-96EE-4CA8B3CF81C7}" type="pres">
      <dgm:prSet presAssocID="{6B2AE627-FFBC-4BC7-BDF1-78E4DAE27516}" presName="node" presStyleLbl="node1" presStyleIdx="1" presStyleCnt="6">
        <dgm:presLayoutVars>
          <dgm:bulletEnabled val="1"/>
        </dgm:presLayoutVars>
      </dgm:prSet>
      <dgm:spPr/>
    </dgm:pt>
    <dgm:pt modelId="{422C8E67-6B34-4A66-A682-4B6511251CC7}" type="pres">
      <dgm:prSet presAssocID="{DFE57F51-6B14-4C70-8D48-27DC7FFBEA6F}" presName="sibTrans" presStyleCnt="0"/>
      <dgm:spPr/>
    </dgm:pt>
    <dgm:pt modelId="{8274DA67-1F00-408C-835C-8C70580805C7}" type="pres">
      <dgm:prSet presAssocID="{92D34DA0-7EB8-4F7C-B0B6-0EB07E80FD14}" presName="node" presStyleLbl="node1" presStyleIdx="2" presStyleCnt="6">
        <dgm:presLayoutVars>
          <dgm:bulletEnabled val="1"/>
        </dgm:presLayoutVars>
      </dgm:prSet>
      <dgm:spPr/>
    </dgm:pt>
    <dgm:pt modelId="{067F3E29-6CFC-4580-8C5E-7D6BA4DA0C3D}" type="pres">
      <dgm:prSet presAssocID="{EE4B24EB-A0A0-4A02-ADB2-1607C724A09F}" presName="sibTrans" presStyleCnt="0"/>
      <dgm:spPr/>
    </dgm:pt>
    <dgm:pt modelId="{DA0A31EA-F5E3-47DA-8AE7-44650D827FA0}" type="pres">
      <dgm:prSet presAssocID="{3CB5C1E3-73C8-46CB-AF50-50B342DDB730}" presName="node" presStyleLbl="node1" presStyleIdx="3" presStyleCnt="6">
        <dgm:presLayoutVars>
          <dgm:bulletEnabled val="1"/>
        </dgm:presLayoutVars>
      </dgm:prSet>
      <dgm:spPr/>
    </dgm:pt>
    <dgm:pt modelId="{712CC697-944E-4EEE-B250-9EEA93DC6713}" type="pres">
      <dgm:prSet presAssocID="{9AED5D5B-96BD-417D-93D9-9C27D9B889DB}" presName="sibTrans" presStyleCnt="0"/>
      <dgm:spPr/>
    </dgm:pt>
    <dgm:pt modelId="{133E4BDF-D860-4818-AC9D-4917812B15D9}" type="pres">
      <dgm:prSet presAssocID="{FD383074-1786-4D02-A8C9-55C6235ED522}" presName="node" presStyleLbl="node1" presStyleIdx="4" presStyleCnt="6">
        <dgm:presLayoutVars>
          <dgm:bulletEnabled val="1"/>
        </dgm:presLayoutVars>
      </dgm:prSet>
      <dgm:spPr/>
    </dgm:pt>
    <dgm:pt modelId="{3A0B87BE-CDB6-4AD1-9AF1-058CD407B3DA}" type="pres">
      <dgm:prSet presAssocID="{3EDBC9CA-A864-4034-9F8D-1DF0C7D056C0}" presName="sibTrans" presStyleCnt="0"/>
      <dgm:spPr/>
    </dgm:pt>
    <dgm:pt modelId="{DE8B3C1C-7BC7-4994-8E74-7B30EBE1A185}" type="pres">
      <dgm:prSet presAssocID="{EB6618A5-3684-4D0F-BB3E-F611FF0FD16F}" presName="node" presStyleLbl="node1" presStyleIdx="5" presStyleCnt="6">
        <dgm:presLayoutVars>
          <dgm:bulletEnabled val="1"/>
        </dgm:presLayoutVars>
      </dgm:prSet>
      <dgm:spPr/>
    </dgm:pt>
  </dgm:ptLst>
  <dgm:cxnLst>
    <dgm:cxn modelId="{08BF662B-6DC9-46A0-8BAA-C08426261651}" type="presOf" srcId="{6B2AE627-FFBC-4BC7-BDF1-78E4DAE27516}" destId="{5DA1155F-24FD-41B3-96EE-4CA8B3CF81C7}" srcOrd="0" destOrd="0" presId="urn:microsoft.com/office/officeart/2005/8/layout/default"/>
    <dgm:cxn modelId="{83F11F3C-3959-466E-BED3-8D5776B195BB}" type="presOf" srcId="{EE9B1F1C-2C01-43E6-9969-24B890842A21}" destId="{C6241594-8519-410B-B276-D36C61E636C6}" srcOrd="0" destOrd="0" presId="urn:microsoft.com/office/officeart/2005/8/layout/default"/>
    <dgm:cxn modelId="{A5916D52-8862-4BD4-9E1D-87D09D71795A}" type="presOf" srcId="{92D34DA0-7EB8-4F7C-B0B6-0EB07E80FD14}" destId="{8274DA67-1F00-408C-835C-8C70580805C7}" srcOrd="0" destOrd="0" presId="urn:microsoft.com/office/officeart/2005/8/layout/default"/>
    <dgm:cxn modelId="{9708057D-21F1-4476-800A-E37750910AA3}" type="presOf" srcId="{FD383074-1786-4D02-A8C9-55C6235ED522}" destId="{133E4BDF-D860-4818-AC9D-4917812B15D9}" srcOrd="0" destOrd="0" presId="urn:microsoft.com/office/officeart/2005/8/layout/default"/>
    <dgm:cxn modelId="{9700C085-FB09-455E-A87F-1232A573E74B}" type="presOf" srcId="{D8A6F14C-5488-4FB8-B9B1-E83AF7FD25AB}" destId="{523F8966-7733-4DEB-9E3C-9757D2A405BE}" srcOrd="0" destOrd="0" presId="urn:microsoft.com/office/officeart/2005/8/layout/default"/>
    <dgm:cxn modelId="{B5B4F89B-F403-4BCB-88CC-E120CB924770}" srcId="{EE9B1F1C-2C01-43E6-9969-24B890842A21}" destId="{FD383074-1786-4D02-A8C9-55C6235ED522}" srcOrd="4" destOrd="0" parTransId="{E5282EC2-FC3C-4926-9991-BA838634C1FD}" sibTransId="{3EDBC9CA-A864-4034-9F8D-1DF0C7D056C0}"/>
    <dgm:cxn modelId="{5A6CFEA3-874F-4760-B2FF-C530CAAF67F4}" srcId="{EE9B1F1C-2C01-43E6-9969-24B890842A21}" destId="{6B2AE627-FFBC-4BC7-BDF1-78E4DAE27516}" srcOrd="1" destOrd="0" parTransId="{2E9021A5-BA41-4ACB-B458-B016651ACDC2}" sibTransId="{DFE57F51-6B14-4C70-8D48-27DC7FFBEA6F}"/>
    <dgm:cxn modelId="{1C3546A4-15E2-49C7-B5CF-B4C6707F1E97}" srcId="{EE9B1F1C-2C01-43E6-9969-24B890842A21}" destId="{3CB5C1E3-73C8-46CB-AF50-50B342DDB730}" srcOrd="3" destOrd="0" parTransId="{F523BEA8-6E6C-4EF4-B87D-EF7D3B64A18B}" sibTransId="{9AED5D5B-96BD-417D-93D9-9C27D9B889DB}"/>
    <dgm:cxn modelId="{65D089B3-768C-4757-8704-E55535635D94}" srcId="{EE9B1F1C-2C01-43E6-9969-24B890842A21}" destId="{D8A6F14C-5488-4FB8-B9B1-E83AF7FD25AB}" srcOrd="0" destOrd="0" parTransId="{F5429FCC-FA61-42B9-B6B6-D73B843D5E2D}" sibTransId="{959BF2F3-29F0-44DD-AED0-EDBEFB155A6A}"/>
    <dgm:cxn modelId="{1EF0A7B4-B60E-427D-B020-393FB7251A0B}" srcId="{EE9B1F1C-2C01-43E6-9969-24B890842A21}" destId="{92D34DA0-7EB8-4F7C-B0B6-0EB07E80FD14}" srcOrd="2" destOrd="0" parTransId="{4862AD31-AF20-447D-B649-A88C105FD5E3}" sibTransId="{EE4B24EB-A0A0-4A02-ADB2-1607C724A09F}"/>
    <dgm:cxn modelId="{29A096B9-EC64-4FB0-A464-B0C6515A34E9}" srcId="{EE9B1F1C-2C01-43E6-9969-24B890842A21}" destId="{EB6618A5-3684-4D0F-BB3E-F611FF0FD16F}" srcOrd="5" destOrd="0" parTransId="{4D4FDE18-643D-4EE5-AF4F-213A46797BA5}" sibTransId="{574C78CC-411E-403E-95DD-A7BAC21C3A90}"/>
    <dgm:cxn modelId="{6F78C5E0-CEA8-4085-8A4B-3F2BE96C8574}" type="presOf" srcId="{3CB5C1E3-73C8-46CB-AF50-50B342DDB730}" destId="{DA0A31EA-F5E3-47DA-8AE7-44650D827FA0}" srcOrd="0" destOrd="0" presId="urn:microsoft.com/office/officeart/2005/8/layout/default"/>
    <dgm:cxn modelId="{B3AB04F1-11E5-4CB2-B227-636F944F3FB0}" type="presOf" srcId="{EB6618A5-3684-4D0F-BB3E-F611FF0FD16F}" destId="{DE8B3C1C-7BC7-4994-8E74-7B30EBE1A185}" srcOrd="0" destOrd="0" presId="urn:microsoft.com/office/officeart/2005/8/layout/default"/>
    <dgm:cxn modelId="{54E7F66C-C2DE-4EFC-B94E-7D145A6DDC4A}" type="presParOf" srcId="{C6241594-8519-410B-B276-D36C61E636C6}" destId="{523F8966-7733-4DEB-9E3C-9757D2A405BE}" srcOrd="0" destOrd="0" presId="urn:microsoft.com/office/officeart/2005/8/layout/default"/>
    <dgm:cxn modelId="{462C697B-7E6B-41DD-A738-22E19F776A5C}" type="presParOf" srcId="{C6241594-8519-410B-B276-D36C61E636C6}" destId="{1DE7E979-A775-4757-8772-E6C6C03F86C7}" srcOrd="1" destOrd="0" presId="urn:microsoft.com/office/officeart/2005/8/layout/default"/>
    <dgm:cxn modelId="{E68D5AAE-EB80-4939-ABE1-13B17FD30A8F}" type="presParOf" srcId="{C6241594-8519-410B-B276-D36C61E636C6}" destId="{5DA1155F-24FD-41B3-96EE-4CA8B3CF81C7}" srcOrd="2" destOrd="0" presId="urn:microsoft.com/office/officeart/2005/8/layout/default"/>
    <dgm:cxn modelId="{1F33F95F-CE73-4128-AC43-D9D6F2AABF74}" type="presParOf" srcId="{C6241594-8519-410B-B276-D36C61E636C6}" destId="{422C8E67-6B34-4A66-A682-4B6511251CC7}" srcOrd="3" destOrd="0" presId="urn:microsoft.com/office/officeart/2005/8/layout/default"/>
    <dgm:cxn modelId="{DC85C8A7-ECF3-4312-82F6-DC19767B5967}" type="presParOf" srcId="{C6241594-8519-410B-B276-D36C61E636C6}" destId="{8274DA67-1F00-408C-835C-8C70580805C7}" srcOrd="4" destOrd="0" presId="urn:microsoft.com/office/officeart/2005/8/layout/default"/>
    <dgm:cxn modelId="{DA7D4E27-5549-4421-852E-3F531396CFEF}" type="presParOf" srcId="{C6241594-8519-410B-B276-D36C61E636C6}" destId="{067F3E29-6CFC-4580-8C5E-7D6BA4DA0C3D}" srcOrd="5" destOrd="0" presId="urn:microsoft.com/office/officeart/2005/8/layout/default"/>
    <dgm:cxn modelId="{E29155B8-FE1D-404C-85B2-B1CE31FB10B8}" type="presParOf" srcId="{C6241594-8519-410B-B276-D36C61E636C6}" destId="{DA0A31EA-F5E3-47DA-8AE7-44650D827FA0}" srcOrd="6" destOrd="0" presId="urn:microsoft.com/office/officeart/2005/8/layout/default"/>
    <dgm:cxn modelId="{F1D2A0E6-C018-479A-97E1-87B0359F9A8E}" type="presParOf" srcId="{C6241594-8519-410B-B276-D36C61E636C6}" destId="{712CC697-944E-4EEE-B250-9EEA93DC6713}" srcOrd="7" destOrd="0" presId="urn:microsoft.com/office/officeart/2005/8/layout/default"/>
    <dgm:cxn modelId="{0036D278-A84A-4E17-B322-B98B3C407E50}" type="presParOf" srcId="{C6241594-8519-410B-B276-D36C61E636C6}" destId="{133E4BDF-D860-4818-AC9D-4917812B15D9}" srcOrd="8" destOrd="0" presId="urn:microsoft.com/office/officeart/2005/8/layout/default"/>
    <dgm:cxn modelId="{0F79E24C-AC3B-4139-A195-E01C78860A82}" type="presParOf" srcId="{C6241594-8519-410B-B276-D36C61E636C6}" destId="{3A0B87BE-CDB6-4AD1-9AF1-058CD407B3DA}" srcOrd="9" destOrd="0" presId="urn:microsoft.com/office/officeart/2005/8/layout/default"/>
    <dgm:cxn modelId="{9B2D0AC9-E586-46BF-AF25-EFAF9B0A274B}" type="presParOf" srcId="{C6241594-8519-410B-B276-D36C61E636C6}" destId="{DE8B3C1C-7BC7-4994-8E74-7B30EBE1A18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9052A1-431B-470D-B23D-19F975191FD3}"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883C700B-A9EA-45B2-A265-F95944FD08B7}">
      <dgm:prSet/>
      <dgm:spPr/>
      <dgm:t>
        <a:bodyPr/>
        <a:lstStyle/>
        <a:p>
          <a:pPr algn="l"/>
          <a:r>
            <a:rPr lang="en-US" dirty="0"/>
            <a:t>● 94617 Exercise test for bronchospasm, including pre- and post-spirometry and pulse oximetry</a:t>
          </a:r>
        </a:p>
        <a:p>
          <a:pPr algn="l"/>
          <a:r>
            <a:rPr lang="en-US" dirty="0"/>
            <a:t>● 94618 Pulmonary stress testing (6-minute walk test</a:t>
          </a:r>
        </a:p>
        <a:p>
          <a:pPr algn="l"/>
          <a:r>
            <a:rPr lang="en-US" dirty="0"/>
            <a:t>▲94621 Cardiopulmonary exercise testing, complex (including measurements of minute ventilation, CO2 production, O2 uptake, and electrocardiographic recordings)</a:t>
          </a:r>
        </a:p>
      </dgm:t>
    </dgm:pt>
    <dgm:pt modelId="{19ACA1DF-23B5-4885-9BE9-A8A631B9954E}" type="parTrans" cxnId="{B201163B-C494-4FDE-A9F9-1D0D2B2D4723}">
      <dgm:prSet/>
      <dgm:spPr/>
      <dgm:t>
        <a:bodyPr/>
        <a:lstStyle/>
        <a:p>
          <a:endParaRPr lang="en-US"/>
        </a:p>
      </dgm:t>
    </dgm:pt>
    <dgm:pt modelId="{70295CFA-3B28-4C0E-95B5-574BEC630F67}" type="sibTrans" cxnId="{B201163B-C494-4FDE-A9F9-1D0D2B2D4723}">
      <dgm:prSet/>
      <dgm:spPr/>
      <dgm:t>
        <a:bodyPr/>
        <a:lstStyle/>
        <a:p>
          <a:endParaRPr lang="en-US"/>
        </a:p>
      </dgm:t>
    </dgm:pt>
    <dgm:pt modelId="{36314D18-AE01-4C7E-B692-B01AD2C23E98}">
      <dgm:prSet/>
      <dgm:spPr/>
      <dgm:t>
        <a:bodyPr/>
        <a:lstStyle/>
        <a:p>
          <a:r>
            <a:rPr lang="en-US" dirty="0"/>
            <a:t>Code 94620 was deleted - </a:t>
          </a:r>
        </a:p>
      </dgm:t>
    </dgm:pt>
    <dgm:pt modelId="{01A52BA0-24D3-4F5C-8D5F-70409F15D56A}" type="parTrans" cxnId="{B068BCF5-4B91-4F3A-8D2C-305B0651B9C4}">
      <dgm:prSet/>
      <dgm:spPr/>
      <dgm:t>
        <a:bodyPr/>
        <a:lstStyle/>
        <a:p>
          <a:endParaRPr lang="en-US"/>
        </a:p>
      </dgm:t>
    </dgm:pt>
    <dgm:pt modelId="{96C6E37C-A95A-4DFD-8456-3359933A7E77}" type="sibTrans" cxnId="{B068BCF5-4B91-4F3A-8D2C-305B0651B9C4}">
      <dgm:prSet/>
      <dgm:spPr/>
      <dgm:t>
        <a:bodyPr/>
        <a:lstStyle/>
        <a:p>
          <a:endParaRPr lang="en-US"/>
        </a:p>
      </dgm:t>
    </dgm:pt>
    <dgm:pt modelId="{21EE7D9C-67B8-406E-AA93-0650CD9AC9F7}">
      <dgm:prSet/>
      <dgm:spPr/>
      <dgm:t>
        <a:bodyPr/>
        <a:lstStyle/>
        <a:p>
          <a:r>
            <a:rPr lang="en-US"/>
            <a:t>Pulmonary stress testing; simple (eg, 6-minute walk test, prolonged exercise test for bronchospasm with pre- and post-spirometry and oximetry)</a:t>
          </a:r>
        </a:p>
      </dgm:t>
    </dgm:pt>
    <dgm:pt modelId="{E2AEDA04-8557-4815-8320-1D0522C867AB}" type="parTrans" cxnId="{14C3FDF9-B9FF-42C5-B2DE-8B4485421531}">
      <dgm:prSet/>
      <dgm:spPr/>
      <dgm:t>
        <a:bodyPr/>
        <a:lstStyle/>
        <a:p>
          <a:endParaRPr lang="en-US"/>
        </a:p>
      </dgm:t>
    </dgm:pt>
    <dgm:pt modelId="{DE2AAB34-C0F0-40B1-BBCC-FA04DE0D8A0F}" type="sibTrans" cxnId="{14C3FDF9-B9FF-42C5-B2DE-8B4485421531}">
      <dgm:prSet/>
      <dgm:spPr/>
      <dgm:t>
        <a:bodyPr/>
        <a:lstStyle/>
        <a:p>
          <a:endParaRPr lang="en-US"/>
        </a:p>
      </dgm:t>
    </dgm:pt>
    <dgm:pt modelId="{DB881A0A-AE4B-4653-A36F-A388AB57A539}" type="pres">
      <dgm:prSet presAssocID="{649052A1-431B-470D-B23D-19F975191FD3}" presName="Name0" presStyleCnt="0">
        <dgm:presLayoutVars>
          <dgm:dir/>
          <dgm:resizeHandles val="exact"/>
        </dgm:presLayoutVars>
      </dgm:prSet>
      <dgm:spPr/>
    </dgm:pt>
    <dgm:pt modelId="{3A8FE210-6678-4850-B590-1A5533C3BF81}" type="pres">
      <dgm:prSet presAssocID="{883C700B-A9EA-45B2-A265-F95944FD08B7}" presName="node" presStyleLbl="node1" presStyleIdx="0" presStyleCnt="5" custScaleY="138146">
        <dgm:presLayoutVars>
          <dgm:bulletEnabled val="1"/>
        </dgm:presLayoutVars>
      </dgm:prSet>
      <dgm:spPr/>
    </dgm:pt>
    <dgm:pt modelId="{7DDA8551-0085-417C-A48B-3D675A99D56C}" type="pres">
      <dgm:prSet presAssocID="{70295CFA-3B28-4C0E-95B5-574BEC630F67}" presName="sibTransSpacerBeforeConnector" presStyleCnt="0"/>
      <dgm:spPr/>
    </dgm:pt>
    <dgm:pt modelId="{DDA6074C-83AE-4A34-8384-2C9E4053ED3F}" type="pres">
      <dgm:prSet presAssocID="{70295CFA-3B28-4C0E-95B5-574BEC630F67}" presName="sibTrans" presStyleLbl="node1" presStyleIdx="1" presStyleCnt="5"/>
      <dgm:spPr/>
    </dgm:pt>
    <dgm:pt modelId="{CF37494D-62F2-4F31-9F49-D66136EE14DF}" type="pres">
      <dgm:prSet presAssocID="{70295CFA-3B28-4C0E-95B5-574BEC630F67}" presName="sibTransSpacerAfterConnector" presStyleCnt="0"/>
      <dgm:spPr/>
    </dgm:pt>
    <dgm:pt modelId="{3B6A6090-4C9A-45EA-9F2B-11B3CFAD41F8}" type="pres">
      <dgm:prSet presAssocID="{36314D18-AE01-4C7E-B692-B01AD2C23E98}" presName="node" presStyleLbl="node1" presStyleIdx="2" presStyleCnt="5">
        <dgm:presLayoutVars>
          <dgm:bulletEnabled val="1"/>
        </dgm:presLayoutVars>
      </dgm:prSet>
      <dgm:spPr/>
    </dgm:pt>
    <dgm:pt modelId="{C817DF7E-E68D-4E50-9497-3B61BFEA0B02}" type="pres">
      <dgm:prSet presAssocID="{96C6E37C-A95A-4DFD-8456-3359933A7E77}" presName="sibTransSpacerBeforeConnector" presStyleCnt="0"/>
      <dgm:spPr/>
    </dgm:pt>
    <dgm:pt modelId="{08FD3828-DD1A-4B1B-AB03-D155C773A7A0}" type="pres">
      <dgm:prSet presAssocID="{96C6E37C-A95A-4DFD-8456-3359933A7E77}" presName="sibTrans" presStyleLbl="node1" presStyleIdx="3" presStyleCnt="5"/>
      <dgm:spPr/>
    </dgm:pt>
    <dgm:pt modelId="{D51A8CE8-D3B8-45D7-BE18-380C04C2DA35}" type="pres">
      <dgm:prSet presAssocID="{96C6E37C-A95A-4DFD-8456-3359933A7E77}" presName="sibTransSpacerAfterConnector" presStyleCnt="0"/>
      <dgm:spPr/>
    </dgm:pt>
    <dgm:pt modelId="{6AE0BC19-BBDD-4AEC-AA78-5699B6145ECC}" type="pres">
      <dgm:prSet presAssocID="{21EE7D9C-67B8-406E-AA93-0650CD9AC9F7}" presName="node" presStyleLbl="node1" presStyleIdx="4" presStyleCnt="5">
        <dgm:presLayoutVars>
          <dgm:bulletEnabled val="1"/>
        </dgm:presLayoutVars>
      </dgm:prSet>
      <dgm:spPr/>
    </dgm:pt>
  </dgm:ptLst>
  <dgm:cxnLst>
    <dgm:cxn modelId="{86EAA637-FE5B-40EB-8C01-7735DDFA09AC}" type="presOf" srcId="{96C6E37C-A95A-4DFD-8456-3359933A7E77}" destId="{08FD3828-DD1A-4B1B-AB03-D155C773A7A0}" srcOrd="0" destOrd="0" presId="urn:microsoft.com/office/officeart/2016/7/layout/BasicProcessNew"/>
    <dgm:cxn modelId="{B201163B-C494-4FDE-A9F9-1D0D2B2D4723}" srcId="{649052A1-431B-470D-B23D-19F975191FD3}" destId="{883C700B-A9EA-45B2-A265-F95944FD08B7}" srcOrd="0" destOrd="0" parTransId="{19ACA1DF-23B5-4885-9BE9-A8A631B9954E}" sibTransId="{70295CFA-3B28-4C0E-95B5-574BEC630F67}"/>
    <dgm:cxn modelId="{70EF5447-5B78-4DFD-8D2D-8DC486872321}" type="presOf" srcId="{649052A1-431B-470D-B23D-19F975191FD3}" destId="{DB881A0A-AE4B-4653-A36F-A388AB57A539}" srcOrd="0" destOrd="0" presId="urn:microsoft.com/office/officeart/2016/7/layout/BasicProcessNew"/>
    <dgm:cxn modelId="{86C3A06A-B51A-4660-BB76-20ED37394D01}" type="presOf" srcId="{883C700B-A9EA-45B2-A265-F95944FD08B7}" destId="{3A8FE210-6678-4850-B590-1A5533C3BF81}" srcOrd="0" destOrd="0" presId="urn:microsoft.com/office/officeart/2016/7/layout/BasicProcessNew"/>
    <dgm:cxn modelId="{329B2480-71C6-46C4-B56F-7BA31382AF29}" type="presOf" srcId="{21EE7D9C-67B8-406E-AA93-0650CD9AC9F7}" destId="{6AE0BC19-BBDD-4AEC-AA78-5699B6145ECC}" srcOrd="0" destOrd="0" presId="urn:microsoft.com/office/officeart/2016/7/layout/BasicProcessNew"/>
    <dgm:cxn modelId="{B068BCF5-4B91-4F3A-8D2C-305B0651B9C4}" srcId="{649052A1-431B-470D-B23D-19F975191FD3}" destId="{36314D18-AE01-4C7E-B692-B01AD2C23E98}" srcOrd="1" destOrd="0" parTransId="{01A52BA0-24D3-4F5C-8D5F-70409F15D56A}" sibTransId="{96C6E37C-A95A-4DFD-8456-3359933A7E77}"/>
    <dgm:cxn modelId="{291573F9-ED0A-4012-8ECF-A225594C4929}" type="presOf" srcId="{70295CFA-3B28-4C0E-95B5-574BEC630F67}" destId="{DDA6074C-83AE-4A34-8384-2C9E4053ED3F}" srcOrd="0" destOrd="0" presId="urn:microsoft.com/office/officeart/2016/7/layout/BasicProcessNew"/>
    <dgm:cxn modelId="{14C3FDF9-B9FF-42C5-B2DE-8B4485421531}" srcId="{649052A1-431B-470D-B23D-19F975191FD3}" destId="{21EE7D9C-67B8-406E-AA93-0650CD9AC9F7}" srcOrd="2" destOrd="0" parTransId="{E2AEDA04-8557-4815-8320-1D0522C867AB}" sibTransId="{DE2AAB34-C0F0-40B1-BBCC-FA04DE0D8A0F}"/>
    <dgm:cxn modelId="{E775D4FA-159D-4F5B-80A5-07967B667255}" type="presOf" srcId="{36314D18-AE01-4C7E-B692-B01AD2C23E98}" destId="{3B6A6090-4C9A-45EA-9F2B-11B3CFAD41F8}" srcOrd="0" destOrd="0" presId="urn:microsoft.com/office/officeart/2016/7/layout/BasicProcessNew"/>
    <dgm:cxn modelId="{C558FB83-07CE-4F06-A15C-42570330A7AE}" type="presParOf" srcId="{DB881A0A-AE4B-4653-A36F-A388AB57A539}" destId="{3A8FE210-6678-4850-B590-1A5533C3BF81}" srcOrd="0" destOrd="0" presId="urn:microsoft.com/office/officeart/2016/7/layout/BasicProcessNew"/>
    <dgm:cxn modelId="{DCBA174E-83D5-41E1-BFD0-83BF4B52F631}" type="presParOf" srcId="{DB881A0A-AE4B-4653-A36F-A388AB57A539}" destId="{7DDA8551-0085-417C-A48B-3D675A99D56C}" srcOrd="1" destOrd="0" presId="urn:microsoft.com/office/officeart/2016/7/layout/BasicProcessNew"/>
    <dgm:cxn modelId="{AEC25C2B-5CF9-4147-80A3-D0EDE7725C88}" type="presParOf" srcId="{DB881A0A-AE4B-4653-A36F-A388AB57A539}" destId="{DDA6074C-83AE-4A34-8384-2C9E4053ED3F}" srcOrd="2" destOrd="0" presId="urn:microsoft.com/office/officeart/2016/7/layout/BasicProcessNew"/>
    <dgm:cxn modelId="{93EE13AF-B5B0-4BCE-8AC6-7F2B322A2CAF}" type="presParOf" srcId="{DB881A0A-AE4B-4653-A36F-A388AB57A539}" destId="{CF37494D-62F2-4F31-9F49-D66136EE14DF}" srcOrd="3" destOrd="0" presId="urn:microsoft.com/office/officeart/2016/7/layout/BasicProcessNew"/>
    <dgm:cxn modelId="{4E49AA03-BA54-4BD8-9AB2-E2836630AE44}" type="presParOf" srcId="{DB881A0A-AE4B-4653-A36F-A388AB57A539}" destId="{3B6A6090-4C9A-45EA-9F2B-11B3CFAD41F8}" srcOrd="4" destOrd="0" presId="urn:microsoft.com/office/officeart/2016/7/layout/BasicProcessNew"/>
    <dgm:cxn modelId="{E6AB759E-4AE9-480E-A365-5E65AC44F787}" type="presParOf" srcId="{DB881A0A-AE4B-4653-A36F-A388AB57A539}" destId="{C817DF7E-E68D-4E50-9497-3B61BFEA0B02}" srcOrd="5" destOrd="0" presId="urn:microsoft.com/office/officeart/2016/7/layout/BasicProcessNew"/>
    <dgm:cxn modelId="{427A4BEF-C54B-4CCD-B27A-44E8270451CE}" type="presParOf" srcId="{DB881A0A-AE4B-4653-A36F-A388AB57A539}" destId="{08FD3828-DD1A-4B1B-AB03-D155C773A7A0}" srcOrd="6" destOrd="0" presId="urn:microsoft.com/office/officeart/2016/7/layout/BasicProcessNew"/>
    <dgm:cxn modelId="{B6A3DD7C-E81D-42D7-84C5-8874595609EF}" type="presParOf" srcId="{DB881A0A-AE4B-4653-A36F-A388AB57A539}" destId="{D51A8CE8-D3B8-45D7-BE18-380C04C2DA35}" srcOrd="7" destOrd="0" presId="urn:microsoft.com/office/officeart/2016/7/layout/BasicProcessNew"/>
    <dgm:cxn modelId="{5F477409-FAB2-435F-9988-C84A2BA5AF9E}" type="presParOf" srcId="{DB881A0A-AE4B-4653-A36F-A388AB57A539}" destId="{6AE0BC19-BBDD-4AEC-AA78-5699B6145ECC}"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7CA71A-42C4-4285-9EA5-E694B6973C66}" type="doc">
      <dgm:prSet loTypeId="urn:microsoft.com/office/officeart/2005/8/layout/vList2" loCatId="Inbox" qsTypeId="urn:microsoft.com/office/officeart/2005/8/quickstyle/simple1" qsCatId="simple" csTypeId="urn:microsoft.com/office/officeart/2005/8/colors/colorful2" csCatId="colorful"/>
      <dgm:spPr/>
      <dgm:t>
        <a:bodyPr/>
        <a:lstStyle/>
        <a:p>
          <a:endParaRPr lang="en-US"/>
        </a:p>
      </dgm:t>
    </dgm:pt>
    <dgm:pt modelId="{3BF53772-9BC4-4197-BFB0-DFF0F04460AE}">
      <dgm:prSet/>
      <dgm:spPr/>
      <dgm:t>
        <a:bodyPr/>
        <a:lstStyle/>
        <a:p>
          <a:r>
            <a:rPr lang="en-US"/>
            <a:t>00731 – upper GI proximal to duodenum</a:t>
          </a:r>
        </a:p>
      </dgm:t>
    </dgm:pt>
    <dgm:pt modelId="{005473C7-1741-417B-96B0-86990A8E597E}" type="parTrans" cxnId="{71F8A29E-58A3-485E-B3B8-556A0E371DED}">
      <dgm:prSet/>
      <dgm:spPr/>
      <dgm:t>
        <a:bodyPr/>
        <a:lstStyle/>
        <a:p>
          <a:endParaRPr lang="en-US"/>
        </a:p>
      </dgm:t>
    </dgm:pt>
    <dgm:pt modelId="{07A05F79-52E0-47DB-A696-5F0C9F6A0598}" type="sibTrans" cxnId="{71F8A29E-58A3-485E-B3B8-556A0E371DED}">
      <dgm:prSet/>
      <dgm:spPr/>
      <dgm:t>
        <a:bodyPr/>
        <a:lstStyle/>
        <a:p>
          <a:endParaRPr lang="en-US"/>
        </a:p>
      </dgm:t>
    </dgm:pt>
    <dgm:pt modelId="{CDCF0453-317E-452A-BD3C-1012BDDDAD88}">
      <dgm:prSet/>
      <dgm:spPr/>
      <dgm:t>
        <a:bodyPr/>
        <a:lstStyle/>
        <a:p>
          <a:r>
            <a:rPr lang="en-US"/>
            <a:t>00732 – upper GI proximal to duodenum, ERCP</a:t>
          </a:r>
        </a:p>
      </dgm:t>
    </dgm:pt>
    <dgm:pt modelId="{37D82A81-368E-415B-B85C-8D903C87D1AD}" type="parTrans" cxnId="{B3F7E557-F2AE-450E-8D19-EEAD28993882}">
      <dgm:prSet/>
      <dgm:spPr/>
      <dgm:t>
        <a:bodyPr/>
        <a:lstStyle/>
        <a:p>
          <a:endParaRPr lang="en-US"/>
        </a:p>
      </dgm:t>
    </dgm:pt>
    <dgm:pt modelId="{909EE2DD-48E5-4E04-B2FB-85B1EBEE82E4}" type="sibTrans" cxnId="{B3F7E557-F2AE-450E-8D19-EEAD28993882}">
      <dgm:prSet/>
      <dgm:spPr/>
      <dgm:t>
        <a:bodyPr/>
        <a:lstStyle/>
        <a:p>
          <a:endParaRPr lang="en-US"/>
        </a:p>
      </dgm:t>
    </dgm:pt>
    <dgm:pt modelId="{C2ACEFC9-D482-4EF5-BDE8-CB8DC8D62BDB}">
      <dgm:prSet/>
      <dgm:spPr/>
      <dgm:t>
        <a:bodyPr/>
        <a:lstStyle/>
        <a:p>
          <a:r>
            <a:rPr lang="en-US"/>
            <a:t>00811 – lower endoscope distal to duodenum</a:t>
          </a:r>
        </a:p>
      </dgm:t>
    </dgm:pt>
    <dgm:pt modelId="{97F0B6E3-1DF6-4E34-851C-4C580F490079}" type="parTrans" cxnId="{FE3DCC30-DB34-48BA-93A1-C326108DBAE0}">
      <dgm:prSet/>
      <dgm:spPr/>
      <dgm:t>
        <a:bodyPr/>
        <a:lstStyle/>
        <a:p>
          <a:endParaRPr lang="en-US"/>
        </a:p>
      </dgm:t>
    </dgm:pt>
    <dgm:pt modelId="{B2D228C0-B089-48D0-9731-F0E5E3E0129A}" type="sibTrans" cxnId="{FE3DCC30-DB34-48BA-93A1-C326108DBAE0}">
      <dgm:prSet/>
      <dgm:spPr/>
      <dgm:t>
        <a:bodyPr/>
        <a:lstStyle/>
        <a:p>
          <a:endParaRPr lang="en-US"/>
        </a:p>
      </dgm:t>
    </dgm:pt>
    <dgm:pt modelId="{1DF86DF2-975D-4FE0-AEB3-A3697F9AB3DA}">
      <dgm:prSet/>
      <dgm:spPr/>
      <dgm:t>
        <a:bodyPr/>
        <a:lstStyle/>
        <a:p>
          <a:r>
            <a:rPr lang="en-US"/>
            <a:t>00812 – lower intestinal, screening colonoscopy</a:t>
          </a:r>
        </a:p>
      </dgm:t>
    </dgm:pt>
    <dgm:pt modelId="{9F799109-E776-4E4F-BA5A-5F8E92B4DD5A}" type="parTrans" cxnId="{090077A0-9D2B-4F56-801A-195F6A4F7B32}">
      <dgm:prSet/>
      <dgm:spPr/>
      <dgm:t>
        <a:bodyPr/>
        <a:lstStyle/>
        <a:p>
          <a:endParaRPr lang="en-US"/>
        </a:p>
      </dgm:t>
    </dgm:pt>
    <dgm:pt modelId="{6F723CE0-EEDF-4946-8979-648570A4B0BC}" type="sibTrans" cxnId="{090077A0-9D2B-4F56-801A-195F6A4F7B32}">
      <dgm:prSet/>
      <dgm:spPr/>
      <dgm:t>
        <a:bodyPr/>
        <a:lstStyle/>
        <a:p>
          <a:endParaRPr lang="en-US"/>
        </a:p>
      </dgm:t>
    </dgm:pt>
    <dgm:pt modelId="{D1B1C9AF-B93C-4EAC-BB16-D9A6E4C76F93}">
      <dgm:prSet/>
      <dgm:spPr/>
      <dgm:t>
        <a:bodyPr/>
        <a:lstStyle/>
        <a:p>
          <a:r>
            <a:rPr lang="en-US"/>
            <a:t>00813 – combined upper and lower both proximal and distal to the duodenum</a:t>
          </a:r>
        </a:p>
      </dgm:t>
    </dgm:pt>
    <dgm:pt modelId="{5C19DC26-F2F6-465C-B642-41C61D7C7F33}" type="parTrans" cxnId="{A9DB05A2-1008-4303-9908-FCE80B823138}">
      <dgm:prSet/>
      <dgm:spPr/>
      <dgm:t>
        <a:bodyPr/>
        <a:lstStyle/>
        <a:p>
          <a:endParaRPr lang="en-US"/>
        </a:p>
      </dgm:t>
    </dgm:pt>
    <dgm:pt modelId="{01935DBF-7E0D-47F0-9490-29B086F6EDC1}" type="sibTrans" cxnId="{A9DB05A2-1008-4303-9908-FCE80B823138}">
      <dgm:prSet/>
      <dgm:spPr/>
      <dgm:t>
        <a:bodyPr/>
        <a:lstStyle/>
        <a:p>
          <a:endParaRPr lang="en-US"/>
        </a:p>
      </dgm:t>
    </dgm:pt>
    <dgm:pt modelId="{A18CDF62-D9E9-4BEC-AB43-9EB2AE188CBA}" type="pres">
      <dgm:prSet presAssocID="{BB7CA71A-42C4-4285-9EA5-E694B6973C66}" presName="linear" presStyleCnt="0">
        <dgm:presLayoutVars>
          <dgm:animLvl val="lvl"/>
          <dgm:resizeHandles val="exact"/>
        </dgm:presLayoutVars>
      </dgm:prSet>
      <dgm:spPr/>
    </dgm:pt>
    <dgm:pt modelId="{EBD8980C-D220-4BCB-974D-5C8272FF7E97}" type="pres">
      <dgm:prSet presAssocID="{3BF53772-9BC4-4197-BFB0-DFF0F04460AE}" presName="parentText" presStyleLbl="node1" presStyleIdx="0" presStyleCnt="5">
        <dgm:presLayoutVars>
          <dgm:chMax val="0"/>
          <dgm:bulletEnabled val="1"/>
        </dgm:presLayoutVars>
      </dgm:prSet>
      <dgm:spPr/>
    </dgm:pt>
    <dgm:pt modelId="{AAD45971-697B-4F31-A6FA-7B1AFAAEF213}" type="pres">
      <dgm:prSet presAssocID="{07A05F79-52E0-47DB-A696-5F0C9F6A0598}" presName="spacer" presStyleCnt="0"/>
      <dgm:spPr/>
    </dgm:pt>
    <dgm:pt modelId="{06DFA045-FC61-4F37-AC56-B47CC7613F1F}" type="pres">
      <dgm:prSet presAssocID="{CDCF0453-317E-452A-BD3C-1012BDDDAD88}" presName="parentText" presStyleLbl="node1" presStyleIdx="1" presStyleCnt="5">
        <dgm:presLayoutVars>
          <dgm:chMax val="0"/>
          <dgm:bulletEnabled val="1"/>
        </dgm:presLayoutVars>
      </dgm:prSet>
      <dgm:spPr/>
    </dgm:pt>
    <dgm:pt modelId="{160EF808-68AA-4BCF-BE40-E419D474139D}" type="pres">
      <dgm:prSet presAssocID="{909EE2DD-48E5-4E04-B2FB-85B1EBEE82E4}" presName="spacer" presStyleCnt="0"/>
      <dgm:spPr/>
    </dgm:pt>
    <dgm:pt modelId="{2FFBC49C-5775-4A03-A609-66B86003390D}" type="pres">
      <dgm:prSet presAssocID="{C2ACEFC9-D482-4EF5-BDE8-CB8DC8D62BDB}" presName="parentText" presStyleLbl="node1" presStyleIdx="2" presStyleCnt="5">
        <dgm:presLayoutVars>
          <dgm:chMax val="0"/>
          <dgm:bulletEnabled val="1"/>
        </dgm:presLayoutVars>
      </dgm:prSet>
      <dgm:spPr/>
    </dgm:pt>
    <dgm:pt modelId="{19D890CD-C4DC-43C0-A4C8-F27767B5B98B}" type="pres">
      <dgm:prSet presAssocID="{B2D228C0-B089-48D0-9731-F0E5E3E0129A}" presName="spacer" presStyleCnt="0"/>
      <dgm:spPr/>
    </dgm:pt>
    <dgm:pt modelId="{93DF57F0-67A1-4446-BF97-E324B4BC0FFD}" type="pres">
      <dgm:prSet presAssocID="{1DF86DF2-975D-4FE0-AEB3-A3697F9AB3DA}" presName="parentText" presStyleLbl="node1" presStyleIdx="3" presStyleCnt="5">
        <dgm:presLayoutVars>
          <dgm:chMax val="0"/>
          <dgm:bulletEnabled val="1"/>
        </dgm:presLayoutVars>
      </dgm:prSet>
      <dgm:spPr/>
    </dgm:pt>
    <dgm:pt modelId="{6DB40DBD-2CAD-4739-88EC-EB54813AE36A}" type="pres">
      <dgm:prSet presAssocID="{6F723CE0-EEDF-4946-8979-648570A4B0BC}" presName="spacer" presStyleCnt="0"/>
      <dgm:spPr/>
    </dgm:pt>
    <dgm:pt modelId="{653A81C9-11C7-4FEF-A5A3-BD0425038A98}" type="pres">
      <dgm:prSet presAssocID="{D1B1C9AF-B93C-4EAC-BB16-D9A6E4C76F93}" presName="parentText" presStyleLbl="node1" presStyleIdx="4" presStyleCnt="5">
        <dgm:presLayoutVars>
          <dgm:chMax val="0"/>
          <dgm:bulletEnabled val="1"/>
        </dgm:presLayoutVars>
      </dgm:prSet>
      <dgm:spPr/>
    </dgm:pt>
  </dgm:ptLst>
  <dgm:cxnLst>
    <dgm:cxn modelId="{FE3DCC30-DB34-48BA-93A1-C326108DBAE0}" srcId="{BB7CA71A-42C4-4285-9EA5-E694B6973C66}" destId="{C2ACEFC9-D482-4EF5-BDE8-CB8DC8D62BDB}" srcOrd="2" destOrd="0" parTransId="{97F0B6E3-1DF6-4E34-851C-4C580F490079}" sibTransId="{B2D228C0-B089-48D0-9731-F0E5E3E0129A}"/>
    <dgm:cxn modelId="{AE04FA41-1B08-42EA-926A-969D7565291A}" type="presOf" srcId="{1DF86DF2-975D-4FE0-AEB3-A3697F9AB3DA}" destId="{93DF57F0-67A1-4446-BF97-E324B4BC0FFD}" srcOrd="0" destOrd="0" presId="urn:microsoft.com/office/officeart/2005/8/layout/vList2"/>
    <dgm:cxn modelId="{992D5B52-25C0-42F5-8FC0-1134CF4D9701}" type="presOf" srcId="{D1B1C9AF-B93C-4EAC-BB16-D9A6E4C76F93}" destId="{653A81C9-11C7-4FEF-A5A3-BD0425038A98}" srcOrd="0" destOrd="0" presId="urn:microsoft.com/office/officeart/2005/8/layout/vList2"/>
    <dgm:cxn modelId="{B3F7E557-F2AE-450E-8D19-EEAD28993882}" srcId="{BB7CA71A-42C4-4285-9EA5-E694B6973C66}" destId="{CDCF0453-317E-452A-BD3C-1012BDDDAD88}" srcOrd="1" destOrd="0" parTransId="{37D82A81-368E-415B-B85C-8D903C87D1AD}" sibTransId="{909EE2DD-48E5-4E04-B2FB-85B1EBEE82E4}"/>
    <dgm:cxn modelId="{71F8A29E-58A3-485E-B3B8-556A0E371DED}" srcId="{BB7CA71A-42C4-4285-9EA5-E694B6973C66}" destId="{3BF53772-9BC4-4197-BFB0-DFF0F04460AE}" srcOrd="0" destOrd="0" parTransId="{005473C7-1741-417B-96B0-86990A8E597E}" sibTransId="{07A05F79-52E0-47DB-A696-5F0C9F6A0598}"/>
    <dgm:cxn modelId="{090077A0-9D2B-4F56-801A-195F6A4F7B32}" srcId="{BB7CA71A-42C4-4285-9EA5-E694B6973C66}" destId="{1DF86DF2-975D-4FE0-AEB3-A3697F9AB3DA}" srcOrd="3" destOrd="0" parTransId="{9F799109-E776-4E4F-BA5A-5F8E92B4DD5A}" sibTransId="{6F723CE0-EEDF-4946-8979-648570A4B0BC}"/>
    <dgm:cxn modelId="{A9DB05A2-1008-4303-9908-FCE80B823138}" srcId="{BB7CA71A-42C4-4285-9EA5-E694B6973C66}" destId="{D1B1C9AF-B93C-4EAC-BB16-D9A6E4C76F93}" srcOrd="4" destOrd="0" parTransId="{5C19DC26-F2F6-465C-B642-41C61D7C7F33}" sibTransId="{01935DBF-7E0D-47F0-9490-29B086F6EDC1}"/>
    <dgm:cxn modelId="{C63D38A3-F756-4281-94A0-FCE385054CA9}" type="presOf" srcId="{3BF53772-9BC4-4197-BFB0-DFF0F04460AE}" destId="{EBD8980C-D220-4BCB-974D-5C8272FF7E97}" srcOrd="0" destOrd="0" presId="urn:microsoft.com/office/officeart/2005/8/layout/vList2"/>
    <dgm:cxn modelId="{EA9C91AE-63BD-430D-B413-B3BF8B50D7F2}" type="presOf" srcId="{CDCF0453-317E-452A-BD3C-1012BDDDAD88}" destId="{06DFA045-FC61-4F37-AC56-B47CC7613F1F}" srcOrd="0" destOrd="0" presId="urn:microsoft.com/office/officeart/2005/8/layout/vList2"/>
    <dgm:cxn modelId="{A1531ED2-1DED-465F-BAD0-BFFBE4CA31BF}" type="presOf" srcId="{BB7CA71A-42C4-4285-9EA5-E694B6973C66}" destId="{A18CDF62-D9E9-4BEC-AB43-9EB2AE188CBA}" srcOrd="0" destOrd="0" presId="urn:microsoft.com/office/officeart/2005/8/layout/vList2"/>
    <dgm:cxn modelId="{ABDF53D4-33CF-4D77-9917-4E87587FE7FE}" type="presOf" srcId="{C2ACEFC9-D482-4EF5-BDE8-CB8DC8D62BDB}" destId="{2FFBC49C-5775-4A03-A609-66B86003390D}" srcOrd="0" destOrd="0" presId="urn:microsoft.com/office/officeart/2005/8/layout/vList2"/>
    <dgm:cxn modelId="{19166957-59DF-44D7-9F6E-A9CBEDEB4E7D}" type="presParOf" srcId="{A18CDF62-D9E9-4BEC-AB43-9EB2AE188CBA}" destId="{EBD8980C-D220-4BCB-974D-5C8272FF7E97}" srcOrd="0" destOrd="0" presId="urn:microsoft.com/office/officeart/2005/8/layout/vList2"/>
    <dgm:cxn modelId="{DBB423DC-B87B-44E0-8C37-FE257037FE23}" type="presParOf" srcId="{A18CDF62-D9E9-4BEC-AB43-9EB2AE188CBA}" destId="{AAD45971-697B-4F31-A6FA-7B1AFAAEF213}" srcOrd="1" destOrd="0" presId="urn:microsoft.com/office/officeart/2005/8/layout/vList2"/>
    <dgm:cxn modelId="{B413ED0C-0E5B-4B97-B739-9A6932EB70F8}" type="presParOf" srcId="{A18CDF62-D9E9-4BEC-AB43-9EB2AE188CBA}" destId="{06DFA045-FC61-4F37-AC56-B47CC7613F1F}" srcOrd="2" destOrd="0" presId="urn:microsoft.com/office/officeart/2005/8/layout/vList2"/>
    <dgm:cxn modelId="{48F8CD63-9332-4F7B-B3EC-982A40837073}" type="presParOf" srcId="{A18CDF62-D9E9-4BEC-AB43-9EB2AE188CBA}" destId="{160EF808-68AA-4BCF-BE40-E419D474139D}" srcOrd="3" destOrd="0" presId="urn:microsoft.com/office/officeart/2005/8/layout/vList2"/>
    <dgm:cxn modelId="{A7073CA9-B3B4-4E82-B1D8-5C9A0435A7E4}" type="presParOf" srcId="{A18CDF62-D9E9-4BEC-AB43-9EB2AE188CBA}" destId="{2FFBC49C-5775-4A03-A609-66B86003390D}" srcOrd="4" destOrd="0" presId="urn:microsoft.com/office/officeart/2005/8/layout/vList2"/>
    <dgm:cxn modelId="{5688BAF8-2EAD-4EA8-A124-3C9731E30AD2}" type="presParOf" srcId="{A18CDF62-D9E9-4BEC-AB43-9EB2AE188CBA}" destId="{19D890CD-C4DC-43C0-A4C8-F27767B5B98B}" srcOrd="5" destOrd="0" presId="urn:microsoft.com/office/officeart/2005/8/layout/vList2"/>
    <dgm:cxn modelId="{5A44FBCA-3986-435D-BC11-4555F54CC672}" type="presParOf" srcId="{A18CDF62-D9E9-4BEC-AB43-9EB2AE188CBA}" destId="{93DF57F0-67A1-4446-BF97-E324B4BC0FFD}" srcOrd="6" destOrd="0" presId="urn:microsoft.com/office/officeart/2005/8/layout/vList2"/>
    <dgm:cxn modelId="{31A9E020-F540-492C-9C9C-B73A3B1CC618}" type="presParOf" srcId="{A18CDF62-D9E9-4BEC-AB43-9EB2AE188CBA}" destId="{6DB40DBD-2CAD-4739-88EC-EB54813AE36A}" srcOrd="7" destOrd="0" presId="urn:microsoft.com/office/officeart/2005/8/layout/vList2"/>
    <dgm:cxn modelId="{AF0299FD-4AAD-437B-915F-A23B235DCCC0}" type="presParOf" srcId="{A18CDF62-D9E9-4BEC-AB43-9EB2AE188CBA}" destId="{653A81C9-11C7-4FEF-A5A3-BD0425038A9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74CD91-3A97-454A-A833-12843E7C8E99}" type="doc">
      <dgm:prSet loTypeId="urn:microsoft.com/office/officeart/2005/8/layout/vList2" loCatId="Inbox" qsTypeId="urn:microsoft.com/office/officeart/2005/8/quickstyle/simple1" qsCatId="simple" csTypeId="urn:microsoft.com/office/officeart/2005/8/colors/colorful2" csCatId="colorful" phldr="1"/>
      <dgm:spPr/>
      <dgm:t>
        <a:bodyPr/>
        <a:lstStyle/>
        <a:p>
          <a:endParaRPr lang="en-US"/>
        </a:p>
      </dgm:t>
    </dgm:pt>
    <dgm:pt modelId="{529441FD-6B62-4091-BE64-E563724DD758}">
      <dgm:prSet/>
      <dgm:spPr/>
      <dgm:t>
        <a:bodyPr/>
        <a:lstStyle/>
        <a:p>
          <a:r>
            <a:rPr lang="en-US" dirty="0"/>
            <a:t>Revised to remove reference to sinus or fistula and to direct that use of chemical cauterization to achieve wound hemostasis is not reported with code 17250. Cauterization to achieve hemostasis is included in the code for wound care, excision or repair.</a:t>
          </a:r>
        </a:p>
      </dgm:t>
    </dgm:pt>
    <dgm:pt modelId="{387A9D9E-73AB-4D2B-B7BF-B04551E0C9E5}" type="parTrans" cxnId="{5BDB4C7B-8547-4BEB-B6C4-ECE08D23DFA9}">
      <dgm:prSet/>
      <dgm:spPr/>
      <dgm:t>
        <a:bodyPr/>
        <a:lstStyle/>
        <a:p>
          <a:endParaRPr lang="en-US"/>
        </a:p>
      </dgm:t>
    </dgm:pt>
    <dgm:pt modelId="{B42EFA28-A8EA-4506-AC62-206751BD28E4}" type="sibTrans" cxnId="{5BDB4C7B-8547-4BEB-B6C4-ECE08D23DFA9}">
      <dgm:prSet/>
      <dgm:spPr/>
      <dgm:t>
        <a:bodyPr/>
        <a:lstStyle/>
        <a:p>
          <a:endParaRPr lang="en-US"/>
        </a:p>
      </dgm:t>
    </dgm:pt>
    <dgm:pt modelId="{0A471BB1-B025-4ED6-BFC5-37DAB0DC5767}">
      <dgm:prSet/>
      <dgm:spPr/>
      <dgm:t>
        <a:bodyPr/>
        <a:lstStyle/>
        <a:p>
          <a:pPr>
            <a:buFontTx/>
            <a:buNone/>
          </a:pPr>
          <a:r>
            <a:rPr lang="en-US" dirty="0"/>
            <a:t>▲17250 Chemical cauterization of granulation tissue (ie, proud flesh, sinus or fistula)</a:t>
          </a:r>
        </a:p>
      </dgm:t>
    </dgm:pt>
    <dgm:pt modelId="{674B7958-AE81-490D-8A10-2C25598EE0CA}" type="parTrans" cxnId="{96EF6415-D2E5-4B3E-A5DA-23C7678BC86C}">
      <dgm:prSet/>
      <dgm:spPr/>
      <dgm:t>
        <a:bodyPr/>
        <a:lstStyle/>
        <a:p>
          <a:endParaRPr lang="en-US"/>
        </a:p>
      </dgm:t>
    </dgm:pt>
    <dgm:pt modelId="{DB04257C-A5BB-4171-92FE-46CF5B8B2A39}" type="sibTrans" cxnId="{96EF6415-D2E5-4B3E-A5DA-23C7678BC86C}">
      <dgm:prSet/>
      <dgm:spPr/>
      <dgm:t>
        <a:bodyPr/>
        <a:lstStyle/>
        <a:p>
          <a:endParaRPr lang="en-US"/>
        </a:p>
      </dgm:t>
    </dgm:pt>
    <dgm:pt modelId="{7D2A3B2E-5B25-4854-9889-70B64FA2DF06}">
      <dgm:prSet/>
      <dgm:spPr/>
      <dgm:t>
        <a:bodyPr/>
        <a:lstStyle/>
        <a:p>
          <a:pPr>
            <a:buFontTx/>
            <a:buNone/>
          </a:pPr>
          <a:r>
            <a:rPr lang="en-US" dirty="0"/>
            <a:t>   (Do not report 17250 with removal or excision codes for the same lesion)</a:t>
          </a:r>
        </a:p>
      </dgm:t>
    </dgm:pt>
    <dgm:pt modelId="{6C4349D9-70D0-4690-820E-B13BB9B3E4F6}" type="parTrans" cxnId="{D6709186-4EEC-480D-874F-32DBEAF00392}">
      <dgm:prSet/>
      <dgm:spPr/>
      <dgm:t>
        <a:bodyPr/>
        <a:lstStyle/>
        <a:p>
          <a:endParaRPr lang="en-US"/>
        </a:p>
      </dgm:t>
    </dgm:pt>
    <dgm:pt modelId="{2DB4531C-A7B7-471B-A948-85C52206C7E4}" type="sibTrans" cxnId="{D6709186-4EEC-480D-874F-32DBEAF00392}">
      <dgm:prSet/>
      <dgm:spPr/>
      <dgm:t>
        <a:bodyPr/>
        <a:lstStyle/>
        <a:p>
          <a:endParaRPr lang="en-US"/>
        </a:p>
      </dgm:t>
    </dgm:pt>
    <dgm:pt modelId="{5532EFE5-9672-47D2-B467-B03879842894}">
      <dgm:prSet/>
      <dgm:spPr/>
      <dgm:t>
        <a:bodyPr/>
        <a:lstStyle/>
        <a:p>
          <a:pPr>
            <a:buFontTx/>
            <a:buNone/>
          </a:pPr>
          <a:r>
            <a:rPr lang="en-US" dirty="0"/>
            <a:t>   (Do not report 17250 when chemical cauterization is used to achieve wound hemostasis)</a:t>
          </a:r>
        </a:p>
      </dgm:t>
    </dgm:pt>
    <dgm:pt modelId="{BDDB8E74-BC9A-470B-85D4-FFF81AE6A563}" type="parTrans" cxnId="{8A1CFA4E-10BE-4B05-B625-6BD7FD6C085A}">
      <dgm:prSet/>
      <dgm:spPr/>
      <dgm:t>
        <a:bodyPr/>
        <a:lstStyle/>
        <a:p>
          <a:endParaRPr lang="en-US"/>
        </a:p>
      </dgm:t>
    </dgm:pt>
    <dgm:pt modelId="{D5D263E0-F353-41FA-AA4A-26EE6D712D84}" type="sibTrans" cxnId="{8A1CFA4E-10BE-4B05-B625-6BD7FD6C085A}">
      <dgm:prSet/>
      <dgm:spPr/>
      <dgm:t>
        <a:bodyPr/>
        <a:lstStyle/>
        <a:p>
          <a:endParaRPr lang="en-US"/>
        </a:p>
      </dgm:t>
    </dgm:pt>
    <dgm:pt modelId="{40ADB4DB-6020-4DAA-9D59-2F39F2325FB5}">
      <dgm:prSet/>
      <dgm:spPr/>
      <dgm:t>
        <a:bodyPr/>
        <a:lstStyle/>
        <a:p>
          <a:pPr>
            <a:buFontTx/>
            <a:buNone/>
          </a:pPr>
          <a:r>
            <a:rPr lang="en-US" dirty="0"/>
            <a:t>   (Do not report 17250 in conjunction with active wound care management 97597, 97598, 97602 for the same lesion)</a:t>
          </a:r>
        </a:p>
      </dgm:t>
    </dgm:pt>
    <dgm:pt modelId="{049604EB-AD79-4BE0-A35B-75F400F4FFC1}" type="parTrans" cxnId="{993C2CD2-F375-498E-8A3B-58FA43B3A155}">
      <dgm:prSet/>
      <dgm:spPr/>
      <dgm:t>
        <a:bodyPr/>
        <a:lstStyle/>
        <a:p>
          <a:endParaRPr lang="en-US"/>
        </a:p>
      </dgm:t>
    </dgm:pt>
    <dgm:pt modelId="{5F8C2C3C-EC87-43F4-AB25-4D66AA4E3415}" type="sibTrans" cxnId="{993C2CD2-F375-498E-8A3B-58FA43B3A155}">
      <dgm:prSet/>
      <dgm:spPr/>
      <dgm:t>
        <a:bodyPr/>
        <a:lstStyle/>
        <a:p>
          <a:endParaRPr lang="en-US"/>
        </a:p>
      </dgm:t>
    </dgm:pt>
    <dgm:pt modelId="{EE8CB202-0E93-4B39-85CB-C9532938EBE0}">
      <dgm:prSet/>
      <dgm:spPr/>
      <dgm:t>
        <a:bodyPr/>
        <a:lstStyle/>
        <a:p>
          <a:pPr>
            <a:buFontTx/>
            <a:buNone/>
          </a:pPr>
          <a:endParaRPr lang="en-US" dirty="0"/>
        </a:p>
      </dgm:t>
    </dgm:pt>
    <dgm:pt modelId="{A78649E4-A45B-4058-88FB-796FB9531B8F}" type="parTrans" cxnId="{D8590FC0-3C21-4F80-BCB4-050A2E4C24D4}">
      <dgm:prSet/>
      <dgm:spPr/>
      <dgm:t>
        <a:bodyPr/>
        <a:lstStyle/>
        <a:p>
          <a:endParaRPr lang="en-US"/>
        </a:p>
      </dgm:t>
    </dgm:pt>
    <dgm:pt modelId="{6B20E263-2DEF-4A06-A247-EAA9447A4372}" type="sibTrans" cxnId="{D8590FC0-3C21-4F80-BCB4-050A2E4C24D4}">
      <dgm:prSet/>
      <dgm:spPr/>
      <dgm:t>
        <a:bodyPr/>
        <a:lstStyle/>
        <a:p>
          <a:endParaRPr lang="en-US"/>
        </a:p>
      </dgm:t>
    </dgm:pt>
    <dgm:pt modelId="{DD103CFC-E046-4EA4-9895-E3C3DFB11FD2}" type="pres">
      <dgm:prSet presAssocID="{3E74CD91-3A97-454A-A833-12843E7C8E99}" presName="linear" presStyleCnt="0">
        <dgm:presLayoutVars>
          <dgm:animLvl val="lvl"/>
          <dgm:resizeHandles val="exact"/>
        </dgm:presLayoutVars>
      </dgm:prSet>
      <dgm:spPr/>
    </dgm:pt>
    <dgm:pt modelId="{11640B5B-B54C-4686-97EF-D7437CEB3395}" type="pres">
      <dgm:prSet presAssocID="{529441FD-6B62-4091-BE64-E563724DD758}" presName="parentText" presStyleLbl="node1" presStyleIdx="0" presStyleCnt="1">
        <dgm:presLayoutVars>
          <dgm:chMax val="0"/>
          <dgm:bulletEnabled val="1"/>
        </dgm:presLayoutVars>
      </dgm:prSet>
      <dgm:spPr/>
    </dgm:pt>
    <dgm:pt modelId="{67C773F6-A218-4C36-8F10-29AF00B31E03}" type="pres">
      <dgm:prSet presAssocID="{529441FD-6B62-4091-BE64-E563724DD758}" presName="childText" presStyleLbl="revTx" presStyleIdx="0" presStyleCnt="1" custLinFactNeighborY="12169">
        <dgm:presLayoutVars>
          <dgm:bulletEnabled val="1"/>
        </dgm:presLayoutVars>
      </dgm:prSet>
      <dgm:spPr/>
    </dgm:pt>
  </dgm:ptLst>
  <dgm:cxnLst>
    <dgm:cxn modelId="{77452907-20E0-4BCC-9698-19063FDE4558}" type="presOf" srcId="{40ADB4DB-6020-4DAA-9D59-2F39F2325FB5}" destId="{67C773F6-A218-4C36-8F10-29AF00B31E03}" srcOrd="0" destOrd="4" presId="urn:microsoft.com/office/officeart/2005/8/layout/vList2"/>
    <dgm:cxn modelId="{96EF6415-D2E5-4B3E-A5DA-23C7678BC86C}" srcId="{529441FD-6B62-4091-BE64-E563724DD758}" destId="{0A471BB1-B025-4ED6-BFC5-37DAB0DC5767}" srcOrd="0" destOrd="0" parTransId="{674B7958-AE81-490D-8A10-2C25598EE0CA}" sibTransId="{DB04257C-A5BB-4171-92FE-46CF5B8B2A39}"/>
    <dgm:cxn modelId="{8A1CFA4E-10BE-4B05-B625-6BD7FD6C085A}" srcId="{529441FD-6B62-4091-BE64-E563724DD758}" destId="{5532EFE5-9672-47D2-B467-B03879842894}" srcOrd="3" destOrd="0" parTransId="{BDDB8E74-BC9A-470B-85D4-FFF81AE6A563}" sibTransId="{D5D263E0-F353-41FA-AA4A-26EE6D712D84}"/>
    <dgm:cxn modelId="{4BF2BE74-39D3-44BD-BFC8-4A84403363F4}" type="presOf" srcId="{7D2A3B2E-5B25-4854-9889-70B64FA2DF06}" destId="{67C773F6-A218-4C36-8F10-29AF00B31E03}" srcOrd="0" destOrd="2" presId="urn:microsoft.com/office/officeart/2005/8/layout/vList2"/>
    <dgm:cxn modelId="{1B04F577-6D05-4690-9E70-C53CFDBE4F65}" type="presOf" srcId="{3E74CD91-3A97-454A-A833-12843E7C8E99}" destId="{DD103CFC-E046-4EA4-9895-E3C3DFB11FD2}" srcOrd="0" destOrd="0" presId="urn:microsoft.com/office/officeart/2005/8/layout/vList2"/>
    <dgm:cxn modelId="{5BDB4C7B-8547-4BEB-B6C4-ECE08D23DFA9}" srcId="{3E74CD91-3A97-454A-A833-12843E7C8E99}" destId="{529441FD-6B62-4091-BE64-E563724DD758}" srcOrd="0" destOrd="0" parTransId="{387A9D9E-73AB-4D2B-B7BF-B04551E0C9E5}" sibTransId="{B42EFA28-A8EA-4506-AC62-206751BD28E4}"/>
    <dgm:cxn modelId="{D6709186-4EEC-480D-874F-32DBEAF00392}" srcId="{529441FD-6B62-4091-BE64-E563724DD758}" destId="{7D2A3B2E-5B25-4854-9889-70B64FA2DF06}" srcOrd="2" destOrd="0" parTransId="{6C4349D9-70D0-4690-820E-B13BB9B3E4F6}" sibTransId="{2DB4531C-A7B7-471B-A948-85C52206C7E4}"/>
    <dgm:cxn modelId="{9D31709B-5A34-4D13-93E6-C67BF4598D00}" type="presOf" srcId="{529441FD-6B62-4091-BE64-E563724DD758}" destId="{11640B5B-B54C-4686-97EF-D7437CEB3395}" srcOrd="0" destOrd="0" presId="urn:microsoft.com/office/officeart/2005/8/layout/vList2"/>
    <dgm:cxn modelId="{CC81F79E-4877-4EA9-B9DB-4209DB7A3596}" type="presOf" srcId="{0A471BB1-B025-4ED6-BFC5-37DAB0DC5767}" destId="{67C773F6-A218-4C36-8F10-29AF00B31E03}" srcOrd="0" destOrd="0" presId="urn:microsoft.com/office/officeart/2005/8/layout/vList2"/>
    <dgm:cxn modelId="{15D4CEAE-057F-4E20-B574-F13AFCFAF894}" type="presOf" srcId="{EE8CB202-0E93-4B39-85CB-C9532938EBE0}" destId="{67C773F6-A218-4C36-8F10-29AF00B31E03}" srcOrd="0" destOrd="1" presId="urn:microsoft.com/office/officeart/2005/8/layout/vList2"/>
    <dgm:cxn modelId="{D8590FC0-3C21-4F80-BCB4-050A2E4C24D4}" srcId="{529441FD-6B62-4091-BE64-E563724DD758}" destId="{EE8CB202-0E93-4B39-85CB-C9532938EBE0}" srcOrd="1" destOrd="0" parTransId="{A78649E4-A45B-4058-88FB-796FB9531B8F}" sibTransId="{6B20E263-2DEF-4A06-A247-EAA9447A4372}"/>
    <dgm:cxn modelId="{3F92B6C0-3326-4BBD-9A46-5298E3AD2C25}" type="presOf" srcId="{5532EFE5-9672-47D2-B467-B03879842894}" destId="{67C773F6-A218-4C36-8F10-29AF00B31E03}" srcOrd="0" destOrd="3" presId="urn:microsoft.com/office/officeart/2005/8/layout/vList2"/>
    <dgm:cxn modelId="{993C2CD2-F375-498E-8A3B-58FA43B3A155}" srcId="{529441FD-6B62-4091-BE64-E563724DD758}" destId="{40ADB4DB-6020-4DAA-9D59-2F39F2325FB5}" srcOrd="4" destOrd="0" parTransId="{049604EB-AD79-4BE0-A35B-75F400F4FFC1}" sibTransId="{5F8C2C3C-EC87-43F4-AB25-4D66AA4E3415}"/>
    <dgm:cxn modelId="{DC9ECD10-3F53-4C85-B91E-AFCCA0D9BF0E}" type="presParOf" srcId="{DD103CFC-E046-4EA4-9895-E3C3DFB11FD2}" destId="{11640B5B-B54C-4686-97EF-D7437CEB3395}" srcOrd="0" destOrd="0" presId="urn:microsoft.com/office/officeart/2005/8/layout/vList2"/>
    <dgm:cxn modelId="{596FE028-0F84-47AF-9B55-573730C31916}" type="presParOf" srcId="{DD103CFC-E046-4EA4-9895-E3C3DFB11FD2}" destId="{67C773F6-A218-4C36-8F10-29AF00B31E0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2033AA-0F44-4FB5-B487-E11B2CF32368}" type="doc">
      <dgm:prSet loTypeId="urn:microsoft.com/office/officeart/2005/8/layout/hierarchy2" loCatId="Inbox" qsTypeId="urn:microsoft.com/office/officeart/2005/8/quickstyle/simple1" qsCatId="simple" csTypeId="urn:microsoft.com/office/officeart/2005/8/colors/ColorSchemeForSuggestions" csCatId="other" phldr="1"/>
      <dgm:spPr/>
      <dgm:t>
        <a:bodyPr/>
        <a:lstStyle/>
        <a:p>
          <a:endParaRPr lang="en-US"/>
        </a:p>
      </dgm:t>
    </dgm:pt>
    <dgm:pt modelId="{5F168BD8-D42A-455F-960D-54B485929E74}">
      <dgm:prSet/>
      <dgm:spPr/>
      <dgm:t>
        <a:bodyPr/>
        <a:lstStyle/>
        <a:p>
          <a:r>
            <a:rPr lang="en-US" dirty="0"/>
            <a:t>A Category I (32994) code will be established for cryoablation of pulmonary tumors, which is currently reported with Category III code 0340T. </a:t>
          </a:r>
        </a:p>
      </dgm:t>
    </dgm:pt>
    <dgm:pt modelId="{AD485B9B-FAF5-483A-B48B-DE8CF85C672F}" type="parTrans" cxnId="{B076F7C0-7DF4-4C11-B11E-0E2FE96BEC12}">
      <dgm:prSet/>
      <dgm:spPr/>
      <dgm:t>
        <a:bodyPr/>
        <a:lstStyle/>
        <a:p>
          <a:endParaRPr lang="en-US"/>
        </a:p>
      </dgm:t>
    </dgm:pt>
    <dgm:pt modelId="{CB2E84B9-49D5-4851-8FAA-52555C4A57F1}" type="sibTrans" cxnId="{B076F7C0-7DF4-4C11-B11E-0E2FE96BEC12}">
      <dgm:prSet/>
      <dgm:spPr/>
      <dgm:t>
        <a:bodyPr/>
        <a:lstStyle/>
        <a:p>
          <a:endParaRPr lang="en-US"/>
        </a:p>
      </dgm:t>
    </dgm:pt>
    <dgm:pt modelId="{F2F36623-16F7-47C7-BA1C-CDEA9627DB23}">
      <dgm:prSet/>
      <dgm:spPr/>
      <dgm:t>
        <a:bodyPr/>
        <a:lstStyle/>
        <a:p>
          <a:r>
            <a:rPr lang="en-US"/>
            <a:t>Also, the code for radiofrequency ablation of pulmonary tumors (32998) will be revised to include imaging guidance.</a:t>
          </a:r>
        </a:p>
      </dgm:t>
    </dgm:pt>
    <dgm:pt modelId="{CF923939-7583-4054-A347-5ED8C5CFB79B}" type="parTrans" cxnId="{D6940FB9-91DC-4436-864C-55BBC6981C2C}">
      <dgm:prSet/>
      <dgm:spPr/>
      <dgm:t>
        <a:bodyPr/>
        <a:lstStyle/>
        <a:p>
          <a:endParaRPr lang="en-US"/>
        </a:p>
      </dgm:t>
    </dgm:pt>
    <dgm:pt modelId="{ED344474-6207-4072-894C-5C78573E2564}" type="sibTrans" cxnId="{D6940FB9-91DC-4436-864C-55BBC6981C2C}">
      <dgm:prSet/>
      <dgm:spPr/>
      <dgm:t>
        <a:bodyPr/>
        <a:lstStyle/>
        <a:p>
          <a:endParaRPr lang="en-US"/>
        </a:p>
      </dgm:t>
    </dgm:pt>
    <dgm:pt modelId="{DE3A1695-B787-4B0B-A9C0-77449B316354}" type="pres">
      <dgm:prSet presAssocID="{F12033AA-0F44-4FB5-B487-E11B2CF32368}" presName="diagram" presStyleCnt="0">
        <dgm:presLayoutVars>
          <dgm:chPref val="1"/>
          <dgm:dir/>
          <dgm:animOne val="branch"/>
          <dgm:animLvl val="lvl"/>
          <dgm:resizeHandles val="exact"/>
        </dgm:presLayoutVars>
      </dgm:prSet>
      <dgm:spPr/>
    </dgm:pt>
    <dgm:pt modelId="{2E332E95-D722-4749-94BB-D39629A33C19}" type="pres">
      <dgm:prSet presAssocID="{5F168BD8-D42A-455F-960D-54B485929E74}" presName="root1" presStyleCnt="0"/>
      <dgm:spPr/>
    </dgm:pt>
    <dgm:pt modelId="{253E0540-115C-4F28-A979-79A3E55330BD}" type="pres">
      <dgm:prSet presAssocID="{5F168BD8-D42A-455F-960D-54B485929E74}" presName="LevelOneTextNode" presStyleLbl="node0" presStyleIdx="0" presStyleCnt="2">
        <dgm:presLayoutVars>
          <dgm:chPref val="3"/>
        </dgm:presLayoutVars>
      </dgm:prSet>
      <dgm:spPr/>
    </dgm:pt>
    <dgm:pt modelId="{58A3B8FE-17B0-4DE5-9BE5-303A2F909E40}" type="pres">
      <dgm:prSet presAssocID="{5F168BD8-D42A-455F-960D-54B485929E74}" presName="level2hierChild" presStyleCnt="0"/>
      <dgm:spPr/>
    </dgm:pt>
    <dgm:pt modelId="{F72D32E6-DAB1-4360-BDFE-7B55E1A13B89}" type="pres">
      <dgm:prSet presAssocID="{F2F36623-16F7-47C7-BA1C-CDEA9627DB23}" presName="root1" presStyleCnt="0"/>
      <dgm:spPr/>
    </dgm:pt>
    <dgm:pt modelId="{B8A6307D-9C56-4806-940E-3A3DE2D64E90}" type="pres">
      <dgm:prSet presAssocID="{F2F36623-16F7-47C7-BA1C-CDEA9627DB23}" presName="LevelOneTextNode" presStyleLbl="node0" presStyleIdx="1" presStyleCnt="2">
        <dgm:presLayoutVars>
          <dgm:chPref val="3"/>
        </dgm:presLayoutVars>
      </dgm:prSet>
      <dgm:spPr/>
    </dgm:pt>
    <dgm:pt modelId="{12861753-E430-462D-9DE4-E308842123E4}" type="pres">
      <dgm:prSet presAssocID="{F2F36623-16F7-47C7-BA1C-CDEA9627DB23}" presName="level2hierChild" presStyleCnt="0"/>
      <dgm:spPr/>
    </dgm:pt>
  </dgm:ptLst>
  <dgm:cxnLst>
    <dgm:cxn modelId="{F4812235-538B-49B7-BAEE-54C9BFDEFE13}" type="presOf" srcId="{F12033AA-0F44-4FB5-B487-E11B2CF32368}" destId="{DE3A1695-B787-4B0B-A9C0-77449B316354}" srcOrd="0" destOrd="0" presId="urn:microsoft.com/office/officeart/2005/8/layout/hierarchy2"/>
    <dgm:cxn modelId="{E43DDC40-1BCF-460C-85A8-74231F4E8030}" type="presOf" srcId="{5F168BD8-D42A-455F-960D-54B485929E74}" destId="{253E0540-115C-4F28-A979-79A3E55330BD}" srcOrd="0" destOrd="0" presId="urn:microsoft.com/office/officeart/2005/8/layout/hierarchy2"/>
    <dgm:cxn modelId="{D6940FB9-91DC-4436-864C-55BBC6981C2C}" srcId="{F12033AA-0F44-4FB5-B487-E11B2CF32368}" destId="{F2F36623-16F7-47C7-BA1C-CDEA9627DB23}" srcOrd="1" destOrd="0" parTransId="{CF923939-7583-4054-A347-5ED8C5CFB79B}" sibTransId="{ED344474-6207-4072-894C-5C78573E2564}"/>
    <dgm:cxn modelId="{B076F7C0-7DF4-4C11-B11E-0E2FE96BEC12}" srcId="{F12033AA-0F44-4FB5-B487-E11B2CF32368}" destId="{5F168BD8-D42A-455F-960D-54B485929E74}" srcOrd="0" destOrd="0" parTransId="{AD485B9B-FAF5-483A-B48B-DE8CF85C672F}" sibTransId="{CB2E84B9-49D5-4851-8FAA-52555C4A57F1}"/>
    <dgm:cxn modelId="{968E9BE1-B1E1-483E-8941-93A5114F5829}" type="presOf" srcId="{F2F36623-16F7-47C7-BA1C-CDEA9627DB23}" destId="{B8A6307D-9C56-4806-940E-3A3DE2D64E90}" srcOrd="0" destOrd="0" presId="urn:microsoft.com/office/officeart/2005/8/layout/hierarchy2"/>
    <dgm:cxn modelId="{C6D18809-D53F-4FC6-B02C-496E5FA0D172}" type="presParOf" srcId="{DE3A1695-B787-4B0B-A9C0-77449B316354}" destId="{2E332E95-D722-4749-94BB-D39629A33C19}" srcOrd="0" destOrd="0" presId="urn:microsoft.com/office/officeart/2005/8/layout/hierarchy2"/>
    <dgm:cxn modelId="{F73525AC-36AC-4D38-80BB-3C4BDD7768C7}" type="presParOf" srcId="{2E332E95-D722-4749-94BB-D39629A33C19}" destId="{253E0540-115C-4F28-A979-79A3E55330BD}" srcOrd="0" destOrd="0" presId="urn:microsoft.com/office/officeart/2005/8/layout/hierarchy2"/>
    <dgm:cxn modelId="{DC451196-3E42-4C73-A093-4C33D5822D1F}" type="presParOf" srcId="{2E332E95-D722-4749-94BB-D39629A33C19}" destId="{58A3B8FE-17B0-4DE5-9BE5-303A2F909E40}" srcOrd="1" destOrd="0" presId="urn:microsoft.com/office/officeart/2005/8/layout/hierarchy2"/>
    <dgm:cxn modelId="{43E5655E-7121-42C8-ADA6-67060A2AD80A}" type="presParOf" srcId="{DE3A1695-B787-4B0B-A9C0-77449B316354}" destId="{F72D32E6-DAB1-4360-BDFE-7B55E1A13B89}" srcOrd="1" destOrd="0" presId="urn:microsoft.com/office/officeart/2005/8/layout/hierarchy2"/>
    <dgm:cxn modelId="{536C8827-0230-48D5-A80A-C17B409F84E1}" type="presParOf" srcId="{F72D32E6-DAB1-4360-BDFE-7B55E1A13B89}" destId="{B8A6307D-9C56-4806-940E-3A3DE2D64E90}" srcOrd="0" destOrd="0" presId="urn:microsoft.com/office/officeart/2005/8/layout/hierarchy2"/>
    <dgm:cxn modelId="{A837E277-55A0-47A4-A781-14A12E1E307E}" type="presParOf" srcId="{F72D32E6-DAB1-4360-BDFE-7B55E1A13B89}" destId="{12861753-E430-462D-9DE4-E308842123E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3EA8CF-7C66-4FD2-B0DD-F46ECDB5ACCE}" type="doc">
      <dgm:prSet loTypeId="urn:microsoft.com/office/officeart/2008/layout/LinedList" loCatId="Inbox" qsTypeId="urn:microsoft.com/office/officeart/2005/8/quickstyle/simple1" qsCatId="simple" csTypeId="urn:microsoft.com/office/officeart/2005/8/colors/accent2_1" csCatId="accent2" phldr="1"/>
      <dgm:spPr/>
      <dgm:t>
        <a:bodyPr/>
        <a:lstStyle/>
        <a:p>
          <a:endParaRPr lang="en-US"/>
        </a:p>
      </dgm:t>
    </dgm:pt>
    <dgm:pt modelId="{E0013051-6035-4F8B-AA59-63A3D1A01538}">
      <dgm:prSet custT="1"/>
      <dgm:spPr/>
      <dgm:t>
        <a:bodyPr/>
        <a:lstStyle/>
        <a:p>
          <a:r>
            <a:rPr lang="en-US" sz="2000" dirty="0"/>
            <a:t>Replacement codes 34701-34712 take the all-in-one approach with “all associated radiological supervision and interpretation” included along with the procedure.</a:t>
          </a:r>
        </a:p>
      </dgm:t>
    </dgm:pt>
    <dgm:pt modelId="{FF5F0283-44BC-4874-ABAD-4798213D3E01}" type="parTrans" cxnId="{62344987-A23E-4DAE-ADD2-F400C3BF9A33}">
      <dgm:prSet/>
      <dgm:spPr/>
      <dgm:t>
        <a:bodyPr/>
        <a:lstStyle/>
        <a:p>
          <a:endParaRPr lang="en-US"/>
        </a:p>
      </dgm:t>
    </dgm:pt>
    <dgm:pt modelId="{9B115040-C358-4426-A24C-BB5094D86CFC}" type="sibTrans" cxnId="{62344987-A23E-4DAE-ADD2-F400C3BF9A33}">
      <dgm:prSet/>
      <dgm:spPr/>
      <dgm:t>
        <a:bodyPr/>
        <a:lstStyle/>
        <a:p>
          <a:endParaRPr lang="en-US"/>
        </a:p>
      </dgm:t>
    </dgm:pt>
    <dgm:pt modelId="{FA32EB0F-8494-4DED-978A-0BD734545D65}">
      <dgm:prSet custT="1"/>
      <dgm:spPr/>
      <dgm:t>
        <a:bodyPr/>
        <a:lstStyle/>
        <a:p>
          <a:r>
            <a:rPr lang="en-US" sz="2000" dirty="0"/>
            <a:t>34701-34702: aorto-aortic tube</a:t>
          </a:r>
        </a:p>
      </dgm:t>
    </dgm:pt>
    <dgm:pt modelId="{F34B9797-E0BF-4E01-8C57-8F6082EAA157}" type="parTrans" cxnId="{3BF5A921-EBB9-4BEF-B771-74A53A6CC8C5}">
      <dgm:prSet/>
      <dgm:spPr/>
      <dgm:t>
        <a:bodyPr/>
        <a:lstStyle/>
        <a:p>
          <a:endParaRPr lang="en-US"/>
        </a:p>
      </dgm:t>
    </dgm:pt>
    <dgm:pt modelId="{FFAC2F3B-93BC-4EBA-A845-C2D6EA5CCA5F}" type="sibTrans" cxnId="{3BF5A921-EBB9-4BEF-B771-74A53A6CC8C5}">
      <dgm:prSet/>
      <dgm:spPr/>
      <dgm:t>
        <a:bodyPr/>
        <a:lstStyle/>
        <a:p>
          <a:endParaRPr lang="en-US"/>
        </a:p>
      </dgm:t>
    </dgm:pt>
    <dgm:pt modelId="{F8AA7B50-5985-41D3-89F6-D18226863FE3}">
      <dgm:prSet custT="1"/>
      <dgm:spPr/>
      <dgm:t>
        <a:bodyPr/>
        <a:lstStyle/>
        <a:p>
          <a:r>
            <a:rPr lang="en-US" sz="2000" dirty="0"/>
            <a:t>34703-34704: aorto-</a:t>
          </a:r>
          <a:r>
            <a:rPr lang="en-US" sz="2000" dirty="0" err="1"/>
            <a:t>uni</a:t>
          </a:r>
          <a:r>
            <a:rPr lang="en-US" sz="2000" dirty="0"/>
            <a:t>-iliac</a:t>
          </a:r>
        </a:p>
      </dgm:t>
    </dgm:pt>
    <dgm:pt modelId="{3EB9BED3-2402-45CB-95D2-4849F82B2219}" type="parTrans" cxnId="{DBD907F8-7A62-4856-BF16-67567589DD77}">
      <dgm:prSet/>
      <dgm:spPr/>
      <dgm:t>
        <a:bodyPr/>
        <a:lstStyle/>
        <a:p>
          <a:endParaRPr lang="en-US"/>
        </a:p>
      </dgm:t>
    </dgm:pt>
    <dgm:pt modelId="{8DACA1F3-FBD0-452E-9AA9-A3B9500FEE06}" type="sibTrans" cxnId="{DBD907F8-7A62-4856-BF16-67567589DD77}">
      <dgm:prSet/>
      <dgm:spPr/>
      <dgm:t>
        <a:bodyPr/>
        <a:lstStyle/>
        <a:p>
          <a:endParaRPr lang="en-US"/>
        </a:p>
      </dgm:t>
    </dgm:pt>
    <dgm:pt modelId="{BA96D99F-0254-4D7C-ABF0-FE74DA9AE52E}">
      <dgm:prSet custT="1"/>
      <dgm:spPr/>
      <dgm:t>
        <a:bodyPr/>
        <a:lstStyle/>
        <a:p>
          <a:r>
            <a:rPr lang="en-US" sz="2000" dirty="0"/>
            <a:t>34705-34706: aorto-bi-iliac</a:t>
          </a:r>
        </a:p>
      </dgm:t>
    </dgm:pt>
    <dgm:pt modelId="{4D81B026-F22A-49B0-9C3F-BDBD754C7918}" type="parTrans" cxnId="{544F9460-88A4-4AF0-AA50-C4323DDC01C5}">
      <dgm:prSet/>
      <dgm:spPr/>
      <dgm:t>
        <a:bodyPr/>
        <a:lstStyle/>
        <a:p>
          <a:endParaRPr lang="en-US"/>
        </a:p>
      </dgm:t>
    </dgm:pt>
    <dgm:pt modelId="{C6F0A4C5-B010-4843-B51F-DBE97F9A86B2}" type="sibTrans" cxnId="{544F9460-88A4-4AF0-AA50-C4323DDC01C5}">
      <dgm:prSet/>
      <dgm:spPr/>
      <dgm:t>
        <a:bodyPr/>
        <a:lstStyle/>
        <a:p>
          <a:endParaRPr lang="en-US"/>
        </a:p>
      </dgm:t>
    </dgm:pt>
    <dgm:pt modelId="{D8F9AA05-EFA4-46B2-B896-CAE8998DC7AA}">
      <dgm:prSet custT="1"/>
      <dgm:spPr/>
      <dgm:t>
        <a:bodyPr/>
        <a:lstStyle/>
        <a:p>
          <a:r>
            <a:rPr lang="en-US" sz="2000" dirty="0"/>
            <a:t>34707-34708: ilio-iliac</a:t>
          </a:r>
        </a:p>
      </dgm:t>
    </dgm:pt>
    <dgm:pt modelId="{92305029-3C8C-4291-9A4F-35EE6E9062B6}" type="parTrans" cxnId="{37B6EA19-0CF3-41ED-9EC6-9B3BE6061224}">
      <dgm:prSet/>
      <dgm:spPr/>
      <dgm:t>
        <a:bodyPr/>
        <a:lstStyle/>
        <a:p>
          <a:endParaRPr lang="en-US"/>
        </a:p>
      </dgm:t>
    </dgm:pt>
    <dgm:pt modelId="{10BF9A76-E1FD-48DC-8049-FB22B1B470D4}" type="sibTrans" cxnId="{37B6EA19-0CF3-41ED-9EC6-9B3BE6061224}">
      <dgm:prSet/>
      <dgm:spPr/>
      <dgm:t>
        <a:bodyPr/>
        <a:lstStyle/>
        <a:p>
          <a:endParaRPr lang="en-US"/>
        </a:p>
      </dgm:t>
    </dgm:pt>
    <dgm:pt modelId="{A5A91D08-0ABC-4165-AF6F-2F2620DEA671}">
      <dgm:prSet custT="1"/>
      <dgm:spPr/>
      <dgm:t>
        <a:bodyPr/>
        <a:lstStyle/>
        <a:p>
          <a:r>
            <a:rPr lang="en-US" sz="2000" dirty="0"/>
            <a:t>34709: extension prosthesis distal to common iliac artery</a:t>
          </a:r>
        </a:p>
      </dgm:t>
    </dgm:pt>
    <dgm:pt modelId="{EF375562-AFC0-4745-B026-9572914E6F78}" type="parTrans" cxnId="{6DD8995B-1DBF-48B2-B86D-1659DFB0DAC3}">
      <dgm:prSet/>
      <dgm:spPr/>
      <dgm:t>
        <a:bodyPr/>
        <a:lstStyle/>
        <a:p>
          <a:endParaRPr lang="en-US"/>
        </a:p>
      </dgm:t>
    </dgm:pt>
    <dgm:pt modelId="{C568B308-01C7-4D57-8630-04996A83C682}" type="sibTrans" cxnId="{6DD8995B-1DBF-48B2-B86D-1659DFB0DAC3}">
      <dgm:prSet/>
      <dgm:spPr/>
      <dgm:t>
        <a:bodyPr/>
        <a:lstStyle/>
        <a:p>
          <a:endParaRPr lang="en-US"/>
        </a:p>
      </dgm:t>
    </dgm:pt>
    <dgm:pt modelId="{8DA19FC8-8525-4209-8B01-0A523586DC03}">
      <dgm:prSet custT="1"/>
      <dgm:spPr/>
      <dgm:t>
        <a:bodyPr/>
        <a:lstStyle/>
        <a:p>
          <a:r>
            <a:rPr lang="en-US" sz="2000" dirty="0"/>
            <a:t>34710-34711: delayed placement of proximal extension</a:t>
          </a:r>
        </a:p>
      </dgm:t>
    </dgm:pt>
    <dgm:pt modelId="{E2646325-D604-41C9-A56F-7A6CBD695540}" type="parTrans" cxnId="{8E7D6F6D-76F1-4348-850F-08B0F28C9615}">
      <dgm:prSet/>
      <dgm:spPr/>
      <dgm:t>
        <a:bodyPr/>
        <a:lstStyle/>
        <a:p>
          <a:endParaRPr lang="en-US"/>
        </a:p>
      </dgm:t>
    </dgm:pt>
    <dgm:pt modelId="{2E949D6C-D68E-49FC-ACFC-4A02DF4AA359}" type="sibTrans" cxnId="{8E7D6F6D-76F1-4348-850F-08B0F28C9615}">
      <dgm:prSet/>
      <dgm:spPr/>
      <dgm:t>
        <a:bodyPr/>
        <a:lstStyle/>
        <a:p>
          <a:endParaRPr lang="en-US"/>
        </a:p>
      </dgm:t>
    </dgm:pt>
    <dgm:pt modelId="{50EB261F-2C35-4E12-B2F4-6F60C92716F4}">
      <dgm:prSet custT="1"/>
      <dgm:spPr/>
      <dgm:t>
        <a:bodyPr/>
        <a:lstStyle/>
        <a:p>
          <a:r>
            <a:rPr lang="en-US" sz="2000" dirty="0"/>
            <a:t>34712: transcatheter delivery of enhanced fixation device to the endograft</a:t>
          </a:r>
        </a:p>
      </dgm:t>
    </dgm:pt>
    <dgm:pt modelId="{28E140F9-6022-4AA6-98EC-C791192CDF78}" type="parTrans" cxnId="{EBC7A5B5-2DD0-4810-8E57-2F6EA939F075}">
      <dgm:prSet/>
      <dgm:spPr/>
      <dgm:t>
        <a:bodyPr/>
        <a:lstStyle/>
        <a:p>
          <a:endParaRPr lang="en-US"/>
        </a:p>
      </dgm:t>
    </dgm:pt>
    <dgm:pt modelId="{F8123714-6F86-4334-A5C5-880AB869B6B8}" type="sibTrans" cxnId="{EBC7A5B5-2DD0-4810-8E57-2F6EA939F075}">
      <dgm:prSet/>
      <dgm:spPr/>
      <dgm:t>
        <a:bodyPr/>
        <a:lstStyle/>
        <a:p>
          <a:endParaRPr lang="en-US"/>
        </a:p>
      </dgm:t>
    </dgm:pt>
    <dgm:pt modelId="{C63CC216-4C7E-46AA-9FBE-89C29099312F}" type="pres">
      <dgm:prSet presAssocID="{333EA8CF-7C66-4FD2-B0DD-F46ECDB5ACCE}" presName="vert0" presStyleCnt="0">
        <dgm:presLayoutVars>
          <dgm:dir/>
          <dgm:animOne val="branch"/>
          <dgm:animLvl val="lvl"/>
        </dgm:presLayoutVars>
      </dgm:prSet>
      <dgm:spPr/>
    </dgm:pt>
    <dgm:pt modelId="{786DC103-E960-4626-8AAD-BCE0FF31732E}" type="pres">
      <dgm:prSet presAssocID="{E0013051-6035-4F8B-AA59-63A3D1A01538}" presName="thickLine" presStyleLbl="alignNode1" presStyleIdx="0" presStyleCnt="8"/>
      <dgm:spPr/>
    </dgm:pt>
    <dgm:pt modelId="{ECE49C7A-25AA-412F-B1D3-17234041F5D0}" type="pres">
      <dgm:prSet presAssocID="{E0013051-6035-4F8B-AA59-63A3D1A01538}" presName="horz1" presStyleCnt="0"/>
      <dgm:spPr/>
    </dgm:pt>
    <dgm:pt modelId="{7A2F973F-81B9-479B-99E2-56619D7E96B8}" type="pres">
      <dgm:prSet presAssocID="{E0013051-6035-4F8B-AA59-63A3D1A01538}" presName="tx1" presStyleLbl="revTx" presStyleIdx="0" presStyleCnt="8"/>
      <dgm:spPr/>
    </dgm:pt>
    <dgm:pt modelId="{73255778-04DC-4622-BF06-34F54A3E0243}" type="pres">
      <dgm:prSet presAssocID="{E0013051-6035-4F8B-AA59-63A3D1A01538}" presName="vert1" presStyleCnt="0"/>
      <dgm:spPr/>
    </dgm:pt>
    <dgm:pt modelId="{023BE6CB-7321-4F93-BC50-DF7E7CC2F4DA}" type="pres">
      <dgm:prSet presAssocID="{FA32EB0F-8494-4DED-978A-0BD734545D65}" presName="thickLine" presStyleLbl="alignNode1" presStyleIdx="1" presStyleCnt="8"/>
      <dgm:spPr/>
    </dgm:pt>
    <dgm:pt modelId="{C64AA128-13A1-4DC5-8FE5-25FBA757A731}" type="pres">
      <dgm:prSet presAssocID="{FA32EB0F-8494-4DED-978A-0BD734545D65}" presName="horz1" presStyleCnt="0"/>
      <dgm:spPr/>
    </dgm:pt>
    <dgm:pt modelId="{59447D1A-1BF9-4B22-BDBD-1EF69319C9B5}" type="pres">
      <dgm:prSet presAssocID="{FA32EB0F-8494-4DED-978A-0BD734545D65}" presName="tx1" presStyleLbl="revTx" presStyleIdx="1" presStyleCnt="8"/>
      <dgm:spPr/>
    </dgm:pt>
    <dgm:pt modelId="{42D15367-5B49-473E-AC4E-CE3D2220A1FD}" type="pres">
      <dgm:prSet presAssocID="{FA32EB0F-8494-4DED-978A-0BD734545D65}" presName="vert1" presStyleCnt="0"/>
      <dgm:spPr/>
    </dgm:pt>
    <dgm:pt modelId="{25245609-22E6-4E57-9E35-21C092A49584}" type="pres">
      <dgm:prSet presAssocID="{F8AA7B50-5985-41D3-89F6-D18226863FE3}" presName="thickLine" presStyleLbl="alignNode1" presStyleIdx="2" presStyleCnt="8"/>
      <dgm:spPr/>
    </dgm:pt>
    <dgm:pt modelId="{14499E3E-D2C5-41D1-807A-963DAC20D301}" type="pres">
      <dgm:prSet presAssocID="{F8AA7B50-5985-41D3-89F6-D18226863FE3}" presName="horz1" presStyleCnt="0"/>
      <dgm:spPr/>
    </dgm:pt>
    <dgm:pt modelId="{B2AF2565-278E-4956-9505-C737244B1385}" type="pres">
      <dgm:prSet presAssocID="{F8AA7B50-5985-41D3-89F6-D18226863FE3}" presName="tx1" presStyleLbl="revTx" presStyleIdx="2" presStyleCnt="8"/>
      <dgm:spPr/>
    </dgm:pt>
    <dgm:pt modelId="{C5DE03DE-BE90-41DF-B3EB-74F4AABE9B1B}" type="pres">
      <dgm:prSet presAssocID="{F8AA7B50-5985-41D3-89F6-D18226863FE3}" presName="vert1" presStyleCnt="0"/>
      <dgm:spPr/>
    </dgm:pt>
    <dgm:pt modelId="{F9BEC30C-A058-4330-A823-23E186F7695E}" type="pres">
      <dgm:prSet presAssocID="{BA96D99F-0254-4D7C-ABF0-FE74DA9AE52E}" presName="thickLine" presStyleLbl="alignNode1" presStyleIdx="3" presStyleCnt="8"/>
      <dgm:spPr/>
    </dgm:pt>
    <dgm:pt modelId="{3C11E595-A322-4097-B03B-89A12247FB91}" type="pres">
      <dgm:prSet presAssocID="{BA96D99F-0254-4D7C-ABF0-FE74DA9AE52E}" presName="horz1" presStyleCnt="0"/>
      <dgm:spPr/>
    </dgm:pt>
    <dgm:pt modelId="{0B32A5E6-D0C6-46FB-9B0B-F8990F284B5C}" type="pres">
      <dgm:prSet presAssocID="{BA96D99F-0254-4D7C-ABF0-FE74DA9AE52E}" presName="tx1" presStyleLbl="revTx" presStyleIdx="3" presStyleCnt="8"/>
      <dgm:spPr/>
    </dgm:pt>
    <dgm:pt modelId="{F1E218BD-AD1D-4559-8E0E-6C589716D8E4}" type="pres">
      <dgm:prSet presAssocID="{BA96D99F-0254-4D7C-ABF0-FE74DA9AE52E}" presName="vert1" presStyleCnt="0"/>
      <dgm:spPr/>
    </dgm:pt>
    <dgm:pt modelId="{DDC23869-DF3A-4A94-9B0D-56FB04C44F15}" type="pres">
      <dgm:prSet presAssocID="{D8F9AA05-EFA4-46B2-B896-CAE8998DC7AA}" presName="thickLine" presStyleLbl="alignNode1" presStyleIdx="4" presStyleCnt="8"/>
      <dgm:spPr/>
    </dgm:pt>
    <dgm:pt modelId="{FE22B51D-9158-4D90-8B80-AD7F1550474E}" type="pres">
      <dgm:prSet presAssocID="{D8F9AA05-EFA4-46B2-B896-CAE8998DC7AA}" presName="horz1" presStyleCnt="0"/>
      <dgm:spPr/>
    </dgm:pt>
    <dgm:pt modelId="{89981063-5114-4A08-B887-21635E3D164F}" type="pres">
      <dgm:prSet presAssocID="{D8F9AA05-EFA4-46B2-B896-CAE8998DC7AA}" presName="tx1" presStyleLbl="revTx" presStyleIdx="4" presStyleCnt="8"/>
      <dgm:spPr/>
    </dgm:pt>
    <dgm:pt modelId="{7372532C-5181-4EFA-987C-D4975E794259}" type="pres">
      <dgm:prSet presAssocID="{D8F9AA05-EFA4-46B2-B896-CAE8998DC7AA}" presName="vert1" presStyleCnt="0"/>
      <dgm:spPr/>
    </dgm:pt>
    <dgm:pt modelId="{2A90D88D-0D06-4E71-8E19-8953202987DD}" type="pres">
      <dgm:prSet presAssocID="{A5A91D08-0ABC-4165-AF6F-2F2620DEA671}" presName="thickLine" presStyleLbl="alignNode1" presStyleIdx="5" presStyleCnt="8"/>
      <dgm:spPr/>
    </dgm:pt>
    <dgm:pt modelId="{BB7F1000-3B34-4BFE-B250-931E0D458FB9}" type="pres">
      <dgm:prSet presAssocID="{A5A91D08-0ABC-4165-AF6F-2F2620DEA671}" presName="horz1" presStyleCnt="0"/>
      <dgm:spPr/>
    </dgm:pt>
    <dgm:pt modelId="{721529B7-B446-4CF9-A1DF-CD36E57E7A4B}" type="pres">
      <dgm:prSet presAssocID="{A5A91D08-0ABC-4165-AF6F-2F2620DEA671}" presName="tx1" presStyleLbl="revTx" presStyleIdx="5" presStyleCnt="8"/>
      <dgm:spPr/>
    </dgm:pt>
    <dgm:pt modelId="{65B1A9E8-E3CA-4FDD-AAC2-4BEF8A34FA7E}" type="pres">
      <dgm:prSet presAssocID="{A5A91D08-0ABC-4165-AF6F-2F2620DEA671}" presName="vert1" presStyleCnt="0"/>
      <dgm:spPr/>
    </dgm:pt>
    <dgm:pt modelId="{25EA1A26-B17C-4195-873C-F7DA624E0ED1}" type="pres">
      <dgm:prSet presAssocID="{8DA19FC8-8525-4209-8B01-0A523586DC03}" presName="thickLine" presStyleLbl="alignNode1" presStyleIdx="6" presStyleCnt="8"/>
      <dgm:spPr/>
    </dgm:pt>
    <dgm:pt modelId="{19694EAF-E25A-48A8-83F0-C7B186348217}" type="pres">
      <dgm:prSet presAssocID="{8DA19FC8-8525-4209-8B01-0A523586DC03}" presName="horz1" presStyleCnt="0"/>
      <dgm:spPr/>
    </dgm:pt>
    <dgm:pt modelId="{3057C022-20AF-4329-AFF1-EB8DE95108DF}" type="pres">
      <dgm:prSet presAssocID="{8DA19FC8-8525-4209-8B01-0A523586DC03}" presName="tx1" presStyleLbl="revTx" presStyleIdx="6" presStyleCnt="8"/>
      <dgm:spPr/>
    </dgm:pt>
    <dgm:pt modelId="{27D3B24F-371D-46BE-8040-95208ECC9CBF}" type="pres">
      <dgm:prSet presAssocID="{8DA19FC8-8525-4209-8B01-0A523586DC03}" presName="vert1" presStyleCnt="0"/>
      <dgm:spPr/>
    </dgm:pt>
    <dgm:pt modelId="{E30A9C42-2B45-4247-B78C-65E4C70ECB04}" type="pres">
      <dgm:prSet presAssocID="{50EB261F-2C35-4E12-B2F4-6F60C92716F4}" presName="thickLine" presStyleLbl="alignNode1" presStyleIdx="7" presStyleCnt="8"/>
      <dgm:spPr/>
    </dgm:pt>
    <dgm:pt modelId="{86687972-83AA-49FD-9DDB-78947D5D3E7E}" type="pres">
      <dgm:prSet presAssocID="{50EB261F-2C35-4E12-B2F4-6F60C92716F4}" presName="horz1" presStyleCnt="0"/>
      <dgm:spPr/>
    </dgm:pt>
    <dgm:pt modelId="{0C1629F9-939D-4C26-A5C9-BE660D8A3211}" type="pres">
      <dgm:prSet presAssocID="{50EB261F-2C35-4E12-B2F4-6F60C92716F4}" presName="tx1" presStyleLbl="revTx" presStyleIdx="7" presStyleCnt="8"/>
      <dgm:spPr/>
    </dgm:pt>
    <dgm:pt modelId="{851C9DB1-715A-45A1-A0FF-DEB63E4E84BE}" type="pres">
      <dgm:prSet presAssocID="{50EB261F-2C35-4E12-B2F4-6F60C92716F4}" presName="vert1" presStyleCnt="0"/>
      <dgm:spPr/>
    </dgm:pt>
  </dgm:ptLst>
  <dgm:cxnLst>
    <dgm:cxn modelId="{3D0B9018-B0BF-419F-950C-AF0FAB4F049F}" type="presOf" srcId="{FA32EB0F-8494-4DED-978A-0BD734545D65}" destId="{59447D1A-1BF9-4B22-BDBD-1EF69319C9B5}" srcOrd="0" destOrd="0" presId="urn:microsoft.com/office/officeart/2008/layout/LinedList"/>
    <dgm:cxn modelId="{37B6EA19-0CF3-41ED-9EC6-9B3BE6061224}" srcId="{333EA8CF-7C66-4FD2-B0DD-F46ECDB5ACCE}" destId="{D8F9AA05-EFA4-46B2-B896-CAE8998DC7AA}" srcOrd="4" destOrd="0" parTransId="{92305029-3C8C-4291-9A4F-35EE6E9062B6}" sibTransId="{10BF9A76-E1FD-48DC-8049-FB22B1B470D4}"/>
    <dgm:cxn modelId="{9190FC1E-B1B9-4D24-85A4-1A004597ADC2}" type="presOf" srcId="{50EB261F-2C35-4E12-B2F4-6F60C92716F4}" destId="{0C1629F9-939D-4C26-A5C9-BE660D8A3211}" srcOrd="0" destOrd="0" presId="urn:microsoft.com/office/officeart/2008/layout/LinedList"/>
    <dgm:cxn modelId="{3BF5A921-EBB9-4BEF-B771-74A53A6CC8C5}" srcId="{333EA8CF-7C66-4FD2-B0DD-F46ECDB5ACCE}" destId="{FA32EB0F-8494-4DED-978A-0BD734545D65}" srcOrd="1" destOrd="0" parTransId="{F34B9797-E0BF-4E01-8C57-8F6082EAA157}" sibTransId="{FFAC2F3B-93BC-4EBA-A845-C2D6EA5CCA5F}"/>
    <dgm:cxn modelId="{6DD8995B-1DBF-48B2-B86D-1659DFB0DAC3}" srcId="{333EA8CF-7C66-4FD2-B0DD-F46ECDB5ACCE}" destId="{A5A91D08-0ABC-4165-AF6F-2F2620DEA671}" srcOrd="5" destOrd="0" parTransId="{EF375562-AFC0-4745-B026-9572914E6F78}" sibTransId="{C568B308-01C7-4D57-8630-04996A83C682}"/>
    <dgm:cxn modelId="{544F9460-88A4-4AF0-AA50-C4323DDC01C5}" srcId="{333EA8CF-7C66-4FD2-B0DD-F46ECDB5ACCE}" destId="{BA96D99F-0254-4D7C-ABF0-FE74DA9AE52E}" srcOrd="3" destOrd="0" parTransId="{4D81B026-F22A-49B0-9C3F-BDBD754C7918}" sibTransId="{C6F0A4C5-B010-4843-B51F-DBE97F9A86B2}"/>
    <dgm:cxn modelId="{3B701B47-D1C7-4A7B-81BD-7234399A6A84}" type="presOf" srcId="{BA96D99F-0254-4D7C-ABF0-FE74DA9AE52E}" destId="{0B32A5E6-D0C6-46FB-9B0B-F8990F284B5C}" srcOrd="0" destOrd="0" presId="urn:microsoft.com/office/officeart/2008/layout/LinedList"/>
    <dgm:cxn modelId="{8E7D6F6D-76F1-4348-850F-08B0F28C9615}" srcId="{333EA8CF-7C66-4FD2-B0DD-F46ECDB5ACCE}" destId="{8DA19FC8-8525-4209-8B01-0A523586DC03}" srcOrd="6" destOrd="0" parTransId="{E2646325-D604-41C9-A56F-7A6CBD695540}" sibTransId="{2E949D6C-D68E-49FC-ACFC-4A02DF4AA359}"/>
    <dgm:cxn modelId="{EE6B3554-1EE0-46AD-8E11-D6B2010E3504}" type="presOf" srcId="{8DA19FC8-8525-4209-8B01-0A523586DC03}" destId="{3057C022-20AF-4329-AFF1-EB8DE95108DF}" srcOrd="0" destOrd="0" presId="urn:microsoft.com/office/officeart/2008/layout/LinedList"/>
    <dgm:cxn modelId="{75039A7F-7A61-46F4-90F8-0C21933FB65C}" type="presOf" srcId="{A5A91D08-0ABC-4165-AF6F-2F2620DEA671}" destId="{721529B7-B446-4CF9-A1DF-CD36E57E7A4B}" srcOrd="0" destOrd="0" presId="urn:microsoft.com/office/officeart/2008/layout/LinedList"/>
    <dgm:cxn modelId="{62344987-A23E-4DAE-ADD2-F400C3BF9A33}" srcId="{333EA8CF-7C66-4FD2-B0DD-F46ECDB5ACCE}" destId="{E0013051-6035-4F8B-AA59-63A3D1A01538}" srcOrd="0" destOrd="0" parTransId="{FF5F0283-44BC-4874-ABAD-4798213D3E01}" sibTransId="{9B115040-C358-4426-A24C-BB5094D86CFC}"/>
    <dgm:cxn modelId="{C5F586AA-E398-44B6-B9FA-2697BB8A51E5}" type="presOf" srcId="{F8AA7B50-5985-41D3-89F6-D18226863FE3}" destId="{B2AF2565-278E-4956-9505-C737244B1385}" srcOrd="0" destOrd="0" presId="urn:microsoft.com/office/officeart/2008/layout/LinedList"/>
    <dgm:cxn modelId="{EBC7A5B5-2DD0-4810-8E57-2F6EA939F075}" srcId="{333EA8CF-7C66-4FD2-B0DD-F46ECDB5ACCE}" destId="{50EB261F-2C35-4E12-B2F4-6F60C92716F4}" srcOrd="7" destOrd="0" parTransId="{28E140F9-6022-4AA6-98EC-C791192CDF78}" sibTransId="{F8123714-6F86-4334-A5C5-880AB869B6B8}"/>
    <dgm:cxn modelId="{0C07CFDE-F707-4D86-9C13-88C6C79CD301}" type="presOf" srcId="{E0013051-6035-4F8B-AA59-63A3D1A01538}" destId="{7A2F973F-81B9-479B-99E2-56619D7E96B8}" srcOrd="0" destOrd="0" presId="urn:microsoft.com/office/officeart/2008/layout/LinedList"/>
    <dgm:cxn modelId="{D1F5C5EE-7E55-4970-80F3-E23B261153EF}" type="presOf" srcId="{D8F9AA05-EFA4-46B2-B896-CAE8998DC7AA}" destId="{89981063-5114-4A08-B887-21635E3D164F}" srcOrd="0" destOrd="0" presId="urn:microsoft.com/office/officeart/2008/layout/LinedList"/>
    <dgm:cxn modelId="{F3E44DF0-41F0-4FBB-B068-7CB352A137C3}" type="presOf" srcId="{333EA8CF-7C66-4FD2-B0DD-F46ECDB5ACCE}" destId="{C63CC216-4C7E-46AA-9FBE-89C29099312F}" srcOrd="0" destOrd="0" presId="urn:microsoft.com/office/officeart/2008/layout/LinedList"/>
    <dgm:cxn modelId="{DBD907F8-7A62-4856-BF16-67567589DD77}" srcId="{333EA8CF-7C66-4FD2-B0DD-F46ECDB5ACCE}" destId="{F8AA7B50-5985-41D3-89F6-D18226863FE3}" srcOrd="2" destOrd="0" parTransId="{3EB9BED3-2402-45CB-95D2-4849F82B2219}" sibTransId="{8DACA1F3-FBD0-452E-9AA9-A3B9500FEE06}"/>
    <dgm:cxn modelId="{0AF524BA-9D6B-4DC5-BEF4-4107C79FB428}" type="presParOf" srcId="{C63CC216-4C7E-46AA-9FBE-89C29099312F}" destId="{786DC103-E960-4626-8AAD-BCE0FF31732E}" srcOrd="0" destOrd="0" presId="urn:microsoft.com/office/officeart/2008/layout/LinedList"/>
    <dgm:cxn modelId="{694EA5FC-BCD9-420D-AB97-00CBCE12E36C}" type="presParOf" srcId="{C63CC216-4C7E-46AA-9FBE-89C29099312F}" destId="{ECE49C7A-25AA-412F-B1D3-17234041F5D0}" srcOrd="1" destOrd="0" presId="urn:microsoft.com/office/officeart/2008/layout/LinedList"/>
    <dgm:cxn modelId="{3290104C-87E9-4A13-8F19-616C16B5177B}" type="presParOf" srcId="{ECE49C7A-25AA-412F-B1D3-17234041F5D0}" destId="{7A2F973F-81B9-479B-99E2-56619D7E96B8}" srcOrd="0" destOrd="0" presId="urn:microsoft.com/office/officeart/2008/layout/LinedList"/>
    <dgm:cxn modelId="{43E398DC-607C-46BC-BD9F-5CDA722C3A87}" type="presParOf" srcId="{ECE49C7A-25AA-412F-B1D3-17234041F5D0}" destId="{73255778-04DC-4622-BF06-34F54A3E0243}" srcOrd="1" destOrd="0" presId="urn:microsoft.com/office/officeart/2008/layout/LinedList"/>
    <dgm:cxn modelId="{DD70C1C0-48E7-434E-A7F8-49BCE6ABC4B5}" type="presParOf" srcId="{C63CC216-4C7E-46AA-9FBE-89C29099312F}" destId="{023BE6CB-7321-4F93-BC50-DF7E7CC2F4DA}" srcOrd="2" destOrd="0" presId="urn:microsoft.com/office/officeart/2008/layout/LinedList"/>
    <dgm:cxn modelId="{5AB6DC91-DCB9-4F15-A56B-23B384BCD39B}" type="presParOf" srcId="{C63CC216-4C7E-46AA-9FBE-89C29099312F}" destId="{C64AA128-13A1-4DC5-8FE5-25FBA757A731}" srcOrd="3" destOrd="0" presId="urn:microsoft.com/office/officeart/2008/layout/LinedList"/>
    <dgm:cxn modelId="{80257A36-B794-4170-8DF9-7610EAE4272D}" type="presParOf" srcId="{C64AA128-13A1-4DC5-8FE5-25FBA757A731}" destId="{59447D1A-1BF9-4B22-BDBD-1EF69319C9B5}" srcOrd="0" destOrd="0" presId="urn:microsoft.com/office/officeart/2008/layout/LinedList"/>
    <dgm:cxn modelId="{EBECE5B3-FDAE-46BA-B5D8-41884B829617}" type="presParOf" srcId="{C64AA128-13A1-4DC5-8FE5-25FBA757A731}" destId="{42D15367-5B49-473E-AC4E-CE3D2220A1FD}" srcOrd="1" destOrd="0" presId="urn:microsoft.com/office/officeart/2008/layout/LinedList"/>
    <dgm:cxn modelId="{38FF527C-DD1E-4B39-B834-DE634594D3B6}" type="presParOf" srcId="{C63CC216-4C7E-46AA-9FBE-89C29099312F}" destId="{25245609-22E6-4E57-9E35-21C092A49584}" srcOrd="4" destOrd="0" presId="urn:microsoft.com/office/officeart/2008/layout/LinedList"/>
    <dgm:cxn modelId="{F7C94973-A78F-4DC0-8658-9CE5B2DE4CB1}" type="presParOf" srcId="{C63CC216-4C7E-46AA-9FBE-89C29099312F}" destId="{14499E3E-D2C5-41D1-807A-963DAC20D301}" srcOrd="5" destOrd="0" presId="urn:microsoft.com/office/officeart/2008/layout/LinedList"/>
    <dgm:cxn modelId="{74657120-A137-4E23-8A1B-C4757C9DA760}" type="presParOf" srcId="{14499E3E-D2C5-41D1-807A-963DAC20D301}" destId="{B2AF2565-278E-4956-9505-C737244B1385}" srcOrd="0" destOrd="0" presId="urn:microsoft.com/office/officeart/2008/layout/LinedList"/>
    <dgm:cxn modelId="{ED06C4FB-B2BD-4D37-9914-D2FF29964A20}" type="presParOf" srcId="{14499E3E-D2C5-41D1-807A-963DAC20D301}" destId="{C5DE03DE-BE90-41DF-B3EB-74F4AABE9B1B}" srcOrd="1" destOrd="0" presId="urn:microsoft.com/office/officeart/2008/layout/LinedList"/>
    <dgm:cxn modelId="{F40036BE-DCE4-4A59-845F-63F4C12F4030}" type="presParOf" srcId="{C63CC216-4C7E-46AA-9FBE-89C29099312F}" destId="{F9BEC30C-A058-4330-A823-23E186F7695E}" srcOrd="6" destOrd="0" presId="urn:microsoft.com/office/officeart/2008/layout/LinedList"/>
    <dgm:cxn modelId="{E437373B-6637-4713-BF6D-2825FCD6EA24}" type="presParOf" srcId="{C63CC216-4C7E-46AA-9FBE-89C29099312F}" destId="{3C11E595-A322-4097-B03B-89A12247FB91}" srcOrd="7" destOrd="0" presId="urn:microsoft.com/office/officeart/2008/layout/LinedList"/>
    <dgm:cxn modelId="{E2CB0AEB-85BF-4E5C-AC91-2DFDCDCE5AF2}" type="presParOf" srcId="{3C11E595-A322-4097-B03B-89A12247FB91}" destId="{0B32A5E6-D0C6-46FB-9B0B-F8990F284B5C}" srcOrd="0" destOrd="0" presId="urn:microsoft.com/office/officeart/2008/layout/LinedList"/>
    <dgm:cxn modelId="{3B45EA50-1A78-4162-95C3-2EB961DC665D}" type="presParOf" srcId="{3C11E595-A322-4097-B03B-89A12247FB91}" destId="{F1E218BD-AD1D-4559-8E0E-6C589716D8E4}" srcOrd="1" destOrd="0" presId="urn:microsoft.com/office/officeart/2008/layout/LinedList"/>
    <dgm:cxn modelId="{44F39CA1-0FBB-47AC-8A17-4A383161F351}" type="presParOf" srcId="{C63CC216-4C7E-46AA-9FBE-89C29099312F}" destId="{DDC23869-DF3A-4A94-9B0D-56FB04C44F15}" srcOrd="8" destOrd="0" presId="urn:microsoft.com/office/officeart/2008/layout/LinedList"/>
    <dgm:cxn modelId="{628EC2C0-41E6-4691-B74F-1198054FA7F5}" type="presParOf" srcId="{C63CC216-4C7E-46AA-9FBE-89C29099312F}" destId="{FE22B51D-9158-4D90-8B80-AD7F1550474E}" srcOrd="9" destOrd="0" presId="urn:microsoft.com/office/officeart/2008/layout/LinedList"/>
    <dgm:cxn modelId="{937FD2A1-BA2F-49A3-8102-F11BCD683378}" type="presParOf" srcId="{FE22B51D-9158-4D90-8B80-AD7F1550474E}" destId="{89981063-5114-4A08-B887-21635E3D164F}" srcOrd="0" destOrd="0" presId="urn:microsoft.com/office/officeart/2008/layout/LinedList"/>
    <dgm:cxn modelId="{B7C894F8-4D8A-4DA4-90E5-7A39C9886421}" type="presParOf" srcId="{FE22B51D-9158-4D90-8B80-AD7F1550474E}" destId="{7372532C-5181-4EFA-987C-D4975E794259}" srcOrd="1" destOrd="0" presId="urn:microsoft.com/office/officeart/2008/layout/LinedList"/>
    <dgm:cxn modelId="{7DA992D1-CAF5-4DE4-8157-8B46AFAC5531}" type="presParOf" srcId="{C63CC216-4C7E-46AA-9FBE-89C29099312F}" destId="{2A90D88D-0D06-4E71-8E19-8953202987DD}" srcOrd="10" destOrd="0" presId="urn:microsoft.com/office/officeart/2008/layout/LinedList"/>
    <dgm:cxn modelId="{3BB318AC-D6C2-4DAB-BAAF-FC98840D4946}" type="presParOf" srcId="{C63CC216-4C7E-46AA-9FBE-89C29099312F}" destId="{BB7F1000-3B34-4BFE-B250-931E0D458FB9}" srcOrd="11" destOrd="0" presId="urn:microsoft.com/office/officeart/2008/layout/LinedList"/>
    <dgm:cxn modelId="{30B46AA5-85DA-4BE0-9FC8-869B42E7504B}" type="presParOf" srcId="{BB7F1000-3B34-4BFE-B250-931E0D458FB9}" destId="{721529B7-B446-4CF9-A1DF-CD36E57E7A4B}" srcOrd="0" destOrd="0" presId="urn:microsoft.com/office/officeart/2008/layout/LinedList"/>
    <dgm:cxn modelId="{5AB2564B-FA3F-4F5D-9C1C-01DD015F8E01}" type="presParOf" srcId="{BB7F1000-3B34-4BFE-B250-931E0D458FB9}" destId="{65B1A9E8-E3CA-4FDD-AAC2-4BEF8A34FA7E}" srcOrd="1" destOrd="0" presId="urn:microsoft.com/office/officeart/2008/layout/LinedList"/>
    <dgm:cxn modelId="{4E716847-B6E6-43F5-967E-9C42B1A69FC1}" type="presParOf" srcId="{C63CC216-4C7E-46AA-9FBE-89C29099312F}" destId="{25EA1A26-B17C-4195-873C-F7DA624E0ED1}" srcOrd="12" destOrd="0" presId="urn:microsoft.com/office/officeart/2008/layout/LinedList"/>
    <dgm:cxn modelId="{F49E502A-203F-47E8-B460-4BE9AD31F34D}" type="presParOf" srcId="{C63CC216-4C7E-46AA-9FBE-89C29099312F}" destId="{19694EAF-E25A-48A8-83F0-C7B186348217}" srcOrd="13" destOrd="0" presId="urn:microsoft.com/office/officeart/2008/layout/LinedList"/>
    <dgm:cxn modelId="{9E6C871B-B871-42EB-89AC-777578EBF1CF}" type="presParOf" srcId="{19694EAF-E25A-48A8-83F0-C7B186348217}" destId="{3057C022-20AF-4329-AFF1-EB8DE95108DF}" srcOrd="0" destOrd="0" presId="urn:microsoft.com/office/officeart/2008/layout/LinedList"/>
    <dgm:cxn modelId="{B9FD1C21-B39C-40F0-B98C-D55B2A85C960}" type="presParOf" srcId="{19694EAF-E25A-48A8-83F0-C7B186348217}" destId="{27D3B24F-371D-46BE-8040-95208ECC9CBF}" srcOrd="1" destOrd="0" presId="urn:microsoft.com/office/officeart/2008/layout/LinedList"/>
    <dgm:cxn modelId="{9C48B22A-3BA1-4EF3-8A10-86FF5A5D75FB}" type="presParOf" srcId="{C63CC216-4C7E-46AA-9FBE-89C29099312F}" destId="{E30A9C42-2B45-4247-B78C-65E4C70ECB04}" srcOrd="14" destOrd="0" presId="urn:microsoft.com/office/officeart/2008/layout/LinedList"/>
    <dgm:cxn modelId="{251EF668-D148-4459-878D-6FFC7F9D3B83}" type="presParOf" srcId="{C63CC216-4C7E-46AA-9FBE-89C29099312F}" destId="{86687972-83AA-49FD-9DDB-78947D5D3E7E}" srcOrd="15" destOrd="0" presId="urn:microsoft.com/office/officeart/2008/layout/LinedList"/>
    <dgm:cxn modelId="{CBBDABC0-DAA0-4081-B155-4DC10221EA47}" type="presParOf" srcId="{86687972-83AA-49FD-9DDB-78947D5D3E7E}" destId="{0C1629F9-939D-4C26-A5C9-BE660D8A3211}" srcOrd="0" destOrd="0" presId="urn:microsoft.com/office/officeart/2008/layout/LinedList"/>
    <dgm:cxn modelId="{C817945F-96F7-4A51-BE39-B74436FBEF88}" type="presParOf" srcId="{86687972-83AA-49FD-9DDB-78947D5D3E7E}" destId="{851C9DB1-715A-45A1-A0FF-DEB63E4E84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3EA8CF-7C66-4FD2-B0DD-F46ECDB5ACCE}" type="doc">
      <dgm:prSet loTypeId="urn:microsoft.com/office/officeart/2008/layout/LinedList" loCatId="Inbox" qsTypeId="urn:microsoft.com/office/officeart/2005/8/quickstyle/simple1" qsCatId="simple" csTypeId="urn:microsoft.com/office/officeart/2005/8/colors/accent2_1" csCatId="accent2" phldr="1"/>
      <dgm:spPr/>
      <dgm:t>
        <a:bodyPr/>
        <a:lstStyle/>
        <a:p>
          <a:endParaRPr lang="en-US"/>
        </a:p>
      </dgm:t>
    </dgm:pt>
    <dgm:pt modelId="{E0013051-6035-4F8B-AA59-63A3D1A01538}">
      <dgm:prSet/>
      <dgm:spPr/>
      <dgm:t>
        <a:bodyPr/>
        <a:lstStyle/>
        <a:p>
          <a:r>
            <a:rPr lang="en-US" dirty="0"/>
            <a:t>Watch your add-on code rules at the bottom of each code</a:t>
          </a:r>
        </a:p>
      </dgm:t>
    </dgm:pt>
    <dgm:pt modelId="{FF5F0283-44BC-4874-ABAD-4798213D3E01}" type="parTrans" cxnId="{62344987-A23E-4DAE-ADD2-F400C3BF9A33}">
      <dgm:prSet/>
      <dgm:spPr/>
      <dgm:t>
        <a:bodyPr/>
        <a:lstStyle/>
        <a:p>
          <a:endParaRPr lang="en-US"/>
        </a:p>
      </dgm:t>
    </dgm:pt>
    <dgm:pt modelId="{9B115040-C358-4426-A24C-BB5094D86CFC}" type="sibTrans" cxnId="{62344987-A23E-4DAE-ADD2-F400C3BF9A33}">
      <dgm:prSet/>
      <dgm:spPr/>
      <dgm:t>
        <a:bodyPr/>
        <a:lstStyle/>
        <a:p>
          <a:endParaRPr lang="en-US"/>
        </a:p>
      </dgm:t>
    </dgm:pt>
    <dgm:pt modelId="{FA32EB0F-8494-4DED-978A-0BD734545D65}">
      <dgm:prSet/>
      <dgm:spPr/>
      <dgm:t>
        <a:bodyPr/>
        <a:lstStyle/>
        <a:p>
          <a:r>
            <a:rPr lang="en-US" dirty="0"/>
            <a:t>+34713: percutaneous access and closure of femoral artery for a large sheath (12 French or larger)</a:t>
          </a:r>
        </a:p>
      </dgm:t>
    </dgm:pt>
    <dgm:pt modelId="{F34B9797-E0BF-4E01-8C57-8F6082EAA157}" type="parTrans" cxnId="{3BF5A921-EBB9-4BEF-B771-74A53A6CC8C5}">
      <dgm:prSet/>
      <dgm:spPr/>
      <dgm:t>
        <a:bodyPr/>
        <a:lstStyle/>
        <a:p>
          <a:endParaRPr lang="en-US"/>
        </a:p>
      </dgm:t>
    </dgm:pt>
    <dgm:pt modelId="{FFAC2F3B-93BC-4EBA-A845-C2D6EA5CCA5F}" type="sibTrans" cxnId="{3BF5A921-EBB9-4BEF-B771-74A53A6CC8C5}">
      <dgm:prSet/>
      <dgm:spPr/>
      <dgm:t>
        <a:bodyPr/>
        <a:lstStyle/>
        <a:p>
          <a:endParaRPr lang="en-US"/>
        </a:p>
      </dgm:t>
    </dgm:pt>
    <dgm:pt modelId="{F8AA7B50-5985-41D3-89F6-D18226863FE3}">
      <dgm:prSet/>
      <dgm:spPr/>
      <dgm:t>
        <a:bodyPr/>
        <a:lstStyle/>
        <a:p>
          <a:r>
            <a:rPr lang="en-US" dirty="0"/>
            <a:t>+34812: open exposure, by groin incision</a:t>
          </a:r>
        </a:p>
      </dgm:t>
    </dgm:pt>
    <dgm:pt modelId="{3EB9BED3-2402-45CB-95D2-4849F82B2219}" type="parTrans" cxnId="{DBD907F8-7A62-4856-BF16-67567589DD77}">
      <dgm:prSet/>
      <dgm:spPr/>
      <dgm:t>
        <a:bodyPr/>
        <a:lstStyle/>
        <a:p>
          <a:endParaRPr lang="en-US"/>
        </a:p>
      </dgm:t>
    </dgm:pt>
    <dgm:pt modelId="{8DACA1F3-FBD0-452E-9AA9-A3B9500FEE06}" type="sibTrans" cxnId="{DBD907F8-7A62-4856-BF16-67567589DD77}">
      <dgm:prSet/>
      <dgm:spPr/>
      <dgm:t>
        <a:bodyPr/>
        <a:lstStyle/>
        <a:p>
          <a:endParaRPr lang="en-US"/>
        </a:p>
      </dgm:t>
    </dgm:pt>
    <dgm:pt modelId="{BA96D99F-0254-4D7C-ABF0-FE74DA9AE52E}">
      <dgm:prSet/>
      <dgm:spPr/>
      <dgm:t>
        <a:bodyPr/>
        <a:lstStyle/>
        <a:p>
          <a:r>
            <a:rPr lang="en-US" dirty="0"/>
            <a:t>+34714: open femoral exposure with creation of a conduit, by groin incision</a:t>
          </a:r>
        </a:p>
      </dgm:t>
    </dgm:pt>
    <dgm:pt modelId="{4D81B026-F22A-49B0-9C3F-BDBD754C7918}" type="parTrans" cxnId="{544F9460-88A4-4AF0-AA50-C4323DDC01C5}">
      <dgm:prSet/>
      <dgm:spPr/>
      <dgm:t>
        <a:bodyPr/>
        <a:lstStyle/>
        <a:p>
          <a:endParaRPr lang="en-US"/>
        </a:p>
      </dgm:t>
    </dgm:pt>
    <dgm:pt modelId="{C6F0A4C5-B010-4843-B51F-DBE97F9A86B2}" type="sibTrans" cxnId="{544F9460-88A4-4AF0-AA50-C4323DDC01C5}">
      <dgm:prSet/>
      <dgm:spPr/>
      <dgm:t>
        <a:bodyPr/>
        <a:lstStyle/>
        <a:p>
          <a:endParaRPr lang="en-US"/>
        </a:p>
      </dgm:t>
    </dgm:pt>
    <dgm:pt modelId="{D8F9AA05-EFA4-46B2-B896-CAE8998DC7AA}">
      <dgm:prSet/>
      <dgm:spPr/>
      <dgm:t>
        <a:bodyPr/>
        <a:lstStyle/>
        <a:p>
          <a:r>
            <a:rPr lang="en-US" dirty="0"/>
            <a:t>+34820: open iliac exposure, by  abdominal or retroperitoneal incision </a:t>
          </a:r>
        </a:p>
      </dgm:t>
    </dgm:pt>
    <dgm:pt modelId="{92305029-3C8C-4291-9A4F-35EE6E9062B6}" type="parTrans" cxnId="{37B6EA19-0CF3-41ED-9EC6-9B3BE6061224}">
      <dgm:prSet/>
      <dgm:spPr/>
      <dgm:t>
        <a:bodyPr/>
        <a:lstStyle/>
        <a:p>
          <a:endParaRPr lang="en-US"/>
        </a:p>
      </dgm:t>
    </dgm:pt>
    <dgm:pt modelId="{10BF9A76-E1FD-48DC-8049-FB22B1B470D4}" type="sibTrans" cxnId="{37B6EA19-0CF3-41ED-9EC6-9B3BE6061224}">
      <dgm:prSet/>
      <dgm:spPr/>
      <dgm:t>
        <a:bodyPr/>
        <a:lstStyle/>
        <a:p>
          <a:endParaRPr lang="en-US"/>
        </a:p>
      </dgm:t>
    </dgm:pt>
    <dgm:pt modelId="{A5A91D08-0ABC-4165-AF6F-2F2620DEA671}">
      <dgm:prSet/>
      <dgm:spPr/>
      <dgm:t>
        <a:bodyPr/>
        <a:lstStyle/>
        <a:p>
          <a:r>
            <a:rPr lang="en-US" dirty="0"/>
            <a:t>+34833: open iliac exposure with creation of a conduit by abdominal or retroperitoneal incision</a:t>
          </a:r>
        </a:p>
      </dgm:t>
    </dgm:pt>
    <dgm:pt modelId="{EF375562-AFC0-4745-B026-9572914E6F78}" type="parTrans" cxnId="{6DD8995B-1DBF-48B2-B86D-1659DFB0DAC3}">
      <dgm:prSet/>
      <dgm:spPr/>
      <dgm:t>
        <a:bodyPr/>
        <a:lstStyle/>
        <a:p>
          <a:endParaRPr lang="en-US"/>
        </a:p>
      </dgm:t>
    </dgm:pt>
    <dgm:pt modelId="{C568B308-01C7-4D57-8630-04996A83C682}" type="sibTrans" cxnId="{6DD8995B-1DBF-48B2-B86D-1659DFB0DAC3}">
      <dgm:prSet/>
      <dgm:spPr/>
      <dgm:t>
        <a:bodyPr/>
        <a:lstStyle/>
        <a:p>
          <a:endParaRPr lang="en-US"/>
        </a:p>
      </dgm:t>
    </dgm:pt>
    <dgm:pt modelId="{8DA19FC8-8525-4209-8B01-0A523586DC03}">
      <dgm:prSet/>
      <dgm:spPr/>
      <dgm:t>
        <a:bodyPr/>
        <a:lstStyle/>
        <a:p>
          <a:r>
            <a:rPr lang="en-US" dirty="0"/>
            <a:t>+34834: open brachial</a:t>
          </a:r>
        </a:p>
      </dgm:t>
    </dgm:pt>
    <dgm:pt modelId="{E2646325-D604-41C9-A56F-7A6CBD695540}" type="parTrans" cxnId="{8E7D6F6D-76F1-4348-850F-08B0F28C9615}">
      <dgm:prSet/>
      <dgm:spPr/>
      <dgm:t>
        <a:bodyPr/>
        <a:lstStyle/>
        <a:p>
          <a:endParaRPr lang="en-US"/>
        </a:p>
      </dgm:t>
    </dgm:pt>
    <dgm:pt modelId="{2E949D6C-D68E-49FC-ACFC-4A02DF4AA359}" type="sibTrans" cxnId="{8E7D6F6D-76F1-4348-850F-08B0F28C9615}">
      <dgm:prSet/>
      <dgm:spPr/>
      <dgm:t>
        <a:bodyPr/>
        <a:lstStyle/>
        <a:p>
          <a:endParaRPr lang="en-US"/>
        </a:p>
      </dgm:t>
    </dgm:pt>
    <dgm:pt modelId="{50EB261F-2C35-4E12-B2F4-6F60C92716F4}">
      <dgm:prSet/>
      <dgm:spPr/>
      <dgm:t>
        <a:bodyPr/>
        <a:lstStyle/>
        <a:p>
          <a:r>
            <a:rPr lang="en-US" dirty="0"/>
            <a:t>+34715: open axillary</a:t>
          </a:r>
        </a:p>
      </dgm:t>
    </dgm:pt>
    <dgm:pt modelId="{28E140F9-6022-4AA6-98EC-C791192CDF78}" type="parTrans" cxnId="{EBC7A5B5-2DD0-4810-8E57-2F6EA939F075}">
      <dgm:prSet/>
      <dgm:spPr/>
      <dgm:t>
        <a:bodyPr/>
        <a:lstStyle/>
        <a:p>
          <a:endParaRPr lang="en-US"/>
        </a:p>
      </dgm:t>
    </dgm:pt>
    <dgm:pt modelId="{F8123714-6F86-4334-A5C5-880AB869B6B8}" type="sibTrans" cxnId="{EBC7A5B5-2DD0-4810-8E57-2F6EA939F075}">
      <dgm:prSet/>
      <dgm:spPr/>
      <dgm:t>
        <a:bodyPr/>
        <a:lstStyle/>
        <a:p>
          <a:endParaRPr lang="en-US"/>
        </a:p>
      </dgm:t>
    </dgm:pt>
    <dgm:pt modelId="{87C04461-8016-4656-8F35-EA24E35E485F}">
      <dgm:prSet/>
      <dgm:spPr/>
      <dgm:t>
        <a:bodyPr/>
        <a:lstStyle/>
        <a:p>
          <a:r>
            <a:rPr lang="en-US" dirty="0"/>
            <a:t>+34716: open axillary with creation of a conduit</a:t>
          </a:r>
        </a:p>
      </dgm:t>
    </dgm:pt>
    <dgm:pt modelId="{626EEBA2-10A8-43E7-BF98-B06727F1B94B}" type="parTrans" cxnId="{91912B09-E436-4ACB-87EB-983D026A42E5}">
      <dgm:prSet/>
      <dgm:spPr/>
      <dgm:t>
        <a:bodyPr/>
        <a:lstStyle/>
        <a:p>
          <a:endParaRPr lang="en-US"/>
        </a:p>
      </dgm:t>
    </dgm:pt>
    <dgm:pt modelId="{0C2C4677-88EF-4B33-AD03-1AB6679C591C}" type="sibTrans" cxnId="{91912B09-E436-4ACB-87EB-983D026A42E5}">
      <dgm:prSet/>
      <dgm:spPr/>
      <dgm:t>
        <a:bodyPr/>
        <a:lstStyle/>
        <a:p>
          <a:endParaRPr lang="en-US"/>
        </a:p>
      </dgm:t>
    </dgm:pt>
    <dgm:pt modelId="{D9745C5F-8FCD-4765-89EB-028F2D0C0719}">
      <dgm:prSet/>
      <dgm:spPr/>
      <dgm:t>
        <a:bodyPr/>
        <a:lstStyle/>
        <a:p>
          <a:endParaRPr lang="en-US"/>
        </a:p>
      </dgm:t>
    </dgm:pt>
    <dgm:pt modelId="{329E065C-BAFF-4FEC-A048-52E68EE68B55}" type="parTrans" cxnId="{4813B39F-FB98-495A-AB9F-4081EB2AE931}">
      <dgm:prSet/>
      <dgm:spPr/>
      <dgm:t>
        <a:bodyPr/>
        <a:lstStyle/>
        <a:p>
          <a:endParaRPr lang="en-US"/>
        </a:p>
      </dgm:t>
    </dgm:pt>
    <dgm:pt modelId="{15B5AE6D-1E81-404A-A362-16AEAC10E3C9}" type="sibTrans" cxnId="{4813B39F-FB98-495A-AB9F-4081EB2AE931}">
      <dgm:prSet/>
      <dgm:spPr/>
      <dgm:t>
        <a:bodyPr/>
        <a:lstStyle/>
        <a:p>
          <a:endParaRPr lang="en-US"/>
        </a:p>
      </dgm:t>
    </dgm:pt>
    <dgm:pt modelId="{C63CC216-4C7E-46AA-9FBE-89C29099312F}" type="pres">
      <dgm:prSet presAssocID="{333EA8CF-7C66-4FD2-B0DD-F46ECDB5ACCE}" presName="vert0" presStyleCnt="0">
        <dgm:presLayoutVars>
          <dgm:dir/>
          <dgm:animOne val="branch"/>
          <dgm:animLvl val="lvl"/>
        </dgm:presLayoutVars>
      </dgm:prSet>
      <dgm:spPr/>
    </dgm:pt>
    <dgm:pt modelId="{786DC103-E960-4626-8AAD-BCE0FF31732E}" type="pres">
      <dgm:prSet presAssocID="{E0013051-6035-4F8B-AA59-63A3D1A01538}" presName="thickLine" presStyleLbl="alignNode1" presStyleIdx="0" presStyleCnt="10"/>
      <dgm:spPr/>
    </dgm:pt>
    <dgm:pt modelId="{ECE49C7A-25AA-412F-B1D3-17234041F5D0}" type="pres">
      <dgm:prSet presAssocID="{E0013051-6035-4F8B-AA59-63A3D1A01538}" presName="horz1" presStyleCnt="0"/>
      <dgm:spPr/>
    </dgm:pt>
    <dgm:pt modelId="{7A2F973F-81B9-479B-99E2-56619D7E96B8}" type="pres">
      <dgm:prSet presAssocID="{E0013051-6035-4F8B-AA59-63A3D1A01538}" presName="tx1" presStyleLbl="revTx" presStyleIdx="0" presStyleCnt="10"/>
      <dgm:spPr/>
    </dgm:pt>
    <dgm:pt modelId="{73255778-04DC-4622-BF06-34F54A3E0243}" type="pres">
      <dgm:prSet presAssocID="{E0013051-6035-4F8B-AA59-63A3D1A01538}" presName="vert1" presStyleCnt="0"/>
      <dgm:spPr/>
    </dgm:pt>
    <dgm:pt modelId="{023BE6CB-7321-4F93-BC50-DF7E7CC2F4DA}" type="pres">
      <dgm:prSet presAssocID="{FA32EB0F-8494-4DED-978A-0BD734545D65}" presName="thickLine" presStyleLbl="alignNode1" presStyleIdx="1" presStyleCnt="10"/>
      <dgm:spPr/>
    </dgm:pt>
    <dgm:pt modelId="{C64AA128-13A1-4DC5-8FE5-25FBA757A731}" type="pres">
      <dgm:prSet presAssocID="{FA32EB0F-8494-4DED-978A-0BD734545D65}" presName="horz1" presStyleCnt="0"/>
      <dgm:spPr/>
    </dgm:pt>
    <dgm:pt modelId="{59447D1A-1BF9-4B22-BDBD-1EF69319C9B5}" type="pres">
      <dgm:prSet presAssocID="{FA32EB0F-8494-4DED-978A-0BD734545D65}" presName="tx1" presStyleLbl="revTx" presStyleIdx="1" presStyleCnt="10"/>
      <dgm:spPr/>
    </dgm:pt>
    <dgm:pt modelId="{42D15367-5B49-473E-AC4E-CE3D2220A1FD}" type="pres">
      <dgm:prSet presAssocID="{FA32EB0F-8494-4DED-978A-0BD734545D65}" presName="vert1" presStyleCnt="0"/>
      <dgm:spPr/>
    </dgm:pt>
    <dgm:pt modelId="{25245609-22E6-4E57-9E35-21C092A49584}" type="pres">
      <dgm:prSet presAssocID="{F8AA7B50-5985-41D3-89F6-D18226863FE3}" presName="thickLine" presStyleLbl="alignNode1" presStyleIdx="2" presStyleCnt="10"/>
      <dgm:spPr/>
    </dgm:pt>
    <dgm:pt modelId="{14499E3E-D2C5-41D1-807A-963DAC20D301}" type="pres">
      <dgm:prSet presAssocID="{F8AA7B50-5985-41D3-89F6-D18226863FE3}" presName="horz1" presStyleCnt="0"/>
      <dgm:spPr/>
    </dgm:pt>
    <dgm:pt modelId="{B2AF2565-278E-4956-9505-C737244B1385}" type="pres">
      <dgm:prSet presAssocID="{F8AA7B50-5985-41D3-89F6-D18226863FE3}" presName="tx1" presStyleLbl="revTx" presStyleIdx="2" presStyleCnt="10"/>
      <dgm:spPr/>
    </dgm:pt>
    <dgm:pt modelId="{C5DE03DE-BE90-41DF-B3EB-74F4AABE9B1B}" type="pres">
      <dgm:prSet presAssocID="{F8AA7B50-5985-41D3-89F6-D18226863FE3}" presName="vert1" presStyleCnt="0"/>
      <dgm:spPr/>
    </dgm:pt>
    <dgm:pt modelId="{F9BEC30C-A058-4330-A823-23E186F7695E}" type="pres">
      <dgm:prSet presAssocID="{BA96D99F-0254-4D7C-ABF0-FE74DA9AE52E}" presName="thickLine" presStyleLbl="alignNode1" presStyleIdx="3" presStyleCnt="10"/>
      <dgm:spPr/>
    </dgm:pt>
    <dgm:pt modelId="{3C11E595-A322-4097-B03B-89A12247FB91}" type="pres">
      <dgm:prSet presAssocID="{BA96D99F-0254-4D7C-ABF0-FE74DA9AE52E}" presName="horz1" presStyleCnt="0"/>
      <dgm:spPr/>
    </dgm:pt>
    <dgm:pt modelId="{0B32A5E6-D0C6-46FB-9B0B-F8990F284B5C}" type="pres">
      <dgm:prSet presAssocID="{BA96D99F-0254-4D7C-ABF0-FE74DA9AE52E}" presName="tx1" presStyleLbl="revTx" presStyleIdx="3" presStyleCnt="10"/>
      <dgm:spPr/>
    </dgm:pt>
    <dgm:pt modelId="{F1E218BD-AD1D-4559-8E0E-6C589716D8E4}" type="pres">
      <dgm:prSet presAssocID="{BA96D99F-0254-4D7C-ABF0-FE74DA9AE52E}" presName="vert1" presStyleCnt="0"/>
      <dgm:spPr/>
    </dgm:pt>
    <dgm:pt modelId="{DDC23869-DF3A-4A94-9B0D-56FB04C44F15}" type="pres">
      <dgm:prSet presAssocID="{D8F9AA05-EFA4-46B2-B896-CAE8998DC7AA}" presName="thickLine" presStyleLbl="alignNode1" presStyleIdx="4" presStyleCnt="10"/>
      <dgm:spPr/>
    </dgm:pt>
    <dgm:pt modelId="{FE22B51D-9158-4D90-8B80-AD7F1550474E}" type="pres">
      <dgm:prSet presAssocID="{D8F9AA05-EFA4-46B2-B896-CAE8998DC7AA}" presName="horz1" presStyleCnt="0"/>
      <dgm:spPr/>
    </dgm:pt>
    <dgm:pt modelId="{89981063-5114-4A08-B887-21635E3D164F}" type="pres">
      <dgm:prSet presAssocID="{D8F9AA05-EFA4-46B2-B896-CAE8998DC7AA}" presName="tx1" presStyleLbl="revTx" presStyleIdx="4" presStyleCnt="10"/>
      <dgm:spPr/>
    </dgm:pt>
    <dgm:pt modelId="{7372532C-5181-4EFA-987C-D4975E794259}" type="pres">
      <dgm:prSet presAssocID="{D8F9AA05-EFA4-46B2-B896-CAE8998DC7AA}" presName="vert1" presStyleCnt="0"/>
      <dgm:spPr/>
    </dgm:pt>
    <dgm:pt modelId="{2A90D88D-0D06-4E71-8E19-8953202987DD}" type="pres">
      <dgm:prSet presAssocID="{A5A91D08-0ABC-4165-AF6F-2F2620DEA671}" presName="thickLine" presStyleLbl="alignNode1" presStyleIdx="5" presStyleCnt="10"/>
      <dgm:spPr/>
    </dgm:pt>
    <dgm:pt modelId="{BB7F1000-3B34-4BFE-B250-931E0D458FB9}" type="pres">
      <dgm:prSet presAssocID="{A5A91D08-0ABC-4165-AF6F-2F2620DEA671}" presName="horz1" presStyleCnt="0"/>
      <dgm:spPr/>
    </dgm:pt>
    <dgm:pt modelId="{721529B7-B446-4CF9-A1DF-CD36E57E7A4B}" type="pres">
      <dgm:prSet presAssocID="{A5A91D08-0ABC-4165-AF6F-2F2620DEA671}" presName="tx1" presStyleLbl="revTx" presStyleIdx="5" presStyleCnt="10"/>
      <dgm:spPr/>
    </dgm:pt>
    <dgm:pt modelId="{65B1A9E8-E3CA-4FDD-AAC2-4BEF8A34FA7E}" type="pres">
      <dgm:prSet presAssocID="{A5A91D08-0ABC-4165-AF6F-2F2620DEA671}" presName="vert1" presStyleCnt="0"/>
      <dgm:spPr/>
    </dgm:pt>
    <dgm:pt modelId="{25EA1A26-B17C-4195-873C-F7DA624E0ED1}" type="pres">
      <dgm:prSet presAssocID="{8DA19FC8-8525-4209-8B01-0A523586DC03}" presName="thickLine" presStyleLbl="alignNode1" presStyleIdx="6" presStyleCnt="10"/>
      <dgm:spPr/>
    </dgm:pt>
    <dgm:pt modelId="{19694EAF-E25A-48A8-83F0-C7B186348217}" type="pres">
      <dgm:prSet presAssocID="{8DA19FC8-8525-4209-8B01-0A523586DC03}" presName="horz1" presStyleCnt="0"/>
      <dgm:spPr/>
    </dgm:pt>
    <dgm:pt modelId="{3057C022-20AF-4329-AFF1-EB8DE95108DF}" type="pres">
      <dgm:prSet presAssocID="{8DA19FC8-8525-4209-8B01-0A523586DC03}" presName="tx1" presStyleLbl="revTx" presStyleIdx="6" presStyleCnt="10"/>
      <dgm:spPr/>
    </dgm:pt>
    <dgm:pt modelId="{27D3B24F-371D-46BE-8040-95208ECC9CBF}" type="pres">
      <dgm:prSet presAssocID="{8DA19FC8-8525-4209-8B01-0A523586DC03}" presName="vert1" presStyleCnt="0"/>
      <dgm:spPr/>
    </dgm:pt>
    <dgm:pt modelId="{E30A9C42-2B45-4247-B78C-65E4C70ECB04}" type="pres">
      <dgm:prSet presAssocID="{50EB261F-2C35-4E12-B2F4-6F60C92716F4}" presName="thickLine" presStyleLbl="alignNode1" presStyleIdx="7" presStyleCnt="10"/>
      <dgm:spPr/>
    </dgm:pt>
    <dgm:pt modelId="{86687972-83AA-49FD-9DDB-78947D5D3E7E}" type="pres">
      <dgm:prSet presAssocID="{50EB261F-2C35-4E12-B2F4-6F60C92716F4}" presName="horz1" presStyleCnt="0"/>
      <dgm:spPr/>
    </dgm:pt>
    <dgm:pt modelId="{0C1629F9-939D-4C26-A5C9-BE660D8A3211}" type="pres">
      <dgm:prSet presAssocID="{50EB261F-2C35-4E12-B2F4-6F60C92716F4}" presName="tx1" presStyleLbl="revTx" presStyleIdx="7" presStyleCnt="10"/>
      <dgm:spPr/>
    </dgm:pt>
    <dgm:pt modelId="{851C9DB1-715A-45A1-A0FF-DEB63E4E84BE}" type="pres">
      <dgm:prSet presAssocID="{50EB261F-2C35-4E12-B2F4-6F60C92716F4}" presName="vert1" presStyleCnt="0"/>
      <dgm:spPr/>
    </dgm:pt>
    <dgm:pt modelId="{7F5D85B6-62C0-4FB6-9A5A-66AD601FD5DD}" type="pres">
      <dgm:prSet presAssocID="{87C04461-8016-4656-8F35-EA24E35E485F}" presName="thickLine" presStyleLbl="alignNode1" presStyleIdx="8" presStyleCnt="10"/>
      <dgm:spPr/>
    </dgm:pt>
    <dgm:pt modelId="{48CDF02A-DA2C-4FFB-8FC6-FFC2826DDCC7}" type="pres">
      <dgm:prSet presAssocID="{87C04461-8016-4656-8F35-EA24E35E485F}" presName="horz1" presStyleCnt="0"/>
      <dgm:spPr/>
    </dgm:pt>
    <dgm:pt modelId="{3D560C81-FD64-409D-93F6-FBFDE8008539}" type="pres">
      <dgm:prSet presAssocID="{87C04461-8016-4656-8F35-EA24E35E485F}" presName="tx1" presStyleLbl="revTx" presStyleIdx="8" presStyleCnt="10"/>
      <dgm:spPr/>
    </dgm:pt>
    <dgm:pt modelId="{286D76B5-EADA-4247-BE0E-C0F363886E41}" type="pres">
      <dgm:prSet presAssocID="{87C04461-8016-4656-8F35-EA24E35E485F}" presName="vert1" presStyleCnt="0"/>
      <dgm:spPr/>
    </dgm:pt>
    <dgm:pt modelId="{0DB0197B-8D1C-4E90-9233-A6DC1FDD93E7}" type="pres">
      <dgm:prSet presAssocID="{D9745C5F-8FCD-4765-89EB-028F2D0C0719}" presName="thickLine" presStyleLbl="alignNode1" presStyleIdx="9" presStyleCnt="10"/>
      <dgm:spPr/>
    </dgm:pt>
    <dgm:pt modelId="{197EDF5C-FFB8-4CDF-9994-430D8AE18CC2}" type="pres">
      <dgm:prSet presAssocID="{D9745C5F-8FCD-4765-89EB-028F2D0C0719}" presName="horz1" presStyleCnt="0"/>
      <dgm:spPr/>
    </dgm:pt>
    <dgm:pt modelId="{7A99C967-07C3-466C-A823-4B35627A6DFE}" type="pres">
      <dgm:prSet presAssocID="{D9745C5F-8FCD-4765-89EB-028F2D0C0719}" presName="tx1" presStyleLbl="revTx" presStyleIdx="9" presStyleCnt="10"/>
      <dgm:spPr/>
    </dgm:pt>
    <dgm:pt modelId="{34F0FE1B-5134-4F5C-B12F-59CA4472A8F6}" type="pres">
      <dgm:prSet presAssocID="{D9745C5F-8FCD-4765-89EB-028F2D0C0719}" presName="vert1" presStyleCnt="0"/>
      <dgm:spPr/>
    </dgm:pt>
  </dgm:ptLst>
  <dgm:cxnLst>
    <dgm:cxn modelId="{91912B09-E436-4ACB-87EB-983D026A42E5}" srcId="{333EA8CF-7C66-4FD2-B0DD-F46ECDB5ACCE}" destId="{87C04461-8016-4656-8F35-EA24E35E485F}" srcOrd="8" destOrd="0" parTransId="{626EEBA2-10A8-43E7-BF98-B06727F1B94B}" sibTransId="{0C2C4677-88EF-4B33-AD03-1AB6679C591C}"/>
    <dgm:cxn modelId="{37B6EA19-0CF3-41ED-9EC6-9B3BE6061224}" srcId="{333EA8CF-7C66-4FD2-B0DD-F46ECDB5ACCE}" destId="{D8F9AA05-EFA4-46B2-B896-CAE8998DC7AA}" srcOrd="4" destOrd="0" parTransId="{92305029-3C8C-4291-9A4F-35EE6E9062B6}" sibTransId="{10BF9A76-E1FD-48DC-8049-FB22B1B470D4}"/>
    <dgm:cxn modelId="{3BF5A921-EBB9-4BEF-B771-74A53A6CC8C5}" srcId="{333EA8CF-7C66-4FD2-B0DD-F46ECDB5ACCE}" destId="{FA32EB0F-8494-4DED-978A-0BD734545D65}" srcOrd="1" destOrd="0" parTransId="{F34B9797-E0BF-4E01-8C57-8F6082EAA157}" sibTransId="{FFAC2F3B-93BC-4EBA-A845-C2D6EA5CCA5F}"/>
    <dgm:cxn modelId="{D7D8C829-DA47-476E-8854-2DFB2A204B8F}" type="presOf" srcId="{E0013051-6035-4F8B-AA59-63A3D1A01538}" destId="{7A2F973F-81B9-479B-99E2-56619D7E96B8}" srcOrd="0" destOrd="0" presId="urn:microsoft.com/office/officeart/2008/layout/LinedList"/>
    <dgm:cxn modelId="{6DD8995B-1DBF-48B2-B86D-1659DFB0DAC3}" srcId="{333EA8CF-7C66-4FD2-B0DD-F46ECDB5ACCE}" destId="{A5A91D08-0ABC-4165-AF6F-2F2620DEA671}" srcOrd="5" destOrd="0" parTransId="{EF375562-AFC0-4745-B026-9572914E6F78}" sibTransId="{C568B308-01C7-4D57-8630-04996A83C682}"/>
    <dgm:cxn modelId="{7B041F5F-6E97-4E07-A7B6-EAF67D8749D1}" type="presOf" srcId="{FA32EB0F-8494-4DED-978A-0BD734545D65}" destId="{59447D1A-1BF9-4B22-BDBD-1EF69319C9B5}" srcOrd="0" destOrd="0" presId="urn:microsoft.com/office/officeart/2008/layout/LinedList"/>
    <dgm:cxn modelId="{544F9460-88A4-4AF0-AA50-C4323DDC01C5}" srcId="{333EA8CF-7C66-4FD2-B0DD-F46ECDB5ACCE}" destId="{BA96D99F-0254-4D7C-ABF0-FE74DA9AE52E}" srcOrd="3" destOrd="0" parTransId="{4D81B026-F22A-49B0-9C3F-BDBD754C7918}" sibTransId="{C6F0A4C5-B010-4843-B51F-DBE97F9A86B2}"/>
    <dgm:cxn modelId="{8DFC7045-B512-4EAB-B17E-85125448267B}" type="presOf" srcId="{A5A91D08-0ABC-4165-AF6F-2F2620DEA671}" destId="{721529B7-B446-4CF9-A1DF-CD36E57E7A4B}" srcOrd="0" destOrd="0" presId="urn:microsoft.com/office/officeart/2008/layout/LinedList"/>
    <dgm:cxn modelId="{C5FB756A-4816-4CE4-96D5-5414EB99AF27}" type="presOf" srcId="{D9745C5F-8FCD-4765-89EB-028F2D0C0719}" destId="{7A99C967-07C3-466C-A823-4B35627A6DFE}" srcOrd="0" destOrd="0" presId="urn:microsoft.com/office/officeart/2008/layout/LinedList"/>
    <dgm:cxn modelId="{8E7D6F6D-76F1-4348-850F-08B0F28C9615}" srcId="{333EA8CF-7C66-4FD2-B0DD-F46ECDB5ACCE}" destId="{8DA19FC8-8525-4209-8B01-0A523586DC03}" srcOrd="6" destOrd="0" parTransId="{E2646325-D604-41C9-A56F-7A6CBD695540}" sibTransId="{2E949D6C-D68E-49FC-ACFC-4A02DF4AA359}"/>
    <dgm:cxn modelId="{62344987-A23E-4DAE-ADD2-F400C3BF9A33}" srcId="{333EA8CF-7C66-4FD2-B0DD-F46ECDB5ACCE}" destId="{E0013051-6035-4F8B-AA59-63A3D1A01538}" srcOrd="0" destOrd="0" parTransId="{FF5F0283-44BC-4874-ABAD-4798213D3E01}" sibTransId="{9B115040-C358-4426-A24C-BB5094D86CFC}"/>
    <dgm:cxn modelId="{F080F28D-F206-49F6-9537-AEF083A498CE}" type="presOf" srcId="{D8F9AA05-EFA4-46B2-B896-CAE8998DC7AA}" destId="{89981063-5114-4A08-B887-21635E3D164F}" srcOrd="0" destOrd="0" presId="urn:microsoft.com/office/officeart/2008/layout/LinedList"/>
    <dgm:cxn modelId="{4813B39F-FB98-495A-AB9F-4081EB2AE931}" srcId="{333EA8CF-7C66-4FD2-B0DD-F46ECDB5ACCE}" destId="{D9745C5F-8FCD-4765-89EB-028F2D0C0719}" srcOrd="9" destOrd="0" parTransId="{329E065C-BAFF-4FEC-A048-52E68EE68B55}" sibTransId="{15B5AE6D-1E81-404A-A362-16AEAC10E3C9}"/>
    <dgm:cxn modelId="{EBC7A5B5-2DD0-4810-8E57-2F6EA939F075}" srcId="{333EA8CF-7C66-4FD2-B0DD-F46ECDB5ACCE}" destId="{50EB261F-2C35-4E12-B2F4-6F60C92716F4}" srcOrd="7" destOrd="0" parTransId="{28E140F9-6022-4AA6-98EC-C791192CDF78}" sibTransId="{F8123714-6F86-4334-A5C5-880AB869B6B8}"/>
    <dgm:cxn modelId="{4F84C6B7-B84D-491C-BD63-B09C37532566}" type="presOf" srcId="{F8AA7B50-5985-41D3-89F6-D18226863FE3}" destId="{B2AF2565-278E-4956-9505-C737244B1385}" srcOrd="0" destOrd="0" presId="urn:microsoft.com/office/officeart/2008/layout/LinedList"/>
    <dgm:cxn modelId="{50AA62CF-03B1-4209-B51B-D94EBD522CF8}" type="presOf" srcId="{BA96D99F-0254-4D7C-ABF0-FE74DA9AE52E}" destId="{0B32A5E6-D0C6-46FB-9B0B-F8990F284B5C}" srcOrd="0" destOrd="0" presId="urn:microsoft.com/office/officeart/2008/layout/LinedList"/>
    <dgm:cxn modelId="{C01E2DD2-6770-4E1F-A144-9B29A460FAA7}" type="presOf" srcId="{333EA8CF-7C66-4FD2-B0DD-F46ECDB5ACCE}" destId="{C63CC216-4C7E-46AA-9FBE-89C29099312F}" srcOrd="0" destOrd="0" presId="urn:microsoft.com/office/officeart/2008/layout/LinedList"/>
    <dgm:cxn modelId="{1B4153D5-D54A-45EB-AE23-CF65D5DE45AB}" type="presOf" srcId="{50EB261F-2C35-4E12-B2F4-6F60C92716F4}" destId="{0C1629F9-939D-4C26-A5C9-BE660D8A3211}" srcOrd="0" destOrd="0" presId="urn:microsoft.com/office/officeart/2008/layout/LinedList"/>
    <dgm:cxn modelId="{903722D8-9AA3-4414-B6B1-66B66769CC76}" type="presOf" srcId="{87C04461-8016-4656-8F35-EA24E35E485F}" destId="{3D560C81-FD64-409D-93F6-FBFDE8008539}" srcOrd="0" destOrd="0" presId="urn:microsoft.com/office/officeart/2008/layout/LinedList"/>
    <dgm:cxn modelId="{8519BBF7-8F89-4FE9-BE52-2B54D4211695}" type="presOf" srcId="{8DA19FC8-8525-4209-8B01-0A523586DC03}" destId="{3057C022-20AF-4329-AFF1-EB8DE95108DF}" srcOrd="0" destOrd="0" presId="urn:microsoft.com/office/officeart/2008/layout/LinedList"/>
    <dgm:cxn modelId="{DBD907F8-7A62-4856-BF16-67567589DD77}" srcId="{333EA8CF-7C66-4FD2-B0DD-F46ECDB5ACCE}" destId="{F8AA7B50-5985-41D3-89F6-D18226863FE3}" srcOrd="2" destOrd="0" parTransId="{3EB9BED3-2402-45CB-95D2-4849F82B2219}" sibTransId="{8DACA1F3-FBD0-452E-9AA9-A3B9500FEE06}"/>
    <dgm:cxn modelId="{65B19918-BDA1-4AAD-B1A4-52CEF6AA61BC}" type="presParOf" srcId="{C63CC216-4C7E-46AA-9FBE-89C29099312F}" destId="{786DC103-E960-4626-8AAD-BCE0FF31732E}" srcOrd="0" destOrd="0" presId="urn:microsoft.com/office/officeart/2008/layout/LinedList"/>
    <dgm:cxn modelId="{448DA12E-D2DD-449D-B090-F2D159FFBC5C}" type="presParOf" srcId="{C63CC216-4C7E-46AA-9FBE-89C29099312F}" destId="{ECE49C7A-25AA-412F-B1D3-17234041F5D0}" srcOrd="1" destOrd="0" presId="urn:microsoft.com/office/officeart/2008/layout/LinedList"/>
    <dgm:cxn modelId="{2A97E6CD-0B46-4AAE-92F7-AA8EC613A09D}" type="presParOf" srcId="{ECE49C7A-25AA-412F-B1D3-17234041F5D0}" destId="{7A2F973F-81B9-479B-99E2-56619D7E96B8}" srcOrd="0" destOrd="0" presId="urn:microsoft.com/office/officeart/2008/layout/LinedList"/>
    <dgm:cxn modelId="{7703A1C1-9516-46FC-82CF-51396A2D053C}" type="presParOf" srcId="{ECE49C7A-25AA-412F-B1D3-17234041F5D0}" destId="{73255778-04DC-4622-BF06-34F54A3E0243}" srcOrd="1" destOrd="0" presId="urn:microsoft.com/office/officeart/2008/layout/LinedList"/>
    <dgm:cxn modelId="{FB750A43-53F3-414C-BA50-74CD8B6F6A8F}" type="presParOf" srcId="{C63CC216-4C7E-46AA-9FBE-89C29099312F}" destId="{023BE6CB-7321-4F93-BC50-DF7E7CC2F4DA}" srcOrd="2" destOrd="0" presId="urn:microsoft.com/office/officeart/2008/layout/LinedList"/>
    <dgm:cxn modelId="{7BFFDE5E-0A4B-4469-876D-47B46A33B289}" type="presParOf" srcId="{C63CC216-4C7E-46AA-9FBE-89C29099312F}" destId="{C64AA128-13A1-4DC5-8FE5-25FBA757A731}" srcOrd="3" destOrd="0" presId="urn:microsoft.com/office/officeart/2008/layout/LinedList"/>
    <dgm:cxn modelId="{C37C9839-2F01-47D5-A6E9-FED5CBD1231A}" type="presParOf" srcId="{C64AA128-13A1-4DC5-8FE5-25FBA757A731}" destId="{59447D1A-1BF9-4B22-BDBD-1EF69319C9B5}" srcOrd="0" destOrd="0" presId="urn:microsoft.com/office/officeart/2008/layout/LinedList"/>
    <dgm:cxn modelId="{467D898E-5ED2-4FD4-9FA7-9540A39B78CC}" type="presParOf" srcId="{C64AA128-13A1-4DC5-8FE5-25FBA757A731}" destId="{42D15367-5B49-473E-AC4E-CE3D2220A1FD}" srcOrd="1" destOrd="0" presId="urn:microsoft.com/office/officeart/2008/layout/LinedList"/>
    <dgm:cxn modelId="{A26932A5-5067-451D-98F0-4F1D2B3B312C}" type="presParOf" srcId="{C63CC216-4C7E-46AA-9FBE-89C29099312F}" destId="{25245609-22E6-4E57-9E35-21C092A49584}" srcOrd="4" destOrd="0" presId="urn:microsoft.com/office/officeart/2008/layout/LinedList"/>
    <dgm:cxn modelId="{3D7729E7-A89F-45FE-84AA-BA327F2E1268}" type="presParOf" srcId="{C63CC216-4C7E-46AA-9FBE-89C29099312F}" destId="{14499E3E-D2C5-41D1-807A-963DAC20D301}" srcOrd="5" destOrd="0" presId="urn:microsoft.com/office/officeart/2008/layout/LinedList"/>
    <dgm:cxn modelId="{10B80EB4-72AB-4E25-A2EA-0B263BE329CB}" type="presParOf" srcId="{14499E3E-D2C5-41D1-807A-963DAC20D301}" destId="{B2AF2565-278E-4956-9505-C737244B1385}" srcOrd="0" destOrd="0" presId="urn:microsoft.com/office/officeart/2008/layout/LinedList"/>
    <dgm:cxn modelId="{050D6D50-5EEE-4355-B843-36619ACD0485}" type="presParOf" srcId="{14499E3E-D2C5-41D1-807A-963DAC20D301}" destId="{C5DE03DE-BE90-41DF-B3EB-74F4AABE9B1B}" srcOrd="1" destOrd="0" presId="urn:microsoft.com/office/officeart/2008/layout/LinedList"/>
    <dgm:cxn modelId="{08B230E7-BD5C-41DF-BE1B-5F80D625902D}" type="presParOf" srcId="{C63CC216-4C7E-46AA-9FBE-89C29099312F}" destId="{F9BEC30C-A058-4330-A823-23E186F7695E}" srcOrd="6" destOrd="0" presId="urn:microsoft.com/office/officeart/2008/layout/LinedList"/>
    <dgm:cxn modelId="{4762E41A-ADCF-4766-8B8B-9FD5C7D05D86}" type="presParOf" srcId="{C63CC216-4C7E-46AA-9FBE-89C29099312F}" destId="{3C11E595-A322-4097-B03B-89A12247FB91}" srcOrd="7" destOrd="0" presId="urn:microsoft.com/office/officeart/2008/layout/LinedList"/>
    <dgm:cxn modelId="{A7E0CC7C-118D-4F8E-9014-6C05DC02887D}" type="presParOf" srcId="{3C11E595-A322-4097-B03B-89A12247FB91}" destId="{0B32A5E6-D0C6-46FB-9B0B-F8990F284B5C}" srcOrd="0" destOrd="0" presId="urn:microsoft.com/office/officeart/2008/layout/LinedList"/>
    <dgm:cxn modelId="{CC31883D-85E0-46EC-B0F5-9C8E28F2EEB6}" type="presParOf" srcId="{3C11E595-A322-4097-B03B-89A12247FB91}" destId="{F1E218BD-AD1D-4559-8E0E-6C589716D8E4}" srcOrd="1" destOrd="0" presId="urn:microsoft.com/office/officeart/2008/layout/LinedList"/>
    <dgm:cxn modelId="{C5D3A0A2-9361-4500-8DDB-76B4A38CD423}" type="presParOf" srcId="{C63CC216-4C7E-46AA-9FBE-89C29099312F}" destId="{DDC23869-DF3A-4A94-9B0D-56FB04C44F15}" srcOrd="8" destOrd="0" presId="urn:microsoft.com/office/officeart/2008/layout/LinedList"/>
    <dgm:cxn modelId="{1F9ACFE6-590A-455B-9F58-9EF5DB43770D}" type="presParOf" srcId="{C63CC216-4C7E-46AA-9FBE-89C29099312F}" destId="{FE22B51D-9158-4D90-8B80-AD7F1550474E}" srcOrd="9" destOrd="0" presId="urn:microsoft.com/office/officeart/2008/layout/LinedList"/>
    <dgm:cxn modelId="{93AEACE6-42DA-42B5-8363-9882E3BFFC70}" type="presParOf" srcId="{FE22B51D-9158-4D90-8B80-AD7F1550474E}" destId="{89981063-5114-4A08-B887-21635E3D164F}" srcOrd="0" destOrd="0" presId="urn:microsoft.com/office/officeart/2008/layout/LinedList"/>
    <dgm:cxn modelId="{9362838D-9A6F-4D4B-AF51-54D1F76B75B5}" type="presParOf" srcId="{FE22B51D-9158-4D90-8B80-AD7F1550474E}" destId="{7372532C-5181-4EFA-987C-D4975E794259}" srcOrd="1" destOrd="0" presId="urn:microsoft.com/office/officeart/2008/layout/LinedList"/>
    <dgm:cxn modelId="{DE818149-AA96-4996-AAB6-A261E5587257}" type="presParOf" srcId="{C63CC216-4C7E-46AA-9FBE-89C29099312F}" destId="{2A90D88D-0D06-4E71-8E19-8953202987DD}" srcOrd="10" destOrd="0" presId="urn:microsoft.com/office/officeart/2008/layout/LinedList"/>
    <dgm:cxn modelId="{1DA02806-96B5-463F-B364-2F28A976B876}" type="presParOf" srcId="{C63CC216-4C7E-46AA-9FBE-89C29099312F}" destId="{BB7F1000-3B34-4BFE-B250-931E0D458FB9}" srcOrd="11" destOrd="0" presId="urn:microsoft.com/office/officeart/2008/layout/LinedList"/>
    <dgm:cxn modelId="{D09386FB-B6A0-41A4-A1EF-241DE8275D2E}" type="presParOf" srcId="{BB7F1000-3B34-4BFE-B250-931E0D458FB9}" destId="{721529B7-B446-4CF9-A1DF-CD36E57E7A4B}" srcOrd="0" destOrd="0" presId="urn:microsoft.com/office/officeart/2008/layout/LinedList"/>
    <dgm:cxn modelId="{0D06B40F-D4FC-45EC-B6B8-48B1C873A505}" type="presParOf" srcId="{BB7F1000-3B34-4BFE-B250-931E0D458FB9}" destId="{65B1A9E8-E3CA-4FDD-AAC2-4BEF8A34FA7E}" srcOrd="1" destOrd="0" presId="urn:microsoft.com/office/officeart/2008/layout/LinedList"/>
    <dgm:cxn modelId="{66207097-91AA-4556-B5FD-5EC9190365D9}" type="presParOf" srcId="{C63CC216-4C7E-46AA-9FBE-89C29099312F}" destId="{25EA1A26-B17C-4195-873C-F7DA624E0ED1}" srcOrd="12" destOrd="0" presId="urn:microsoft.com/office/officeart/2008/layout/LinedList"/>
    <dgm:cxn modelId="{E30463F9-F17F-4B52-86F5-D4D08C929C3D}" type="presParOf" srcId="{C63CC216-4C7E-46AA-9FBE-89C29099312F}" destId="{19694EAF-E25A-48A8-83F0-C7B186348217}" srcOrd="13" destOrd="0" presId="urn:microsoft.com/office/officeart/2008/layout/LinedList"/>
    <dgm:cxn modelId="{344C1762-DB27-4114-8D9F-0DA2E3ECCAF3}" type="presParOf" srcId="{19694EAF-E25A-48A8-83F0-C7B186348217}" destId="{3057C022-20AF-4329-AFF1-EB8DE95108DF}" srcOrd="0" destOrd="0" presId="urn:microsoft.com/office/officeart/2008/layout/LinedList"/>
    <dgm:cxn modelId="{EF660CAB-F5E3-4154-97BC-5ECAF61DC752}" type="presParOf" srcId="{19694EAF-E25A-48A8-83F0-C7B186348217}" destId="{27D3B24F-371D-46BE-8040-95208ECC9CBF}" srcOrd="1" destOrd="0" presId="urn:microsoft.com/office/officeart/2008/layout/LinedList"/>
    <dgm:cxn modelId="{11A6903C-006E-414D-B43B-3E2596D8FB98}" type="presParOf" srcId="{C63CC216-4C7E-46AA-9FBE-89C29099312F}" destId="{E30A9C42-2B45-4247-B78C-65E4C70ECB04}" srcOrd="14" destOrd="0" presId="urn:microsoft.com/office/officeart/2008/layout/LinedList"/>
    <dgm:cxn modelId="{06262879-CB1E-4E1F-9D68-63143BC1B870}" type="presParOf" srcId="{C63CC216-4C7E-46AA-9FBE-89C29099312F}" destId="{86687972-83AA-49FD-9DDB-78947D5D3E7E}" srcOrd="15" destOrd="0" presId="urn:microsoft.com/office/officeart/2008/layout/LinedList"/>
    <dgm:cxn modelId="{CB5C2BE6-E6C2-4933-A6AC-66EE3882643F}" type="presParOf" srcId="{86687972-83AA-49FD-9DDB-78947D5D3E7E}" destId="{0C1629F9-939D-4C26-A5C9-BE660D8A3211}" srcOrd="0" destOrd="0" presId="urn:microsoft.com/office/officeart/2008/layout/LinedList"/>
    <dgm:cxn modelId="{66826E37-87FB-45E8-A7AB-AF3912712759}" type="presParOf" srcId="{86687972-83AA-49FD-9DDB-78947D5D3E7E}" destId="{851C9DB1-715A-45A1-A0FF-DEB63E4E84BE}" srcOrd="1" destOrd="0" presId="urn:microsoft.com/office/officeart/2008/layout/LinedList"/>
    <dgm:cxn modelId="{961F9ED8-5BE3-40C5-A20C-F8CAA43AE1F5}" type="presParOf" srcId="{C63CC216-4C7E-46AA-9FBE-89C29099312F}" destId="{7F5D85B6-62C0-4FB6-9A5A-66AD601FD5DD}" srcOrd="16" destOrd="0" presId="urn:microsoft.com/office/officeart/2008/layout/LinedList"/>
    <dgm:cxn modelId="{C9A92EE9-6C6F-4791-BEC8-A052FD62F939}" type="presParOf" srcId="{C63CC216-4C7E-46AA-9FBE-89C29099312F}" destId="{48CDF02A-DA2C-4FFB-8FC6-FFC2826DDCC7}" srcOrd="17" destOrd="0" presId="urn:microsoft.com/office/officeart/2008/layout/LinedList"/>
    <dgm:cxn modelId="{7F98A64A-6C33-4A03-8BAC-764317191CDB}" type="presParOf" srcId="{48CDF02A-DA2C-4FFB-8FC6-FFC2826DDCC7}" destId="{3D560C81-FD64-409D-93F6-FBFDE8008539}" srcOrd="0" destOrd="0" presId="urn:microsoft.com/office/officeart/2008/layout/LinedList"/>
    <dgm:cxn modelId="{EF574C06-AA94-477A-9CB1-0E4E135F26AA}" type="presParOf" srcId="{48CDF02A-DA2C-4FFB-8FC6-FFC2826DDCC7}" destId="{286D76B5-EADA-4247-BE0E-C0F363886E41}" srcOrd="1" destOrd="0" presId="urn:microsoft.com/office/officeart/2008/layout/LinedList"/>
    <dgm:cxn modelId="{81401A26-A722-4E76-8E7A-BA22FD975503}" type="presParOf" srcId="{C63CC216-4C7E-46AA-9FBE-89C29099312F}" destId="{0DB0197B-8D1C-4E90-9233-A6DC1FDD93E7}" srcOrd="18" destOrd="0" presId="urn:microsoft.com/office/officeart/2008/layout/LinedList"/>
    <dgm:cxn modelId="{FFCB9FB9-6962-4902-AC1F-FD00046947A7}" type="presParOf" srcId="{C63CC216-4C7E-46AA-9FBE-89C29099312F}" destId="{197EDF5C-FFB8-4CDF-9994-430D8AE18CC2}" srcOrd="19" destOrd="0" presId="urn:microsoft.com/office/officeart/2008/layout/LinedList"/>
    <dgm:cxn modelId="{7F96E232-2F60-4A00-BC85-4E26C90034E6}" type="presParOf" srcId="{197EDF5C-FFB8-4CDF-9994-430D8AE18CC2}" destId="{7A99C967-07C3-466C-A823-4B35627A6DFE}" srcOrd="0" destOrd="0" presId="urn:microsoft.com/office/officeart/2008/layout/LinedList"/>
    <dgm:cxn modelId="{3DF5332E-B049-43F8-8290-CB8DFA76DA7A}" type="presParOf" srcId="{197EDF5C-FFB8-4CDF-9994-430D8AE18CC2}" destId="{34F0FE1B-5134-4F5C-B12F-59CA4472A8F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25A26E-84CB-4460-9C03-61887BC91941}" type="doc">
      <dgm:prSet loTypeId="urn:microsoft.com/office/officeart/2005/8/layout/vList2" loCatId="Inbox" qsTypeId="urn:microsoft.com/office/officeart/2005/8/quickstyle/simple1" qsCatId="simple" csTypeId="urn:microsoft.com/office/officeart/2005/8/colors/ColorSchemeForSuggestions" csCatId="other"/>
      <dgm:spPr/>
      <dgm:t>
        <a:bodyPr/>
        <a:lstStyle/>
        <a:p>
          <a:endParaRPr lang="en-US"/>
        </a:p>
      </dgm:t>
    </dgm:pt>
    <dgm:pt modelId="{331F2076-0E0B-4213-9827-35E3B8A83321}">
      <dgm:prSet/>
      <dgm:spPr/>
      <dgm:t>
        <a:bodyPr/>
        <a:lstStyle/>
        <a:p>
          <a:r>
            <a:rPr lang="en-US"/>
            <a:t>36468: sclerosant for spider veins; limb or trunk</a:t>
          </a:r>
        </a:p>
      </dgm:t>
    </dgm:pt>
    <dgm:pt modelId="{8DA6D868-BF4D-4CF7-8A65-8CAC29ED2F82}" type="parTrans" cxnId="{8EB57995-4EBB-4DE0-A251-BE6539F679B9}">
      <dgm:prSet/>
      <dgm:spPr/>
      <dgm:t>
        <a:bodyPr/>
        <a:lstStyle/>
        <a:p>
          <a:endParaRPr lang="en-US"/>
        </a:p>
      </dgm:t>
    </dgm:pt>
    <dgm:pt modelId="{5ACDD2DB-AC42-49D4-9EDC-DB1853B4205E}" type="sibTrans" cxnId="{8EB57995-4EBB-4DE0-A251-BE6539F679B9}">
      <dgm:prSet/>
      <dgm:spPr/>
      <dgm:t>
        <a:bodyPr/>
        <a:lstStyle/>
        <a:p>
          <a:endParaRPr lang="en-US"/>
        </a:p>
      </dgm:t>
    </dgm:pt>
    <dgm:pt modelId="{D9806A0B-C3F9-4F60-A869-A6EC17782B8C}">
      <dgm:prSet/>
      <dgm:spPr/>
      <dgm:t>
        <a:bodyPr/>
        <a:lstStyle/>
        <a:p>
          <a:r>
            <a:rPr lang="en-US"/>
            <a:t>36470: sclerosant; single incompetent vein</a:t>
          </a:r>
        </a:p>
      </dgm:t>
    </dgm:pt>
    <dgm:pt modelId="{8851A0A8-1C40-40B9-824A-45E246270B27}" type="parTrans" cxnId="{5A33AFBF-384F-49DD-9E05-36DEC9E00C17}">
      <dgm:prSet/>
      <dgm:spPr/>
      <dgm:t>
        <a:bodyPr/>
        <a:lstStyle/>
        <a:p>
          <a:endParaRPr lang="en-US"/>
        </a:p>
      </dgm:t>
    </dgm:pt>
    <dgm:pt modelId="{EEF4FDA8-CE1B-47AF-956C-ECCD5B7840AF}" type="sibTrans" cxnId="{5A33AFBF-384F-49DD-9E05-36DEC9E00C17}">
      <dgm:prSet/>
      <dgm:spPr/>
      <dgm:t>
        <a:bodyPr/>
        <a:lstStyle/>
        <a:p>
          <a:endParaRPr lang="en-US"/>
        </a:p>
      </dgm:t>
    </dgm:pt>
    <dgm:pt modelId="{BB0B8D09-004C-4F5B-9580-4EA2A63DCE76}">
      <dgm:prSet/>
      <dgm:spPr/>
      <dgm:t>
        <a:bodyPr/>
        <a:lstStyle/>
        <a:p>
          <a:r>
            <a:rPr lang="en-US"/>
            <a:t>36471: 	multiple incompetent veins</a:t>
          </a:r>
        </a:p>
      </dgm:t>
    </dgm:pt>
    <dgm:pt modelId="{1F2F6599-2F91-4530-A858-C962F61F878A}" type="parTrans" cxnId="{A93624CC-7230-466E-AA6C-F91F16441F0B}">
      <dgm:prSet/>
      <dgm:spPr/>
      <dgm:t>
        <a:bodyPr/>
        <a:lstStyle/>
        <a:p>
          <a:endParaRPr lang="en-US"/>
        </a:p>
      </dgm:t>
    </dgm:pt>
    <dgm:pt modelId="{AD7B5AE9-5A74-4B30-81D4-C9921BB65C40}" type="sibTrans" cxnId="{A93624CC-7230-466E-AA6C-F91F16441F0B}">
      <dgm:prSet/>
      <dgm:spPr/>
      <dgm:t>
        <a:bodyPr/>
        <a:lstStyle/>
        <a:p>
          <a:endParaRPr lang="en-US"/>
        </a:p>
      </dgm:t>
    </dgm:pt>
    <dgm:pt modelId="{8E3D25C9-AB55-42F0-AE94-D42604C954C9}">
      <dgm:prSet/>
      <dgm:spPr/>
      <dgm:t>
        <a:bodyPr/>
        <a:lstStyle/>
        <a:p>
          <a:r>
            <a:rPr lang="en-US"/>
            <a:t>36465: non-compounded foam sclerosant with compression; single incompetent truncal vein</a:t>
          </a:r>
        </a:p>
      </dgm:t>
    </dgm:pt>
    <dgm:pt modelId="{EF95BCAF-D867-46F1-AC22-650C1F0FE083}" type="parTrans" cxnId="{0B09BB25-18CC-4323-8767-6121694D637E}">
      <dgm:prSet/>
      <dgm:spPr/>
      <dgm:t>
        <a:bodyPr/>
        <a:lstStyle/>
        <a:p>
          <a:endParaRPr lang="en-US"/>
        </a:p>
      </dgm:t>
    </dgm:pt>
    <dgm:pt modelId="{556B07A6-17F2-4F0D-91ED-769117BD93F6}" type="sibTrans" cxnId="{0B09BB25-18CC-4323-8767-6121694D637E}">
      <dgm:prSet/>
      <dgm:spPr/>
      <dgm:t>
        <a:bodyPr/>
        <a:lstStyle/>
        <a:p>
          <a:endParaRPr lang="en-US"/>
        </a:p>
      </dgm:t>
    </dgm:pt>
    <dgm:pt modelId="{BBAC8086-8B9D-4FB9-A2F1-BEEBF742D302}">
      <dgm:prSet/>
      <dgm:spPr/>
      <dgm:t>
        <a:bodyPr/>
        <a:lstStyle/>
        <a:p>
          <a:r>
            <a:rPr lang="en-US"/>
            <a:t>36466: 	multiple incompetent truncal veins</a:t>
          </a:r>
        </a:p>
      </dgm:t>
    </dgm:pt>
    <dgm:pt modelId="{160D4580-41B6-4F5A-9CD3-A20DDC9C8D27}" type="parTrans" cxnId="{C3CD7FD5-5979-4A57-A35E-F9D9D7597555}">
      <dgm:prSet/>
      <dgm:spPr/>
      <dgm:t>
        <a:bodyPr/>
        <a:lstStyle/>
        <a:p>
          <a:endParaRPr lang="en-US"/>
        </a:p>
      </dgm:t>
    </dgm:pt>
    <dgm:pt modelId="{E1AB6943-F02A-4E1B-916B-21BD9B98DE74}" type="sibTrans" cxnId="{C3CD7FD5-5979-4A57-A35E-F9D9D7597555}">
      <dgm:prSet/>
      <dgm:spPr/>
      <dgm:t>
        <a:bodyPr/>
        <a:lstStyle/>
        <a:p>
          <a:endParaRPr lang="en-US"/>
        </a:p>
      </dgm:t>
    </dgm:pt>
    <dgm:pt modelId="{78FC0132-AB6D-4AFD-81B2-72F26B77CDD8}">
      <dgm:prSet/>
      <dgm:spPr/>
      <dgm:t>
        <a:bodyPr/>
        <a:lstStyle/>
        <a:p>
          <a:r>
            <a:rPr lang="en-US"/>
            <a:t>36482: endovenous ablation of incompetent vein of a chemical adhesive; first vein</a:t>
          </a:r>
        </a:p>
      </dgm:t>
    </dgm:pt>
    <dgm:pt modelId="{CDABB19D-2563-42A3-B8AE-32275C2DBCC6}" type="parTrans" cxnId="{4609CC49-B7BF-474A-A829-9D18BD24DD06}">
      <dgm:prSet/>
      <dgm:spPr/>
      <dgm:t>
        <a:bodyPr/>
        <a:lstStyle/>
        <a:p>
          <a:endParaRPr lang="en-US"/>
        </a:p>
      </dgm:t>
    </dgm:pt>
    <dgm:pt modelId="{2DAD61BC-BF80-4922-B290-21E39F0E22FD}" type="sibTrans" cxnId="{4609CC49-B7BF-474A-A829-9D18BD24DD06}">
      <dgm:prSet/>
      <dgm:spPr/>
      <dgm:t>
        <a:bodyPr/>
        <a:lstStyle/>
        <a:p>
          <a:endParaRPr lang="en-US"/>
        </a:p>
      </dgm:t>
    </dgm:pt>
    <dgm:pt modelId="{F7D8E5C1-D909-4287-BDEA-D24203CCCEA9}">
      <dgm:prSet/>
      <dgm:spPr/>
      <dgm:t>
        <a:bodyPr/>
        <a:lstStyle/>
        <a:p>
          <a:r>
            <a:rPr lang="en-US"/>
            <a:t>36483	subsequent veins in a single extremity</a:t>
          </a:r>
        </a:p>
      </dgm:t>
    </dgm:pt>
    <dgm:pt modelId="{39B81E94-0391-4FB5-87A0-4B440790D577}" type="parTrans" cxnId="{1550D726-7F31-4F23-AA53-E36152236535}">
      <dgm:prSet/>
      <dgm:spPr/>
      <dgm:t>
        <a:bodyPr/>
        <a:lstStyle/>
        <a:p>
          <a:endParaRPr lang="en-US"/>
        </a:p>
      </dgm:t>
    </dgm:pt>
    <dgm:pt modelId="{32FD498D-B21E-48DD-96CC-1AA83A85F9BB}" type="sibTrans" cxnId="{1550D726-7F31-4F23-AA53-E36152236535}">
      <dgm:prSet/>
      <dgm:spPr/>
      <dgm:t>
        <a:bodyPr/>
        <a:lstStyle/>
        <a:p>
          <a:endParaRPr lang="en-US"/>
        </a:p>
      </dgm:t>
    </dgm:pt>
    <dgm:pt modelId="{FFB693E6-6A51-4D58-BB6D-C47349D144F3}" type="pres">
      <dgm:prSet presAssocID="{7125A26E-84CB-4460-9C03-61887BC91941}" presName="linear" presStyleCnt="0">
        <dgm:presLayoutVars>
          <dgm:animLvl val="lvl"/>
          <dgm:resizeHandles val="exact"/>
        </dgm:presLayoutVars>
      </dgm:prSet>
      <dgm:spPr/>
    </dgm:pt>
    <dgm:pt modelId="{63962181-1E49-49EC-AF40-9E59D1B8A284}" type="pres">
      <dgm:prSet presAssocID="{331F2076-0E0B-4213-9827-35E3B8A83321}" presName="parentText" presStyleLbl="node1" presStyleIdx="0" presStyleCnt="7">
        <dgm:presLayoutVars>
          <dgm:chMax val="0"/>
          <dgm:bulletEnabled val="1"/>
        </dgm:presLayoutVars>
      </dgm:prSet>
      <dgm:spPr/>
    </dgm:pt>
    <dgm:pt modelId="{317FF1BB-92BB-45F3-B973-FF4B80A4B838}" type="pres">
      <dgm:prSet presAssocID="{5ACDD2DB-AC42-49D4-9EDC-DB1853B4205E}" presName="spacer" presStyleCnt="0"/>
      <dgm:spPr/>
    </dgm:pt>
    <dgm:pt modelId="{950485F9-9178-44B1-AC2C-DC75EDC0B47C}" type="pres">
      <dgm:prSet presAssocID="{D9806A0B-C3F9-4F60-A869-A6EC17782B8C}" presName="parentText" presStyleLbl="node1" presStyleIdx="1" presStyleCnt="7">
        <dgm:presLayoutVars>
          <dgm:chMax val="0"/>
          <dgm:bulletEnabled val="1"/>
        </dgm:presLayoutVars>
      </dgm:prSet>
      <dgm:spPr/>
    </dgm:pt>
    <dgm:pt modelId="{46B5FE93-7CC0-44F9-8E64-FE39769938E5}" type="pres">
      <dgm:prSet presAssocID="{EEF4FDA8-CE1B-47AF-956C-ECCD5B7840AF}" presName="spacer" presStyleCnt="0"/>
      <dgm:spPr/>
    </dgm:pt>
    <dgm:pt modelId="{83182CC9-53F8-447A-BF8F-E88AF99C2E97}" type="pres">
      <dgm:prSet presAssocID="{BB0B8D09-004C-4F5B-9580-4EA2A63DCE76}" presName="parentText" presStyleLbl="node1" presStyleIdx="2" presStyleCnt="7">
        <dgm:presLayoutVars>
          <dgm:chMax val="0"/>
          <dgm:bulletEnabled val="1"/>
        </dgm:presLayoutVars>
      </dgm:prSet>
      <dgm:spPr/>
    </dgm:pt>
    <dgm:pt modelId="{5269F282-1485-4F1E-834D-835836D9E49F}" type="pres">
      <dgm:prSet presAssocID="{AD7B5AE9-5A74-4B30-81D4-C9921BB65C40}" presName="spacer" presStyleCnt="0"/>
      <dgm:spPr/>
    </dgm:pt>
    <dgm:pt modelId="{24C89024-A5E5-4BCE-92D3-6CDD53F8E307}" type="pres">
      <dgm:prSet presAssocID="{8E3D25C9-AB55-42F0-AE94-D42604C954C9}" presName="parentText" presStyleLbl="node1" presStyleIdx="3" presStyleCnt="7">
        <dgm:presLayoutVars>
          <dgm:chMax val="0"/>
          <dgm:bulletEnabled val="1"/>
        </dgm:presLayoutVars>
      </dgm:prSet>
      <dgm:spPr/>
    </dgm:pt>
    <dgm:pt modelId="{8905E3AF-EA7F-43EE-8DCF-7BAF6803848E}" type="pres">
      <dgm:prSet presAssocID="{556B07A6-17F2-4F0D-91ED-769117BD93F6}" presName="spacer" presStyleCnt="0"/>
      <dgm:spPr/>
    </dgm:pt>
    <dgm:pt modelId="{C0AC3D80-7ABB-47CF-832A-E5AAC0F79310}" type="pres">
      <dgm:prSet presAssocID="{BBAC8086-8B9D-4FB9-A2F1-BEEBF742D302}" presName="parentText" presStyleLbl="node1" presStyleIdx="4" presStyleCnt="7">
        <dgm:presLayoutVars>
          <dgm:chMax val="0"/>
          <dgm:bulletEnabled val="1"/>
        </dgm:presLayoutVars>
      </dgm:prSet>
      <dgm:spPr/>
    </dgm:pt>
    <dgm:pt modelId="{E9BCA9EE-61BC-49DE-A725-9AE2271B932E}" type="pres">
      <dgm:prSet presAssocID="{E1AB6943-F02A-4E1B-916B-21BD9B98DE74}" presName="spacer" presStyleCnt="0"/>
      <dgm:spPr/>
    </dgm:pt>
    <dgm:pt modelId="{CF0B4E50-E27A-4A17-8061-C5C7D135D77F}" type="pres">
      <dgm:prSet presAssocID="{78FC0132-AB6D-4AFD-81B2-72F26B77CDD8}" presName="parentText" presStyleLbl="node1" presStyleIdx="5" presStyleCnt="7">
        <dgm:presLayoutVars>
          <dgm:chMax val="0"/>
          <dgm:bulletEnabled val="1"/>
        </dgm:presLayoutVars>
      </dgm:prSet>
      <dgm:spPr/>
    </dgm:pt>
    <dgm:pt modelId="{EDAACBC6-2B8A-4D9D-9471-2434B0B03D74}" type="pres">
      <dgm:prSet presAssocID="{2DAD61BC-BF80-4922-B290-21E39F0E22FD}" presName="spacer" presStyleCnt="0"/>
      <dgm:spPr/>
    </dgm:pt>
    <dgm:pt modelId="{3C65C2A2-E1D1-47FD-8E72-251D9D92A8CE}" type="pres">
      <dgm:prSet presAssocID="{F7D8E5C1-D909-4287-BDEA-D24203CCCEA9}" presName="parentText" presStyleLbl="node1" presStyleIdx="6" presStyleCnt="7">
        <dgm:presLayoutVars>
          <dgm:chMax val="0"/>
          <dgm:bulletEnabled val="1"/>
        </dgm:presLayoutVars>
      </dgm:prSet>
      <dgm:spPr/>
    </dgm:pt>
  </dgm:ptLst>
  <dgm:cxnLst>
    <dgm:cxn modelId="{34F04F22-4C00-4AEE-81E7-ADDAB24781DE}" type="presOf" srcId="{78FC0132-AB6D-4AFD-81B2-72F26B77CDD8}" destId="{CF0B4E50-E27A-4A17-8061-C5C7D135D77F}" srcOrd="0" destOrd="0" presId="urn:microsoft.com/office/officeart/2005/8/layout/vList2"/>
    <dgm:cxn modelId="{0B09BB25-18CC-4323-8767-6121694D637E}" srcId="{7125A26E-84CB-4460-9C03-61887BC91941}" destId="{8E3D25C9-AB55-42F0-AE94-D42604C954C9}" srcOrd="3" destOrd="0" parTransId="{EF95BCAF-D867-46F1-AC22-650C1F0FE083}" sibTransId="{556B07A6-17F2-4F0D-91ED-769117BD93F6}"/>
    <dgm:cxn modelId="{1550D726-7F31-4F23-AA53-E36152236535}" srcId="{7125A26E-84CB-4460-9C03-61887BC91941}" destId="{F7D8E5C1-D909-4287-BDEA-D24203CCCEA9}" srcOrd="6" destOrd="0" parTransId="{39B81E94-0391-4FB5-87A0-4B440790D577}" sibTransId="{32FD498D-B21E-48DD-96CC-1AA83A85F9BB}"/>
    <dgm:cxn modelId="{0B9AE532-BE70-4DBA-A143-840CEE681A1C}" type="presOf" srcId="{BB0B8D09-004C-4F5B-9580-4EA2A63DCE76}" destId="{83182CC9-53F8-447A-BF8F-E88AF99C2E97}" srcOrd="0" destOrd="0" presId="urn:microsoft.com/office/officeart/2005/8/layout/vList2"/>
    <dgm:cxn modelId="{BEF51265-BAC5-46B1-B5B5-A7F0CBADC4DF}" type="presOf" srcId="{F7D8E5C1-D909-4287-BDEA-D24203CCCEA9}" destId="{3C65C2A2-E1D1-47FD-8E72-251D9D92A8CE}" srcOrd="0" destOrd="0" presId="urn:microsoft.com/office/officeart/2005/8/layout/vList2"/>
    <dgm:cxn modelId="{4609CC49-B7BF-474A-A829-9D18BD24DD06}" srcId="{7125A26E-84CB-4460-9C03-61887BC91941}" destId="{78FC0132-AB6D-4AFD-81B2-72F26B77CDD8}" srcOrd="5" destOrd="0" parTransId="{CDABB19D-2563-42A3-B8AE-32275C2DBCC6}" sibTransId="{2DAD61BC-BF80-4922-B290-21E39F0E22FD}"/>
    <dgm:cxn modelId="{B1F03F77-D19A-401C-8480-2A82F61B792E}" type="presOf" srcId="{BBAC8086-8B9D-4FB9-A2F1-BEEBF742D302}" destId="{C0AC3D80-7ABB-47CF-832A-E5AAC0F79310}" srcOrd="0" destOrd="0" presId="urn:microsoft.com/office/officeart/2005/8/layout/vList2"/>
    <dgm:cxn modelId="{9ABB885A-1021-48E7-9A10-AECC00CCDCDA}" type="presOf" srcId="{7125A26E-84CB-4460-9C03-61887BC91941}" destId="{FFB693E6-6A51-4D58-BB6D-C47349D144F3}" srcOrd="0" destOrd="0" presId="urn:microsoft.com/office/officeart/2005/8/layout/vList2"/>
    <dgm:cxn modelId="{E4956490-BE4A-4734-ACE2-7C29CFB2E491}" type="presOf" srcId="{331F2076-0E0B-4213-9827-35E3B8A83321}" destId="{63962181-1E49-49EC-AF40-9E59D1B8A284}" srcOrd="0" destOrd="0" presId="urn:microsoft.com/office/officeart/2005/8/layout/vList2"/>
    <dgm:cxn modelId="{8EB57995-4EBB-4DE0-A251-BE6539F679B9}" srcId="{7125A26E-84CB-4460-9C03-61887BC91941}" destId="{331F2076-0E0B-4213-9827-35E3B8A83321}" srcOrd="0" destOrd="0" parTransId="{8DA6D868-BF4D-4CF7-8A65-8CAC29ED2F82}" sibTransId="{5ACDD2DB-AC42-49D4-9EDC-DB1853B4205E}"/>
    <dgm:cxn modelId="{5A33AFBF-384F-49DD-9E05-36DEC9E00C17}" srcId="{7125A26E-84CB-4460-9C03-61887BC91941}" destId="{D9806A0B-C3F9-4F60-A869-A6EC17782B8C}" srcOrd="1" destOrd="0" parTransId="{8851A0A8-1C40-40B9-824A-45E246270B27}" sibTransId="{EEF4FDA8-CE1B-47AF-956C-ECCD5B7840AF}"/>
    <dgm:cxn modelId="{6AAA79C4-16E9-4F43-9938-66A88E370C75}" type="presOf" srcId="{D9806A0B-C3F9-4F60-A869-A6EC17782B8C}" destId="{950485F9-9178-44B1-AC2C-DC75EDC0B47C}" srcOrd="0" destOrd="0" presId="urn:microsoft.com/office/officeart/2005/8/layout/vList2"/>
    <dgm:cxn modelId="{A93624CC-7230-466E-AA6C-F91F16441F0B}" srcId="{7125A26E-84CB-4460-9C03-61887BC91941}" destId="{BB0B8D09-004C-4F5B-9580-4EA2A63DCE76}" srcOrd="2" destOrd="0" parTransId="{1F2F6599-2F91-4530-A858-C962F61F878A}" sibTransId="{AD7B5AE9-5A74-4B30-81D4-C9921BB65C40}"/>
    <dgm:cxn modelId="{C3CD7FD5-5979-4A57-A35E-F9D9D7597555}" srcId="{7125A26E-84CB-4460-9C03-61887BC91941}" destId="{BBAC8086-8B9D-4FB9-A2F1-BEEBF742D302}" srcOrd="4" destOrd="0" parTransId="{160D4580-41B6-4F5A-9CD3-A20DDC9C8D27}" sibTransId="{E1AB6943-F02A-4E1B-916B-21BD9B98DE74}"/>
    <dgm:cxn modelId="{095A86E1-9988-407D-B818-AB958F3FFE01}" type="presOf" srcId="{8E3D25C9-AB55-42F0-AE94-D42604C954C9}" destId="{24C89024-A5E5-4BCE-92D3-6CDD53F8E307}" srcOrd="0" destOrd="0" presId="urn:microsoft.com/office/officeart/2005/8/layout/vList2"/>
    <dgm:cxn modelId="{16060951-6AF1-460C-94E6-F1C4C28DCFD3}" type="presParOf" srcId="{FFB693E6-6A51-4D58-BB6D-C47349D144F3}" destId="{63962181-1E49-49EC-AF40-9E59D1B8A284}" srcOrd="0" destOrd="0" presId="urn:microsoft.com/office/officeart/2005/8/layout/vList2"/>
    <dgm:cxn modelId="{99E8CFC0-FD11-4816-A72C-4B60A45D6460}" type="presParOf" srcId="{FFB693E6-6A51-4D58-BB6D-C47349D144F3}" destId="{317FF1BB-92BB-45F3-B973-FF4B80A4B838}" srcOrd="1" destOrd="0" presId="urn:microsoft.com/office/officeart/2005/8/layout/vList2"/>
    <dgm:cxn modelId="{3F4C11EF-D08A-4F57-8C51-10AC2FD88E89}" type="presParOf" srcId="{FFB693E6-6A51-4D58-BB6D-C47349D144F3}" destId="{950485F9-9178-44B1-AC2C-DC75EDC0B47C}" srcOrd="2" destOrd="0" presId="urn:microsoft.com/office/officeart/2005/8/layout/vList2"/>
    <dgm:cxn modelId="{63D97CEC-51F7-420D-AB4D-FE417EDE516D}" type="presParOf" srcId="{FFB693E6-6A51-4D58-BB6D-C47349D144F3}" destId="{46B5FE93-7CC0-44F9-8E64-FE39769938E5}" srcOrd="3" destOrd="0" presId="urn:microsoft.com/office/officeart/2005/8/layout/vList2"/>
    <dgm:cxn modelId="{20485E31-3749-48EC-A902-B524D31CC63F}" type="presParOf" srcId="{FFB693E6-6A51-4D58-BB6D-C47349D144F3}" destId="{83182CC9-53F8-447A-BF8F-E88AF99C2E97}" srcOrd="4" destOrd="0" presId="urn:microsoft.com/office/officeart/2005/8/layout/vList2"/>
    <dgm:cxn modelId="{B3830A2F-3398-4F5C-80C5-6847F14DB03C}" type="presParOf" srcId="{FFB693E6-6A51-4D58-BB6D-C47349D144F3}" destId="{5269F282-1485-4F1E-834D-835836D9E49F}" srcOrd="5" destOrd="0" presId="urn:microsoft.com/office/officeart/2005/8/layout/vList2"/>
    <dgm:cxn modelId="{B6F5DF87-F28C-4DF8-AA46-DFE5B734574C}" type="presParOf" srcId="{FFB693E6-6A51-4D58-BB6D-C47349D144F3}" destId="{24C89024-A5E5-4BCE-92D3-6CDD53F8E307}" srcOrd="6" destOrd="0" presId="urn:microsoft.com/office/officeart/2005/8/layout/vList2"/>
    <dgm:cxn modelId="{718CF065-B6B8-4696-A8F3-FDB15FC6017A}" type="presParOf" srcId="{FFB693E6-6A51-4D58-BB6D-C47349D144F3}" destId="{8905E3AF-EA7F-43EE-8DCF-7BAF6803848E}" srcOrd="7" destOrd="0" presId="urn:microsoft.com/office/officeart/2005/8/layout/vList2"/>
    <dgm:cxn modelId="{10075424-F4CD-4B0A-8FF8-EF3159CB1612}" type="presParOf" srcId="{FFB693E6-6A51-4D58-BB6D-C47349D144F3}" destId="{C0AC3D80-7ABB-47CF-832A-E5AAC0F79310}" srcOrd="8" destOrd="0" presId="urn:microsoft.com/office/officeart/2005/8/layout/vList2"/>
    <dgm:cxn modelId="{76E6A518-21D1-4BFD-9E77-C71DB1CA1F8A}" type="presParOf" srcId="{FFB693E6-6A51-4D58-BB6D-C47349D144F3}" destId="{E9BCA9EE-61BC-49DE-A725-9AE2271B932E}" srcOrd="9" destOrd="0" presId="urn:microsoft.com/office/officeart/2005/8/layout/vList2"/>
    <dgm:cxn modelId="{E4955D45-5900-4EF9-B29B-D84B6D1AA93F}" type="presParOf" srcId="{FFB693E6-6A51-4D58-BB6D-C47349D144F3}" destId="{CF0B4E50-E27A-4A17-8061-C5C7D135D77F}" srcOrd="10" destOrd="0" presId="urn:microsoft.com/office/officeart/2005/8/layout/vList2"/>
    <dgm:cxn modelId="{7A5E0ECA-894F-4A78-9227-943CFD30FB53}" type="presParOf" srcId="{FFB693E6-6A51-4D58-BB6D-C47349D144F3}" destId="{EDAACBC6-2B8A-4D9D-9471-2434B0B03D74}" srcOrd="11" destOrd="0" presId="urn:microsoft.com/office/officeart/2005/8/layout/vList2"/>
    <dgm:cxn modelId="{10E2A1D8-C5BE-4561-8620-68F368AE01F5}" type="presParOf" srcId="{FFB693E6-6A51-4D58-BB6D-C47349D144F3}" destId="{3C65C2A2-E1D1-47FD-8E72-251D9D92A8C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696739-625F-43CB-9086-5522B7058DB5}" type="doc">
      <dgm:prSet loTypeId="urn:microsoft.com/office/officeart/2016/7/layout/BasicProcessNew" loCatId="process" qsTypeId="urn:microsoft.com/office/officeart/2005/8/quickstyle/simple1" qsCatId="simple" csTypeId="urn:microsoft.com/office/officeart/2005/8/colors/ColorSchemeForSuggestions" csCatId="other"/>
      <dgm:spPr/>
      <dgm:t>
        <a:bodyPr/>
        <a:lstStyle/>
        <a:p>
          <a:endParaRPr lang="en-US"/>
        </a:p>
      </dgm:t>
    </dgm:pt>
    <dgm:pt modelId="{EF879849-C4B3-4E5C-9471-B9DE0C894D24}">
      <dgm:prSet/>
      <dgm:spPr/>
      <dgm:t>
        <a:bodyPr/>
        <a:lstStyle/>
        <a:p>
          <a:r>
            <a:rPr lang="en-US"/>
            <a:t>Diagnostic Radiology</a:t>
          </a:r>
        </a:p>
      </dgm:t>
    </dgm:pt>
    <dgm:pt modelId="{C18DB091-386C-4573-9D39-43DAAEE1BDC5}" type="parTrans" cxnId="{80D73D6E-446C-4135-9171-78AB2F161E33}">
      <dgm:prSet/>
      <dgm:spPr/>
      <dgm:t>
        <a:bodyPr/>
        <a:lstStyle/>
        <a:p>
          <a:endParaRPr lang="en-US"/>
        </a:p>
      </dgm:t>
    </dgm:pt>
    <dgm:pt modelId="{8EF55C11-BE1A-483A-A89A-E2D22F1D904A}" type="sibTrans" cxnId="{80D73D6E-446C-4135-9171-78AB2F161E33}">
      <dgm:prSet/>
      <dgm:spPr/>
      <dgm:t>
        <a:bodyPr/>
        <a:lstStyle/>
        <a:p>
          <a:endParaRPr lang="en-US"/>
        </a:p>
      </dgm:t>
    </dgm:pt>
    <dgm:pt modelId="{10E9DFFD-BEDD-46D4-B9BE-840BFC5DE4DE}">
      <dgm:prSet/>
      <dgm:spPr/>
      <dgm:t>
        <a:bodyPr/>
        <a:lstStyle/>
        <a:p>
          <a:pPr>
            <a:buNone/>
          </a:pPr>
          <a:r>
            <a:rPr lang="en-US"/>
            <a:t>Codes 71010–71035 have been deleted and replaced by the following:</a:t>
          </a:r>
        </a:p>
      </dgm:t>
    </dgm:pt>
    <dgm:pt modelId="{A3DA076F-E5D7-4F88-8A05-72CABEC959FF}" type="parTrans" cxnId="{2C2C84B5-6B49-4C1D-9048-B5BA34128358}">
      <dgm:prSet/>
      <dgm:spPr/>
      <dgm:t>
        <a:bodyPr/>
        <a:lstStyle/>
        <a:p>
          <a:endParaRPr lang="en-US"/>
        </a:p>
      </dgm:t>
    </dgm:pt>
    <dgm:pt modelId="{D7A3BCE1-439C-44AF-8188-B6AAE613C97B}" type="sibTrans" cxnId="{2C2C84B5-6B49-4C1D-9048-B5BA34128358}">
      <dgm:prSet/>
      <dgm:spPr/>
      <dgm:t>
        <a:bodyPr/>
        <a:lstStyle/>
        <a:p>
          <a:endParaRPr lang="en-US"/>
        </a:p>
      </dgm:t>
    </dgm:pt>
    <dgm:pt modelId="{ED168F66-BAC6-44D8-8F8B-01BC07BFDD08}">
      <dgm:prSet/>
      <dgm:spPr/>
      <dgm:t>
        <a:bodyPr/>
        <a:lstStyle/>
        <a:p>
          <a:pPr>
            <a:buFontTx/>
            <a:buNone/>
          </a:pPr>
          <a:r>
            <a:rPr lang="en-US" dirty="0"/>
            <a:t>● 71045 Radiologic examination, chest; single view</a:t>
          </a:r>
        </a:p>
      </dgm:t>
    </dgm:pt>
    <dgm:pt modelId="{6C985BDE-90A4-482B-8F62-A2F889997AC6}" type="parTrans" cxnId="{25ECFCAE-0AF7-47BC-92AC-3ABA8073E313}">
      <dgm:prSet/>
      <dgm:spPr/>
      <dgm:t>
        <a:bodyPr/>
        <a:lstStyle/>
        <a:p>
          <a:endParaRPr lang="en-US"/>
        </a:p>
      </dgm:t>
    </dgm:pt>
    <dgm:pt modelId="{4F1F38B2-B9A4-43E8-A0D2-0DDB7B2BB36C}" type="sibTrans" cxnId="{25ECFCAE-0AF7-47BC-92AC-3ABA8073E313}">
      <dgm:prSet/>
      <dgm:spPr/>
      <dgm:t>
        <a:bodyPr/>
        <a:lstStyle/>
        <a:p>
          <a:endParaRPr lang="en-US"/>
        </a:p>
      </dgm:t>
    </dgm:pt>
    <dgm:pt modelId="{3B465594-30B9-4390-A6EA-4718C8309C93}">
      <dgm:prSet/>
      <dgm:spPr/>
      <dgm:t>
        <a:bodyPr/>
        <a:lstStyle/>
        <a:p>
          <a:pPr>
            <a:buFontTx/>
            <a:buNone/>
          </a:pPr>
          <a:r>
            <a:rPr lang="en-US" dirty="0"/>
            <a:t>● 71046 2 views</a:t>
          </a:r>
        </a:p>
      </dgm:t>
    </dgm:pt>
    <dgm:pt modelId="{553D0321-7CD5-492F-86DB-06689E733A45}" type="parTrans" cxnId="{A1E43F49-A5FE-47CE-8449-A2124D482526}">
      <dgm:prSet/>
      <dgm:spPr/>
      <dgm:t>
        <a:bodyPr/>
        <a:lstStyle/>
        <a:p>
          <a:endParaRPr lang="en-US"/>
        </a:p>
      </dgm:t>
    </dgm:pt>
    <dgm:pt modelId="{2C9C84F6-ED70-4FC0-8B7D-0FCF48946CF0}" type="sibTrans" cxnId="{A1E43F49-A5FE-47CE-8449-A2124D482526}">
      <dgm:prSet/>
      <dgm:spPr/>
      <dgm:t>
        <a:bodyPr/>
        <a:lstStyle/>
        <a:p>
          <a:endParaRPr lang="en-US"/>
        </a:p>
      </dgm:t>
    </dgm:pt>
    <dgm:pt modelId="{E3F2B362-E473-4C25-8142-75B682F42B16}">
      <dgm:prSet/>
      <dgm:spPr/>
      <dgm:t>
        <a:bodyPr/>
        <a:lstStyle/>
        <a:p>
          <a:pPr>
            <a:buFontTx/>
            <a:buNone/>
          </a:pPr>
          <a:r>
            <a:rPr lang="en-US" dirty="0"/>
            <a:t>● 71047 3 views</a:t>
          </a:r>
        </a:p>
      </dgm:t>
    </dgm:pt>
    <dgm:pt modelId="{2898BFF8-09E9-474C-B8C7-6B051B7FD580}" type="parTrans" cxnId="{AF606421-3B40-4BEA-89EC-6C254D541E66}">
      <dgm:prSet/>
      <dgm:spPr/>
      <dgm:t>
        <a:bodyPr/>
        <a:lstStyle/>
        <a:p>
          <a:endParaRPr lang="en-US"/>
        </a:p>
      </dgm:t>
    </dgm:pt>
    <dgm:pt modelId="{DC5D0B51-D2BB-4359-B053-4E903BE0F8B8}" type="sibTrans" cxnId="{AF606421-3B40-4BEA-89EC-6C254D541E66}">
      <dgm:prSet/>
      <dgm:spPr/>
      <dgm:t>
        <a:bodyPr/>
        <a:lstStyle/>
        <a:p>
          <a:endParaRPr lang="en-US"/>
        </a:p>
      </dgm:t>
    </dgm:pt>
    <dgm:pt modelId="{CD85C137-38DA-4F3D-818F-D8407EFEA1E7}">
      <dgm:prSet/>
      <dgm:spPr/>
      <dgm:t>
        <a:bodyPr/>
        <a:lstStyle/>
        <a:p>
          <a:pPr>
            <a:buFontTx/>
            <a:buNone/>
          </a:pPr>
          <a:r>
            <a:rPr lang="en-US" dirty="0"/>
            <a:t>● 71048 4 or more views</a:t>
          </a:r>
        </a:p>
      </dgm:t>
    </dgm:pt>
    <dgm:pt modelId="{900C7BFF-C198-4BA7-98A7-AE1BF82FDDCB}" type="parTrans" cxnId="{05CD0DEE-511C-4AA8-9264-CC68650EEEB6}">
      <dgm:prSet/>
      <dgm:spPr/>
      <dgm:t>
        <a:bodyPr/>
        <a:lstStyle/>
        <a:p>
          <a:endParaRPr lang="en-US"/>
        </a:p>
      </dgm:t>
    </dgm:pt>
    <dgm:pt modelId="{0402C924-6CC2-450D-BEA0-D6C3997F3225}" type="sibTrans" cxnId="{05CD0DEE-511C-4AA8-9264-CC68650EEEB6}">
      <dgm:prSet/>
      <dgm:spPr/>
      <dgm:t>
        <a:bodyPr/>
        <a:lstStyle/>
        <a:p>
          <a:endParaRPr lang="en-US"/>
        </a:p>
      </dgm:t>
    </dgm:pt>
    <dgm:pt modelId="{8896826A-DB52-4C61-8387-0DA6DBB5CEAF}" type="pres">
      <dgm:prSet presAssocID="{2D696739-625F-43CB-9086-5522B7058DB5}" presName="Name0" presStyleCnt="0">
        <dgm:presLayoutVars>
          <dgm:dir/>
          <dgm:resizeHandles val="exact"/>
        </dgm:presLayoutVars>
      </dgm:prSet>
      <dgm:spPr/>
    </dgm:pt>
    <dgm:pt modelId="{900B3F50-EEBE-4F14-ACDB-844C7D966D78}" type="pres">
      <dgm:prSet presAssocID="{EF879849-C4B3-4E5C-9471-B9DE0C894D24}" presName="node" presStyleLbl="node1" presStyleIdx="0" presStyleCnt="3">
        <dgm:presLayoutVars>
          <dgm:bulletEnabled val="1"/>
        </dgm:presLayoutVars>
      </dgm:prSet>
      <dgm:spPr/>
    </dgm:pt>
    <dgm:pt modelId="{4A742D06-10A2-4AFF-912E-F9C9CBC48D60}" type="pres">
      <dgm:prSet presAssocID="{8EF55C11-BE1A-483A-A89A-E2D22F1D904A}" presName="sibTransSpacerBeforeConnector" presStyleCnt="0"/>
      <dgm:spPr/>
    </dgm:pt>
    <dgm:pt modelId="{1E8493A2-1DD3-4409-8CBA-5DE7A0E84424}" type="pres">
      <dgm:prSet presAssocID="{8EF55C11-BE1A-483A-A89A-E2D22F1D904A}" presName="sibTrans" presStyleLbl="node1" presStyleIdx="1" presStyleCnt="3"/>
      <dgm:spPr/>
    </dgm:pt>
    <dgm:pt modelId="{D3D80D38-6161-48EC-BAE5-4ABD65EA03CD}" type="pres">
      <dgm:prSet presAssocID="{8EF55C11-BE1A-483A-A89A-E2D22F1D904A}" presName="sibTransSpacerAfterConnector" presStyleCnt="0"/>
      <dgm:spPr/>
    </dgm:pt>
    <dgm:pt modelId="{49EE4AEE-BF03-4EB8-AAA2-4144FD829A1A}" type="pres">
      <dgm:prSet presAssocID="{10E9DFFD-BEDD-46D4-B9BE-840BFC5DE4DE}" presName="node" presStyleLbl="node1" presStyleIdx="2" presStyleCnt="3">
        <dgm:presLayoutVars>
          <dgm:bulletEnabled val="1"/>
        </dgm:presLayoutVars>
      </dgm:prSet>
      <dgm:spPr/>
    </dgm:pt>
  </dgm:ptLst>
  <dgm:cxnLst>
    <dgm:cxn modelId="{AF606421-3B40-4BEA-89EC-6C254D541E66}" srcId="{10E9DFFD-BEDD-46D4-B9BE-840BFC5DE4DE}" destId="{E3F2B362-E473-4C25-8142-75B682F42B16}" srcOrd="2" destOrd="0" parTransId="{2898BFF8-09E9-474C-B8C7-6B051B7FD580}" sibTransId="{DC5D0B51-D2BB-4359-B053-4E903BE0F8B8}"/>
    <dgm:cxn modelId="{5C0C8A36-24A9-4912-A023-043EC6EEB698}" type="presOf" srcId="{2D696739-625F-43CB-9086-5522B7058DB5}" destId="{8896826A-DB52-4C61-8387-0DA6DBB5CEAF}" srcOrd="0" destOrd="0" presId="urn:microsoft.com/office/officeart/2016/7/layout/BasicProcessNew"/>
    <dgm:cxn modelId="{A1E43F49-A5FE-47CE-8449-A2124D482526}" srcId="{10E9DFFD-BEDD-46D4-B9BE-840BFC5DE4DE}" destId="{3B465594-30B9-4390-A6EA-4718C8309C93}" srcOrd="1" destOrd="0" parTransId="{553D0321-7CD5-492F-86DB-06689E733A45}" sibTransId="{2C9C84F6-ED70-4FC0-8B7D-0FCF48946CF0}"/>
    <dgm:cxn modelId="{E88F296B-D3EC-4210-BEDB-38A3CCAD853B}" type="presOf" srcId="{8EF55C11-BE1A-483A-A89A-E2D22F1D904A}" destId="{1E8493A2-1DD3-4409-8CBA-5DE7A0E84424}" srcOrd="0" destOrd="0" presId="urn:microsoft.com/office/officeart/2016/7/layout/BasicProcessNew"/>
    <dgm:cxn modelId="{80D73D6E-446C-4135-9171-78AB2F161E33}" srcId="{2D696739-625F-43CB-9086-5522B7058DB5}" destId="{EF879849-C4B3-4E5C-9471-B9DE0C894D24}" srcOrd="0" destOrd="0" parTransId="{C18DB091-386C-4573-9D39-43DAAEE1BDC5}" sibTransId="{8EF55C11-BE1A-483A-A89A-E2D22F1D904A}"/>
    <dgm:cxn modelId="{02B18B76-E542-4174-90BE-C1B9F8267282}" type="presOf" srcId="{ED168F66-BAC6-44D8-8F8B-01BC07BFDD08}" destId="{49EE4AEE-BF03-4EB8-AAA2-4144FD829A1A}" srcOrd="0" destOrd="1" presId="urn:microsoft.com/office/officeart/2016/7/layout/BasicProcessNew"/>
    <dgm:cxn modelId="{7962D7A9-FB60-4489-B163-378E5FF90B43}" type="presOf" srcId="{E3F2B362-E473-4C25-8142-75B682F42B16}" destId="{49EE4AEE-BF03-4EB8-AAA2-4144FD829A1A}" srcOrd="0" destOrd="3" presId="urn:microsoft.com/office/officeart/2016/7/layout/BasicProcessNew"/>
    <dgm:cxn modelId="{9F7628AB-829B-4F87-9642-F968B62F479C}" type="presOf" srcId="{10E9DFFD-BEDD-46D4-B9BE-840BFC5DE4DE}" destId="{49EE4AEE-BF03-4EB8-AAA2-4144FD829A1A}" srcOrd="0" destOrd="0" presId="urn:microsoft.com/office/officeart/2016/7/layout/BasicProcessNew"/>
    <dgm:cxn modelId="{D95968AC-2C9F-4FEA-9162-F371B675E5DB}" type="presOf" srcId="{3B465594-30B9-4390-A6EA-4718C8309C93}" destId="{49EE4AEE-BF03-4EB8-AAA2-4144FD829A1A}" srcOrd="0" destOrd="2" presId="urn:microsoft.com/office/officeart/2016/7/layout/BasicProcessNew"/>
    <dgm:cxn modelId="{25ECFCAE-0AF7-47BC-92AC-3ABA8073E313}" srcId="{10E9DFFD-BEDD-46D4-B9BE-840BFC5DE4DE}" destId="{ED168F66-BAC6-44D8-8F8B-01BC07BFDD08}" srcOrd="0" destOrd="0" parTransId="{6C985BDE-90A4-482B-8F62-A2F889997AC6}" sibTransId="{4F1F38B2-B9A4-43E8-A0D2-0DDB7B2BB36C}"/>
    <dgm:cxn modelId="{2C2C84B5-6B49-4C1D-9048-B5BA34128358}" srcId="{2D696739-625F-43CB-9086-5522B7058DB5}" destId="{10E9DFFD-BEDD-46D4-B9BE-840BFC5DE4DE}" srcOrd="1" destOrd="0" parTransId="{A3DA076F-E5D7-4F88-8A05-72CABEC959FF}" sibTransId="{D7A3BCE1-439C-44AF-8188-B6AAE613C97B}"/>
    <dgm:cxn modelId="{200854D7-383C-408F-916D-C79138595DEA}" type="presOf" srcId="{CD85C137-38DA-4F3D-818F-D8407EFEA1E7}" destId="{49EE4AEE-BF03-4EB8-AAA2-4144FD829A1A}" srcOrd="0" destOrd="4" presId="urn:microsoft.com/office/officeart/2016/7/layout/BasicProcessNew"/>
    <dgm:cxn modelId="{F1B5EAE9-4BC3-4344-829B-E5290BB6C1F3}" type="presOf" srcId="{EF879849-C4B3-4E5C-9471-B9DE0C894D24}" destId="{900B3F50-EEBE-4F14-ACDB-844C7D966D78}" srcOrd="0" destOrd="0" presId="urn:microsoft.com/office/officeart/2016/7/layout/BasicProcessNew"/>
    <dgm:cxn modelId="{05CD0DEE-511C-4AA8-9264-CC68650EEEB6}" srcId="{10E9DFFD-BEDD-46D4-B9BE-840BFC5DE4DE}" destId="{CD85C137-38DA-4F3D-818F-D8407EFEA1E7}" srcOrd="3" destOrd="0" parTransId="{900C7BFF-C198-4BA7-98A7-AE1BF82FDDCB}" sibTransId="{0402C924-6CC2-450D-BEA0-D6C3997F3225}"/>
    <dgm:cxn modelId="{F691B11C-F8BA-4745-92A1-C2B2F5BF1607}" type="presParOf" srcId="{8896826A-DB52-4C61-8387-0DA6DBB5CEAF}" destId="{900B3F50-EEBE-4F14-ACDB-844C7D966D78}" srcOrd="0" destOrd="0" presId="urn:microsoft.com/office/officeart/2016/7/layout/BasicProcessNew"/>
    <dgm:cxn modelId="{350FBCCC-FD7B-495D-A0E1-2277A300490E}" type="presParOf" srcId="{8896826A-DB52-4C61-8387-0DA6DBB5CEAF}" destId="{4A742D06-10A2-4AFF-912E-F9C9CBC48D60}" srcOrd="1" destOrd="0" presId="urn:microsoft.com/office/officeart/2016/7/layout/BasicProcessNew"/>
    <dgm:cxn modelId="{C6661599-D15F-4065-A6C3-334E7F47A38E}" type="presParOf" srcId="{8896826A-DB52-4C61-8387-0DA6DBB5CEAF}" destId="{1E8493A2-1DD3-4409-8CBA-5DE7A0E84424}" srcOrd="2" destOrd="0" presId="urn:microsoft.com/office/officeart/2016/7/layout/BasicProcessNew"/>
    <dgm:cxn modelId="{0315DB71-0CFD-4921-90FE-132231E31B59}" type="presParOf" srcId="{8896826A-DB52-4C61-8387-0DA6DBB5CEAF}" destId="{D3D80D38-6161-48EC-BAE5-4ABD65EA03CD}" srcOrd="3" destOrd="0" presId="urn:microsoft.com/office/officeart/2016/7/layout/BasicProcessNew"/>
    <dgm:cxn modelId="{726A6226-8C9C-466E-9F25-FFAF40038A17}" type="presParOf" srcId="{8896826A-DB52-4C61-8387-0DA6DBB5CEAF}" destId="{49EE4AEE-BF03-4EB8-AAA2-4144FD829A1A}"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696739-625F-43CB-9086-5522B7058DB5}" type="doc">
      <dgm:prSet loTypeId="urn:microsoft.com/office/officeart/2016/7/layout/BasicProcessNew" loCatId="process" qsTypeId="urn:microsoft.com/office/officeart/2005/8/quickstyle/simple1" qsCatId="simple" csTypeId="urn:microsoft.com/office/officeart/2005/8/colors/ColorSchemeForSuggestions" csCatId="other" phldr="1"/>
      <dgm:spPr/>
      <dgm:t>
        <a:bodyPr/>
        <a:lstStyle/>
        <a:p>
          <a:endParaRPr lang="en-US"/>
        </a:p>
      </dgm:t>
    </dgm:pt>
    <dgm:pt modelId="{EF879849-C4B3-4E5C-9471-B9DE0C894D24}">
      <dgm:prSet/>
      <dgm:spPr/>
      <dgm:t>
        <a:bodyPr/>
        <a:lstStyle/>
        <a:p>
          <a:r>
            <a:rPr lang="en-US"/>
            <a:t>Diagnostic Radiology</a:t>
          </a:r>
        </a:p>
      </dgm:t>
    </dgm:pt>
    <dgm:pt modelId="{C18DB091-386C-4573-9D39-43DAAEE1BDC5}" type="parTrans" cxnId="{80D73D6E-446C-4135-9171-78AB2F161E33}">
      <dgm:prSet/>
      <dgm:spPr/>
      <dgm:t>
        <a:bodyPr/>
        <a:lstStyle/>
        <a:p>
          <a:endParaRPr lang="en-US"/>
        </a:p>
      </dgm:t>
    </dgm:pt>
    <dgm:pt modelId="{8EF55C11-BE1A-483A-A89A-E2D22F1D904A}" type="sibTrans" cxnId="{80D73D6E-446C-4135-9171-78AB2F161E33}">
      <dgm:prSet/>
      <dgm:spPr/>
      <dgm:t>
        <a:bodyPr/>
        <a:lstStyle/>
        <a:p>
          <a:endParaRPr lang="en-US"/>
        </a:p>
      </dgm:t>
    </dgm:pt>
    <dgm:pt modelId="{10E9DFFD-BEDD-46D4-B9BE-840BFC5DE4DE}">
      <dgm:prSet/>
      <dgm:spPr/>
      <dgm:t>
        <a:bodyPr/>
        <a:lstStyle/>
        <a:p>
          <a:pPr algn="l">
            <a:buNone/>
          </a:pPr>
          <a:r>
            <a:rPr lang="en-US" dirty="0"/>
            <a:t>Codes 74000–74020 have been deleted and replaced by the following:</a:t>
          </a:r>
        </a:p>
        <a:p>
          <a:pPr algn="l"/>
          <a:endParaRPr lang="en-US" dirty="0"/>
        </a:p>
        <a:p>
          <a:pPr algn="l"/>
          <a:r>
            <a:rPr lang="en-US" dirty="0"/>
            <a:t>● 74018 Radiologic examination, abdomen; 1 view</a:t>
          </a:r>
        </a:p>
        <a:p>
          <a:pPr algn="l"/>
          <a:endParaRPr lang="en-US" dirty="0"/>
        </a:p>
        <a:p>
          <a:pPr algn="l"/>
          <a:r>
            <a:rPr lang="en-US" dirty="0"/>
            <a:t>● 74019 2 views</a:t>
          </a:r>
        </a:p>
        <a:p>
          <a:pPr algn="l"/>
          <a:endParaRPr lang="en-US" dirty="0"/>
        </a:p>
        <a:p>
          <a:pPr algn="l"/>
          <a:r>
            <a:rPr lang="en-US" dirty="0"/>
            <a:t>● 74021 3 or more views</a:t>
          </a:r>
        </a:p>
      </dgm:t>
    </dgm:pt>
    <dgm:pt modelId="{A3DA076F-E5D7-4F88-8A05-72CABEC959FF}" type="parTrans" cxnId="{2C2C84B5-6B49-4C1D-9048-B5BA34128358}">
      <dgm:prSet/>
      <dgm:spPr/>
      <dgm:t>
        <a:bodyPr/>
        <a:lstStyle/>
        <a:p>
          <a:endParaRPr lang="en-US"/>
        </a:p>
      </dgm:t>
    </dgm:pt>
    <dgm:pt modelId="{D7A3BCE1-439C-44AF-8188-B6AAE613C97B}" type="sibTrans" cxnId="{2C2C84B5-6B49-4C1D-9048-B5BA34128358}">
      <dgm:prSet/>
      <dgm:spPr/>
      <dgm:t>
        <a:bodyPr/>
        <a:lstStyle/>
        <a:p>
          <a:endParaRPr lang="en-US"/>
        </a:p>
      </dgm:t>
    </dgm:pt>
    <dgm:pt modelId="{8896826A-DB52-4C61-8387-0DA6DBB5CEAF}" type="pres">
      <dgm:prSet presAssocID="{2D696739-625F-43CB-9086-5522B7058DB5}" presName="Name0" presStyleCnt="0">
        <dgm:presLayoutVars>
          <dgm:dir/>
          <dgm:resizeHandles val="exact"/>
        </dgm:presLayoutVars>
      </dgm:prSet>
      <dgm:spPr/>
    </dgm:pt>
    <dgm:pt modelId="{900B3F50-EEBE-4F14-ACDB-844C7D966D78}" type="pres">
      <dgm:prSet presAssocID="{EF879849-C4B3-4E5C-9471-B9DE0C894D24}" presName="node" presStyleLbl="node1" presStyleIdx="0" presStyleCnt="3">
        <dgm:presLayoutVars>
          <dgm:bulletEnabled val="1"/>
        </dgm:presLayoutVars>
      </dgm:prSet>
      <dgm:spPr/>
    </dgm:pt>
    <dgm:pt modelId="{4A742D06-10A2-4AFF-912E-F9C9CBC48D60}" type="pres">
      <dgm:prSet presAssocID="{8EF55C11-BE1A-483A-A89A-E2D22F1D904A}" presName="sibTransSpacerBeforeConnector" presStyleCnt="0"/>
      <dgm:spPr/>
    </dgm:pt>
    <dgm:pt modelId="{1E8493A2-1DD3-4409-8CBA-5DE7A0E84424}" type="pres">
      <dgm:prSet presAssocID="{8EF55C11-BE1A-483A-A89A-E2D22F1D904A}" presName="sibTrans" presStyleLbl="node1" presStyleIdx="1" presStyleCnt="3"/>
      <dgm:spPr/>
    </dgm:pt>
    <dgm:pt modelId="{D3D80D38-6161-48EC-BAE5-4ABD65EA03CD}" type="pres">
      <dgm:prSet presAssocID="{8EF55C11-BE1A-483A-A89A-E2D22F1D904A}" presName="sibTransSpacerAfterConnector" presStyleCnt="0"/>
      <dgm:spPr/>
    </dgm:pt>
    <dgm:pt modelId="{49EE4AEE-BF03-4EB8-AAA2-4144FD829A1A}" type="pres">
      <dgm:prSet presAssocID="{10E9DFFD-BEDD-46D4-B9BE-840BFC5DE4DE}" presName="node" presStyleLbl="node1" presStyleIdx="2" presStyleCnt="3">
        <dgm:presLayoutVars>
          <dgm:bulletEnabled val="1"/>
        </dgm:presLayoutVars>
      </dgm:prSet>
      <dgm:spPr/>
    </dgm:pt>
  </dgm:ptLst>
  <dgm:cxnLst>
    <dgm:cxn modelId="{5C0C8A36-24A9-4912-A023-043EC6EEB698}" type="presOf" srcId="{2D696739-625F-43CB-9086-5522B7058DB5}" destId="{8896826A-DB52-4C61-8387-0DA6DBB5CEAF}" srcOrd="0" destOrd="0" presId="urn:microsoft.com/office/officeart/2016/7/layout/BasicProcessNew"/>
    <dgm:cxn modelId="{E88F296B-D3EC-4210-BEDB-38A3CCAD853B}" type="presOf" srcId="{8EF55C11-BE1A-483A-A89A-E2D22F1D904A}" destId="{1E8493A2-1DD3-4409-8CBA-5DE7A0E84424}" srcOrd="0" destOrd="0" presId="urn:microsoft.com/office/officeart/2016/7/layout/BasicProcessNew"/>
    <dgm:cxn modelId="{80D73D6E-446C-4135-9171-78AB2F161E33}" srcId="{2D696739-625F-43CB-9086-5522B7058DB5}" destId="{EF879849-C4B3-4E5C-9471-B9DE0C894D24}" srcOrd="0" destOrd="0" parTransId="{C18DB091-386C-4573-9D39-43DAAEE1BDC5}" sibTransId="{8EF55C11-BE1A-483A-A89A-E2D22F1D904A}"/>
    <dgm:cxn modelId="{9F7628AB-829B-4F87-9642-F968B62F479C}" type="presOf" srcId="{10E9DFFD-BEDD-46D4-B9BE-840BFC5DE4DE}" destId="{49EE4AEE-BF03-4EB8-AAA2-4144FD829A1A}" srcOrd="0" destOrd="0" presId="urn:microsoft.com/office/officeart/2016/7/layout/BasicProcessNew"/>
    <dgm:cxn modelId="{2C2C84B5-6B49-4C1D-9048-B5BA34128358}" srcId="{2D696739-625F-43CB-9086-5522B7058DB5}" destId="{10E9DFFD-BEDD-46D4-B9BE-840BFC5DE4DE}" srcOrd="1" destOrd="0" parTransId="{A3DA076F-E5D7-4F88-8A05-72CABEC959FF}" sibTransId="{D7A3BCE1-439C-44AF-8188-B6AAE613C97B}"/>
    <dgm:cxn modelId="{F1B5EAE9-4BC3-4344-829B-E5290BB6C1F3}" type="presOf" srcId="{EF879849-C4B3-4E5C-9471-B9DE0C894D24}" destId="{900B3F50-EEBE-4F14-ACDB-844C7D966D78}" srcOrd="0" destOrd="0" presId="urn:microsoft.com/office/officeart/2016/7/layout/BasicProcessNew"/>
    <dgm:cxn modelId="{F691B11C-F8BA-4745-92A1-C2B2F5BF1607}" type="presParOf" srcId="{8896826A-DB52-4C61-8387-0DA6DBB5CEAF}" destId="{900B3F50-EEBE-4F14-ACDB-844C7D966D78}" srcOrd="0" destOrd="0" presId="urn:microsoft.com/office/officeart/2016/7/layout/BasicProcessNew"/>
    <dgm:cxn modelId="{350FBCCC-FD7B-495D-A0E1-2277A300490E}" type="presParOf" srcId="{8896826A-DB52-4C61-8387-0DA6DBB5CEAF}" destId="{4A742D06-10A2-4AFF-912E-F9C9CBC48D60}" srcOrd="1" destOrd="0" presId="urn:microsoft.com/office/officeart/2016/7/layout/BasicProcessNew"/>
    <dgm:cxn modelId="{C6661599-D15F-4065-A6C3-334E7F47A38E}" type="presParOf" srcId="{8896826A-DB52-4C61-8387-0DA6DBB5CEAF}" destId="{1E8493A2-1DD3-4409-8CBA-5DE7A0E84424}" srcOrd="2" destOrd="0" presId="urn:microsoft.com/office/officeart/2016/7/layout/BasicProcessNew"/>
    <dgm:cxn modelId="{0315DB71-0CFD-4921-90FE-132231E31B59}" type="presParOf" srcId="{8896826A-DB52-4C61-8387-0DA6DBB5CEAF}" destId="{D3D80D38-6161-48EC-BAE5-4ABD65EA03CD}" srcOrd="3" destOrd="0" presId="urn:microsoft.com/office/officeart/2016/7/layout/BasicProcessNew"/>
    <dgm:cxn modelId="{726A6226-8C9C-466E-9F25-FFAF40038A17}" type="presParOf" srcId="{8896826A-DB52-4C61-8387-0DA6DBB5CEAF}" destId="{49EE4AEE-BF03-4EB8-AAA2-4144FD829A1A}"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90219-CEB9-439D-A55B-3253EC81F95F}">
      <dsp:nvSpPr>
        <dsp:cNvPr id="0" name=""/>
        <dsp:cNvSpPr/>
      </dsp:nvSpPr>
      <dsp:spPr>
        <a:xfrm>
          <a:off x="0" y="680"/>
          <a:ext cx="626903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EE4382-FC26-4C2A-B868-7BDDDCEDA7DF}">
      <dsp:nvSpPr>
        <dsp:cNvPr id="0" name=""/>
        <dsp:cNvSpPr/>
      </dsp:nvSpPr>
      <dsp:spPr>
        <a:xfrm>
          <a:off x="0" y="680"/>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The word “Outpatient Hospital” has been added to 99218-99220 and discharge code 99217</a:t>
          </a:r>
        </a:p>
      </dsp:txBody>
      <dsp:txXfrm>
        <a:off x="0" y="680"/>
        <a:ext cx="6269038" cy="1114152"/>
      </dsp:txXfrm>
    </dsp:sp>
    <dsp:sp modelId="{7F68C97D-D31D-45FA-8088-D14A6A36AA6D}">
      <dsp:nvSpPr>
        <dsp:cNvPr id="0" name=""/>
        <dsp:cNvSpPr/>
      </dsp:nvSpPr>
      <dsp:spPr>
        <a:xfrm>
          <a:off x="0" y="1114833"/>
          <a:ext cx="62690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DD596-B775-4E52-8D55-9061D1388135}">
      <dsp:nvSpPr>
        <dsp:cNvPr id="0" name=""/>
        <dsp:cNvSpPr/>
      </dsp:nvSpPr>
      <dsp:spPr>
        <a:xfrm>
          <a:off x="0" y="1114833"/>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Deleted those Anticoagulant management codes for warfarin (99363 &amp; 99364) – CMS didn’t pay them anyway</a:t>
          </a:r>
        </a:p>
      </dsp:txBody>
      <dsp:txXfrm>
        <a:off x="0" y="1114833"/>
        <a:ext cx="6269038" cy="1114152"/>
      </dsp:txXfrm>
    </dsp:sp>
    <dsp:sp modelId="{CE5213EE-56FF-4915-840C-AB10B5C653D5}">
      <dsp:nvSpPr>
        <dsp:cNvPr id="0" name=""/>
        <dsp:cNvSpPr/>
      </dsp:nvSpPr>
      <dsp:spPr>
        <a:xfrm>
          <a:off x="0" y="2228986"/>
          <a:ext cx="626903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13780E-C225-4606-9314-CC1A3D5A8309}">
      <dsp:nvSpPr>
        <dsp:cNvPr id="0" name=""/>
        <dsp:cNvSpPr/>
      </dsp:nvSpPr>
      <dsp:spPr>
        <a:xfrm>
          <a:off x="0" y="2228986"/>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Added some new codes for providers performing a cognitive assessment and care plan service (99483) – not billable with EM – </a:t>
          </a:r>
          <a:r>
            <a:rPr lang="en-US" sz="1700" i="1" kern="1200"/>
            <a:t>more of a benefit we talked about last year – Neurologist normally bill this</a:t>
          </a:r>
          <a:endParaRPr lang="en-US" sz="1700" kern="1200"/>
        </a:p>
      </dsp:txBody>
      <dsp:txXfrm>
        <a:off x="0" y="2228986"/>
        <a:ext cx="6269038" cy="1114152"/>
      </dsp:txXfrm>
    </dsp:sp>
    <dsp:sp modelId="{D308E509-390F-424F-8622-84F2E19F6B71}">
      <dsp:nvSpPr>
        <dsp:cNvPr id="0" name=""/>
        <dsp:cNvSpPr/>
      </dsp:nvSpPr>
      <dsp:spPr>
        <a:xfrm>
          <a:off x="0" y="3343138"/>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DCCDE-712D-4B37-952F-7BF50841D70C}">
      <dsp:nvSpPr>
        <dsp:cNvPr id="0" name=""/>
        <dsp:cNvSpPr/>
      </dsp:nvSpPr>
      <dsp:spPr>
        <a:xfrm>
          <a:off x="0" y="3343138"/>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Added some codes for Psychiatric collaborate care management (99492-99494) </a:t>
          </a:r>
        </a:p>
      </dsp:txBody>
      <dsp:txXfrm>
        <a:off x="0" y="3343138"/>
        <a:ext cx="6269038" cy="1114152"/>
      </dsp:txXfrm>
    </dsp:sp>
    <dsp:sp modelId="{E50C9616-6186-4665-BB55-215E4982A5E1}">
      <dsp:nvSpPr>
        <dsp:cNvPr id="0" name=""/>
        <dsp:cNvSpPr/>
      </dsp:nvSpPr>
      <dsp:spPr>
        <a:xfrm>
          <a:off x="0" y="4457291"/>
          <a:ext cx="626903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C0749-6DFA-4010-ADD9-EA5FC3ED8A02}">
      <dsp:nvSpPr>
        <dsp:cNvPr id="0" name=""/>
        <dsp:cNvSpPr/>
      </dsp:nvSpPr>
      <dsp:spPr>
        <a:xfrm>
          <a:off x="0" y="4457291"/>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New code 99484 is for care management services – at least 20 minutes per calendar month – more of a behavior health code </a:t>
          </a:r>
        </a:p>
      </dsp:txBody>
      <dsp:txXfrm>
        <a:off x="0" y="4457291"/>
        <a:ext cx="6269038" cy="1114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4725A-3F51-4B6B-A90B-254D5AF92FA6}">
      <dsp:nvSpPr>
        <dsp:cNvPr id="0" name=""/>
        <dsp:cNvSpPr/>
      </dsp:nvSpPr>
      <dsp:spPr>
        <a:xfrm>
          <a:off x="0" y="83214"/>
          <a:ext cx="6269038" cy="1773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80305 - Drug test(s), presumptive, any number of drug classes, any number of devices or procedures; capable of being read by direct optical observation only (eg, utilizing immunoassay [eg, dipsticks, cups, cards, or cartridges]), includes sample validation when performed, per date of service</a:t>
          </a:r>
        </a:p>
      </dsp:txBody>
      <dsp:txXfrm>
        <a:off x="86556" y="169770"/>
        <a:ext cx="6095926" cy="1599986"/>
      </dsp:txXfrm>
    </dsp:sp>
    <dsp:sp modelId="{28A8DB1F-F91A-4C56-A553-75ECAB9EF8A7}">
      <dsp:nvSpPr>
        <dsp:cNvPr id="0" name=""/>
        <dsp:cNvSpPr/>
      </dsp:nvSpPr>
      <dsp:spPr>
        <a:xfrm>
          <a:off x="0" y="1899513"/>
          <a:ext cx="6269038" cy="1773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80306 - Drug test(s), presumptive, any number of drug classes, any number of devices or procedures; read by instrument assisted direct optical observation (eg, utilizing immunoassay [eg, dipsticks, cups, cards, or cartridges]), includes sample validation when performed, per date of service	</a:t>
          </a:r>
        </a:p>
      </dsp:txBody>
      <dsp:txXfrm>
        <a:off x="86556" y="1986069"/>
        <a:ext cx="6095926" cy="1599986"/>
      </dsp:txXfrm>
    </dsp:sp>
    <dsp:sp modelId="{4DEB993E-0795-4087-B63B-802F5F11FFA0}">
      <dsp:nvSpPr>
        <dsp:cNvPr id="0" name=""/>
        <dsp:cNvSpPr/>
      </dsp:nvSpPr>
      <dsp:spPr>
        <a:xfrm>
          <a:off x="0" y="3715811"/>
          <a:ext cx="6269038" cy="17730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80307 - Drug test(s), presumptive, any number of drug classes, any number of devices or procedures; by instrument chemistry analyzers (eg, utilizing immunoassay [eg, EIA, ELISA, EMIT, FPIA, IA, KIMS, RIA]), chromatography (eg, GC, HPLC), and mass spectrometry either with or without chromatography, (eg, DART, DESI, GC-MS, GC-MS/MS, LC-MS, LC-MS/MS, LDTD, MALDI, TOF) includes sample validation when performed, per date of service	</a:t>
          </a:r>
        </a:p>
      </dsp:txBody>
      <dsp:txXfrm>
        <a:off x="86556" y="3802367"/>
        <a:ext cx="6095926" cy="15999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427CA-0168-443D-98FD-EBD9E37DA81F}">
      <dsp:nvSpPr>
        <dsp:cNvPr id="0" name=""/>
        <dsp:cNvSpPr/>
      </dsp:nvSpPr>
      <dsp:spPr>
        <a:xfrm>
          <a:off x="1981" y="1102401"/>
          <a:ext cx="3126953" cy="18761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en-US" sz="2200" kern="1200" dirty="0"/>
            <a:t>82042 - Albumin; other source, quantitative, each specimen	</a:t>
          </a:r>
        </a:p>
      </dsp:txBody>
      <dsp:txXfrm>
        <a:off x="1981" y="1102401"/>
        <a:ext cx="3126953" cy="1876171"/>
      </dsp:txXfrm>
    </dsp:sp>
    <dsp:sp modelId="{15FD2C4E-B155-4CE5-9D5C-F619EF96FD33}">
      <dsp:nvSpPr>
        <dsp:cNvPr id="0" name=""/>
        <dsp:cNvSpPr/>
      </dsp:nvSpPr>
      <dsp:spPr>
        <a:xfrm>
          <a:off x="3177107" y="1918986"/>
          <a:ext cx="469042" cy="243000"/>
        </a:xfrm>
        <a:prstGeom prst="rightArrow">
          <a:avLst>
            <a:gd name="adj1" fmla="val 50000"/>
            <a:gd name="adj2" fmla="val 5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623953-E56E-4BBD-A465-08915D0CAC29}">
      <dsp:nvSpPr>
        <dsp:cNvPr id="0" name=""/>
        <dsp:cNvSpPr/>
      </dsp:nvSpPr>
      <dsp:spPr>
        <a:xfrm>
          <a:off x="3694323" y="1102401"/>
          <a:ext cx="3126953" cy="187617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en-US" sz="2200" kern="1200" dirty="0"/>
            <a:t>82043 - Albumin; urine (eg, microalbumin), quantitative	</a:t>
          </a:r>
        </a:p>
      </dsp:txBody>
      <dsp:txXfrm>
        <a:off x="3694323" y="1102401"/>
        <a:ext cx="3126953" cy="1876171"/>
      </dsp:txXfrm>
    </dsp:sp>
    <dsp:sp modelId="{D905D2E3-24CD-4063-A73C-DDA14D5031BE}">
      <dsp:nvSpPr>
        <dsp:cNvPr id="0" name=""/>
        <dsp:cNvSpPr/>
      </dsp:nvSpPr>
      <dsp:spPr>
        <a:xfrm>
          <a:off x="6869449" y="1918986"/>
          <a:ext cx="469042" cy="243000"/>
        </a:xfrm>
        <a:prstGeom prst="rightArrow">
          <a:avLst>
            <a:gd name="adj1" fmla="val 50000"/>
            <a:gd name="adj2" fmla="val 5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B810D-CA0D-43C4-A699-9537755B1AD3}">
      <dsp:nvSpPr>
        <dsp:cNvPr id="0" name=""/>
        <dsp:cNvSpPr/>
      </dsp:nvSpPr>
      <dsp:spPr>
        <a:xfrm>
          <a:off x="7386665" y="1102401"/>
          <a:ext cx="3126953" cy="187617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en-US" sz="2200" kern="1200" dirty="0"/>
            <a:t>82044 - Albumin; urine (eg, microalbumin), semiquantitative (eg, reagent strip assay)	</a:t>
          </a:r>
        </a:p>
      </dsp:txBody>
      <dsp:txXfrm>
        <a:off x="7386665" y="1102401"/>
        <a:ext cx="3126953" cy="18761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F8966-7733-4DEB-9E3C-9757D2A405BE}">
      <dsp:nvSpPr>
        <dsp:cNvPr id="0" name=""/>
        <dsp:cNvSpPr/>
      </dsp:nvSpPr>
      <dsp:spPr>
        <a:xfrm>
          <a:off x="238244" y="1292"/>
          <a:ext cx="3137222" cy="1882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Although effective July 1, the following changes will appear in the 2018 CPT manual to indicate the vaccine schedule changes.</a:t>
          </a:r>
        </a:p>
      </dsp:txBody>
      <dsp:txXfrm>
        <a:off x="238244" y="1292"/>
        <a:ext cx="3137222" cy="1882333"/>
      </dsp:txXfrm>
    </dsp:sp>
    <dsp:sp modelId="{5DA1155F-24FD-41B3-96EE-4CA8B3CF81C7}">
      <dsp:nvSpPr>
        <dsp:cNvPr id="0" name=""/>
        <dsp:cNvSpPr/>
      </dsp:nvSpPr>
      <dsp:spPr>
        <a:xfrm>
          <a:off x="3689188" y="1292"/>
          <a:ext cx="3137222" cy="1882333"/>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#▲90621 Meningococcal recombinant lipoprotein vaccine, serogroup B (MenB-FHbp), 2 or 3 dose schedule, for intramuscular use</a:t>
          </a:r>
        </a:p>
      </dsp:txBody>
      <dsp:txXfrm>
        <a:off x="3689188" y="1292"/>
        <a:ext cx="3137222" cy="1882333"/>
      </dsp:txXfrm>
    </dsp:sp>
    <dsp:sp modelId="{8274DA67-1F00-408C-835C-8C70580805C7}">
      <dsp:nvSpPr>
        <dsp:cNvPr id="0" name=""/>
        <dsp:cNvSpPr/>
      </dsp:nvSpPr>
      <dsp:spPr>
        <a:xfrm>
          <a:off x="7140133" y="1292"/>
          <a:ext cx="3137222" cy="1882333"/>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#▲90651 Human Papillomavirus vaccine types 6, 11, 16, 18, 31, 33, 45, 52, 58, nonavalent (9vHPV), 2 or 3 dose schedule, for intramuscular use</a:t>
          </a:r>
        </a:p>
      </dsp:txBody>
      <dsp:txXfrm>
        <a:off x="7140133" y="1292"/>
        <a:ext cx="3137222" cy="1882333"/>
      </dsp:txXfrm>
    </dsp:sp>
    <dsp:sp modelId="{DA0A31EA-F5E3-47DA-8AE7-44650D827FA0}">
      <dsp:nvSpPr>
        <dsp:cNvPr id="0" name=""/>
        <dsp:cNvSpPr/>
      </dsp:nvSpPr>
      <dsp:spPr>
        <a:xfrm>
          <a:off x="238244" y="2197348"/>
          <a:ext cx="3137222" cy="1882333"/>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●90750 – Zoster vaccine (HZV), recombinant, subunit, adjuvanted, for intramuscular use</a:t>
          </a:r>
        </a:p>
      </dsp:txBody>
      <dsp:txXfrm>
        <a:off x="238244" y="2197348"/>
        <a:ext cx="3137222" cy="1882333"/>
      </dsp:txXfrm>
    </dsp:sp>
    <dsp:sp modelId="{133E4BDF-D860-4818-AC9D-4917812B15D9}">
      <dsp:nvSpPr>
        <dsp:cNvPr id="0" name=""/>
        <dsp:cNvSpPr/>
      </dsp:nvSpPr>
      <dsp:spPr>
        <a:xfrm>
          <a:off x="3689188" y="2197348"/>
          <a:ext cx="3137222" cy="1882333"/>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 90682 Influenza virus vaccine, quadrivalent (RIV4), derived from recombinant DNA, hemagglutinin (HA) protein only, preservative and antibiotic free, for intramuscular use</a:t>
          </a:r>
        </a:p>
      </dsp:txBody>
      <dsp:txXfrm>
        <a:off x="3689188" y="2197348"/>
        <a:ext cx="3137222" cy="1882333"/>
      </dsp:txXfrm>
    </dsp:sp>
    <dsp:sp modelId="{DE8B3C1C-7BC7-4994-8E74-7B30EBE1A185}">
      <dsp:nvSpPr>
        <dsp:cNvPr id="0" name=""/>
        <dsp:cNvSpPr/>
      </dsp:nvSpPr>
      <dsp:spPr>
        <a:xfrm>
          <a:off x="7140133" y="2197348"/>
          <a:ext cx="3137222" cy="188233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 90756 Influenza virus vaccine, quadrivalent (ccIIV4), derived from cell cultures, subunit, antibiotic free, 0.5mL dosage, for intramuscular use</a:t>
          </a:r>
        </a:p>
      </dsp:txBody>
      <dsp:txXfrm>
        <a:off x="7140133" y="2197348"/>
        <a:ext cx="3137222" cy="18823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FE210-6678-4850-B590-1A5533C3BF81}">
      <dsp:nvSpPr>
        <dsp:cNvPr id="0" name=""/>
        <dsp:cNvSpPr/>
      </dsp:nvSpPr>
      <dsp:spPr>
        <a:xfrm>
          <a:off x="4420" y="1077805"/>
          <a:ext cx="3517924" cy="29159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666750">
            <a:lnSpc>
              <a:spcPct val="90000"/>
            </a:lnSpc>
            <a:spcBef>
              <a:spcPct val="0"/>
            </a:spcBef>
            <a:spcAft>
              <a:spcPct val="35000"/>
            </a:spcAft>
            <a:buNone/>
          </a:pPr>
          <a:r>
            <a:rPr lang="en-US" sz="1500" kern="1200" dirty="0"/>
            <a:t>● 94617 Exercise test for bronchospasm, including pre- and post-spirometry and pulse oximetry</a:t>
          </a:r>
        </a:p>
        <a:p>
          <a:pPr marL="0" lvl="0" indent="0" algn="l" defTabSz="666750">
            <a:lnSpc>
              <a:spcPct val="90000"/>
            </a:lnSpc>
            <a:spcBef>
              <a:spcPct val="0"/>
            </a:spcBef>
            <a:spcAft>
              <a:spcPct val="35000"/>
            </a:spcAft>
            <a:buNone/>
          </a:pPr>
          <a:r>
            <a:rPr lang="en-US" sz="1500" kern="1200" dirty="0"/>
            <a:t>● 94618 Pulmonary stress testing (6-minute walk test</a:t>
          </a:r>
        </a:p>
        <a:p>
          <a:pPr marL="0" lvl="0" indent="0" algn="l" defTabSz="666750">
            <a:lnSpc>
              <a:spcPct val="90000"/>
            </a:lnSpc>
            <a:spcBef>
              <a:spcPct val="0"/>
            </a:spcBef>
            <a:spcAft>
              <a:spcPct val="35000"/>
            </a:spcAft>
            <a:buNone/>
          </a:pPr>
          <a:r>
            <a:rPr lang="en-US" sz="1500" kern="1200" dirty="0"/>
            <a:t>▲94621 Cardiopulmonary exercise testing, complex (including measurements of minute ventilation, CO2 production, O2 uptake, and electrocardiographic recordings)</a:t>
          </a:r>
        </a:p>
      </dsp:txBody>
      <dsp:txXfrm>
        <a:off x="4420" y="1077805"/>
        <a:ext cx="3517924" cy="2915923"/>
      </dsp:txXfrm>
    </dsp:sp>
    <dsp:sp modelId="{DDA6074C-83AE-4A34-8384-2C9E4053ED3F}">
      <dsp:nvSpPr>
        <dsp:cNvPr id="0" name=""/>
        <dsp:cNvSpPr/>
      </dsp:nvSpPr>
      <dsp:spPr>
        <a:xfrm>
          <a:off x="3570596" y="2414267"/>
          <a:ext cx="527688" cy="243000"/>
        </a:xfrm>
        <a:prstGeom prst="rightArrow">
          <a:avLst>
            <a:gd name="adj1" fmla="val 50000"/>
            <a:gd name="adj2" fmla="val 50000"/>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A6090-4C9A-45EA-9F2B-11B3CFAD41F8}">
      <dsp:nvSpPr>
        <dsp:cNvPr id="0" name=""/>
        <dsp:cNvSpPr/>
      </dsp:nvSpPr>
      <dsp:spPr>
        <a:xfrm>
          <a:off x="4146537" y="1480389"/>
          <a:ext cx="3517924" cy="211075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666750">
            <a:lnSpc>
              <a:spcPct val="90000"/>
            </a:lnSpc>
            <a:spcBef>
              <a:spcPct val="0"/>
            </a:spcBef>
            <a:spcAft>
              <a:spcPct val="35000"/>
            </a:spcAft>
            <a:buNone/>
          </a:pPr>
          <a:r>
            <a:rPr lang="en-US" sz="1500" kern="1200" dirty="0"/>
            <a:t>Code 94620 was deleted - </a:t>
          </a:r>
        </a:p>
      </dsp:txBody>
      <dsp:txXfrm>
        <a:off x="4146537" y="1480389"/>
        <a:ext cx="3517924" cy="2110754"/>
      </dsp:txXfrm>
    </dsp:sp>
    <dsp:sp modelId="{08FD3828-DD1A-4B1B-AB03-D155C773A7A0}">
      <dsp:nvSpPr>
        <dsp:cNvPr id="0" name=""/>
        <dsp:cNvSpPr/>
      </dsp:nvSpPr>
      <dsp:spPr>
        <a:xfrm>
          <a:off x="7712714" y="2414267"/>
          <a:ext cx="527688" cy="243000"/>
        </a:xfrm>
        <a:prstGeom prst="rightArrow">
          <a:avLst>
            <a:gd name="adj1" fmla="val 50000"/>
            <a:gd name="adj2" fmla="val 50000"/>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0BC19-BBDD-4AEC-AA78-5699B6145ECC}">
      <dsp:nvSpPr>
        <dsp:cNvPr id="0" name=""/>
        <dsp:cNvSpPr/>
      </dsp:nvSpPr>
      <dsp:spPr>
        <a:xfrm>
          <a:off x="8288655" y="1480389"/>
          <a:ext cx="3517924" cy="211075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666750">
            <a:lnSpc>
              <a:spcPct val="90000"/>
            </a:lnSpc>
            <a:spcBef>
              <a:spcPct val="0"/>
            </a:spcBef>
            <a:spcAft>
              <a:spcPct val="35000"/>
            </a:spcAft>
            <a:buNone/>
          </a:pPr>
          <a:r>
            <a:rPr lang="en-US" sz="1500" kern="1200"/>
            <a:t>Pulmonary stress testing; simple (eg, 6-minute walk test, prolonged exercise test for bronchospasm with pre- and post-spirometry and oximetry)</a:t>
          </a:r>
        </a:p>
      </dsp:txBody>
      <dsp:txXfrm>
        <a:off x="8288655" y="1480389"/>
        <a:ext cx="3517924" cy="2110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8980C-D220-4BCB-974D-5C8272FF7E97}">
      <dsp:nvSpPr>
        <dsp:cNvPr id="0" name=""/>
        <dsp:cNvSpPr/>
      </dsp:nvSpPr>
      <dsp:spPr>
        <a:xfrm>
          <a:off x="0" y="434181"/>
          <a:ext cx="10515600"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00731 – upper GI proximal to duodenum</a:t>
          </a:r>
        </a:p>
      </dsp:txBody>
      <dsp:txXfrm>
        <a:off x="29271" y="463452"/>
        <a:ext cx="10457058" cy="541083"/>
      </dsp:txXfrm>
    </dsp:sp>
    <dsp:sp modelId="{06DFA045-FC61-4F37-AC56-B47CC7613F1F}">
      <dsp:nvSpPr>
        <dsp:cNvPr id="0" name=""/>
        <dsp:cNvSpPr/>
      </dsp:nvSpPr>
      <dsp:spPr>
        <a:xfrm>
          <a:off x="0" y="1105806"/>
          <a:ext cx="10515600" cy="599625"/>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00732 – upper GI proximal to duodenum, ERCP</a:t>
          </a:r>
        </a:p>
      </dsp:txBody>
      <dsp:txXfrm>
        <a:off x="29271" y="1135077"/>
        <a:ext cx="10457058" cy="541083"/>
      </dsp:txXfrm>
    </dsp:sp>
    <dsp:sp modelId="{2FFBC49C-5775-4A03-A609-66B86003390D}">
      <dsp:nvSpPr>
        <dsp:cNvPr id="0" name=""/>
        <dsp:cNvSpPr/>
      </dsp:nvSpPr>
      <dsp:spPr>
        <a:xfrm>
          <a:off x="0" y="1777431"/>
          <a:ext cx="10515600" cy="59962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00811 – lower endoscope distal to duodenum</a:t>
          </a:r>
        </a:p>
      </dsp:txBody>
      <dsp:txXfrm>
        <a:off x="29271" y="1806702"/>
        <a:ext cx="10457058" cy="541083"/>
      </dsp:txXfrm>
    </dsp:sp>
    <dsp:sp modelId="{93DF57F0-67A1-4446-BF97-E324B4BC0FFD}">
      <dsp:nvSpPr>
        <dsp:cNvPr id="0" name=""/>
        <dsp:cNvSpPr/>
      </dsp:nvSpPr>
      <dsp:spPr>
        <a:xfrm>
          <a:off x="0" y="2449056"/>
          <a:ext cx="10515600" cy="599625"/>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00812 – lower intestinal, screening colonoscopy</a:t>
          </a:r>
        </a:p>
      </dsp:txBody>
      <dsp:txXfrm>
        <a:off x="29271" y="2478327"/>
        <a:ext cx="10457058" cy="541083"/>
      </dsp:txXfrm>
    </dsp:sp>
    <dsp:sp modelId="{653A81C9-11C7-4FEF-A5A3-BD0425038A98}">
      <dsp:nvSpPr>
        <dsp:cNvPr id="0" name=""/>
        <dsp:cNvSpPr/>
      </dsp:nvSpPr>
      <dsp:spPr>
        <a:xfrm>
          <a:off x="0" y="3120681"/>
          <a:ext cx="10515600" cy="5996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00813 – combined upper and lower both proximal and distal to the duodenum</a:t>
          </a:r>
        </a:p>
      </dsp:txBody>
      <dsp:txXfrm>
        <a:off x="29271" y="3149952"/>
        <a:ext cx="10457058" cy="541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40B5B-B54C-4686-97EF-D7437CEB3395}">
      <dsp:nvSpPr>
        <dsp:cNvPr id="0" name=""/>
        <dsp:cNvSpPr/>
      </dsp:nvSpPr>
      <dsp:spPr>
        <a:xfrm>
          <a:off x="0" y="60142"/>
          <a:ext cx="6269037" cy="24710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Revised to remove reference to sinus or fistula and to direct that use of chemical cauterization to achieve wound hemostasis is not reported with code 17250. Cauterization to achieve hemostasis is included in the code for wound care, excision or repair.</a:t>
          </a:r>
        </a:p>
      </dsp:txBody>
      <dsp:txXfrm>
        <a:off x="120626" y="180768"/>
        <a:ext cx="6027785" cy="2229787"/>
      </dsp:txXfrm>
    </dsp:sp>
    <dsp:sp modelId="{67C773F6-A218-4C36-8F10-29AF00B31E03}">
      <dsp:nvSpPr>
        <dsp:cNvPr id="0" name=""/>
        <dsp:cNvSpPr/>
      </dsp:nvSpPr>
      <dsp:spPr>
        <a:xfrm>
          <a:off x="0" y="2591324"/>
          <a:ext cx="6269037" cy="298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42" tIns="30480" rIns="170688" bIns="30480" numCol="1" spcCol="1270" anchor="t" anchorCtr="0">
          <a:noAutofit/>
        </a:bodyPr>
        <a:lstStyle/>
        <a:p>
          <a:pPr marL="171450" lvl="1" indent="-171450" algn="l" defTabSz="844550">
            <a:lnSpc>
              <a:spcPct val="90000"/>
            </a:lnSpc>
            <a:spcBef>
              <a:spcPct val="0"/>
            </a:spcBef>
            <a:spcAft>
              <a:spcPct val="20000"/>
            </a:spcAft>
            <a:buFontTx/>
            <a:buNone/>
          </a:pPr>
          <a:r>
            <a:rPr lang="en-US" sz="1900" kern="1200" dirty="0"/>
            <a:t>▲17250 Chemical cauterization of granulation tissue (ie, proud flesh, sinus or fistula)</a:t>
          </a:r>
        </a:p>
        <a:p>
          <a:pPr marL="171450" lvl="1" indent="-171450" algn="l" defTabSz="844550">
            <a:lnSpc>
              <a:spcPct val="90000"/>
            </a:lnSpc>
            <a:spcBef>
              <a:spcPct val="0"/>
            </a:spcBef>
            <a:spcAft>
              <a:spcPct val="20000"/>
            </a:spcAft>
            <a:buFontTx/>
            <a:buNone/>
          </a:pPr>
          <a:endParaRPr lang="en-US" sz="1900" kern="1200" dirty="0"/>
        </a:p>
        <a:p>
          <a:pPr marL="171450" lvl="1" indent="-171450" algn="l" defTabSz="844550">
            <a:lnSpc>
              <a:spcPct val="90000"/>
            </a:lnSpc>
            <a:spcBef>
              <a:spcPct val="0"/>
            </a:spcBef>
            <a:spcAft>
              <a:spcPct val="20000"/>
            </a:spcAft>
            <a:buFontTx/>
            <a:buNone/>
          </a:pPr>
          <a:r>
            <a:rPr lang="en-US" sz="1900" kern="1200" dirty="0"/>
            <a:t>   (Do not report 17250 with removal or excision codes for the same lesion)</a:t>
          </a:r>
        </a:p>
        <a:p>
          <a:pPr marL="171450" lvl="1" indent="-171450" algn="l" defTabSz="844550">
            <a:lnSpc>
              <a:spcPct val="90000"/>
            </a:lnSpc>
            <a:spcBef>
              <a:spcPct val="0"/>
            </a:spcBef>
            <a:spcAft>
              <a:spcPct val="20000"/>
            </a:spcAft>
            <a:buFontTx/>
            <a:buNone/>
          </a:pPr>
          <a:r>
            <a:rPr lang="en-US" sz="1900" kern="1200" dirty="0"/>
            <a:t>   (Do not report 17250 when chemical cauterization is used to achieve wound hemostasis)</a:t>
          </a:r>
        </a:p>
        <a:p>
          <a:pPr marL="171450" lvl="1" indent="-171450" algn="l" defTabSz="844550">
            <a:lnSpc>
              <a:spcPct val="90000"/>
            </a:lnSpc>
            <a:spcBef>
              <a:spcPct val="0"/>
            </a:spcBef>
            <a:spcAft>
              <a:spcPct val="20000"/>
            </a:spcAft>
            <a:buFontTx/>
            <a:buNone/>
          </a:pPr>
          <a:r>
            <a:rPr lang="en-US" sz="1900" kern="1200" dirty="0"/>
            <a:t>   (Do not report 17250 in conjunction with active wound care management 97597, 97598, 97602 for the same lesion)</a:t>
          </a:r>
        </a:p>
      </dsp:txBody>
      <dsp:txXfrm>
        <a:off x="0" y="2591324"/>
        <a:ext cx="6269037" cy="2980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E0540-115C-4F28-A979-79A3E55330BD}">
      <dsp:nvSpPr>
        <dsp:cNvPr id="0" name=""/>
        <dsp:cNvSpPr/>
      </dsp:nvSpPr>
      <dsp:spPr>
        <a:xfrm>
          <a:off x="544351" y="1632"/>
          <a:ext cx="5180334" cy="2590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A Category I (32994) code will be established for cryoablation of pulmonary tumors, which is currently reported with Category III code 0340T. </a:t>
          </a:r>
        </a:p>
      </dsp:txBody>
      <dsp:txXfrm>
        <a:off x="620214" y="77495"/>
        <a:ext cx="5028608" cy="2438441"/>
      </dsp:txXfrm>
    </dsp:sp>
    <dsp:sp modelId="{B8A6307D-9C56-4806-940E-3A3DE2D64E90}">
      <dsp:nvSpPr>
        <dsp:cNvPr id="0" name=""/>
        <dsp:cNvSpPr/>
      </dsp:nvSpPr>
      <dsp:spPr>
        <a:xfrm>
          <a:off x="544351" y="2980325"/>
          <a:ext cx="5180334" cy="2590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Also, the code for radiofrequency ablation of pulmonary tumors (32998) will be revised to include imaging guidance.</a:t>
          </a:r>
        </a:p>
      </dsp:txBody>
      <dsp:txXfrm>
        <a:off x="620214" y="3056188"/>
        <a:ext cx="5028608" cy="24384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DC103-E960-4626-8AAD-BCE0FF31732E}">
      <dsp:nvSpPr>
        <dsp:cNvPr id="0" name=""/>
        <dsp:cNvSpPr/>
      </dsp:nvSpPr>
      <dsp:spPr>
        <a:xfrm>
          <a:off x="0" y="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F973F-81B9-479B-99E2-56619D7E96B8}">
      <dsp:nvSpPr>
        <dsp:cNvPr id="0" name=""/>
        <dsp:cNvSpPr/>
      </dsp:nvSpPr>
      <dsp:spPr>
        <a:xfrm>
          <a:off x="0" y="0"/>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Replacement codes 34701-34712 take the all-in-one approach with “all associated radiological supervision and interpretation” included along with the procedure.</a:t>
          </a:r>
        </a:p>
      </dsp:txBody>
      <dsp:txXfrm>
        <a:off x="0" y="0"/>
        <a:ext cx="10515600" cy="619124"/>
      </dsp:txXfrm>
    </dsp:sp>
    <dsp:sp modelId="{023BE6CB-7321-4F93-BC50-DF7E7CC2F4DA}">
      <dsp:nvSpPr>
        <dsp:cNvPr id="0" name=""/>
        <dsp:cNvSpPr/>
      </dsp:nvSpPr>
      <dsp:spPr>
        <a:xfrm>
          <a:off x="0" y="619124"/>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47D1A-1BF9-4B22-BDBD-1EF69319C9B5}">
      <dsp:nvSpPr>
        <dsp:cNvPr id="0" name=""/>
        <dsp:cNvSpPr/>
      </dsp:nvSpPr>
      <dsp:spPr>
        <a:xfrm>
          <a:off x="0" y="619124"/>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34701-34702: aorto-aortic tube</a:t>
          </a:r>
        </a:p>
      </dsp:txBody>
      <dsp:txXfrm>
        <a:off x="0" y="619124"/>
        <a:ext cx="10515600" cy="619124"/>
      </dsp:txXfrm>
    </dsp:sp>
    <dsp:sp modelId="{25245609-22E6-4E57-9E35-21C092A49584}">
      <dsp:nvSpPr>
        <dsp:cNvPr id="0" name=""/>
        <dsp:cNvSpPr/>
      </dsp:nvSpPr>
      <dsp:spPr>
        <a:xfrm>
          <a:off x="0" y="1238249"/>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AF2565-278E-4956-9505-C737244B1385}">
      <dsp:nvSpPr>
        <dsp:cNvPr id="0" name=""/>
        <dsp:cNvSpPr/>
      </dsp:nvSpPr>
      <dsp:spPr>
        <a:xfrm>
          <a:off x="0" y="1238249"/>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34703-34704: aorto-</a:t>
          </a:r>
          <a:r>
            <a:rPr lang="en-US" sz="2000" kern="1200" dirty="0" err="1"/>
            <a:t>uni</a:t>
          </a:r>
          <a:r>
            <a:rPr lang="en-US" sz="2000" kern="1200" dirty="0"/>
            <a:t>-iliac</a:t>
          </a:r>
        </a:p>
      </dsp:txBody>
      <dsp:txXfrm>
        <a:off x="0" y="1238249"/>
        <a:ext cx="10515600" cy="619124"/>
      </dsp:txXfrm>
    </dsp:sp>
    <dsp:sp modelId="{F9BEC30C-A058-4330-A823-23E186F7695E}">
      <dsp:nvSpPr>
        <dsp:cNvPr id="0" name=""/>
        <dsp:cNvSpPr/>
      </dsp:nvSpPr>
      <dsp:spPr>
        <a:xfrm>
          <a:off x="0" y="1857375"/>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2A5E6-D0C6-46FB-9B0B-F8990F284B5C}">
      <dsp:nvSpPr>
        <dsp:cNvPr id="0" name=""/>
        <dsp:cNvSpPr/>
      </dsp:nvSpPr>
      <dsp:spPr>
        <a:xfrm>
          <a:off x="0" y="1857374"/>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34705-34706: aorto-bi-iliac</a:t>
          </a:r>
        </a:p>
      </dsp:txBody>
      <dsp:txXfrm>
        <a:off x="0" y="1857374"/>
        <a:ext cx="10515600" cy="619124"/>
      </dsp:txXfrm>
    </dsp:sp>
    <dsp:sp modelId="{DDC23869-DF3A-4A94-9B0D-56FB04C44F15}">
      <dsp:nvSpPr>
        <dsp:cNvPr id="0" name=""/>
        <dsp:cNvSpPr/>
      </dsp:nvSpPr>
      <dsp:spPr>
        <a:xfrm>
          <a:off x="0" y="2476499"/>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81063-5114-4A08-B887-21635E3D164F}">
      <dsp:nvSpPr>
        <dsp:cNvPr id="0" name=""/>
        <dsp:cNvSpPr/>
      </dsp:nvSpPr>
      <dsp:spPr>
        <a:xfrm>
          <a:off x="0" y="2476499"/>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34707-34708: ilio-iliac</a:t>
          </a:r>
        </a:p>
      </dsp:txBody>
      <dsp:txXfrm>
        <a:off x="0" y="2476499"/>
        <a:ext cx="10515600" cy="619124"/>
      </dsp:txXfrm>
    </dsp:sp>
    <dsp:sp modelId="{2A90D88D-0D06-4E71-8E19-8953202987DD}">
      <dsp:nvSpPr>
        <dsp:cNvPr id="0" name=""/>
        <dsp:cNvSpPr/>
      </dsp:nvSpPr>
      <dsp:spPr>
        <a:xfrm>
          <a:off x="0" y="3095625"/>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529B7-B446-4CF9-A1DF-CD36E57E7A4B}">
      <dsp:nvSpPr>
        <dsp:cNvPr id="0" name=""/>
        <dsp:cNvSpPr/>
      </dsp:nvSpPr>
      <dsp:spPr>
        <a:xfrm>
          <a:off x="0" y="3095624"/>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34709: extension prosthesis distal to common iliac artery</a:t>
          </a:r>
        </a:p>
      </dsp:txBody>
      <dsp:txXfrm>
        <a:off x="0" y="3095624"/>
        <a:ext cx="10515600" cy="619124"/>
      </dsp:txXfrm>
    </dsp:sp>
    <dsp:sp modelId="{25EA1A26-B17C-4195-873C-F7DA624E0ED1}">
      <dsp:nvSpPr>
        <dsp:cNvPr id="0" name=""/>
        <dsp:cNvSpPr/>
      </dsp:nvSpPr>
      <dsp:spPr>
        <a:xfrm>
          <a:off x="0" y="371475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57C022-20AF-4329-AFF1-EB8DE95108DF}">
      <dsp:nvSpPr>
        <dsp:cNvPr id="0" name=""/>
        <dsp:cNvSpPr/>
      </dsp:nvSpPr>
      <dsp:spPr>
        <a:xfrm>
          <a:off x="0" y="3714749"/>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34710-34711: delayed placement of proximal extension</a:t>
          </a:r>
        </a:p>
      </dsp:txBody>
      <dsp:txXfrm>
        <a:off x="0" y="3714749"/>
        <a:ext cx="10515600" cy="619124"/>
      </dsp:txXfrm>
    </dsp:sp>
    <dsp:sp modelId="{E30A9C42-2B45-4247-B78C-65E4C70ECB04}">
      <dsp:nvSpPr>
        <dsp:cNvPr id="0" name=""/>
        <dsp:cNvSpPr/>
      </dsp:nvSpPr>
      <dsp:spPr>
        <a:xfrm>
          <a:off x="0" y="4333874"/>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629F9-939D-4C26-A5C9-BE660D8A3211}">
      <dsp:nvSpPr>
        <dsp:cNvPr id="0" name=""/>
        <dsp:cNvSpPr/>
      </dsp:nvSpPr>
      <dsp:spPr>
        <a:xfrm>
          <a:off x="0" y="4333874"/>
          <a:ext cx="10515600" cy="619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34712: transcatheter delivery of enhanced fixation device to the endograft</a:t>
          </a:r>
        </a:p>
      </dsp:txBody>
      <dsp:txXfrm>
        <a:off x="0" y="4333874"/>
        <a:ext cx="10515600" cy="6191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DC103-E960-4626-8AAD-BCE0FF31732E}">
      <dsp:nvSpPr>
        <dsp:cNvPr id="0" name=""/>
        <dsp:cNvSpPr/>
      </dsp:nvSpPr>
      <dsp:spPr>
        <a:xfrm>
          <a:off x="0" y="576"/>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F973F-81B9-479B-99E2-56619D7E96B8}">
      <dsp:nvSpPr>
        <dsp:cNvPr id="0" name=""/>
        <dsp:cNvSpPr/>
      </dsp:nvSpPr>
      <dsp:spPr>
        <a:xfrm>
          <a:off x="0" y="576"/>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Watch your add-on code rules at the bottom of each code</a:t>
          </a:r>
        </a:p>
      </dsp:txBody>
      <dsp:txXfrm>
        <a:off x="0" y="576"/>
        <a:ext cx="10515600" cy="472324"/>
      </dsp:txXfrm>
    </dsp:sp>
    <dsp:sp modelId="{023BE6CB-7321-4F93-BC50-DF7E7CC2F4DA}">
      <dsp:nvSpPr>
        <dsp:cNvPr id="0" name=""/>
        <dsp:cNvSpPr/>
      </dsp:nvSpPr>
      <dsp:spPr>
        <a:xfrm>
          <a:off x="0" y="472901"/>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47D1A-1BF9-4B22-BDBD-1EF69319C9B5}">
      <dsp:nvSpPr>
        <dsp:cNvPr id="0" name=""/>
        <dsp:cNvSpPr/>
      </dsp:nvSpPr>
      <dsp:spPr>
        <a:xfrm>
          <a:off x="0" y="472901"/>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+34713: percutaneous access and closure of femoral artery for a large sheath (12 French or larger)</a:t>
          </a:r>
        </a:p>
      </dsp:txBody>
      <dsp:txXfrm>
        <a:off x="0" y="472901"/>
        <a:ext cx="10515600" cy="472324"/>
      </dsp:txXfrm>
    </dsp:sp>
    <dsp:sp modelId="{25245609-22E6-4E57-9E35-21C092A49584}">
      <dsp:nvSpPr>
        <dsp:cNvPr id="0" name=""/>
        <dsp:cNvSpPr/>
      </dsp:nvSpPr>
      <dsp:spPr>
        <a:xfrm>
          <a:off x="0" y="945226"/>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AF2565-278E-4956-9505-C737244B1385}">
      <dsp:nvSpPr>
        <dsp:cNvPr id="0" name=""/>
        <dsp:cNvSpPr/>
      </dsp:nvSpPr>
      <dsp:spPr>
        <a:xfrm>
          <a:off x="0" y="945226"/>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+34812: open exposure, by groin incision</a:t>
          </a:r>
        </a:p>
      </dsp:txBody>
      <dsp:txXfrm>
        <a:off x="0" y="945226"/>
        <a:ext cx="10515600" cy="472324"/>
      </dsp:txXfrm>
    </dsp:sp>
    <dsp:sp modelId="{F9BEC30C-A058-4330-A823-23E186F7695E}">
      <dsp:nvSpPr>
        <dsp:cNvPr id="0" name=""/>
        <dsp:cNvSpPr/>
      </dsp:nvSpPr>
      <dsp:spPr>
        <a:xfrm>
          <a:off x="0" y="141755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2A5E6-D0C6-46FB-9B0B-F8990F284B5C}">
      <dsp:nvSpPr>
        <dsp:cNvPr id="0" name=""/>
        <dsp:cNvSpPr/>
      </dsp:nvSpPr>
      <dsp:spPr>
        <a:xfrm>
          <a:off x="0" y="1417550"/>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+34714: open femoral exposure with creation of a conduit, by groin incision</a:t>
          </a:r>
        </a:p>
      </dsp:txBody>
      <dsp:txXfrm>
        <a:off x="0" y="1417550"/>
        <a:ext cx="10515600" cy="472324"/>
      </dsp:txXfrm>
    </dsp:sp>
    <dsp:sp modelId="{DDC23869-DF3A-4A94-9B0D-56FB04C44F15}">
      <dsp:nvSpPr>
        <dsp:cNvPr id="0" name=""/>
        <dsp:cNvSpPr/>
      </dsp:nvSpPr>
      <dsp:spPr>
        <a:xfrm>
          <a:off x="0" y="1889875"/>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81063-5114-4A08-B887-21635E3D164F}">
      <dsp:nvSpPr>
        <dsp:cNvPr id="0" name=""/>
        <dsp:cNvSpPr/>
      </dsp:nvSpPr>
      <dsp:spPr>
        <a:xfrm>
          <a:off x="0" y="1889875"/>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+34820: open iliac exposure, by  abdominal or retroperitoneal incision </a:t>
          </a:r>
        </a:p>
      </dsp:txBody>
      <dsp:txXfrm>
        <a:off x="0" y="1889875"/>
        <a:ext cx="10515600" cy="472324"/>
      </dsp:txXfrm>
    </dsp:sp>
    <dsp:sp modelId="{2A90D88D-0D06-4E71-8E19-8953202987DD}">
      <dsp:nvSpPr>
        <dsp:cNvPr id="0" name=""/>
        <dsp:cNvSpPr/>
      </dsp:nvSpPr>
      <dsp:spPr>
        <a:xfrm>
          <a:off x="0" y="2362200"/>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529B7-B446-4CF9-A1DF-CD36E57E7A4B}">
      <dsp:nvSpPr>
        <dsp:cNvPr id="0" name=""/>
        <dsp:cNvSpPr/>
      </dsp:nvSpPr>
      <dsp:spPr>
        <a:xfrm>
          <a:off x="0" y="2362200"/>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+34833: open iliac exposure with creation of a conduit by abdominal or retroperitoneal incision</a:t>
          </a:r>
        </a:p>
      </dsp:txBody>
      <dsp:txXfrm>
        <a:off x="0" y="2362200"/>
        <a:ext cx="10515600" cy="472324"/>
      </dsp:txXfrm>
    </dsp:sp>
    <dsp:sp modelId="{25EA1A26-B17C-4195-873C-F7DA624E0ED1}">
      <dsp:nvSpPr>
        <dsp:cNvPr id="0" name=""/>
        <dsp:cNvSpPr/>
      </dsp:nvSpPr>
      <dsp:spPr>
        <a:xfrm>
          <a:off x="0" y="2834524"/>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57C022-20AF-4329-AFF1-EB8DE95108DF}">
      <dsp:nvSpPr>
        <dsp:cNvPr id="0" name=""/>
        <dsp:cNvSpPr/>
      </dsp:nvSpPr>
      <dsp:spPr>
        <a:xfrm>
          <a:off x="0" y="2834524"/>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+34834: open brachial</a:t>
          </a:r>
        </a:p>
      </dsp:txBody>
      <dsp:txXfrm>
        <a:off x="0" y="2834524"/>
        <a:ext cx="10515600" cy="472324"/>
      </dsp:txXfrm>
    </dsp:sp>
    <dsp:sp modelId="{E30A9C42-2B45-4247-B78C-65E4C70ECB04}">
      <dsp:nvSpPr>
        <dsp:cNvPr id="0" name=""/>
        <dsp:cNvSpPr/>
      </dsp:nvSpPr>
      <dsp:spPr>
        <a:xfrm>
          <a:off x="0" y="3306849"/>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629F9-939D-4C26-A5C9-BE660D8A3211}">
      <dsp:nvSpPr>
        <dsp:cNvPr id="0" name=""/>
        <dsp:cNvSpPr/>
      </dsp:nvSpPr>
      <dsp:spPr>
        <a:xfrm>
          <a:off x="0" y="3306849"/>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+34715: open axillary</a:t>
          </a:r>
        </a:p>
      </dsp:txBody>
      <dsp:txXfrm>
        <a:off x="0" y="3306849"/>
        <a:ext cx="10515600" cy="472324"/>
      </dsp:txXfrm>
    </dsp:sp>
    <dsp:sp modelId="{7F5D85B6-62C0-4FB6-9A5A-66AD601FD5DD}">
      <dsp:nvSpPr>
        <dsp:cNvPr id="0" name=""/>
        <dsp:cNvSpPr/>
      </dsp:nvSpPr>
      <dsp:spPr>
        <a:xfrm>
          <a:off x="0" y="3779173"/>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60C81-FD64-409D-93F6-FBFDE8008539}">
      <dsp:nvSpPr>
        <dsp:cNvPr id="0" name=""/>
        <dsp:cNvSpPr/>
      </dsp:nvSpPr>
      <dsp:spPr>
        <a:xfrm>
          <a:off x="0" y="3779173"/>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+34716: open axillary with creation of a conduit</a:t>
          </a:r>
        </a:p>
      </dsp:txBody>
      <dsp:txXfrm>
        <a:off x="0" y="3779173"/>
        <a:ext cx="10515600" cy="472324"/>
      </dsp:txXfrm>
    </dsp:sp>
    <dsp:sp modelId="{0DB0197B-8D1C-4E90-9233-A6DC1FDD93E7}">
      <dsp:nvSpPr>
        <dsp:cNvPr id="0" name=""/>
        <dsp:cNvSpPr/>
      </dsp:nvSpPr>
      <dsp:spPr>
        <a:xfrm>
          <a:off x="0" y="4251498"/>
          <a:ext cx="105156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99C967-07C3-466C-A823-4B35627A6DFE}">
      <dsp:nvSpPr>
        <dsp:cNvPr id="0" name=""/>
        <dsp:cNvSpPr/>
      </dsp:nvSpPr>
      <dsp:spPr>
        <a:xfrm>
          <a:off x="0" y="4251498"/>
          <a:ext cx="10515600" cy="472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a:p>
      </dsp:txBody>
      <dsp:txXfrm>
        <a:off x="0" y="4251498"/>
        <a:ext cx="10515600" cy="4723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62181-1E49-49EC-AF40-9E59D1B8A284}">
      <dsp:nvSpPr>
        <dsp:cNvPr id="0" name=""/>
        <dsp:cNvSpPr/>
      </dsp:nvSpPr>
      <dsp:spPr>
        <a:xfrm>
          <a:off x="0" y="127857"/>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36468: sclerosant for spider veins; limb or trunk</a:t>
          </a:r>
        </a:p>
      </dsp:txBody>
      <dsp:txXfrm>
        <a:off x="34906" y="162763"/>
        <a:ext cx="6199226" cy="645240"/>
      </dsp:txXfrm>
    </dsp:sp>
    <dsp:sp modelId="{950485F9-9178-44B1-AC2C-DC75EDC0B47C}">
      <dsp:nvSpPr>
        <dsp:cNvPr id="0" name=""/>
        <dsp:cNvSpPr/>
      </dsp:nvSpPr>
      <dsp:spPr>
        <a:xfrm>
          <a:off x="0" y="894750"/>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36470: sclerosant; single incompetent vein</a:t>
          </a:r>
        </a:p>
      </dsp:txBody>
      <dsp:txXfrm>
        <a:off x="34906" y="929656"/>
        <a:ext cx="6199226" cy="645240"/>
      </dsp:txXfrm>
    </dsp:sp>
    <dsp:sp modelId="{83182CC9-53F8-447A-BF8F-E88AF99C2E97}">
      <dsp:nvSpPr>
        <dsp:cNvPr id="0" name=""/>
        <dsp:cNvSpPr/>
      </dsp:nvSpPr>
      <dsp:spPr>
        <a:xfrm>
          <a:off x="0" y="1661643"/>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36471: 	multiple incompetent veins</a:t>
          </a:r>
        </a:p>
      </dsp:txBody>
      <dsp:txXfrm>
        <a:off x="34906" y="1696549"/>
        <a:ext cx="6199226" cy="645240"/>
      </dsp:txXfrm>
    </dsp:sp>
    <dsp:sp modelId="{24C89024-A5E5-4BCE-92D3-6CDD53F8E307}">
      <dsp:nvSpPr>
        <dsp:cNvPr id="0" name=""/>
        <dsp:cNvSpPr/>
      </dsp:nvSpPr>
      <dsp:spPr>
        <a:xfrm>
          <a:off x="0" y="2428536"/>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36465: non-compounded foam sclerosant with compression; single incompetent truncal vein</a:t>
          </a:r>
        </a:p>
      </dsp:txBody>
      <dsp:txXfrm>
        <a:off x="34906" y="2463442"/>
        <a:ext cx="6199226" cy="645240"/>
      </dsp:txXfrm>
    </dsp:sp>
    <dsp:sp modelId="{C0AC3D80-7ABB-47CF-832A-E5AAC0F79310}">
      <dsp:nvSpPr>
        <dsp:cNvPr id="0" name=""/>
        <dsp:cNvSpPr/>
      </dsp:nvSpPr>
      <dsp:spPr>
        <a:xfrm>
          <a:off x="0" y="3195428"/>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36466: 	multiple incompetent truncal veins</a:t>
          </a:r>
        </a:p>
      </dsp:txBody>
      <dsp:txXfrm>
        <a:off x="34906" y="3230334"/>
        <a:ext cx="6199226" cy="645240"/>
      </dsp:txXfrm>
    </dsp:sp>
    <dsp:sp modelId="{CF0B4E50-E27A-4A17-8061-C5C7D135D77F}">
      <dsp:nvSpPr>
        <dsp:cNvPr id="0" name=""/>
        <dsp:cNvSpPr/>
      </dsp:nvSpPr>
      <dsp:spPr>
        <a:xfrm>
          <a:off x="0" y="3962321"/>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36482: endovenous ablation of incompetent vein of a chemical adhesive; first vein</a:t>
          </a:r>
        </a:p>
      </dsp:txBody>
      <dsp:txXfrm>
        <a:off x="34906" y="3997227"/>
        <a:ext cx="6199226" cy="645240"/>
      </dsp:txXfrm>
    </dsp:sp>
    <dsp:sp modelId="{3C65C2A2-E1D1-47FD-8E72-251D9D92A8CE}">
      <dsp:nvSpPr>
        <dsp:cNvPr id="0" name=""/>
        <dsp:cNvSpPr/>
      </dsp:nvSpPr>
      <dsp:spPr>
        <a:xfrm>
          <a:off x="0" y="4729214"/>
          <a:ext cx="6269038"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36483	subsequent veins in a single extremity</a:t>
          </a:r>
        </a:p>
      </dsp:txBody>
      <dsp:txXfrm>
        <a:off x="34906" y="4764120"/>
        <a:ext cx="6199226" cy="645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B3F50-EEBE-4F14-ACDB-844C7D966D78}">
      <dsp:nvSpPr>
        <dsp:cNvPr id="0" name=""/>
        <dsp:cNvSpPr/>
      </dsp:nvSpPr>
      <dsp:spPr>
        <a:xfrm>
          <a:off x="559" y="729260"/>
          <a:ext cx="4821361" cy="2892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022350">
            <a:lnSpc>
              <a:spcPct val="90000"/>
            </a:lnSpc>
            <a:spcBef>
              <a:spcPct val="0"/>
            </a:spcBef>
            <a:spcAft>
              <a:spcPct val="35000"/>
            </a:spcAft>
            <a:buNone/>
          </a:pPr>
          <a:r>
            <a:rPr lang="en-US" sz="2300" kern="1200"/>
            <a:t>Diagnostic Radiology</a:t>
          </a:r>
        </a:p>
      </dsp:txBody>
      <dsp:txXfrm>
        <a:off x="559" y="729260"/>
        <a:ext cx="4821361" cy="2892816"/>
      </dsp:txXfrm>
    </dsp:sp>
    <dsp:sp modelId="{1E8493A2-1DD3-4409-8CBA-5DE7A0E84424}">
      <dsp:nvSpPr>
        <dsp:cNvPr id="0" name=""/>
        <dsp:cNvSpPr/>
      </dsp:nvSpPr>
      <dsp:spPr>
        <a:xfrm>
          <a:off x="4896197" y="2054169"/>
          <a:ext cx="723204"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E4AEE-BF03-4EB8-AAA2-4144FD829A1A}">
      <dsp:nvSpPr>
        <dsp:cNvPr id="0" name=""/>
        <dsp:cNvSpPr/>
      </dsp:nvSpPr>
      <dsp:spPr>
        <a:xfrm>
          <a:off x="5693678" y="729260"/>
          <a:ext cx="4821361" cy="2892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022350">
            <a:lnSpc>
              <a:spcPct val="90000"/>
            </a:lnSpc>
            <a:spcBef>
              <a:spcPct val="0"/>
            </a:spcBef>
            <a:spcAft>
              <a:spcPct val="35000"/>
            </a:spcAft>
            <a:buNone/>
          </a:pPr>
          <a:r>
            <a:rPr lang="en-US" sz="2300" kern="1200"/>
            <a:t>Codes 71010–71035 have been deleted and replaced by the following:</a:t>
          </a:r>
        </a:p>
        <a:p>
          <a:pPr marL="171450" lvl="1" indent="-171450" algn="l" defTabSz="800100">
            <a:lnSpc>
              <a:spcPct val="90000"/>
            </a:lnSpc>
            <a:spcBef>
              <a:spcPct val="0"/>
            </a:spcBef>
            <a:spcAft>
              <a:spcPct val="15000"/>
            </a:spcAft>
            <a:buFontTx/>
            <a:buNone/>
          </a:pPr>
          <a:r>
            <a:rPr lang="en-US" sz="1800" kern="1200" dirty="0"/>
            <a:t>● 71045 Radiologic examination, chest; single view</a:t>
          </a:r>
        </a:p>
        <a:p>
          <a:pPr marL="171450" lvl="1" indent="-171450" algn="l" defTabSz="800100">
            <a:lnSpc>
              <a:spcPct val="90000"/>
            </a:lnSpc>
            <a:spcBef>
              <a:spcPct val="0"/>
            </a:spcBef>
            <a:spcAft>
              <a:spcPct val="15000"/>
            </a:spcAft>
            <a:buFontTx/>
            <a:buNone/>
          </a:pPr>
          <a:r>
            <a:rPr lang="en-US" sz="1800" kern="1200" dirty="0"/>
            <a:t>● 71046 2 views</a:t>
          </a:r>
        </a:p>
        <a:p>
          <a:pPr marL="171450" lvl="1" indent="-171450" algn="l" defTabSz="800100">
            <a:lnSpc>
              <a:spcPct val="90000"/>
            </a:lnSpc>
            <a:spcBef>
              <a:spcPct val="0"/>
            </a:spcBef>
            <a:spcAft>
              <a:spcPct val="15000"/>
            </a:spcAft>
            <a:buFontTx/>
            <a:buNone/>
          </a:pPr>
          <a:r>
            <a:rPr lang="en-US" sz="1800" kern="1200" dirty="0"/>
            <a:t>● 71047 3 views</a:t>
          </a:r>
        </a:p>
        <a:p>
          <a:pPr marL="171450" lvl="1" indent="-171450" algn="l" defTabSz="800100">
            <a:lnSpc>
              <a:spcPct val="90000"/>
            </a:lnSpc>
            <a:spcBef>
              <a:spcPct val="0"/>
            </a:spcBef>
            <a:spcAft>
              <a:spcPct val="15000"/>
            </a:spcAft>
            <a:buFontTx/>
            <a:buNone/>
          </a:pPr>
          <a:r>
            <a:rPr lang="en-US" sz="1800" kern="1200" dirty="0"/>
            <a:t>● 71048 4 or more views</a:t>
          </a:r>
        </a:p>
      </dsp:txBody>
      <dsp:txXfrm>
        <a:off x="5693678" y="729260"/>
        <a:ext cx="4821361" cy="2892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0B3F50-EEBE-4F14-ACDB-844C7D966D78}">
      <dsp:nvSpPr>
        <dsp:cNvPr id="0" name=""/>
        <dsp:cNvSpPr/>
      </dsp:nvSpPr>
      <dsp:spPr>
        <a:xfrm>
          <a:off x="559" y="729260"/>
          <a:ext cx="4821361" cy="2892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755650">
            <a:lnSpc>
              <a:spcPct val="90000"/>
            </a:lnSpc>
            <a:spcBef>
              <a:spcPct val="0"/>
            </a:spcBef>
            <a:spcAft>
              <a:spcPct val="35000"/>
            </a:spcAft>
            <a:buNone/>
          </a:pPr>
          <a:r>
            <a:rPr lang="en-US" sz="1700" kern="1200"/>
            <a:t>Diagnostic Radiology</a:t>
          </a:r>
        </a:p>
      </dsp:txBody>
      <dsp:txXfrm>
        <a:off x="559" y="729260"/>
        <a:ext cx="4821361" cy="2892816"/>
      </dsp:txXfrm>
    </dsp:sp>
    <dsp:sp modelId="{1E8493A2-1DD3-4409-8CBA-5DE7A0E84424}">
      <dsp:nvSpPr>
        <dsp:cNvPr id="0" name=""/>
        <dsp:cNvSpPr/>
      </dsp:nvSpPr>
      <dsp:spPr>
        <a:xfrm>
          <a:off x="4896197" y="2054169"/>
          <a:ext cx="723204" cy="243000"/>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E4AEE-BF03-4EB8-AAA2-4144FD829A1A}">
      <dsp:nvSpPr>
        <dsp:cNvPr id="0" name=""/>
        <dsp:cNvSpPr/>
      </dsp:nvSpPr>
      <dsp:spPr>
        <a:xfrm>
          <a:off x="5693678" y="729260"/>
          <a:ext cx="4821361" cy="28928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755650">
            <a:lnSpc>
              <a:spcPct val="90000"/>
            </a:lnSpc>
            <a:spcBef>
              <a:spcPct val="0"/>
            </a:spcBef>
            <a:spcAft>
              <a:spcPct val="35000"/>
            </a:spcAft>
            <a:buNone/>
          </a:pPr>
          <a:r>
            <a:rPr lang="en-US" sz="1700" kern="1200" dirty="0"/>
            <a:t>Codes 74000–74020 have been deleted and replaced by the following:</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1700" kern="1200" dirty="0"/>
            <a:t>● 74018 Radiologic examination, abdomen; 1 view</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1700" kern="1200" dirty="0"/>
            <a:t>● 74019 2 views</a:t>
          </a:r>
        </a:p>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r>
            <a:rPr lang="en-US" sz="1700" kern="1200" dirty="0"/>
            <a:t>● 74021 3 or more views</a:t>
          </a:r>
        </a:p>
      </dsp:txBody>
      <dsp:txXfrm>
        <a:off x="5693678" y="729260"/>
        <a:ext cx="4821361" cy="28928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179763" cy="4714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l" eaLnBrk="1" fontAlgn="auto" hangingPunct="1">
              <a:spcBef>
                <a:spcPct val="0"/>
              </a:spcBef>
              <a:spcAft>
                <a:spcPts val="0"/>
              </a:spcAft>
              <a:defRPr sz="1200">
                <a:latin typeface="Times New Roman" pitchFamily="18" charset="0"/>
              </a:defRPr>
            </a:lvl1pPr>
          </a:lstStyle>
          <a:p>
            <a:pPr>
              <a:defRPr/>
            </a:pPr>
            <a:endParaRPr lang="en-US"/>
          </a:p>
        </p:txBody>
      </p:sp>
      <p:sp>
        <p:nvSpPr>
          <p:cNvPr id="34819" name="Rectangle 3"/>
          <p:cNvSpPr>
            <a:spLocks noGrp="1" noChangeArrowheads="1"/>
          </p:cNvSpPr>
          <p:nvPr>
            <p:ph type="dt" sz="quarter" idx="1"/>
          </p:nvPr>
        </p:nvSpPr>
        <p:spPr bwMode="auto">
          <a:xfrm>
            <a:off x="4135438" y="0"/>
            <a:ext cx="3179762" cy="471488"/>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eaLnBrk="1" fontAlgn="auto" hangingPunct="1">
              <a:spcBef>
                <a:spcPct val="0"/>
              </a:spcBef>
              <a:spcAft>
                <a:spcPts val="0"/>
              </a:spcAft>
              <a:defRPr sz="1200">
                <a:latin typeface="Times New Roman" pitchFamily="18" charset="0"/>
              </a:defRPr>
            </a:lvl1pPr>
          </a:lstStyle>
          <a:p>
            <a:pPr>
              <a:defRPr/>
            </a:pPr>
            <a:endParaRPr lang="en-US"/>
          </a:p>
        </p:txBody>
      </p:sp>
      <p:sp>
        <p:nvSpPr>
          <p:cNvPr id="34820" name="Rectangle 4"/>
          <p:cNvSpPr>
            <a:spLocks noGrp="1" noChangeArrowheads="1"/>
          </p:cNvSpPr>
          <p:nvPr>
            <p:ph type="ftr" sz="quarter" idx="2"/>
          </p:nvPr>
        </p:nvSpPr>
        <p:spPr bwMode="auto">
          <a:xfrm>
            <a:off x="0" y="9129713"/>
            <a:ext cx="3179763" cy="471487"/>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l" eaLnBrk="1" fontAlgn="auto" hangingPunct="1">
              <a:spcBef>
                <a:spcPct val="0"/>
              </a:spcBef>
              <a:spcAft>
                <a:spcPts val="0"/>
              </a:spcAft>
              <a:defRPr sz="1200">
                <a:latin typeface="Times New Roman" pitchFamily="18" charset="0"/>
              </a:defRPr>
            </a:lvl1pPr>
          </a:lstStyle>
          <a:p>
            <a:pPr>
              <a:defRPr/>
            </a:pPr>
            <a:endParaRPr lang="en-US"/>
          </a:p>
        </p:txBody>
      </p:sp>
      <p:sp>
        <p:nvSpPr>
          <p:cNvPr id="34821" name="Rectangle 5"/>
          <p:cNvSpPr>
            <a:spLocks noGrp="1" noChangeArrowheads="1"/>
          </p:cNvSpPr>
          <p:nvPr>
            <p:ph type="sldNum" sz="quarter" idx="3"/>
          </p:nvPr>
        </p:nvSpPr>
        <p:spPr bwMode="auto">
          <a:xfrm>
            <a:off x="4135438" y="9129713"/>
            <a:ext cx="3179762" cy="471487"/>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eaLnBrk="1" fontAlgn="auto" hangingPunct="1">
              <a:spcBef>
                <a:spcPct val="0"/>
              </a:spcBef>
              <a:spcAft>
                <a:spcPts val="0"/>
              </a:spcAft>
              <a:defRPr sz="1200">
                <a:latin typeface="+mn-lt"/>
              </a:defRPr>
            </a:lvl1pPr>
          </a:lstStyle>
          <a:p>
            <a:pPr>
              <a:defRPr/>
            </a:pPr>
            <a:fld id="{EECA44CF-01AB-4AA7-ADE0-4B3E861BCC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hdr" sz="quarter"/>
          </p:nvPr>
        </p:nvSpPr>
        <p:spPr bwMode="auto">
          <a:xfrm>
            <a:off x="0" y="93663"/>
            <a:ext cx="3179763" cy="284162"/>
          </a:xfrm>
          <a:prstGeom prst="rect">
            <a:avLst/>
          </a:prstGeom>
          <a:noFill/>
          <a:ln w="12700" cap="sq">
            <a:noFill/>
            <a:miter lim="800000"/>
            <a:headEnd type="none" w="sm" len="sm"/>
            <a:tailEnd type="none" w="sm" len="sm"/>
          </a:ln>
          <a:effectLst/>
        </p:spPr>
        <p:txBody>
          <a:bodyPr vert="horz" wrap="square" lIns="94851" tIns="47425" rIns="94851" bIns="47425" numCol="1" anchor="ctr" anchorCtr="0" compatLnSpc="1">
            <a:prstTxWarp prst="textNoShape">
              <a:avLst/>
            </a:prstTxWarp>
            <a:spAutoFit/>
          </a:bodyPr>
          <a:lstStyle>
            <a:lvl1pPr algn="l" eaLnBrk="1" fontAlgn="auto" hangingPunct="1">
              <a:spcBef>
                <a:spcPct val="50000"/>
              </a:spcBef>
              <a:spcAft>
                <a:spcPts val="0"/>
              </a:spcAft>
              <a:defRPr sz="1200">
                <a:effectLst>
                  <a:outerShdw blurRad="38100" dist="38100" dir="2700000" algn="tl">
                    <a:srgbClr val="C0C0C0"/>
                  </a:outerShdw>
                </a:effectLst>
                <a:latin typeface="Tahoma" pitchFamily="34" charset="0"/>
              </a:defRPr>
            </a:lvl1pPr>
          </a:lstStyle>
          <a:p>
            <a:pPr>
              <a:defRPr/>
            </a:pPr>
            <a:endParaRPr lang="en-US"/>
          </a:p>
        </p:txBody>
      </p:sp>
      <p:sp>
        <p:nvSpPr>
          <p:cNvPr id="368643" name="Rectangle 3"/>
          <p:cNvSpPr>
            <a:spLocks noGrp="1" noChangeArrowheads="1"/>
          </p:cNvSpPr>
          <p:nvPr>
            <p:ph type="dt" idx="1"/>
          </p:nvPr>
        </p:nvSpPr>
        <p:spPr bwMode="auto">
          <a:xfrm>
            <a:off x="4135438" y="93663"/>
            <a:ext cx="3179762" cy="284162"/>
          </a:xfrm>
          <a:prstGeom prst="rect">
            <a:avLst/>
          </a:prstGeom>
          <a:noFill/>
          <a:ln w="12700" cap="sq">
            <a:noFill/>
            <a:miter lim="800000"/>
            <a:headEnd type="none" w="sm" len="sm"/>
            <a:tailEnd type="none" w="sm" len="sm"/>
          </a:ln>
          <a:effectLst/>
        </p:spPr>
        <p:txBody>
          <a:bodyPr vert="horz" wrap="square" lIns="94851" tIns="47425" rIns="94851" bIns="47425" numCol="1" anchor="ctr" anchorCtr="0" compatLnSpc="1">
            <a:prstTxWarp prst="textNoShape">
              <a:avLst/>
            </a:prstTxWarp>
            <a:spAutoFit/>
          </a:bodyPr>
          <a:lstStyle>
            <a:lvl1pPr algn="r" eaLnBrk="1" fontAlgn="auto" hangingPunct="1">
              <a:spcBef>
                <a:spcPct val="50000"/>
              </a:spcBef>
              <a:spcAft>
                <a:spcPts val="0"/>
              </a:spcAft>
              <a:defRPr sz="1200">
                <a:effectLst>
                  <a:outerShdw blurRad="38100" dist="38100" dir="2700000" algn="tl">
                    <a:srgbClr val="C0C0C0"/>
                  </a:outerShdw>
                </a:effectLst>
                <a:latin typeface="Tahoma"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439738" y="708025"/>
            <a:ext cx="6435725" cy="3621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5" name="Rectangle 5"/>
          <p:cNvSpPr>
            <a:spLocks noGrp="1" noChangeArrowheads="1"/>
          </p:cNvSpPr>
          <p:nvPr>
            <p:ph type="body" sz="quarter" idx="3"/>
          </p:nvPr>
        </p:nvSpPr>
        <p:spPr bwMode="auto">
          <a:xfrm>
            <a:off x="954088" y="6108700"/>
            <a:ext cx="5407025" cy="1239838"/>
          </a:xfrm>
          <a:prstGeom prst="rect">
            <a:avLst/>
          </a:prstGeom>
          <a:noFill/>
          <a:ln w="12700" cap="sq">
            <a:noFill/>
            <a:miter lim="800000"/>
            <a:headEnd type="none" w="sm" len="sm"/>
            <a:tailEnd type="none" w="sm" len="sm"/>
          </a:ln>
          <a:effectLst/>
        </p:spPr>
        <p:txBody>
          <a:bodyPr vert="horz" wrap="square" lIns="94851" tIns="47425" rIns="94851" bIns="47425" numCol="1" anchor="ctr" anchorCtr="0" compatLnSpc="1">
            <a:prstTxWarp prst="textNoShape">
              <a:avLst/>
            </a:prstTxWarp>
            <a:sp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368646" name="Rectangle 6"/>
          <p:cNvSpPr>
            <a:spLocks noGrp="1" noChangeArrowheads="1"/>
          </p:cNvSpPr>
          <p:nvPr>
            <p:ph type="ftr" sz="quarter" idx="4"/>
          </p:nvPr>
        </p:nvSpPr>
        <p:spPr bwMode="auto">
          <a:xfrm>
            <a:off x="0" y="9317038"/>
            <a:ext cx="3179763" cy="284162"/>
          </a:xfrm>
          <a:prstGeom prst="rect">
            <a:avLst/>
          </a:prstGeom>
          <a:noFill/>
          <a:ln w="12700" cap="sq">
            <a:noFill/>
            <a:miter lim="800000"/>
            <a:headEnd type="none" w="sm" len="sm"/>
            <a:tailEnd type="none" w="sm" len="sm"/>
          </a:ln>
          <a:effectLst/>
        </p:spPr>
        <p:txBody>
          <a:bodyPr vert="horz" wrap="square" lIns="94851" tIns="47425" rIns="94851" bIns="47425" numCol="1" anchor="b" anchorCtr="0" compatLnSpc="1">
            <a:prstTxWarp prst="textNoShape">
              <a:avLst/>
            </a:prstTxWarp>
            <a:spAutoFit/>
          </a:bodyPr>
          <a:lstStyle>
            <a:lvl1pPr algn="l" eaLnBrk="1" fontAlgn="auto" hangingPunct="1">
              <a:spcBef>
                <a:spcPct val="50000"/>
              </a:spcBef>
              <a:spcAft>
                <a:spcPts val="0"/>
              </a:spcAft>
              <a:defRPr sz="1200">
                <a:effectLst>
                  <a:outerShdw blurRad="38100" dist="38100" dir="2700000" algn="tl">
                    <a:srgbClr val="C0C0C0"/>
                  </a:outerShdw>
                </a:effectLst>
                <a:latin typeface="Tahoma" pitchFamily="34" charset="0"/>
              </a:defRPr>
            </a:lvl1pPr>
          </a:lstStyle>
          <a:p>
            <a:pPr>
              <a:defRPr/>
            </a:pPr>
            <a:endParaRPr lang="en-US"/>
          </a:p>
        </p:txBody>
      </p:sp>
      <p:sp>
        <p:nvSpPr>
          <p:cNvPr id="368647" name="Rectangle 7"/>
          <p:cNvSpPr>
            <a:spLocks noGrp="1" noChangeArrowheads="1"/>
          </p:cNvSpPr>
          <p:nvPr>
            <p:ph type="sldNum" sz="quarter" idx="5"/>
          </p:nvPr>
        </p:nvSpPr>
        <p:spPr bwMode="auto">
          <a:xfrm>
            <a:off x="4135438" y="9317038"/>
            <a:ext cx="3179762" cy="284162"/>
          </a:xfrm>
          <a:prstGeom prst="rect">
            <a:avLst/>
          </a:prstGeom>
          <a:noFill/>
          <a:ln w="12700" cap="sq">
            <a:noFill/>
            <a:miter lim="800000"/>
            <a:headEnd type="none" w="sm" len="sm"/>
            <a:tailEnd type="none" w="sm" len="sm"/>
          </a:ln>
          <a:effectLst/>
        </p:spPr>
        <p:txBody>
          <a:bodyPr vert="horz" wrap="square" lIns="94851" tIns="47425" rIns="94851" bIns="47425" numCol="1" anchor="b" anchorCtr="0" compatLnSpc="1">
            <a:prstTxWarp prst="textNoShape">
              <a:avLst/>
            </a:prstTxWarp>
            <a:spAutoFit/>
          </a:bodyPr>
          <a:lstStyle>
            <a:lvl1pPr algn="r" eaLnBrk="1" fontAlgn="auto" hangingPunct="1">
              <a:spcBef>
                <a:spcPct val="50000"/>
              </a:spcBef>
              <a:spcAft>
                <a:spcPts val="0"/>
              </a:spcAft>
              <a:defRPr sz="1200">
                <a:effectLst>
                  <a:outerShdw blurRad="38100" dist="38100" dir="2700000" algn="tl">
                    <a:srgbClr val="C0C0C0"/>
                  </a:outerShdw>
                </a:effectLst>
                <a:latin typeface="Tahoma" panose="020B0604030504040204" pitchFamily="34" charset="0"/>
              </a:defRPr>
            </a:lvl1pPr>
          </a:lstStyle>
          <a:p>
            <a:pPr>
              <a:defRPr/>
            </a:pPr>
            <a:fld id="{1FB677C7-2D1F-4C65-9F66-E3FD74CA92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7BB5AA-344F-429E-A3EC-3FE221B72DC2}"/>
              </a:ext>
            </a:extLst>
          </p:cNvPr>
          <p:cNvSpPr>
            <a:spLocks noGrp="1" noChangeArrowheads="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D07DC63D-2E58-401A-A9EF-A8FE1C4D30E1}" type="slidenum">
              <a:rPr lang="en-US" altLang="en-US" sz="1200" smtClean="0">
                <a:latin typeface="Tahoma" panose="020B0604030504040204" pitchFamily="34" charset="0"/>
              </a:rPr>
              <a:pPr>
                <a:defRPr/>
              </a:pPr>
              <a:t>1</a:t>
            </a:fld>
            <a:endParaRPr lang="en-US" altLang="en-US" sz="1200">
              <a:latin typeface="Tahoma" panose="020B0604030504040204" pitchFamily="34" charset="0"/>
            </a:endParaRPr>
          </a:p>
        </p:txBody>
      </p:sp>
      <p:sp>
        <p:nvSpPr>
          <p:cNvPr id="6147" name="Rectangle 2">
            <a:extLst>
              <a:ext uri="{FF2B5EF4-FFF2-40B4-BE49-F238E27FC236}">
                <a16:creationId xmlns:a16="http://schemas.microsoft.com/office/drawing/2014/main" id="{DB8DCCDC-CD84-4A3C-BA34-C82965147C10}"/>
              </a:ext>
            </a:extLst>
          </p:cNvPr>
          <p:cNvSpPr>
            <a:spLocks noGrp="1" noRot="1" noChangeAspect="1" noChangeArrowheads="1" noTextEdit="1"/>
          </p:cNvSpPr>
          <p:nvPr>
            <p:ph type="sldImg"/>
          </p:nvPr>
        </p:nvSpPr>
        <p:spPr>
          <a:xfrm>
            <a:off x="439738" y="708025"/>
            <a:ext cx="6435725" cy="3621088"/>
          </a:xfrm>
          <a:ln/>
        </p:spPr>
      </p:sp>
      <p:sp>
        <p:nvSpPr>
          <p:cNvPr id="6148" name="Rectangle 3">
            <a:extLst>
              <a:ext uri="{FF2B5EF4-FFF2-40B4-BE49-F238E27FC236}">
                <a16:creationId xmlns:a16="http://schemas.microsoft.com/office/drawing/2014/main" id="{9BFB41B2-0788-45A0-9969-73097D61CDE7}"/>
              </a:ext>
            </a:extLst>
          </p:cNvPr>
          <p:cNvSpPr>
            <a:spLocks noGrp="1" noChangeArrowheads="1"/>
          </p:cNvSpPr>
          <p:nvPr>
            <p:ph type="body" idx="1"/>
          </p:nvPr>
        </p:nvSpPr>
        <p:spPr>
          <a:xfrm>
            <a:off x="954088" y="6588125"/>
            <a:ext cx="5407025" cy="2809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p>
        </p:txBody>
      </p:sp>
    </p:spTree>
    <p:extLst>
      <p:ext uri="{BB962C8B-B14F-4D97-AF65-F5344CB8AC3E}">
        <p14:creationId xmlns:p14="http://schemas.microsoft.com/office/powerpoint/2010/main" val="84503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C5FF72-8276-4DB9-A083-05D7FA88AAD7}"/>
              </a:ext>
            </a:extLst>
          </p:cNvPr>
          <p:cNvSpPr>
            <a:spLocks noGrp="1" noChangeArrowheads="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6896F374-DBB7-40C7-9440-7678E13BFD85}" type="slidenum">
              <a:rPr lang="en-US" altLang="en-US" sz="1200" smtClean="0">
                <a:latin typeface="Tahoma" panose="020B0604030504040204" pitchFamily="34" charset="0"/>
              </a:rPr>
              <a:pPr>
                <a:defRPr/>
              </a:pPr>
              <a:t>28</a:t>
            </a:fld>
            <a:endParaRPr lang="en-US" altLang="en-US" sz="1200">
              <a:latin typeface="Tahoma" panose="020B0604030504040204" pitchFamily="34" charset="0"/>
            </a:endParaRPr>
          </a:p>
        </p:txBody>
      </p:sp>
      <p:sp>
        <p:nvSpPr>
          <p:cNvPr id="98307" name="Rectangle 2">
            <a:extLst>
              <a:ext uri="{FF2B5EF4-FFF2-40B4-BE49-F238E27FC236}">
                <a16:creationId xmlns:a16="http://schemas.microsoft.com/office/drawing/2014/main" id="{F4705E4E-DCF7-4AD3-8C27-EF5B3CD05684}"/>
              </a:ext>
            </a:extLst>
          </p:cNvPr>
          <p:cNvSpPr>
            <a:spLocks noChangeArrowheads="1" noTextEdit="1"/>
          </p:cNvSpPr>
          <p:nvPr>
            <p:ph type="sldImg"/>
          </p:nvPr>
        </p:nvSpPr>
        <p:spPr>
          <a:ln/>
        </p:spPr>
      </p:sp>
      <p:sp>
        <p:nvSpPr>
          <p:cNvPr id="98308" name="Rectangle 3">
            <a:extLst>
              <a:ext uri="{FF2B5EF4-FFF2-40B4-BE49-F238E27FC236}">
                <a16:creationId xmlns:a16="http://schemas.microsoft.com/office/drawing/2014/main" id="{F9D35619-6A05-4F91-9316-6A1638016B34}"/>
              </a:ext>
            </a:extLst>
          </p:cNvPr>
          <p:cNvSpPr>
            <a:spLocks noGrp="1" noChangeArrowheads="1"/>
          </p:cNvSpPr>
          <p:nvPr>
            <p:ph type="body" idx="1"/>
          </p:nvPr>
        </p:nvSpPr>
        <p:spPr>
          <a:xfrm>
            <a:off x="954088" y="6588125"/>
            <a:ext cx="5407025" cy="2809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p>
        </p:txBody>
      </p:sp>
    </p:spTree>
    <p:extLst>
      <p:ext uri="{BB962C8B-B14F-4D97-AF65-F5344CB8AC3E}">
        <p14:creationId xmlns:p14="http://schemas.microsoft.com/office/powerpoint/2010/main" val="282446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BE74DA-8192-4800-923D-87E16C8DBE7E}"/>
              </a:ext>
            </a:extLst>
          </p:cNvPr>
          <p:cNvSpPr>
            <a:spLocks noGrp="1" noChangeArrowheads="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6B36B86C-C4F3-4A32-A524-73060AFB2E6C}" type="slidenum">
              <a:rPr lang="en-US" altLang="en-US" sz="1200" smtClean="0">
                <a:latin typeface="Tahoma" panose="020B0604030504040204" pitchFamily="34" charset="0"/>
              </a:rPr>
              <a:pPr>
                <a:defRPr/>
              </a:pPr>
              <a:t>93</a:t>
            </a:fld>
            <a:endParaRPr lang="en-US" altLang="en-US" sz="1200">
              <a:latin typeface="Tahoma" panose="020B0604030504040204" pitchFamily="34" charset="0"/>
            </a:endParaRPr>
          </a:p>
        </p:txBody>
      </p:sp>
      <p:sp>
        <p:nvSpPr>
          <p:cNvPr id="111619" name="Rectangle 2">
            <a:extLst>
              <a:ext uri="{FF2B5EF4-FFF2-40B4-BE49-F238E27FC236}">
                <a16:creationId xmlns:a16="http://schemas.microsoft.com/office/drawing/2014/main" id="{6F04EF99-11D9-4A74-9AE1-DC60E1633E8E}"/>
              </a:ext>
            </a:extLst>
          </p:cNvPr>
          <p:cNvSpPr>
            <a:spLocks noGrp="1" noRot="1" noChangeAspect="1" noChangeArrowheads="1" noTextEdit="1"/>
          </p:cNvSpPr>
          <p:nvPr>
            <p:ph type="sldImg"/>
          </p:nvPr>
        </p:nvSpPr>
        <p:spPr>
          <a:xfrm>
            <a:off x="441325" y="708025"/>
            <a:ext cx="6435725" cy="3621088"/>
          </a:xfrm>
          <a:solidFill>
            <a:srgbClr val="FFFFFF"/>
          </a:solidFill>
          <a:ln/>
        </p:spPr>
      </p:sp>
      <p:sp>
        <p:nvSpPr>
          <p:cNvPr id="111620" name="Rectangle 3">
            <a:extLst>
              <a:ext uri="{FF2B5EF4-FFF2-40B4-BE49-F238E27FC236}">
                <a16:creationId xmlns:a16="http://schemas.microsoft.com/office/drawing/2014/main" id="{2F7946E3-B410-429F-AC6C-2931C37D76C3}"/>
              </a:ext>
            </a:extLst>
          </p:cNvPr>
          <p:cNvSpPr>
            <a:spLocks noGrp="1" noChangeArrowheads="1"/>
          </p:cNvSpPr>
          <p:nvPr>
            <p:ph type="body" idx="1"/>
          </p:nvPr>
        </p:nvSpPr>
        <p:spPr>
          <a:xfrm>
            <a:off x="954088" y="6588125"/>
            <a:ext cx="5407025" cy="280988"/>
          </a:xfrm>
          <a:solidFill>
            <a:srgbClr val="FFFFFF"/>
          </a:solidFill>
          <a:ln>
            <a:solidFill>
              <a:srgbClr val="000000"/>
            </a:solidFill>
          </a:ln>
        </p:spPr>
        <p:txBody>
          <a:bodyPr lIns="94820" tIns="47411" rIns="94820" bIns="47411"/>
          <a:lstStyle/>
          <a:p>
            <a:pPr eaLnBrk="1" hangingPunct="1"/>
            <a:endParaRPr lang="en-US" altLang="en-US"/>
          </a:p>
        </p:txBody>
      </p:sp>
    </p:spTree>
    <p:extLst>
      <p:ext uri="{BB962C8B-B14F-4D97-AF65-F5344CB8AC3E}">
        <p14:creationId xmlns:p14="http://schemas.microsoft.com/office/powerpoint/2010/main" val="52441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816C757-6592-44AE-8DEC-2D2872BD5E32}"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A9DDA-DE53-47B3-9CE7-BCDA253CC328}" type="slidenum">
              <a:rPr lang="en-US"/>
              <a:pPr>
                <a:defRPr/>
              </a:pPr>
              <a:t>‹#›</a:t>
            </a:fld>
            <a:endParaRPr lang="en-US"/>
          </a:p>
        </p:txBody>
      </p:sp>
    </p:spTree>
    <p:extLst>
      <p:ext uri="{BB962C8B-B14F-4D97-AF65-F5344CB8AC3E}">
        <p14:creationId xmlns:p14="http://schemas.microsoft.com/office/powerpoint/2010/main" val="718176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C89B3D-1DAF-4090-983B-1254D3418354}"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223956-5A6C-4894-BFE4-3AF7572E797E}" type="slidenum">
              <a:rPr lang="en-US"/>
              <a:pPr>
                <a:defRPr/>
              </a:pPr>
              <a:t>‹#›</a:t>
            </a:fld>
            <a:endParaRPr lang="en-US"/>
          </a:p>
        </p:txBody>
      </p:sp>
    </p:spTree>
    <p:extLst>
      <p:ext uri="{BB962C8B-B14F-4D97-AF65-F5344CB8AC3E}">
        <p14:creationId xmlns:p14="http://schemas.microsoft.com/office/powerpoint/2010/main" val="114577914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E2D41-2F04-465E-882F-6F93FEB38CD1}"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03B83-0FBC-4CC6-A037-C615E54334B9}" type="slidenum">
              <a:rPr lang="en-US"/>
              <a:pPr>
                <a:defRPr/>
              </a:pPr>
              <a:t>‹#›</a:t>
            </a:fld>
            <a:endParaRPr lang="en-US"/>
          </a:p>
        </p:txBody>
      </p:sp>
    </p:spTree>
    <p:extLst>
      <p:ext uri="{BB962C8B-B14F-4D97-AF65-F5344CB8AC3E}">
        <p14:creationId xmlns:p14="http://schemas.microsoft.com/office/powerpoint/2010/main" val="75842548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0A9BA9E3-7F47-4721-9C6E-181D3683CBE6}"/>
              </a:ext>
            </a:extLst>
          </p:cNvPr>
          <p:cNvSpPr>
            <a:spLocks noGrp="1" noChangeArrowheads="1"/>
          </p:cNvSpPr>
          <p:nvPr>
            <p:ph type="sldNum" sz="quarter" idx="10"/>
          </p:nvPr>
        </p:nvSpPr>
        <p:spPr bwMode="auto">
          <a:xfrm>
            <a:off x="8737600" y="6248400"/>
            <a:ext cx="2540000" cy="457200"/>
          </a:xfrm>
          <a:ln>
            <a:miter lim="800000"/>
            <a:headEnd/>
            <a:tailEnd/>
          </a:ln>
        </p:spPr>
        <p:txBody>
          <a:bodyPr wrap="square" numCol="1" anchor="t" anchorCtr="0" compatLnSpc="1">
            <a:prstTxWarp prst="textNoShape">
              <a:avLst/>
            </a:prstTxWarp>
          </a:bodyPr>
          <a:lstStyle>
            <a:lvl1pPr algn="r">
              <a:spcBef>
                <a:spcPct val="0"/>
              </a:spcBef>
              <a:defRPr sz="1050"/>
            </a:lvl1pPr>
          </a:lstStyle>
          <a:p>
            <a:pPr>
              <a:defRPr/>
            </a:pPr>
            <a:fld id="{A7330878-31E8-4D7C-8069-EDCBDD77D029}" type="slidenum">
              <a:rPr lang="en-US" altLang="en-US"/>
              <a:pPr>
                <a:defRPr/>
              </a:pPr>
              <a:t>‹#›</a:t>
            </a:fld>
            <a:endParaRPr lang="en-US" altLang="en-US"/>
          </a:p>
        </p:txBody>
      </p:sp>
    </p:spTree>
    <p:extLst>
      <p:ext uri="{BB962C8B-B14F-4D97-AF65-F5344CB8AC3E}">
        <p14:creationId xmlns:p14="http://schemas.microsoft.com/office/powerpoint/2010/main" val="98659870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1117601" y="1752600"/>
            <a:ext cx="9927167" cy="4114800"/>
          </a:xfrm>
        </p:spPr>
        <p:txBody>
          <a:bodyPr rtlCol="0">
            <a:normAutofit/>
          </a:bodyPr>
          <a:lstStyle/>
          <a:p>
            <a:pPr lvl="0"/>
            <a:endParaRPr lang="en-US" noProof="0"/>
          </a:p>
        </p:txBody>
      </p:sp>
    </p:spTree>
    <p:extLst>
      <p:ext uri="{BB962C8B-B14F-4D97-AF65-F5344CB8AC3E}">
        <p14:creationId xmlns:p14="http://schemas.microsoft.com/office/powerpoint/2010/main" val="408066967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288D22-1832-457B-9133-F335D29BBFCC}"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C77AC0-6924-4A2E-B13A-DB417F5304F1}" type="slidenum">
              <a:rPr lang="en-US"/>
              <a:pPr>
                <a:defRPr/>
              </a:pPr>
              <a:t>‹#›</a:t>
            </a:fld>
            <a:endParaRPr lang="en-US"/>
          </a:p>
        </p:txBody>
      </p:sp>
    </p:spTree>
    <p:extLst>
      <p:ext uri="{BB962C8B-B14F-4D97-AF65-F5344CB8AC3E}">
        <p14:creationId xmlns:p14="http://schemas.microsoft.com/office/powerpoint/2010/main" val="195834424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3FC3C72-F71A-46F8-A909-E929AAA6109E}"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47FBF6-8637-4813-AABE-9BC66DF8320E}" type="slidenum">
              <a:rPr lang="en-US"/>
              <a:pPr>
                <a:defRPr/>
              </a:pPr>
              <a:t>‹#›</a:t>
            </a:fld>
            <a:endParaRPr lang="en-US"/>
          </a:p>
        </p:txBody>
      </p:sp>
    </p:spTree>
    <p:extLst>
      <p:ext uri="{BB962C8B-B14F-4D97-AF65-F5344CB8AC3E}">
        <p14:creationId xmlns:p14="http://schemas.microsoft.com/office/powerpoint/2010/main" val="355744582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79062A-7F5E-4F9D-A155-E6253D1BFD50}" type="datetimeFigureOut">
              <a:rPr lang="en-US"/>
              <a:pPr>
                <a:defRPr/>
              </a:pPr>
              <a:t>10/26/2017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01AF32-6139-4562-A641-ACD171D92F6F}" type="slidenum">
              <a:rPr lang="en-US"/>
              <a:pPr>
                <a:defRPr/>
              </a:pPr>
              <a:t>‹#›</a:t>
            </a:fld>
            <a:endParaRPr lang="en-US"/>
          </a:p>
        </p:txBody>
      </p:sp>
    </p:spTree>
    <p:extLst>
      <p:ext uri="{BB962C8B-B14F-4D97-AF65-F5344CB8AC3E}">
        <p14:creationId xmlns:p14="http://schemas.microsoft.com/office/powerpoint/2010/main" val="392050820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4E094A1-1E59-4EAF-8FB4-EAA4263D0CA9}" type="datetimeFigureOut">
              <a:rPr lang="en-US"/>
              <a:pPr>
                <a:defRPr/>
              </a:pPr>
              <a:t>10/26/2017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274234-AB47-4795-994B-22DDDF3F0E07}" type="slidenum">
              <a:rPr lang="en-US"/>
              <a:pPr>
                <a:defRPr/>
              </a:pPr>
              <a:t>‹#›</a:t>
            </a:fld>
            <a:endParaRPr lang="en-US"/>
          </a:p>
        </p:txBody>
      </p:sp>
    </p:spTree>
    <p:extLst>
      <p:ext uri="{BB962C8B-B14F-4D97-AF65-F5344CB8AC3E}">
        <p14:creationId xmlns:p14="http://schemas.microsoft.com/office/powerpoint/2010/main" val="176283536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392A6D-6E97-45F3-A50B-FD3F9C3CD192}" type="datetimeFigureOut">
              <a:rPr lang="en-US"/>
              <a:pPr>
                <a:defRPr/>
              </a:pPr>
              <a:t>10/26/2017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E6839D8-0B7B-4175-9468-9628F945C0A0}" type="slidenum">
              <a:rPr lang="en-US"/>
              <a:pPr>
                <a:defRPr/>
              </a:pPr>
              <a:t>‹#›</a:t>
            </a:fld>
            <a:endParaRPr lang="en-US"/>
          </a:p>
        </p:txBody>
      </p:sp>
    </p:spTree>
    <p:extLst>
      <p:ext uri="{BB962C8B-B14F-4D97-AF65-F5344CB8AC3E}">
        <p14:creationId xmlns:p14="http://schemas.microsoft.com/office/powerpoint/2010/main" val="340677944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B9C2AD-3AF2-4BC1-B31C-549025B7DB36}" type="datetimeFigureOut">
              <a:rPr lang="en-US"/>
              <a:pPr>
                <a:defRPr/>
              </a:pPr>
              <a:t>10/26/2017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B7B3919-240B-4370-9F6C-A4203EA6D5A0}" type="slidenum">
              <a:rPr lang="en-US"/>
              <a:pPr>
                <a:defRPr/>
              </a:pPr>
              <a:t>‹#›</a:t>
            </a:fld>
            <a:endParaRPr lang="en-US"/>
          </a:p>
        </p:txBody>
      </p:sp>
    </p:spTree>
    <p:extLst>
      <p:ext uri="{BB962C8B-B14F-4D97-AF65-F5344CB8AC3E}">
        <p14:creationId xmlns:p14="http://schemas.microsoft.com/office/powerpoint/2010/main" val="386991847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6A6D931-0B93-4B44-A5DA-60AC94EF677E}" type="datetimeFigureOut">
              <a:rPr lang="en-US"/>
              <a:pPr>
                <a:defRPr/>
              </a:pPr>
              <a:t>10/26/2017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0C19A8-C5AF-408D-B1D8-71C7A2449492}" type="slidenum">
              <a:rPr lang="en-US"/>
              <a:pPr>
                <a:defRPr/>
              </a:pPr>
              <a:t>‹#›</a:t>
            </a:fld>
            <a:endParaRPr lang="en-US"/>
          </a:p>
        </p:txBody>
      </p:sp>
    </p:spTree>
    <p:extLst>
      <p:ext uri="{BB962C8B-B14F-4D97-AF65-F5344CB8AC3E}">
        <p14:creationId xmlns:p14="http://schemas.microsoft.com/office/powerpoint/2010/main" val="169366925"/>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D5F02C5-4D51-440A-AB6B-742AAF2CEC95}" type="datetimeFigureOut">
              <a:rPr lang="en-US"/>
              <a:pPr>
                <a:defRPr/>
              </a:pPr>
              <a:t>10/26/2017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49FD76-9967-4A75-8ACF-22CA56A154AF}" type="slidenum">
              <a:rPr lang="en-US"/>
              <a:pPr>
                <a:defRPr/>
              </a:pPr>
              <a:t>‹#›</a:t>
            </a:fld>
            <a:endParaRPr lang="en-US"/>
          </a:p>
        </p:txBody>
      </p:sp>
    </p:spTree>
    <p:extLst>
      <p:ext uri="{BB962C8B-B14F-4D97-AF65-F5344CB8AC3E}">
        <p14:creationId xmlns:p14="http://schemas.microsoft.com/office/powerpoint/2010/main" val="396436205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AFAFA"/>
            </a:gs>
            <a:gs pos="100000">
              <a:srgbClr val="E4E4E4"/>
            </a:gs>
          </a:gsLst>
          <a:lin ang="189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14D191E-71D8-4DAD-85E2-11981477C810}" type="datetimeFigureOut">
              <a:rPr lang="en-US"/>
              <a:pPr>
                <a:defRPr/>
              </a:pPr>
              <a:t>10/26/2017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3A515E6-FDC9-4183-A960-625BA0FEB4F3}" type="slidenum">
              <a:rPr lang="en-US"/>
              <a:pPr>
                <a:defRPr/>
              </a:pPr>
              <a:t>‹#›</a:t>
            </a:fld>
            <a:endParaRPr lang="en-US"/>
          </a:p>
        </p:txBody>
      </p:sp>
      <p:cxnSp>
        <p:nvCxnSpPr>
          <p:cNvPr id="8" name="Straight Connector 7"/>
          <p:cNvCxnSpPr/>
          <p:nvPr userDrawn="1"/>
        </p:nvCxnSpPr>
        <p:spPr bwMode="auto">
          <a:xfrm>
            <a:off x="1452034" y="6172200"/>
            <a:ext cx="10739967" cy="0"/>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7315200" y="0"/>
            <a:ext cx="4876800" cy="2667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9550400" y="0"/>
            <a:ext cx="2641600" cy="3886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V="1">
            <a:off x="9652000" y="2667000"/>
            <a:ext cx="2540000" cy="35052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10566400" y="0"/>
            <a:ext cx="1625600" cy="57150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flipH="1">
            <a:off x="11353800" y="0"/>
            <a:ext cx="330200" cy="6858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flipV="1">
            <a:off x="8940800" y="3886200"/>
            <a:ext cx="3251200" cy="2971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flipH="1" flipV="1">
            <a:off x="8737600" y="0"/>
            <a:ext cx="3454400" cy="2667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flipV="1">
            <a:off x="10096501" y="0"/>
            <a:ext cx="2070100" cy="68580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flipH="1" flipV="1">
            <a:off x="5384800" y="0"/>
            <a:ext cx="6781800" cy="14478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flipH="1">
            <a:off x="1" y="0"/>
            <a:ext cx="1282700" cy="129540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924DE98B-147E-40D1-B6F0-389A703E57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9184" y="5978849"/>
            <a:ext cx="857250" cy="762000"/>
          </a:xfrm>
          <a:prstGeom prst="rect">
            <a:avLst/>
          </a:prstGeom>
        </p:spPr>
      </p:pic>
    </p:spTree>
  </p:cSld>
  <p:clrMap bg1="lt1" tx1="dk1" bg2="lt2" tx2="dk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 id="2147486759" r:id="rId12"/>
    <p:sldLayoutId id="2147486760" r:id="rId13"/>
  </p:sldLayoutIdLst>
  <p:transition>
    <p:random/>
  </p:transition>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yperlink%20Openning.pptx"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1DDB59C2-7A07-4D18-848A-831B7B42EDFF}"/>
              </a:ext>
            </a:extLst>
          </p:cNvPr>
          <p:cNvSpPr>
            <a:spLocks noGrp="1"/>
          </p:cNvSpPr>
          <p:nvPr>
            <p:ph type="ctrTitle" idx="4294967295"/>
          </p:nvPr>
        </p:nvSpPr>
        <p:spPr>
          <a:xfrm>
            <a:off x="533400" y="5162550"/>
            <a:ext cx="7029450" cy="857250"/>
          </a:xfrm>
        </p:spPr>
        <p:txBody>
          <a:bodyPr/>
          <a:lstStyle/>
          <a:p>
            <a:pPr eaLnBrk="1" hangingPunct="1"/>
            <a:r>
              <a:rPr lang="en-US" altLang="en-US" sz="2400" b="1" dirty="0"/>
              <a:t>CPT and ICD-10 Coding Update</a:t>
            </a:r>
            <a:br>
              <a:rPr lang="en-US" altLang="en-US" sz="2400" dirty="0"/>
            </a:br>
            <a:r>
              <a:rPr lang="en-US" altLang="en-US" sz="2100" dirty="0"/>
              <a:t>new codes for 2018</a:t>
            </a:r>
          </a:p>
        </p:txBody>
      </p:sp>
      <p:sp>
        <p:nvSpPr>
          <p:cNvPr id="7" name="Rectangle 10">
            <a:extLst>
              <a:ext uri="{FF2B5EF4-FFF2-40B4-BE49-F238E27FC236}">
                <a16:creationId xmlns:a16="http://schemas.microsoft.com/office/drawing/2014/main" id="{8A62E2A1-6D9E-40C6-9032-37712724373E}"/>
              </a:ext>
            </a:extLst>
          </p:cNvPr>
          <p:cNvSpPr txBox="1">
            <a:spLocks noChangeArrowheads="1"/>
          </p:cNvSpPr>
          <p:nvPr/>
        </p:nvSpPr>
        <p:spPr bwMode="blackGray">
          <a:xfrm>
            <a:off x="6411254" y="5228035"/>
            <a:ext cx="5429250" cy="639365"/>
          </a:xfrm>
          <a:prstGeom prst="rect">
            <a:avLst/>
          </a:prstGeom>
          <a:noFill/>
          <a:ln w="9525">
            <a:noFill/>
            <a:miter lim="800000"/>
            <a:headEnd/>
            <a:tailEnd/>
          </a:ln>
        </p:spPr>
        <p:txBody>
          <a:bodyPr/>
          <a:lstStyle/>
          <a:p>
            <a:pPr eaLnBrk="1" fontAlgn="auto" hangingPunct="1">
              <a:spcBef>
                <a:spcPct val="20000"/>
              </a:spcBef>
              <a:spcAft>
                <a:spcPts val="0"/>
              </a:spcAft>
              <a:buClr>
                <a:srgbClr val="0000CE"/>
              </a:buClr>
              <a:defRPr/>
            </a:pPr>
            <a:r>
              <a:rPr lang="en-US" sz="2100" b="1" kern="0" dirty="0">
                <a:latin typeface="+mj-lt"/>
              </a:rPr>
              <a:t>Steve Adams, </a:t>
            </a:r>
            <a:r>
              <a:rPr lang="en-US" sz="1050" b="1" kern="0" dirty="0">
                <a:latin typeface="+mj-lt"/>
              </a:rPr>
              <a:t>MCS, COC, CPC, CPMA, CPC-I, PCS, FCS, COA</a:t>
            </a:r>
          </a:p>
          <a:p>
            <a:pPr eaLnBrk="1" fontAlgn="auto" hangingPunct="1">
              <a:spcBef>
                <a:spcPct val="20000"/>
              </a:spcBef>
              <a:spcAft>
                <a:spcPts val="0"/>
              </a:spcAft>
              <a:buClr>
                <a:srgbClr val="0000CE"/>
              </a:buClr>
              <a:defRPr/>
            </a:pPr>
            <a:r>
              <a:rPr lang="en-US" sz="1200" b="1" kern="0" dirty="0">
                <a:latin typeface="+mj-lt"/>
              </a:rPr>
              <a:t> </a:t>
            </a:r>
            <a:r>
              <a:rPr lang="en-US" sz="1200" kern="0" dirty="0">
                <a:latin typeface="+mj-lt"/>
              </a:rPr>
              <a:t>email: steve.adams@inhealthps.com</a:t>
            </a:r>
          </a:p>
          <a:p>
            <a:pPr eaLnBrk="1" fontAlgn="auto" hangingPunct="1">
              <a:spcBef>
                <a:spcPct val="20000"/>
              </a:spcBef>
              <a:spcAft>
                <a:spcPts val="0"/>
              </a:spcAft>
              <a:buClr>
                <a:srgbClr val="0000CE"/>
              </a:buClr>
              <a:defRPr/>
            </a:pPr>
            <a:r>
              <a:rPr lang="en-US" sz="1200" kern="0" dirty="0">
                <a:latin typeface="+mj-lt"/>
              </a:rPr>
              <a:t> web: thecodingeducator.com</a:t>
            </a:r>
          </a:p>
          <a:p>
            <a:pPr eaLnBrk="1" fontAlgn="auto" hangingPunct="1">
              <a:spcBef>
                <a:spcPct val="20000"/>
              </a:spcBef>
              <a:spcAft>
                <a:spcPts val="0"/>
              </a:spcAft>
              <a:buClr>
                <a:srgbClr val="0000CE"/>
              </a:buClr>
              <a:defRPr/>
            </a:pPr>
            <a:endParaRPr lang="en-US" sz="1200" b="1" kern="0" dirty="0">
              <a:solidFill>
                <a:srgbClr val="0E00C8"/>
              </a:solidFill>
              <a:effectLst>
                <a:outerShdw blurRad="38100" dist="38100" dir="2700000" algn="tl">
                  <a:srgbClr val="C0C0C0"/>
                </a:outerShdw>
              </a:effectLst>
              <a:latin typeface="+mn-lt"/>
            </a:endParaRPr>
          </a:p>
        </p:txBody>
      </p:sp>
      <p:cxnSp>
        <p:nvCxnSpPr>
          <p:cNvPr id="4" name="Straight Connector 3">
            <a:extLst>
              <a:ext uri="{FF2B5EF4-FFF2-40B4-BE49-F238E27FC236}">
                <a16:creationId xmlns:a16="http://schemas.microsoft.com/office/drawing/2014/main" id="{91684D1C-161A-46DD-A3A7-B6D9F5798FCA}"/>
              </a:ext>
            </a:extLst>
          </p:cNvPr>
          <p:cNvCxnSpPr/>
          <p:nvPr/>
        </p:nvCxnSpPr>
        <p:spPr>
          <a:xfrm>
            <a:off x="2695576" y="3714750"/>
            <a:ext cx="6829425" cy="0"/>
          </a:xfrm>
          <a:prstGeom prst="line">
            <a:avLst/>
          </a:prstGeom>
        </p:spPr>
        <p:style>
          <a:lnRef idx="2">
            <a:schemeClr val="dk1"/>
          </a:lnRef>
          <a:fillRef idx="0">
            <a:schemeClr val="dk1"/>
          </a:fillRef>
          <a:effectRef idx="1">
            <a:schemeClr val="dk1"/>
          </a:effectRef>
          <a:fontRef idx="minor">
            <a:schemeClr val="tx1"/>
          </a:fontRef>
        </p:style>
      </p:cxnSp>
      <p:pic>
        <p:nvPicPr>
          <p:cNvPr id="5125" name="Picture 1">
            <a:hlinkClick r:id="rId3" action="ppaction://hlinkpres?slideindex=1&amp;slidetitle="/>
            <a:extLst>
              <a:ext uri="{FF2B5EF4-FFF2-40B4-BE49-F238E27FC236}">
                <a16:creationId xmlns:a16="http://schemas.microsoft.com/office/drawing/2014/main" id="{851774FA-95EF-48C5-94B4-A61767F1D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585087"/>
            <a:ext cx="12192000" cy="587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783859"/>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N63.__ __</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New Codes for Breast Lumps better identify which breast and the area of the breast where the lump is found</a:t>
            </a:r>
          </a:p>
        </p:txBody>
      </p:sp>
    </p:spTree>
    <p:extLst>
      <p:ext uri="{BB962C8B-B14F-4D97-AF65-F5344CB8AC3E}">
        <p14:creationId xmlns:p14="http://schemas.microsoft.com/office/powerpoint/2010/main" val="2720969467"/>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R06.03</a:t>
            </a:r>
            <a:r>
              <a:rPr lang="en-US">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a:t>Acute Respiratory Distress</a:t>
            </a:r>
          </a:p>
        </p:txBody>
      </p:sp>
    </p:spTree>
    <p:extLst>
      <p:ext uri="{BB962C8B-B14F-4D97-AF65-F5344CB8AC3E}">
        <p14:creationId xmlns:p14="http://schemas.microsoft.com/office/powerpoint/2010/main" val="983674156"/>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Z71.82</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Preventive Medicine Counseling for Exercise</a:t>
            </a:r>
          </a:p>
        </p:txBody>
      </p:sp>
    </p:spTree>
    <p:extLst>
      <p:ext uri="{BB962C8B-B14F-4D97-AF65-F5344CB8AC3E}">
        <p14:creationId xmlns:p14="http://schemas.microsoft.com/office/powerpoint/2010/main" val="2183850792"/>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112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3" name="Rectangle 72">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266" name="Title 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CMS Update</a:t>
            </a:r>
          </a:p>
        </p:txBody>
      </p:sp>
      <p:pic>
        <p:nvPicPr>
          <p:cNvPr id="3" name="Picture 2">
            <a:extLst>
              <a:ext uri="{FF2B5EF4-FFF2-40B4-BE49-F238E27FC236}">
                <a16:creationId xmlns:a16="http://schemas.microsoft.com/office/drawing/2014/main" id="{A00C6933-206D-44DF-AD9C-1F2B1060D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632" y="152399"/>
            <a:ext cx="5250596" cy="6348329"/>
          </a:xfrm>
          <a:prstGeom prst="rect">
            <a:avLst/>
          </a:prstGeom>
        </p:spPr>
      </p:pic>
    </p:spTree>
    <p:extLst>
      <p:ext uri="{BB962C8B-B14F-4D97-AF65-F5344CB8AC3E}">
        <p14:creationId xmlns:p14="http://schemas.microsoft.com/office/powerpoint/2010/main" val="2521279446"/>
      </p:ext>
    </p:extLst>
  </p:cSld>
  <p:clrMapOvr>
    <a:masterClrMapping/>
  </p:clrMapOvr>
  <p:transition advTm="3232">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2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67FE4CB-089B-4B5C-8334-BC50EA266EA6}"/>
              </a:ext>
            </a:extLst>
          </p:cNvPr>
          <p:cNvPicPr>
            <a:picLocks noGrp="1" noChangeAspect="1"/>
          </p:cNvPicPr>
          <p:nvPr>
            <p:ph idx="1"/>
          </p:nvPr>
        </p:nvPicPr>
        <p:blipFill>
          <a:blip r:embed="rId2"/>
          <a:stretch>
            <a:fillRect/>
          </a:stretch>
        </p:blipFill>
        <p:spPr>
          <a:xfrm>
            <a:off x="1293356" y="643467"/>
            <a:ext cx="9605288" cy="5571066"/>
          </a:xfrm>
          <a:prstGeom prst="rect">
            <a:avLst/>
          </a:prstGeom>
        </p:spPr>
      </p:pic>
    </p:spTree>
    <p:extLst>
      <p:ext uri="{BB962C8B-B14F-4D97-AF65-F5344CB8AC3E}">
        <p14:creationId xmlns:p14="http://schemas.microsoft.com/office/powerpoint/2010/main" val="3806486001"/>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CA008-4E50-4090-AA2B-8D8AB2523809}"/>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a:solidFill>
                  <a:schemeClr val="bg1"/>
                </a:solidFill>
                <a:latin typeface="+mj-lt"/>
                <a:ea typeface="+mj-ea"/>
                <a:cs typeface="+mj-cs"/>
              </a:rPr>
              <a:t>Proposed Impact 2018</a:t>
            </a:r>
          </a:p>
        </p:txBody>
      </p:sp>
      <p:pic>
        <p:nvPicPr>
          <p:cNvPr id="5" name="Picture 4">
            <a:extLst>
              <a:ext uri="{FF2B5EF4-FFF2-40B4-BE49-F238E27FC236}">
                <a16:creationId xmlns:a16="http://schemas.microsoft.com/office/drawing/2014/main" id="{B327C297-5194-4A5A-ABF0-2B93BDC9AFF8}"/>
              </a:ext>
            </a:extLst>
          </p:cNvPr>
          <p:cNvPicPr>
            <a:picLocks noChangeAspect="1"/>
          </p:cNvPicPr>
          <p:nvPr/>
        </p:nvPicPr>
        <p:blipFill>
          <a:blip r:embed="rId2"/>
          <a:stretch>
            <a:fillRect/>
          </a:stretch>
        </p:blipFill>
        <p:spPr>
          <a:xfrm>
            <a:off x="4032514" y="914400"/>
            <a:ext cx="6981825" cy="4686300"/>
          </a:xfrm>
          <a:prstGeom prst="rect">
            <a:avLst/>
          </a:prstGeom>
        </p:spPr>
      </p:pic>
    </p:spTree>
    <p:extLst>
      <p:ext uri="{BB962C8B-B14F-4D97-AF65-F5344CB8AC3E}">
        <p14:creationId xmlns:p14="http://schemas.microsoft.com/office/powerpoint/2010/main" val="1205976437"/>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0CA008-4E50-4090-AA2B-8D8AB2523809}"/>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a:solidFill>
                  <a:schemeClr val="bg1"/>
                </a:solidFill>
                <a:latin typeface="+mj-lt"/>
                <a:ea typeface="+mj-ea"/>
                <a:cs typeface="+mj-cs"/>
              </a:rPr>
              <a:t>Proposed Impact 2018</a:t>
            </a:r>
          </a:p>
        </p:txBody>
      </p:sp>
      <p:pic>
        <p:nvPicPr>
          <p:cNvPr id="3" name="Picture 2">
            <a:extLst>
              <a:ext uri="{FF2B5EF4-FFF2-40B4-BE49-F238E27FC236}">
                <a16:creationId xmlns:a16="http://schemas.microsoft.com/office/drawing/2014/main" id="{5E2E685F-D5ED-4346-82CE-2D01E609B044}"/>
              </a:ext>
            </a:extLst>
          </p:cNvPr>
          <p:cNvPicPr>
            <a:picLocks noChangeAspect="1"/>
          </p:cNvPicPr>
          <p:nvPr/>
        </p:nvPicPr>
        <p:blipFill>
          <a:blip r:embed="rId2"/>
          <a:stretch>
            <a:fillRect/>
          </a:stretch>
        </p:blipFill>
        <p:spPr>
          <a:xfrm>
            <a:off x="4032514" y="1143000"/>
            <a:ext cx="6915150" cy="4152900"/>
          </a:xfrm>
          <a:prstGeom prst="rect">
            <a:avLst/>
          </a:prstGeom>
        </p:spPr>
      </p:pic>
    </p:spTree>
    <p:extLst>
      <p:ext uri="{BB962C8B-B14F-4D97-AF65-F5344CB8AC3E}">
        <p14:creationId xmlns:p14="http://schemas.microsoft.com/office/powerpoint/2010/main" val="4293570105"/>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CA008-4E50-4090-AA2B-8D8AB2523809}"/>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a:solidFill>
                  <a:schemeClr val="bg1"/>
                </a:solidFill>
                <a:latin typeface="+mj-lt"/>
                <a:ea typeface="+mj-ea"/>
                <a:cs typeface="+mj-cs"/>
              </a:rPr>
              <a:t>Proposed Impact 2018</a:t>
            </a:r>
          </a:p>
        </p:txBody>
      </p:sp>
      <p:pic>
        <p:nvPicPr>
          <p:cNvPr id="3" name="Picture 2">
            <a:extLst>
              <a:ext uri="{FF2B5EF4-FFF2-40B4-BE49-F238E27FC236}">
                <a16:creationId xmlns:a16="http://schemas.microsoft.com/office/drawing/2014/main" id="{C6AD0EB5-3F06-4EED-B7A5-06005E424A18}"/>
              </a:ext>
            </a:extLst>
          </p:cNvPr>
          <p:cNvPicPr>
            <a:picLocks noChangeAspect="1"/>
          </p:cNvPicPr>
          <p:nvPr/>
        </p:nvPicPr>
        <p:blipFill>
          <a:blip r:embed="rId2"/>
          <a:stretch>
            <a:fillRect/>
          </a:stretch>
        </p:blipFill>
        <p:spPr>
          <a:xfrm>
            <a:off x="4191000" y="1381125"/>
            <a:ext cx="6915150" cy="4095750"/>
          </a:xfrm>
          <a:prstGeom prst="rect">
            <a:avLst/>
          </a:prstGeom>
        </p:spPr>
      </p:pic>
    </p:spTree>
    <p:extLst>
      <p:ext uri="{BB962C8B-B14F-4D97-AF65-F5344CB8AC3E}">
        <p14:creationId xmlns:p14="http://schemas.microsoft.com/office/powerpoint/2010/main" val="3300568776"/>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EC918CAA-6A4C-4692-A824-7405FD04F788}"/>
              </a:ext>
            </a:extLst>
          </p:cNvPr>
          <p:cNvPicPr>
            <a:picLocks noGrp="1" noChangeAspect="1"/>
          </p:cNvPicPr>
          <p:nvPr>
            <p:ph idx="1"/>
          </p:nvPr>
        </p:nvPicPr>
        <p:blipFill>
          <a:blip r:embed="rId2"/>
          <a:stretch>
            <a:fillRect/>
          </a:stretch>
        </p:blipFill>
        <p:spPr>
          <a:xfrm>
            <a:off x="3461624" y="1447800"/>
            <a:ext cx="8577976" cy="2916511"/>
          </a:xfrm>
          <a:prstGeom prst="rect">
            <a:avLst/>
          </a:prstGeom>
        </p:spPr>
      </p:pic>
      <p:sp>
        <p:nvSpPr>
          <p:cNvPr id="2" name="Title 1">
            <a:extLst>
              <a:ext uri="{FF2B5EF4-FFF2-40B4-BE49-F238E27FC236}">
                <a16:creationId xmlns:a16="http://schemas.microsoft.com/office/drawing/2014/main" id="{422FFC3F-AD40-4C44-BD60-D4CF289E793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b="1" kern="1200">
                <a:solidFill>
                  <a:schemeClr val="bg1"/>
                </a:solidFill>
                <a:latin typeface="+mj-lt"/>
                <a:ea typeface="+mj-ea"/>
                <a:cs typeface="+mj-cs"/>
              </a:rPr>
              <a:t>Add-on Codes for Preventive Services</a:t>
            </a:r>
          </a:p>
        </p:txBody>
      </p:sp>
      <p:pic>
        <p:nvPicPr>
          <p:cNvPr id="3" name="Picture 2">
            <a:extLst>
              <a:ext uri="{FF2B5EF4-FFF2-40B4-BE49-F238E27FC236}">
                <a16:creationId xmlns:a16="http://schemas.microsoft.com/office/drawing/2014/main" id="{D941BAE5-5B40-4FDA-AAF1-9CCC46841CBA}"/>
              </a:ext>
            </a:extLst>
          </p:cNvPr>
          <p:cNvPicPr>
            <a:picLocks noChangeAspect="1"/>
          </p:cNvPicPr>
          <p:nvPr/>
        </p:nvPicPr>
        <p:blipFill>
          <a:blip r:embed="rId3"/>
          <a:stretch>
            <a:fillRect/>
          </a:stretch>
        </p:blipFill>
        <p:spPr>
          <a:xfrm>
            <a:off x="2559867" y="5144430"/>
            <a:ext cx="9132838" cy="646770"/>
          </a:xfrm>
          <a:prstGeom prst="rect">
            <a:avLst/>
          </a:prstGeom>
        </p:spPr>
      </p:pic>
    </p:spTree>
    <p:extLst>
      <p:ext uri="{BB962C8B-B14F-4D97-AF65-F5344CB8AC3E}">
        <p14:creationId xmlns:p14="http://schemas.microsoft.com/office/powerpoint/2010/main" val="1241181985"/>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2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6F4EBC9-F8DE-4779-9A9D-DB8E7A0CCC58}"/>
              </a:ext>
            </a:extLst>
          </p:cNvPr>
          <p:cNvPicPr>
            <a:picLocks noGrp="1" noChangeAspect="1"/>
          </p:cNvPicPr>
          <p:nvPr>
            <p:ph idx="1"/>
          </p:nvPr>
        </p:nvPicPr>
        <p:blipFill>
          <a:blip r:embed="rId2"/>
          <a:stretch>
            <a:fillRect/>
          </a:stretch>
        </p:blipFill>
        <p:spPr>
          <a:xfrm>
            <a:off x="1938487" y="643467"/>
            <a:ext cx="8315025" cy="5571066"/>
          </a:xfrm>
          <a:prstGeom prst="rect">
            <a:avLst/>
          </a:prstGeom>
        </p:spPr>
      </p:pic>
    </p:spTree>
    <p:extLst>
      <p:ext uri="{BB962C8B-B14F-4D97-AF65-F5344CB8AC3E}">
        <p14:creationId xmlns:p14="http://schemas.microsoft.com/office/powerpoint/2010/main" val="384505876"/>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71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1">
            <a:extLst>
              <a:ext uri="{FF2B5EF4-FFF2-40B4-BE49-F238E27FC236}">
                <a16:creationId xmlns:a16="http://schemas.microsoft.com/office/drawing/2014/main" id="{927701C8-D407-48C3-A1E7-05ADE6046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962" y="1675227"/>
            <a:ext cx="8616076"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a:extLst>
              <a:ext uri="{FF2B5EF4-FFF2-40B4-BE49-F238E27FC236}">
                <a16:creationId xmlns:a16="http://schemas.microsoft.com/office/drawing/2014/main" id="{7D5B97A2-8535-4957-8B83-A956B5F97E6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altLang="en-US" sz="3200" kern="1200">
                <a:solidFill>
                  <a:schemeClr val="bg1"/>
                </a:solidFill>
                <a:latin typeface="+mj-lt"/>
                <a:ea typeface="+mj-ea"/>
                <a:cs typeface="+mj-cs"/>
              </a:rPr>
              <a:t>THECODINGEDUCATOR.COM</a:t>
            </a:r>
          </a:p>
        </p:txBody>
      </p:sp>
    </p:spTree>
    <p:extLst>
      <p:ext uri="{BB962C8B-B14F-4D97-AF65-F5344CB8AC3E}">
        <p14:creationId xmlns:p14="http://schemas.microsoft.com/office/powerpoint/2010/main" val="16540448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F655DD70-3A52-426B-9FD3-6257EBF14604}"/>
              </a:ext>
            </a:extLst>
          </p:cNvPr>
          <p:cNvPicPr>
            <a:picLocks noGrp="1" noChangeAspect="1"/>
          </p:cNvPicPr>
          <p:nvPr>
            <p:ph idx="1"/>
          </p:nvPr>
        </p:nvPicPr>
        <p:blipFill>
          <a:blip r:embed="rId2"/>
          <a:stretch>
            <a:fillRect/>
          </a:stretch>
        </p:blipFill>
        <p:spPr>
          <a:xfrm>
            <a:off x="1906182" y="1675227"/>
            <a:ext cx="8379635" cy="4394199"/>
          </a:xfrm>
          <a:prstGeom prst="rect">
            <a:avLst/>
          </a:prstGeom>
        </p:spPr>
      </p:pic>
      <p:sp>
        <p:nvSpPr>
          <p:cNvPr id="2" name="Title 1">
            <a:extLst>
              <a:ext uri="{FF2B5EF4-FFF2-40B4-BE49-F238E27FC236}">
                <a16:creationId xmlns:a16="http://schemas.microsoft.com/office/drawing/2014/main" id="{A609382D-8A0F-4B26-B54C-6A16A495E0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b="1" kern="1200" dirty="0">
                <a:solidFill>
                  <a:schemeClr val="bg1"/>
                </a:solidFill>
                <a:latin typeface="+mj-lt"/>
                <a:ea typeface="+mj-ea"/>
                <a:cs typeface="+mj-cs"/>
              </a:rPr>
              <a:t>Changes to EM Coding</a:t>
            </a:r>
          </a:p>
        </p:txBody>
      </p:sp>
    </p:spTree>
    <p:extLst>
      <p:ext uri="{BB962C8B-B14F-4D97-AF65-F5344CB8AC3E}">
        <p14:creationId xmlns:p14="http://schemas.microsoft.com/office/powerpoint/2010/main" val="2079916024"/>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8542F43-61A3-4E8A-BAB1-F8B5705DC5B0}"/>
              </a:ext>
            </a:extLst>
          </p:cNvPr>
          <p:cNvSpPr>
            <a:spLocks noGrp="1"/>
          </p:cNvSpPr>
          <p:nvPr>
            <p:ph type="title"/>
          </p:nvPr>
        </p:nvSpPr>
        <p:spPr/>
        <p:txBody>
          <a:bodyPr/>
          <a:lstStyle/>
          <a:p>
            <a:endParaRPr lang="en-US" altLang="en-US"/>
          </a:p>
        </p:txBody>
      </p:sp>
      <p:sp>
        <p:nvSpPr>
          <p:cNvPr id="28675" name="Chart Placeholder 2">
            <a:extLst>
              <a:ext uri="{FF2B5EF4-FFF2-40B4-BE49-F238E27FC236}">
                <a16:creationId xmlns:a16="http://schemas.microsoft.com/office/drawing/2014/main" id="{EB62EACD-CCFC-4CD6-A980-DAEC53115047}"/>
              </a:ext>
            </a:extLst>
          </p:cNvPr>
          <p:cNvSpPr>
            <a:spLocks noGrp="1" noTextEdit="1"/>
          </p:cNvSpPr>
          <p:nvPr>
            <p:ph type="chart" idx="1"/>
          </p:nvPr>
        </p:nvSpPr>
        <p:spPr>
          <a:xfrm>
            <a:off x="1117600" y="1752600"/>
            <a:ext cx="9926638" cy="4114800"/>
          </a:xfrm>
        </p:spPr>
      </p:sp>
      <p:pic>
        <p:nvPicPr>
          <p:cNvPr id="28676" name="Picture 3">
            <a:extLst>
              <a:ext uri="{FF2B5EF4-FFF2-40B4-BE49-F238E27FC236}">
                <a16:creationId xmlns:a16="http://schemas.microsoft.com/office/drawing/2014/main" id="{5E1D3022-684C-4C0D-A912-D286A24092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600075"/>
            <a:ext cx="8763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422638"/>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2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006AB788-D127-47DF-BF13-C95DAD1C4B10}"/>
              </a:ext>
            </a:extLst>
          </p:cNvPr>
          <p:cNvPicPr>
            <a:picLocks noGrp="1" noChangeAspect="1"/>
          </p:cNvPicPr>
          <p:nvPr>
            <p:ph idx="1"/>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181626042"/>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2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8E4555F-1589-4F19-9745-CE5647AD4934}"/>
              </a:ext>
            </a:extLst>
          </p:cNvPr>
          <p:cNvPicPr>
            <a:picLocks noGrp="1" noChangeAspect="1"/>
          </p:cNvPicPr>
          <p:nvPr>
            <p:ph idx="1"/>
          </p:nvPr>
        </p:nvPicPr>
        <p:blipFill>
          <a:blip r:embed="rId2"/>
          <a:stretch>
            <a:fillRect/>
          </a:stretch>
        </p:blipFill>
        <p:spPr>
          <a:xfrm>
            <a:off x="2102404" y="643467"/>
            <a:ext cx="7987191" cy="5571066"/>
          </a:xfrm>
          <a:prstGeom prst="rect">
            <a:avLst/>
          </a:prstGeom>
        </p:spPr>
      </p:pic>
    </p:spTree>
    <p:extLst>
      <p:ext uri="{BB962C8B-B14F-4D97-AF65-F5344CB8AC3E}">
        <p14:creationId xmlns:p14="http://schemas.microsoft.com/office/powerpoint/2010/main" val="3641798305"/>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131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6F1A1A9-7574-42BE-B4BB-DF2799247560}"/>
              </a:ext>
            </a:extLst>
          </p:cNvPr>
          <p:cNvPicPr>
            <a:picLocks noChangeAspect="1"/>
          </p:cNvPicPr>
          <p:nvPr/>
        </p:nvPicPr>
        <p:blipFill>
          <a:blip r:embed="rId2"/>
          <a:stretch>
            <a:fillRect/>
          </a:stretch>
        </p:blipFill>
        <p:spPr>
          <a:xfrm>
            <a:off x="4301546" y="640080"/>
            <a:ext cx="7160310" cy="5578816"/>
          </a:xfrm>
          <a:prstGeom prst="rect">
            <a:avLst/>
          </a:prstGeom>
        </p:spPr>
      </p:pic>
      <p:sp>
        <p:nvSpPr>
          <p:cNvPr id="2" name="Title 1">
            <a:extLst>
              <a:ext uri="{FF2B5EF4-FFF2-40B4-BE49-F238E27FC236}">
                <a16:creationId xmlns:a16="http://schemas.microsoft.com/office/drawing/2014/main" id="{5C879440-9087-4B50-BEC7-9A95A785D0AF}"/>
              </a:ext>
            </a:extLst>
          </p:cNvPr>
          <p:cNvSpPr>
            <a:spLocks noGrp="1"/>
          </p:cNvSpPr>
          <p:nvPr>
            <p:ph type="title"/>
          </p:nvPr>
        </p:nvSpPr>
        <p:spPr>
          <a:xfrm>
            <a:off x="838200" y="171162"/>
            <a:ext cx="2840182" cy="2371148"/>
          </a:xfrm>
        </p:spPr>
        <p:txBody>
          <a:bodyPr>
            <a:normAutofit/>
          </a:bodyPr>
          <a:lstStyle/>
          <a:p>
            <a:r>
              <a:rPr lang="en-US" sz="3200" dirty="0">
                <a:solidFill>
                  <a:srgbClr val="FFFFFF"/>
                </a:solidFill>
              </a:rPr>
              <a:t>Data Points</a:t>
            </a:r>
          </a:p>
        </p:txBody>
      </p:sp>
    </p:spTree>
    <p:extLst>
      <p:ext uri="{BB962C8B-B14F-4D97-AF65-F5344CB8AC3E}">
        <p14:creationId xmlns:p14="http://schemas.microsoft.com/office/powerpoint/2010/main" val="247308536"/>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78268996-5FBC-49D2-BBEB-A6619DE1AC3B}"/>
              </a:ext>
            </a:extLst>
          </p:cNvPr>
          <p:cNvSpPr>
            <a:spLocks noGrp="1"/>
          </p:cNvSpPr>
          <p:nvPr>
            <p:ph type="title"/>
          </p:nvPr>
        </p:nvSpPr>
        <p:spPr>
          <a:xfrm>
            <a:off x="1447800" y="1295400"/>
            <a:ext cx="3048000" cy="1325563"/>
          </a:xfrm>
        </p:spPr>
        <p:txBody>
          <a:bodyPr rtlCol="0">
            <a:normAutofit/>
          </a:bodyPr>
          <a:lstStyle/>
          <a:p>
            <a:pPr algn="ctr" eaLnBrk="1" fontAlgn="auto" hangingPunct="1">
              <a:spcAft>
                <a:spcPts val="0"/>
              </a:spcAft>
              <a:defRPr/>
            </a:pPr>
            <a:r>
              <a:rPr lang="en-US" altLang="en-US" b="1"/>
              <a:t>Medical Decision</a:t>
            </a:r>
            <a:br>
              <a:rPr lang="en-US" altLang="en-US" b="1"/>
            </a:br>
            <a:r>
              <a:rPr lang="en-US" altLang="en-US" b="1"/>
              <a:t> Making</a:t>
            </a:r>
          </a:p>
        </p:txBody>
      </p:sp>
      <p:pic>
        <p:nvPicPr>
          <p:cNvPr id="99331" name="Picture 2">
            <a:extLst>
              <a:ext uri="{FF2B5EF4-FFF2-40B4-BE49-F238E27FC236}">
                <a16:creationId xmlns:a16="http://schemas.microsoft.com/office/drawing/2014/main" id="{89ACA0AC-EA1E-4C03-A68E-EF19DB9568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703638"/>
            <a:ext cx="9144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C900C2C-C261-4411-867F-AAF0A7F46861}"/>
              </a:ext>
            </a:extLst>
          </p:cNvPr>
          <p:cNvSpPr/>
          <p:nvPr/>
        </p:nvSpPr>
        <p:spPr>
          <a:xfrm>
            <a:off x="1524000" y="5410200"/>
            <a:ext cx="1295400" cy="117316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ED7D31">
                  <a:lumMod val="60000"/>
                  <a:lumOff val="40000"/>
                </a:srgbClr>
              </a:solidFill>
            </a:endParaRPr>
          </a:p>
        </p:txBody>
      </p:sp>
      <p:sp>
        <p:nvSpPr>
          <p:cNvPr id="6" name="Isosceles Triangle 5">
            <a:extLst>
              <a:ext uri="{FF2B5EF4-FFF2-40B4-BE49-F238E27FC236}">
                <a16:creationId xmlns:a16="http://schemas.microsoft.com/office/drawing/2014/main" id="{05324DB0-4EC2-44A5-A62C-07BEFD7515FB}"/>
              </a:ext>
            </a:extLst>
          </p:cNvPr>
          <p:cNvSpPr/>
          <p:nvPr/>
        </p:nvSpPr>
        <p:spPr>
          <a:xfrm rot="5400000">
            <a:off x="1676400" y="3787775"/>
            <a:ext cx="1524000" cy="137160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 name="Picture 1">
            <a:extLst>
              <a:ext uri="{FF2B5EF4-FFF2-40B4-BE49-F238E27FC236}">
                <a16:creationId xmlns:a16="http://schemas.microsoft.com/office/drawing/2014/main" id="{8376A974-922B-4D3A-8F37-C8B095DDA903}"/>
              </a:ext>
            </a:extLst>
          </p:cNvPr>
          <p:cNvPicPr>
            <a:picLocks noChangeAspect="1"/>
          </p:cNvPicPr>
          <p:nvPr/>
        </p:nvPicPr>
        <p:blipFill>
          <a:blip r:embed="rId3"/>
          <a:stretch>
            <a:fillRect/>
          </a:stretch>
        </p:blipFill>
        <p:spPr>
          <a:xfrm>
            <a:off x="5638800" y="167481"/>
            <a:ext cx="5138701" cy="3581400"/>
          </a:xfrm>
          <a:prstGeom prst="rect">
            <a:avLst/>
          </a:prstGeom>
        </p:spPr>
      </p:pic>
      <p:pic>
        <p:nvPicPr>
          <p:cNvPr id="3" name="Picture 2">
            <a:extLst>
              <a:ext uri="{FF2B5EF4-FFF2-40B4-BE49-F238E27FC236}">
                <a16:creationId xmlns:a16="http://schemas.microsoft.com/office/drawing/2014/main" id="{A6596756-E63E-4185-BB24-F5346D975107}"/>
              </a:ext>
            </a:extLst>
          </p:cNvPr>
          <p:cNvPicPr>
            <a:picLocks noChangeAspect="1"/>
          </p:cNvPicPr>
          <p:nvPr/>
        </p:nvPicPr>
        <p:blipFill>
          <a:blip r:embed="rId4"/>
          <a:stretch>
            <a:fillRect/>
          </a:stretch>
        </p:blipFill>
        <p:spPr>
          <a:xfrm>
            <a:off x="6019800" y="1447800"/>
            <a:ext cx="2017951" cy="2429341"/>
          </a:xfrm>
          <a:prstGeom prst="rect">
            <a:avLst/>
          </a:prstGeom>
        </p:spPr>
      </p:pic>
    </p:spTree>
    <p:extLst>
      <p:ext uri="{BB962C8B-B14F-4D97-AF65-F5344CB8AC3E}">
        <p14:creationId xmlns:p14="http://schemas.microsoft.com/office/powerpoint/2010/main" val="488653297"/>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6E21-12C7-46A2-9E78-2F1CB7F78C65}"/>
              </a:ext>
            </a:extLst>
          </p:cNvPr>
          <p:cNvSpPr>
            <a:spLocks noGrp="1"/>
          </p:cNvSpPr>
          <p:nvPr>
            <p:ph type="title"/>
          </p:nvPr>
        </p:nvSpPr>
        <p:spPr/>
        <p:txBody>
          <a:bodyPr/>
          <a:lstStyle/>
          <a:p>
            <a:r>
              <a:rPr lang="en-US" b="1" dirty="0"/>
              <a:t>High MDM without High Risk</a:t>
            </a:r>
          </a:p>
        </p:txBody>
      </p:sp>
      <p:sp>
        <p:nvSpPr>
          <p:cNvPr id="3" name="Text Placeholder 2">
            <a:extLst>
              <a:ext uri="{FF2B5EF4-FFF2-40B4-BE49-F238E27FC236}">
                <a16:creationId xmlns:a16="http://schemas.microsoft.com/office/drawing/2014/main" id="{32B2F00E-BFE6-4589-AC0D-21AC8D6CD1FC}"/>
              </a:ext>
            </a:extLst>
          </p:cNvPr>
          <p:cNvSpPr>
            <a:spLocks noGrp="1"/>
          </p:cNvSpPr>
          <p:nvPr>
            <p:ph type="body" idx="1"/>
          </p:nvPr>
        </p:nvSpPr>
        <p:spPr/>
        <p:txBody>
          <a:bodyPr/>
          <a:lstStyle/>
          <a:p>
            <a:r>
              <a:rPr lang="en-US" dirty="0"/>
              <a:t>Diagnosis Points (four dx points)</a:t>
            </a:r>
          </a:p>
        </p:txBody>
      </p:sp>
      <p:sp>
        <p:nvSpPr>
          <p:cNvPr id="4" name="Content Placeholder 3">
            <a:extLst>
              <a:ext uri="{FF2B5EF4-FFF2-40B4-BE49-F238E27FC236}">
                <a16:creationId xmlns:a16="http://schemas.microsoft.com/office/drawing/2014/main" id="{A9AFF0CB-76EB-4839-B46C-03CB06659E79}"/>
              </a:ext>
            </a:extLst>
          </p:cNvPr>
          <p:cNvSpPr>
            <a:spLocks noGrp="1"/>
          </p:cNvSpPr>
          <p:nvPr>
            <p:ph sz="half" idx="2"/>
          </p:nvPr>
        </p:nvSpPr>
        <p:spPr>
          <a:solidFill>
            <a:schemeClr val="bg1"/>
          </a:solidFill>
        </p:spPr>
        <p:txBody>
          <a:bodyPr/>
          <a:lstStyle/>
          <a:p>
            <a:r>
              <a:rPr lang="en-US" dirty="0"/>
              <a:t>Diabetes – stable / A1C 6.5</a:t>
            </a:r>
          </a:p>
          <a:p>
            <a:r>
              <a:rPr lang="en-US" dirty="0"/>
              <a:t>HTN – new onset chest pain / EKG and NST</a:t>
            </a:r>
          </a:p>
          <a:p>
            <a:r>
              <a:rPr lang="en-US" dirty="0"/>
              <a:t>OSA – stable – continue with BiPap</a:t>
            </a:r>
          </a:p>
          <a:p>
            <a:r>
              <a:rPr lang="en-US" dirty="0"/>
              <a:t>CKD – stable / has f/u with nephrology</a:t>
            </a:r>
          </a:p>
        </p:txBody>
      </p:sp>
      <p:sp>
        <p:nvSpPr>
          <p:cNvPr id="5" name="Text Placeholder 4">
            <a:extLst>
              <a:ext uri="{FF2B5EF4-FFF2-40B4-BE49-F238E27FC236}">
                <a16:creationId xmlns:a16="http://schemas.microsoft.com/office/drawing/2014/main" id="{B60FA7A3-25AB-4EC9-8F24-A3417E11FCB0}"/>
              </a:ext>
            </a:extLst>
          </p:cNvPr>
          <p:cNvSpPr>
            <a:spLocks noGrp="1"/>
          </p:cNvSpPr>
          <p:nvPr>
            <p:ph type="body" sz="quarter" idx="3"/>
          </p:nvPr>
        </p:nvSpPr>
        <p:spPr/>
        <p:txBody>
          <a:bodyPr/>
          <a:lstStyle/>
          <a:p>
            <a:r>
              <a:rPr lang="en-US" dirty="0"/>
              <a:t>Data Points (four data points)</a:t>
            </a:r>
          </a:p>
        </p:txBody>
      </p:sp>
      <p:sp>
        <p:nvSpPr>
          <p:cNvPr id="6" name="Content Placeholder 5">
            <a:extLst>
              <a:ext uri="{FF2B5EF4-FFF2-40B4-BE49-F238E27FC236}">
                <a16:creationId xmlns:a16="http://schemas.microsoft.com/office/drawing/2014/main" id="{E8E24F0B-ACA2-4C11-9801-A1A9A3848FBB}"/>
              </a:ext>
            </a:extLst>
          </p:cNvPr>
          <p:cNvSpPr>
            <a:spLocks noGrp="1"/>
          </p:cNvSpPr>
          <p:nvPr>
            <p:ph sz="quarter" idx="4"/>
          </p:nvPr>
        </p:nvSpPr>
        <p:spPr>
          <a:solidFill>
            <a:schemeClr val="bg1"/>
          </a:solidFill>
        </p:spPr>
        <p:txBody>
          <a:bodyPr/>
          <a:lstStyle/>
          <a:p>
            <a:r>
              <a:rPr lang="en-US" dirty="0"/>
              <a:t>Ordered 83036</a:t>
            </a:r>
          </a:p>
          <a:p>
            <a:r>
              <a:rPr lang="en-US" dirty="0"/>
              <a:t>Ordered 93000</a:t>
            </a:r>
          </a:p>
          <a:p>
            <a:r>
              <a:rPr lang="en-US" dirty="0"/>
              <a:t>Ordered 76852</a:t>
            </a:r>
          </a:p>
          <a:p>
            <a:r>
              <a:rPr lang="en-US" dirty="0"/>
              <a:t>Review of nephrologist notes from last month show no change in CKD 1 dx earlier this year –Nephrologist believes this is most likely related to DM - patient encouraged to lose weight and obtain urine culture due to recent bout of UTI and encouraged to see Urologist</a:t>
            </a:r>
          </a:p>
          <a:p>
            <a:endParaRPr lang="en-US" dirty="0"/>
          </a:p>
          <a:p>
            <a:endParaRPr lang="en-US" dirty="0"/>
          </a:p>
        </p:txBody>
      </p:sp>
    </p:spTree>
    <p:extLst>
      <p:ext uri="{BB962C8B-B14F-4D97-AF65-F5344CB8AC3E}">
        <p14:creationId xmlns:p14="http://schemas.microsoft.com/office/powerpoint/2010/main" val="4015714855"/>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6E21-12C7-46A2-9E78-2F1CB7F78C65}"/>
              </a:ext>
            </a:extLst>
          </p:cNvPr>
          <p:cNvSpPr>
            <a:spLocks noGrp="1"/>
          </p:cNvSpPr>
          <p:nvPr>
            <p:ph type="title"/>
          </p:nvPr>
        </p:nvSpPr>
        <p:spPr/>
        <p:txBody>
          <a:bodyPr/>
          <a:lstStyle/>
          <a:p>
            <a:r>
              <a:rPr lang="en-US" b="1" dirty="0"/>
              <a:t>High MDM without High Risk</a:t>
            </a:r>
          </a:p>
        </p:txBody>
      </p:sp>
      <p:sp>
        <p:nvSpPr>
          <p:cNvPr id="3" name="Text Placeholder 2">
            <a:extLst>
              <a:ext uri="{FF2B5EF4-FFF2-40B4-BE49-F238E27FC236}">
                <a16:creationId xmlns:a16="http://schemas.microsoft.com/office/drawing/2014/main" id="{32B2F00E-BFE6-4589-AC0D-21AC8D6CD1FC}"/>
              </a:ext>
            </a:extLst>
          </p:cNvPr>
          <p:cNvSpPr>
            <a:spLocks noGrp="1"/>
          </p:cNvSpPr>
          <p:nvPr>
            <p:ph type="body" idx="1"/>
          </p:nvPr>
        </p:nvSpPr>
        <p:spPr/>
        <p:txBody>
          <a:bodyPr/>
          <a:lstStyle/>
          <a:p>
            <a:r>
              <a:rPr lang="en-US" dirty="0"/>
              <a:t>Diagnosis Points (four dx points)</a:t>
            </a:r>
          </a:p>
        </p:txBody>
      </p:sp>
      <p:sp>
        <p:nvSpPr>
          <p:cNvPr id="4" name="Content Placeholder 3">
            <a:extLst>
              <a:ext uri="{FF2B5EF4-FFF2-40B4-BE49-F238E27FC236}">
                <a16:creationId xmlns:a16="http://schemas.microsoft.com/office/drawing/2014/main" id="{A9AFF0CB-76EB-4839-B46C-03CB06659E79}"/>
              </a:ext>
            </a:extLst>
          </p:cNvPr>
          <p:cNvSpPr>
            <a:spLocks noGrp="1"/>
          </p:cNvSpPr>
          <p:nvPr>
            <p:ph sz="half" idx="2"/>
          </p:nvPr>
        </p:nvSpPr>
        <p:spPr>
          <a:solidFill>
            <a:schemeClr val="bg1"/>
          </a:solidFill>
        </p:spPr>
        <p:txBody>
          <a:bodyPr/>
          <a:lstStyle/>
          <a:p>
            <a:r>
              <a:rPr lang="en-US" dirty="0"/>
              <a:t>Diabetes – stable - 1 point</a:t>
            </a:r>
          </a:p>
          <a:p>
            <a:r>
              <a:rPr lang="en-US" dirty="0"/>
              <a:t>HTN – new onset chest pain - 2 points</a:t>
            </a:r>
          </a:p>
          <a:p>
            <a:r>
              <a:rPr lang="en-US" dirty="0"/>
              <a:t>OSA – stable – 1 point</a:t>
            </a:r>
          </a:p>
          <a:p>
            <a:r>
              <a:rPr lang="en-US" dirty="0"/>
              <a:t>CKD – stable – 1 point</a:t>
            </a:r>
          </a:p>
          <a:p>
            <a:endParaRPr lang="en-US" dirty="0"/>
          </a:p>
          <a:p>
            <a:endParaRPr lang="en-US" dirty="0"/>
          </a:p>
          <a:p>
            <a:endParaRPr lang="en-US" dirty="0"/>
          </a:p>
          <a:p>
            <a:r>
              <a:rPr lang="en-US" dirty="0"/>
              <a:t>5 points</a:t>
            </a:r>
          </a:p>
        </p:txBody>
      </p:sp>
      <p:sp>
        <p:nvSpPr>
          <p:cNvPr id="5" name="Text Placeholder 4">
            <a:extLst>
              <a:ext uri="{FF2B5EF4-FFF2-40B4-BE49-F238E27FC236}">
                <a16:creationId xmlns:a16="http://schemas.microsoft.com/office/drawing/2014/main" id="{B60FA7A3-25AB-4EC9-8F24-A3417E11FCB0}"/>
              </a:ext>
            </a:extLst>
          </p:cNvPr>
          <p:cNvSpPr>
            <a:spLocks noGrp="1"/>
          </p:cNvSpPr>
          <p:nvPr>
            <p:ph type="body" sz="quarter" idx="3"/>
          </p:nvPr>
        </p:nvSpPr>
        <p:spPr/>
        <p:txBody>
          <a:bodyPr/>
          <a:lstStyle/>
          <a:p>
            <a:r>
              <a:rPr lang="en-US" dirty="0"/>
              <a:t>Data Points (four data points)</a:t>
            </a:r>
          </a:p>
        </p:txBody>
      </p:sp>
      <p:sp>
        <p:nvSpPr>
          <p:cNvPr id="6" name="Content Placeholder 5">
            <a:extLst>
              <a:ext uri="{FF2B5EF4-FFF2-40B4-BE49-F238E27FC236}">
                <a16:creationId xmlns:a16="http://schemas.microsoft.com/office/drawing/2014/main" id="{E8E24F0B-ACA2-4C11-9801-A1A9A3848FBB}"/>
              </a:ext>
            </a:extLst>
          </p:cNvPr>
          <p:cNvSpPr>
            <a:spLocks noGrp="1"/>
          </p:cNvSpPr>
          <p:nvPr>
            <p:ph sz="quarter" idx="4"/>
          </p:nvPr>
        </p:nvSpPr>
        <p:spPr>
          <a:xfrm>
            <a:off x="6172200" y="2505074"/>
            <a:ext cx="5357813" cy="4124325"/>
          </a:xfrm>
          <a:solidFill>
            <a:schemeClr val="bg1"/>
          </a:solidFill>
        </p:spPr>
        <p:txBody>
          <a:bodyPr/>
          <a:lstStyle/>
          <a:p>
            <a:r>
              <a:rPr lang="en-US" dirty="0"/>
              <a:t>Ordered 83036 – 1 point</a:t>
            </a:r>
          </a:p>
          <a:p>
            <a:r>
              <a:rPr lang="en-US" dirty="0"/>
              <a:t>Ordered 93000 – 1 point</a:t>
            </a:r>
          </a:p>
          <a:p>
            <a:r>
              <a:rPr lang="en-US" dirty="0"/>
              <a:t>Ordered 76852 – 1 point</a:t>
            </a:r>
          </a:p>
          <a:p>
            <a:r>
              <a:rPr lang="en-US" dirty="0"/>
              <a:t>Review and summarize old records – 2 points</a:t>
            </a:r>
          </a:p>
          <a:p>
            <a:endParaRPr lang="en-US" dirty="0"/>
          </a:p>
          <a:p>
            <a:endParaRPr lang="en-US" dirty="0"/>
          </a:p>
          <a:p>
            <a:endParaRPr lang="en-US" dirty="0"/>
          </a:p>
          <a:p>
            <a:r>
              <a:rPr lang="en-US" dirty="0"/>
              <a:t>5 points</a:t>
            </a:r>
          </a:p>
          <a:p>
            <a:endParaRPr lang="en-US" dirty="0"/>
          </a:p>
        </p:txBody>
      </p:sp>
    </p:spTree>
    <p:extLst>
      <p:ext uri="{BB962C8B-B14F-4D97-AF65-F5344CB8AC3E}">
        <p14:creationId xmlns:p14="http://schemas.microsoft.com/office/powerpoint/2010/main" val="1443759686"/>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16223D8-0619-4FB8-8DAC-FAE1EA95B327}"/>
              </a:ext>
            </a:extLst>
          </p:cNvPr>
          <p:cNvSpPr>
            <a:spLocks noGrp="1" noChangeArrowheads="1"/>
          </p:cNvSpPr>
          <p:nvPr>
            <p:ph type="title"/>
          </p:nvPr>
        </p:nvSpPr>
        <p:spPr/>
        <p:txBody>
          <a:bodyPr/>
          <a:lstStyle/>
          <a:p>
            <a:pPr eaLnBrk="1" hangingPunct="1"/>
            <a:endParaRPr lang="en-US" altLang="en-US"/>
          </a:p>
        </p:txBody>
      </p:sp>
      <p:graphicFrame>
        <p:nvGraphicFramePr>
          <p:cNvPr id="4" name="Table 3">
            <a:extLst>
              <a:ext uri="{FF2B5EF4-FFF2-40B4-BE49-F238E27FC236}">
                <a16:creationId xmlns:a16="http://schemas.microsoft.com/office/drawing/2014/main" id="{95897389-49F5-449A-B426-80BFF68C6A1B}"/>
              </a:ext>
            </a:extLst>
          </p:cNvPr>
          <p:cNvGraphicFramePr>
            <a:graphicFrameLocks noGrp="1"/>
          </p:cNvGraphicFramePr>
          <p:nvPr>
            <p:extLst>
              <p:ext uri="{D42A27DB-BD31-4B8C-83A1-F6EECF244321}">
                <p14:modId xmlns:p14="http://schemas.microsoft.com/office/powerpoint/2010/main" val="2445811589"/>
              </p:ext>
            </p:extLst>
          </p:nvPr>
        </p:nvGraphicFramePr>
        <p:xfrm>
          <a:off x="1905000" y="228600"/>
          <a:ext cx="8229599" cy="5943601"/>
        </p:xfrm>
        <a:graphic>
          <a:graphicData uri="http://schemas.openxmlformats.org/drawingml/2006/table">
            <a:tbl>
              <a:tblPr/>
              <a:tblGrid>
                <a:gridCol w="822146">
                  <a:extLst>
                    <a:ext uri="{9D8B030D-6E8A-4147-A177-3AD203B41FA5}">
                      <a16:colId xmlns:a16="http://schemas.microsoft.com/office/drawing/2014/main" val="20000"/>
                    </a:ext>
                  </a:extLst>
                </a:gridCol>
                <a:gridCol w="1142864">
                  <a:extLst>
                    <a:ext uri="{9D8B030D-6E8A-4147-A177-3AD203B41FA5}">
                      <a16:colId xmlns:a16="http://schemas.microsoft.com/office/drawing/2014/main" val="20001"/>
                    </a:ext>
                  </a:extLst>
                </a:gridCol>
                <a:gridCol w="2162000">
                  <a:extLst>
                    <a:ext uri="{9D8B030D-6E8A-4147-A177-3AD203B41FA5}">
                      <a16:colId xmlns:a16="http://schemas.microsoft.com/office/drawing/2014/main" val="20002"/>
                    </a:ext>
                  </a:extLst>
                </a:gridCol>
                <a:gridCol w="1965010">
                  <a:extLst>
                    <a:ext uri="{9D8B030D-6E8A-4147-A177-3AD203B41FA5}">
                      <a16:colId xmlns:a16="http://schemas.microsoft.com/office/drawing/2014/main" val="20003"/>
                    </a:ext>
                  </a:extLst>
                </a:gridCol>
                <a:gridCol w="2137579">
                  <a:extLst>
                    <a:ext uri="{9D8B030D-6E8A-4147-A177-3AD203B41FA5}">
                      <a16:colId xmlns:a16="http://schemas.microsoft.com/office/drawing/2014/main" val="20004"/>
                    </a:ext>
                  </a:extLst>
                </a:gridCol>
              </a:tblGrid>
              <a:tr h="244887">
                <a:tc gridSpan="5">
                  <a:txBody>
                    <a:bodyPr/>
                    <a:lstStyle/>
                    <a:p>
                      <a:pPr marL="0" marR="0" algn="ctr">
                        <a:spcBef>
                          <a:spcPts val="0"/>
                        </a:spcBef>
                        <a:spcAft>
                          <a:spcPts val="0"/>
                        </a:spcAft>
                      </a:pPr>
                      <a:r>
                        <a:rPr lang="en-US" sz="900" b="1" dirty="0">
                          <a:solidFill>
                            <a:srgbClr val="000000"/>
                          </a:solidFill>
                          <a:latin typeface="Arial"/>
                          <a:ea typeface="Times New Roman"/>
                          <a:cs typeface="Times New Roman"/>
                        </a:rPr>
                        <a:t>Established Patient Visits (2 out of 3)</a:t>
                      </a:r>
                      <a:endParaRPr lang="en-US" sz="900" dirty="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8959">
                <a:tc>
                  <a:txBody>
                    <a:bodyPr/>
                    <a:lstStyle/>
                    <a:p>
                      <a:pPr marL="0" marR="0" algn="ctr">
                        <a:spcBef>
                          <a:spcPts val="0"/>
                        </a:spcBef>
                        <a:spcAft>
                          <a:spcPts val="0"/>
                        </a:spcAft>
                      </a:pPr>
                      <a:r>
                        <a:rPr lang="en-US" sz="900">
                          <a:solidFill>
                            <a:srgbClr val="000000"/>
                          </a:solidFill>
                          <a:latin typeface="Arial"/>
                          <a:ea typeface="Times New Roman"/>
                          <a:cs typeface="Times New Roman"/>
                        </a:rPr>
                        <a:t>99211</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a:solidFill>
                            <a:srgbClr val="000000"/>
                          </a:solidFill>
                          <a:latin typeface="Arial"/>
                          <a:ea typeface="Times New Roman"/>
                          <a:cs typeface="Times New Roman"/>
                        </a:rPr>
                        <a:t>N/A</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600">
                          <a:solidFill>
                            <a:srgbClr val="000000"/>
                          </a:solidFill>
                          <a:latin typeface="Arial"/>
                          <a:ea typeface="Times New Roman"/>
                          <a:cs typeface="Times New Roman"/>
                        </a:rPr>
                        <a:t>N/A</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600">
                          <a:solidFill>
                            <a:srgbClr val="000000"/>
                          </a:solidFill>
                          <a:latin typeface="Arial"/>
                          <a:ea typeface="Times New Roman"/>
                          <a:cs typeface="Times New Roman"/>
                        </a:rPr>
                        <a:t>N/A</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600">
                          <a:solidFill>
                            <a:srgbClr val="000000"/>
                          </a:solidFill>
                          <a:latin typeface="Arial"/>
                          <a:ea typeface="Times New Roman"/>
                          <a:cs typeface="Times New Roman"/>
                        </a:rPr>
                        <a:t>N/A</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5490">
                <a:tc>
                  <a:txBody>
                    <a:bodyPr/>
                    <a:lstStyle/>
                    <a:p>
                      <a:pPr marL="0" marR="0" algn="ctr">
                        <a:spcBef>
                          <a:spcPts val="0"/>
                        </a:spcBef>
                        <a:spcAft>
                          <a:spcPts val="0"/>
                        </a:spcAft>
                      </a:pPr>
                      <a:endParaRPr lang="en-US" sz="9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a:solidFill>
                            <a:srgbClr val="000000"/>
                          </a:solidFill>
                          <a:latin typeface="Arial"/>
                          <a:ea typeface="Times New Roman"/>
                          <a:cs typeface="Times New Roman"/>
                        </a:rPr>
                        <a:t> </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a:solidFill>
                            <a:srgbClr val="000000"/>
                          </a:solidFill>
                          <a:latin typeface="Arial"/>
                          <a:ea typeface="Times New Roman"/>
                          <a:cs typeface="Times New Roman"/>
                        </a:rPr>
                        <a:t>Problem Focused</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CC</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1HPI</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a:solidFill>
                            <a:srgbClr val="000000"/>
                          </a:solidFill>
                          <a:latin typeface="Arial"/>
                          <a:ea typeface="Times New Roman"/>
                          <a:cs typeface="Times New Roman"/>
                        </a:rPr>
                        <a:t>Problem Focused</a:t>
                      </a:r>
                      <a:endParaRPr lang="en-US" sz="900">
                        <a:latin typeface="Times New Roman"/>
                        <a:ea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1995 –(1)</a:t>
                      </a:r>
                      <a:endParaRPr lang="en-US" sz="900">
                        <a:latin typeface="Times New Roman"/>
                        <a:ea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1997 – (1 check)</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endParaRPr lang="en-US" sz="900">
                        <a:latin typeface="Times New Roman"/>
                        <a:ea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Straightforward</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Diagnosis – Minimal 1</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Data – Minimal or None 1</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Risk – Minimal 1</a:t>
                      </a:r>
                      <a:endParaRPr lang="en-US" sz="900">
                        <a:latin typeface="Times New Roman"/>
                        <a:ea typeface="Times New Roman"/>
                      </a:endParaRPr>
                    </a:p>
                    <a:p>
                      <a:pPr marL="0" marR="0">
                        <a:spcBef>
                          <a:spcPts val="0"/>
                        </a:spcBef>
                        <a:spcAft>
                          <a:spcPts val="0"/>
                        </a:spcAft>
                      </a:pPr>
                      <a:r>
                        <a:rPr lang="en-US" sz="600">
                          <a:solidFill>
                            <a:srgbClr val="000000"/>
                          </a:solidFill>
                          <a:latin typeface="Arial"/>
                          <a:ea typeface="Times New Roman"/>
                          <a:cs typeface="Times New Roman"/>
                        </a:rPr>
                        <a:t>            1 stable problem</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25490">
                <a:tc>
                  <a:txBody>
                    <a:bodyPr/>
                    <a:lstStyle/>
                    <a:p>
                      <a:pPr marL="0" marR="0" algn="ctr">
                        <a:spcBef>
                          <a:spcPts val="0"/>
                        </a:spcBef>
                        <a:spcAft>
                          <a:spcPts val="0"/>
                        </a:spcAft>
                      </a:pPr>
                      <a:r>
                        <a:rPr lang="en-US" sz="900">
                          <a:solidFill>
                            <a:srgbClr val="000000"/>
                          </a:solidFill>
                          <a:latin typeface="Arial"/>
                          <a:ea typeface="Times New Roman"/>
                          <a:cs typeface="Times New Roman"/>
                        </a:rPr>
                        <a:t>99212</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a:solidFill>
                            <a:srgbClr val="000000"/>
                          </a:solidFill>
                          <a:latin typeface="Arial"/>
                          <a:ea typeface="Times New Roman"/>
                          <a:cs typeface="Times New Roman"/>
                        </a:rPr>
                        <a:t>10</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426510">
                <a:tc>
                  <a:txBody>
                    <a:bodyPr/>
                    <a:lstStyle/>
                    <a:p>
                      <a:pPr marL="0" marR="0">
                        <a:spcBef>
                          <a:spcPts val="0"/>
                        </a:spcBef>
                        <a:spcAft>
                          <a:spcPts val="0"/>
                        </a:spcAft>
                      </a:pPr>
                      <a:endParaRPr lang="en-US" sz="8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8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425490">
                <a:tc>
                  <a:txBody>
                    <a:bodyPr/>
                    <a:lstStyle/>
                    <a:p>
                      <a:pPr marL="0" marR="0" algn="ctr">
                        <a:spcBef>
                          <a:spcPts val="0"/>
                        </a:spcBef>
                        <a:spcAft>
                          <a:spcPts val="0"/>
                        </a:spcAft>
                      </a:pPr>
                      <a:endParaRPr lang="en-US" sz="8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endParaRPr lang="en-US" sz="400">
                        <a:solidFill>
                          <a:srgbClr val="000000"/>
                        </a:solidFill>
                        <a:latin typeface="Arial"/>
                        <a:ea typeface="Times New Roman"/>
                        <a:cs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Exp. Problem Focused</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CC</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1 HPI</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1 ROS</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a:solidFill>
                            <a:srgbClr val="000000"/>
                          </a:solidFill>
                          <a:latin typeface="Arial"/>
                          <a:ea typeface="Times New Roman"/>
                          <a:cs typeface="Times New Roman"/>
                        </a:rPr>
                        <a:t>Exp. Problem Focused</a:t>
                      </a:r>
                      <a:endParaRPr lang="en-US" sz="900">
                        <a:latin typeface="Times New Roman"/>
                        <a:ea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1995 – (2 – 7)</a:t>
                      </a:r>
                      <a:endParaRPr lang="en-US" sz="900">
                        <a:latin typeface="Times New Roman"/>
                        <a:ea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1997 – (6 checks)</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a:solidFill>
                            <a:srgbClr val="000000"/>
                          </a:solidFill>
                          <a:latin typeface="Arial"/>
                          <a:ea typeface="Times New Roman"/>
                          <a:cs typeface="Times New Roman"/>
                        </a:rPr>
                        <a:t>Low</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Diagnosis – Limited 2</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Data – Limited 2</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Risk – Low 2</a:t>
                      </a:r>
                      <a:endParaRPr lang="en-US" sz="900">
                        <a:latin typeface="Times New Roman"/>
                        <a:ea typeface="Times New Roman"/>
                      </a:endParaRPr>
                    </a:p>
                    <a:p>
                      <a:pPr marL="0" marR="0">
                        <a:spcBef>
                          <a:spcPts val="0"/>
                        </a:spcBef>
                        <a:spcAft>
                          <a:spcPts val="0"/>
                        </a:spcAft>
                      </a:pPr>
                      <a:r>
                        <a:rPr lang="en-US" sz="600" b="1">
                          <a:solidFill>
                            <a:srgbClr val="000000"/>
                          </a:solidFill>
                          <a:latin typeface="Arial"/>
                          <a:ea typeface="Times New Roman"/>
                          <a:cs typeface="Times New Roman"/>
                        </a:rPr>
                        <a:t>            2 stable problems</a:t>
                      </a:r>
                      <a:endParaRPr lang="en-US" sz="900">
                        <a:latin typeface="Times New Roman"/>
                        <a:ea typeface="Times New Roman"/>
                      </a:endParaRPr>
                    </a:p>
                    <a:p>
                      <a:pPr marL="0" marR="0">
                        <a:spcBef>
                          <a:spcPts val="0"/>
                        </a:spcBef>
                        <a:spcAft>
                          <a:spcPts val="0"/>
                        </a:spcAft>
                      </a:pPr>
                      <a:r>
                        <a:rPr lang="en-US" sz="600" b="1">
                          <a:solidFill>
                            <a:srgbClr val="000000"/>
                          </a:solidFill>
                          <a:latin typeface="Arial"/>
                          <a:ea typeface="Times New Roman"/>
                          <a:cs typeface="Times New Roman"/>
                        </a:rPr>
                        <a:t>            1 unstable problem</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25490">
                <a:tc>
                  <a:txBody>
                    <a:bodyPr/>
                    <a:lstStyle/>
                    <a:p>
                      <a:pPr marL="0" marR="0" algn="ctr">
                        <a:spcBef>
                          <a:spcPts val="0"/>
                        </a:spcBef>
                        <a:spcAft>
                          <a:spcPts val="0"/>
                        </a:spcAft>
                      </a:pPr>
                      <a:r>
                        <a:rPr lang="en-US" sz="900">
                          <a:solidFill>
                            <a:srgbClr val="000000"/>
                          </a:solidFill>
                          <a:latin typeface="Arial"/>
                          <a:ea typeface="Times New Roman"/>
                          <a:cs typeface="Times New Roman"/>
                        </a:rPr>
                        <a:t>99213</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a:solidFill>
                            <a:srgbClr val="000000"/>
                          </a:solidFill>
                          <a:latin typeface="Arial"/>
                          <a:ea typeface="Times New Roman"/>
                          <a:cs typeface="Times New Roman"/>
                        </a:rPr>
                        <a:t>15</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426510">
                <a:tc>
                  <a:txBody>
                    <a:bodyPr/>
                    <a:lstStyle/>
                    <a:p>
                      <a:pPr marL="0" marR="0" algn="ctr">
                        <a:spcBef>
                          <a:spcPts val="0"/>
                        </a:spcBef>
                        <a:spcAft>
                          <a:spcPts val="0"/>
                        </a:spcAft>
                      </a:pPr>
                      <a:endParaRPr lang="en-US" sz="8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8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448959">
                <a:tc>
                  <a:txBody>
                    <a:bodyPr/>
                    <a:lstStyle/>
                    <a:p>
                      <a:pPr marL="0" marR="0" algn="ctr">
                        <a:spcBef>
                          <a:spcPts val="0"/>
                        </a:spcBef>
                        <a:spcAft>
                          <a:spcPts val="0"/>
                        </a:spcAft>
                      </a:pPr>
                      <a:endParaRPr lang="en-US" sz="6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6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endParaRPr lang="en-US" sz="400">
                        <a:solidFill>
                          <a:srgbClr val="000000"/>
                        </a:solidFill>
                        <a:latin typeface="Arial"/>
                        <a:ea typeface="Times New Roman"/>
                        <a:cs typeface="Times New Roman"/>
                      </a:endParaRPr>
                    </a:p>
                    <a:p>
                      <a:pPr marL="0" marR="0" algn="ctr">
                        <a:spcBef>
                          <a:spcPts val="0"/>
                        </a:spcBef>
                        <a:spcAft>
                          <a:spcPts val="0"/>
                        </a:spcAft>
                      </a:pPr>
                      <a:r>
                        <a:rPr lang="en-US" sz="600" i="1">
                          <a:solidFill>
                            <a:srgbClr val="000000"/>
                          </a:solidFill>
                          <a:latin typeface="Arial"/>
                          <a:ea typeface="Times New Roman"/>
                          <a:cs typeface="Times New Roman"/>
                        </a:rPr>
                        <a:t>Detailed</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CC</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b="1">
                          <a:solidFill>
                            <a:srgbClr val="000000"/>
                          </a:solidFill>
                          <a:latin typeface="Arial"/>
                          <a:ea typeface="Times New Roman"/>
                          <a:cs typeface="Times New Roman"/>
                        </a:rPr>
                        <a:t>4 HPI or status of 3 chronic conditions</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2 ROS</a:t>
                      </a:r>
                      <a:endParaRPr lang="en-US" sz="900">
                        <a:latin typeface="Times New Roman"/>
                        <a:ea typeface="Times New Roman"/>
                      </a:endParaRPr>
                    </a:p>
                    <a:p>
                      <a:pPr marL="342900" marR="0" lvl="0" indent="-342900">
                        <a:spcBef>
                          <a:spcPts val="0"/>
                        </a:spcBef>
                        <a:spcAft>
                          <a:spcPts val="0"/>
                        </a:spcAft>
                        <a:buFont typeface="Symbol"/>
                        <a:buChar char=""/>
                        <a:tabLst>
                          <a:tab pos="228600" algn="l"/>
                        </a:tabLst>
                      </a:pPr>
                      <a:r>
                        <a:rPr lang="en-US" sz="600">
                          <a:solidFill>
                            <a:srgbClr val="000000"/>
                          </a:solidFill>
                          <a:latin typeface="Arial"/>
                          <a:ea typeface="Times New Roman"/>
                          <a:cs typeface="Times New Roman"/>
                        </a:rPr>
                        <a:t>Medical or Family or Social History</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dirty="0">
                          <a:solidFill>
                            <a:srgbClr val="000000"/>
                          </a:solidFill>
                          <a:latin typeface="Arial"/>
                          <a:ea typeface="Times New Roman"/>
                          <a:cs typeface="Times New Roman"/>
                        </a:rPr>
                        <a:t>Detailed</a:t>
                      </a:r>
                      <a:endParaRPr lang="en-US" sz="900" dirty="0">
                        <a:latin typeface="Times New Roman"/>
                        <a:ea typeface="Times New Roman"/>
                      </a:endParaRPr>
                    </a:p>
                    <a:p>
                      <a:pPr marL="0" marR="0" algn="ctr">
                        <a:spcBef>
                          <a:spcPts val="0"/>
                        </a:spcBef>
                        <a:spcAft>
                          <a:spcPts val="0"/>
                        </a:spcAft>
                      </a:pPr>
                      <a:r>
                        <a:rPr lang="en-US" sz="600" b="1" i="1" dirty="0">
                          <a:solidFill>
                            <a:srgbClr val="000000"/>
                          </a:solidFill>
                          <a:latin typeface="Arial"/>
                          <a:ea typeface="Times New Roman"/>
                          <a:cs typeface="Times New Roman"/>
                        </a:rPr>
                        <a:t>1995 – (4-7 – need 4x4)</a:t>
                      </a:r>
                      <a:endParaRPr lang="en-US" sz="900" dirty="0">
                        <a:latin typeface="Times New Roman"/>
                        <a:ea typeface="Times New Roman"/>
                      </a:endParaRPr>
                    </a:p>
                    <a:p>
                      <a:pPr marL="0" marR="0" algn="ctr">
                        <a:spcBef>
                          <a:spcPts val="0"/>
                        </a:spcBef>
                        <a:spcAft>
                          <a:spcPts val="0"/>
                        </a:spcAft>
                      </a:pPr>
                      <a:r>
                        <a:rPr lang="en-US" sz="600" i="1" dirty="0">
                          <a:solidFill>
                            <a:srgbClr val="000000"/>
                          </a:solidFill>
                          <a:latin typeface="Arial"/>
                          <a:ea typeface="Times New Roman"/>
                          <a:cs typeface="Times New Roman"/>
                        </a:rPr>
                        <a:t>1997 – (12 checks)</a:t>
                      </a:r>
                      <a:endParaRPr lang="en-US" sz="900" dirty="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a:solidFill>
                            <a:srgbClr val="000000"/>
                          </a:solidFill>
                          <a:latin typeface="Arial"/>
                          <a:ea typeface="Times New Roman"/>
                          <a:cs typeface="Times New Roman"/>
                        </a:rPr>
                        <a:t>Moderate</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Diagnosis – Multiple 3</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Data – Moderate 3</a:t>
                      </a:r>
                      <a:endParaRPr lang="en-US" sz="900">
                        <a:latin typeface="Times New Roman"/>
                        <a:ea typeface="Times New Roman"/>
                      </a:endParaRPr>
                    </a:p>
                    <a:p>
                      <a:pPr marL="342900" marR="0" lvl="0" indent="-342900">
                        <a:spcBef>
                          <a:spcPts val="0"/>
                        </a:spcBef>
                        <a:spcAft>
                          <a:spcPts val="0"/>
                        </a:spcAft>
                        <a:buFont typeface="Symbol"/>
                        <a:buChar char=""/>
                        <a:tabLst>
                          <a:tab pos="457200" algn="l"/>
                        </a:tabLst>
                      </a:pPr>
                      <a:r>
                        <a:rPr lang="en-US" sz="600">
                          <a:solidFill>
                            <a:srgbClr val="000000"/>
                          </a:solidFill>
                          <a:latin typeface="Arial"/>
                          <a:ea typeface="Times New Roman"/>
                          <a:cs typeface="Times New Roman"/>
                        </a:rPr>
                        <a:t>Risk – Moderate 3</a:t>
                      </a:r>
                      <a:endParaRPr lang="en-US" sz="900">
                        <a:latin typeface="Times New Roman"/>
                        <a:ea typeface="Times New Roman"/>
                      </a:endParaRPr>
                    </a:p>
                    <a:p>
                      <a:pPr marL="0" marR="0">
                        <a:spcBef>
                          <a:spcPts val="0"/>
                        </a:spcBef>
                        <a:spcAft>
                          <a:spcPts val="0"/>
                        </a:spcAft>
                      </a:pPr>
                      <a:r>
                        <a:rPr lang="en-US" sz="600" b="1">
                          <a:solidFill>
                            <a:srgbClr val="000000"/>
                          </a:solidFill>
                          <a:latin typeface="Arial"/>
                          <a:ea typeface="Times New Roman"/>
                          <a:cs typeface="Times New Roman"/>
                        </a:rPr>
                        <a:t>            3 stable problems on meds</a:t>
                      </a:r>
                      <a:endParaRPr lang="en-US" sz="900">
                        <a:latin typeface="Times New Roman"/>
                        <a:ea typeface="Times New Roman"/>
                      </a:endParaRPr>
                    </a:p>
                    <a:p>
                      <a:pPr marL="0" marR="0">
                        <a:spcBef>
                          <a:spcPts val="0"/>
                        </a:spcBef>
                        <a:spcAft>
                          <a:spcPts val="0"/>
                        </a:spcAft>
                      </a:pPr>
                      <a:r>
                        <a:rPr lang="en-US" sz="600" b="1">
                          <a:solidFill>
                            <a:srgbClr val="000000"/>
                          </a:solidFill>
                          <a:latin typeface="Arial"/>
                          <a:ea typeface="Times New Roman"/>
                          <a:cs typeface="Times New Roman"/>
                        </a:rPr>
                        <a:t>            1 stable and 1 unstable on meds</a:t>
                      </a:r>
                      <a:endParaRPr lang="en-US" sz="900">
                        <a:latin typeface="Times New Roman"/>
                        <a:ea typeface="Times New Roman"/>
                      </a:endParaRPr>
                    </a:p>
                    <a:p>
                      <a:pPr marL="0" marR="0">
                        <a:spcBef>
                          <a:spcPts val="0"/>
                        </a:spcBef>
                        <a:spcAft>
                          <a:spcPts val="0"/>
                        </a:spcAft>
                      </a:pPr>
                      <a:r>
                        <a:rPr lang="en-US" sz="600" b="1">
                          <a:solidFill>
                            <a:srgbClr val="000000"/>
                          </a:solidFill>
                          <a:latin typeface="Arial"/>
                          <a:ea typeface="Times New Roman"/>
                          <a:cs typeface="Times New Roman"/>
                        </a:rPr>
                        <a:t>            2 unstable problems on meds</a:t>
                      </a:r>
                      <a:endParaRPr lang="en-US" sz="900">
                        <a:latin typeface="Times New Roman"/>
                        <a:ea typeface="Times New Roman"/>
                      </a:endParaRPr>
                    </a:p>
                    <a:p>
                      <a:pPr marL="0" marR="0">
                        <a:spcBef>
                          <a:spcPts val="0"/>
                        </a:spcBef>
                        <a:spcAft>
                          <a:spcPts val="0"/>
                        </a:spcAft>
                      </a:pPr>
                      <a:r>
                        <a:rPr lang="en-US" sz="600" b="1">
                          <a:solidFill>
                            <a:srgbClr val="000000"/>
                          </a:solidFill>
                          <a:latin typeface="Arial"/>
                          <a:ea typeface="Times New Roman"/>
                          <a:cs typeface="Times New Roman"/>
                        </a:rPr>
                        <a:t>            New problem requiring major surg</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48959">
                <a:tc>
                  <a:txBody>
                    <a:bodyPr/>
                    <a:lstStyle/>
                    <a:p>
                      <a:pPr marL="0" marR="0" algn="ctr">
                        <a:spcBef>
                          <a:spcPts val="0"/>
                        </a:spcBef>
                        <a:spcAft>
                          <a:spcPts val="0"/>
                        </a:spcAft>
                      </a:pPr>
                      <a:r>
                        <a:rPr lang="en-US" sz="900">
                          <a:solidFill>
                            <a:srgbClr val="000000"/>
                          </a:solidFill>
                          <a:latin typeface="Arial"/>
                          <a:ea typeface="Times New Roman"/>
                          <a:cs typeface="Times New Roman"/>
                        </a:rPr>
                        <a:t> 99214</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a:solidFill>
                            <a:srgbClr val="000000"/>
                          </a:solidFill>
                          <a:latin typeface="Arial"/>
                          <a:ea typeface="Times New Roman"/>
                          <a:cs typeface="Times New Roman"/>
                        </a:rPr>
                        <a:t>25</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448959">
                <a:tc>
                  <a:txBody>
                    <a:bodyPr/>
                    <a:lstStyle/>
                    <a:p>
                      <a:pPr marL="0" marR="0" algn="ctr">
                        <a:spcBef>
                          <a:spcPts val="0"/>
                        </a:spcBef>
                        <a:spcAft>
                          <a:spcPts val="0"/>
                        </a:spcAft>
                      </a:pPr>
                      <a:endParaRPr lang="en-US" sz="9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9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448959">
                <a:tc>
                  <a:txBody>
                    <a:bodyPr/>
                    <a:lstStyle/>
                    <a:p>
                      <a:pPr marL="0" marR="0" algn="ctr">
                        <a:spcBef>
                          <a:spcPts val="0"/>
                        </a:spcBef>
                        <a:spcAft>
                          <a:spcPts val="0"/>
                        </a:spcAft>
                      </a:pPr>
                      <a:endParaRPr lang="en-US" sz="9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9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endParaRPr lang="en-US" sz="400" dirty="0">
                        <a:solidFill>
                          <a:srgbClr val="000000"/>
                        </a:solidFill>
                        <a:latin typeface="Arial"/>
                        <a:ea typeface="Times New Roman"/>
                        <a:cs typeface="Times New Roman"/>
                      </a:endParaRPr>
                    </a:p>
                    <a:p>
                      <a:pPr marL="0" marR="0" algn="ctr">
                        <a:spcBef>
                          <a:spcPts val="0"/>
                        </a:spcBef>
                        <a:spcAft>
                          <a:spcPts val="0"/>
                        </a:spcAft>
                      </a:pPr>
                      <a:r>
                        <a:rPr lang="en-US" sz="600" i="1" dirty="0">
                          <a:solidFill>
                            <a:srgbClr val="000000"/>
                          </a:solidFill>
                          <a:latin typeface="Arial"/>
                          <a:ea typeface="Times New Roman"/>
                          <a:cs typeface="Times New Roman"/>
                        </a:rPr>
                        <a:t>Comprehensive</a:t>
                      </a:r>
                      <a:endParaRPr lang="en-US" sz="900" dirty="0">
                        <a:latin typeface="Times New Roman"/>
                        <a:ea typeface="Times New Roman"/>
                      </a:endParaRPr>
                    </a:p>
                    <a:p>
                      <a:pPr marL="342900" marR="0" lvl="0" indent="-342900">
                        <a:spcBef>
                          <a:spcPts val="0"/>
                        </a:spcBef>
                        <a:spcAft>
                          <a:spcPts val="0"/>
                        </a:spcAft>
                        <a:buFont typeface="Symbol"/>
                        <a:buChar char=""/>
                        <a:tabLst>
                          <a:tab pos="228600" algn="l"/>
                        </a:tabLst>
                      </a:pPr>
                      <a:r>
                        <a:rPr lang="en-US" sz="600" dirty="0">
                          <a:solidFill>
                            <a:srgbClr val="000000"/>
                          </a:solidFill>
                          <a:latin typeface="Arial"/>
                          <a:ea typeface="Times New Roman"/>
                          <a:cs typeface="Times New Roman"/>
                        </a:rPr>
                        <a:t>CC</a:t>
                      </a:r>
                      <a:endParaRPr lang="en-US" sz="900" dirty="0">
                        <a:latin typeface="Times New Roman"/>
                        <a:ea typeface="Times New Roman"/>
                      </a:endParaRPr>
                    </a:p>
                    <a:p>
                      <a:pPr marL="342900" marR="0" lvl="0" indent="-342900">
                        <a:spcBef>
                          <a:spcPts val="0"/>
                        </a:spcBef>
                        <a:spcAft>
                          <a:spcPts val="0"/>
                        </a:spcAft>
                        <a:buFont typeface="Symbol"/>
                        <a:buChar char=""/>
                        <a:tabLst>
                          <a:tab pos="228600" algn="l"/>
                        </a:tabLst>
                      </a:pPr>
                      <a:r>
                        <a:rPr lang="en-US" sz="600" dirty="0">
                          <a:solidFill>
                            <a:srgbClr val="000000"/>
                          </a:solidFill>
                          <a:latin typeface="Arial"/>
                          <a:ea typeface="Times New Roman"/>
                          <a:cs typeface="Times New Roman"/>
                        </a:rPr>
                        <a:t>4 HPI or status of 3 chronic conditions </a:t>
                      </a:r>
                    </a:p>
                    <a:p>
                      <a:pPr marL="342900" marR="0" lvl="0" indent="-342900">
                        <a:spcBef>
                          <a:spcPts val="0"/>
                        </a:spcBef>
                        <a:spcAft>
                          <a:spcPts val="0"/>
                        </a:spcAft>
                        <a:buFont typeface="Symbol"/>
                        <a:buChar char=""/>
                        <a:tabLst>
                          <a:tab pos="228600" algn="l"/>
                        </a:tabLst>
                      </a:pPr>
                      <a:r>
                        <a:rPr lang="en-US" sz="600" dirty="0">
                          <a:solidFill>
                            <a:srgbClr val="000000"/>
                          </a:solidFill>
                          <a:latin typeface="Arial"/>
                          <a:ea typeface="Times New Roman"/>
                          <a:cs typeface="Times New Roman"/>
                        </a:rPr>
                        <a:t>10 ROS</a:t>
                      </a:r>
                      <a:endParaRPr lang="en-US" sz="900" dirty="0">
                        <a:latin typeface="Times New Roman"/>
                        <a:ea typeface="Times New Roman"/>
                      </a:endParaRPr>
                    </a:p>
                    <a:p>
                      <a:pPr marL="342900" marR="0" lvl="0" indent="-342900">
                        <a:spcBef>
                          <a:spcPts val="0"/>
                        </a:spcBef>
                        <a:spcAft>
                          <a:spcPts val="0"/>
                        </a:spcAft>
                        <a:buFont typeface="Symbol"/>
                        <a:buChar char=""/>
                        <a:tabLst>
                          <a:tab pos="228600" algn="l"/>
                        </a:tabLst>
                      </a:pPr>
                      <a:r>
                        <a:rPr lang="en-US" sz="600" dirty="0">
                          <a:solidFill>
                            <a:srgbClr val="000000"/>
                          </a:solidFill>
                          <a:latin typeface="Arial"/>
                          <a:ea typeface="Times New Roman"/>
                          <a:cs typeface="Times New Roman"/>
                        </a:rPr>
                        <a:t>Medical, Family, Social History</a:t>
                      </a:r>
                      <a:endParaRPr lang="en-US" sz="900" dirty="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dirty="0">
                          <a:solidFill>
                            <a:srgbClr val="000000"/>
                          </a:solidFill>
                          <a:latin typeface="Arial"/>
                          <a:ea typeface="Times New Roman"/>
                          <a:cs typeface="Times New Roman"/>
                        </a:rPr>
                        <a:t>Comprehensive</a:t>
                      </a:r>
                      <a:endParaRPr lang="en-US" sz="900" dirty="0">
                        <a:latin typeface="Times New Roman"/>
                        <a:ea typeface="Times New Roman"/>
                      </a:endParaRPr>
                    </a:p>
                    <a:p>
                      <a:pPr marL="0" marR="0" algn="ctr">
                        <a:spcBef>
                          <a:spcPts val="0"/>
                        </a:spcBef>
                        <a:spcAft>
                          <a:spcPts val="0"/>
                        </a:spcAft>
                      </a:pPr>
                      <a:r>
                        <a:rPr lang="en-US" sz="600" i="1" dirty="0">
                          <a:solidFill>
                            <a:srgbClr val="000000"/>
                          </a:solidFill>
                          <a:latin typeface="Arial"/>
                          <a:ea typeface="Times New Roman"/>
                          <a:cs typeface="Times New Roman"/>
                        </a:rPr>
                        <a:t>1995 – (8)</a:t>
                      </a:r>
                      <a:endParaRPr lang="en-US" sz="900" dirty="0">
                        <a:latin typeface="Times New Roman"/>
                        <a:ea typeface="Times New Roman"/>
                      </a:endParaRPr>
                    </a:p>
                    <a:p>
                      <a:pPr marL="0" marR="0" algn="ctr">
                        <a:spcBef>
                          <a:spcPts val="0"/>
                        </a:spcBef>
                        <a:spcAft>
                          <a:spcPts val="0"/>
                        </a:spcAft>
                      </a:pPr>
                      <a:r>
                        <a:rPr lang="en-US" sz="600" i="1" dirty="0">
                          <a:solidFill>
                            <a:srgbClr val="000000"/>
                          </a:solidFill>
                          <a:latin typeface="Arial"/>
                          <a:ea typeface="Times New Roman"/>
                          <a:cs typeface="Times New Roman"/>
                        </a:rPr>
                        <a:t>1997 – (2 checks from 9 areas); or</a:t>
                      </a:r>
                      <a:endParaRPr lang="en-US" sz="900" dirty="0">
                        <a:latin typeface="Times New Roman"/>
                        <a:ea typeface="Times New Roman"/>
                      </a:endParaRPr>
                    </a:p>
                    <a:p>
                      <a:pPr marL="0" marR="0" algn="ctr">
                        <a:spcBef>
                          <a:spcPts val="0"/>
                        </a:spcBef>
                        <a:spcAft>
                          <a:spcPts val="0"/>
                        </a:spcAft>
                      </a:pPr>
                      <a:r>
                        <a:rPr lang="en-US" sz="600" i="1" dirty="0">
                          <a:solidFill>
                            <a:srgbClr val="000000"/>
                          </a:solidFill>
                          <a:latin typeface="Arial"/>
                          <a:ea typeface="Times New Roman"/>
                          <a:cs typeface="Times New Roman"/>
                        </a:rPr>
                        <a:t>1997(all checks in border &amp; 1 check in others)</a:t>
                      </a:r>
                      <a:endParaRPr lang="en-US" sz="900" dirty="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3">
                  <a:txBody>
                    <a:bodyPr/>
                    <a:lstStyle/>
                    <a:p>
                      <a:pPr marL="0" marR="0" algn="ctr">
                        <a:spcBef>
                          <a:spcPts val="0"/>
                        </a:spcBef>
                        <a:spcAft>
                          <a:spcPts val="0"/>
                        </a:spcAft>
                      </a:pPr>
                      <a:r>
                        <a:rPr lang="en-US" sz="600" i="1" dirty="0">
                          <a:solidFill>
                            <a:srgbClr val="000000"/>
                          </a:solidFill>
                          <a:latin typeface="Arial"/>
                          <a:ea typeface="Times New Roman"/>
                          <a:cs typeface="Times New Roman"/>
                        </a:rPr>
                        <a:t>High</a:t>
                      </a:r>
                      <a:endParaRPr lang="en-US" sz="900" dirty="0">
                        <a:latin typeface="Times New Roman"/>
                        <a:ea typeface="Times New Roman"/>
                      </a:endParaRPr>
                    </a:p>
                    <a:p>
                      <a:pPr marL="342900" marR="0" lvl="0" indent="-342900">
                        <a:spcBef>
                          <a:spcPts val="0"/>
                        </a:spcBef>
                        <a:spcAft>
                          <a:spcPts val="0"/>
                        </a:spcAft>
                        <a:buFont typeface="Symbol"/>
                        <a:buChar char=""/>
                        <a:tabLst>
                          <a:tab pos="457200" algn="l"/>
                        </a:tabLst>
                      </a:pPr>
                      <a:r>
                        <a:rPr lang="en-US" sz="600" dirty="0">
                          <a:solidFill>
                            <a:srgbClr val="000000"/>
                          </a:solidFill>
                          <a:latin typeface="Arial"/>
                          <a:ea typeface="Times New Roman"/>
                          <a:cs typeface="Times New Roman"/>
                        </a:rPr>
                        <a:t>Diagnosis – Extensive 4</a:t>
                      </a:r>
                      <a:endParaRPr lang="en-US" sz="900" dirty="0">
                        <a:latin typeface="Times New Roman"/>
                        <a:ea typeface="Times New Roman"/>
                      </a:endParaRPr>
                    </a:p>
                    <a:p>
                      <a:pPr marL="342900" marR="0" lvl="0" indent="-342900">
                        <a:spcBef>
                          <a:spcPts val="0"/>
                        </a:spcBef>
                        <a:spcAft>
                          <a:spcPts val="0"/>
                        </a:spcAft>
                        <a:buFont typeface="Symbol"/>
                        <a:buChar char=""/>
                        <a:tabLst>
                          <a:tab pos="457200" algn="l"/>
                        </a:tabLst>
                      </a:pPr>
                      <a:r>
                        <a:rPr lang="en-US" sz="600" dirty="0">
                          <a:solidFill>
                            <a:srgbClr val="000000"/>
                          </a:solidFill>
                          <a:latin typeface="Arial"/>
                          <a:ea typeface="Times New Roman"/>
                          <a:cs typeface="Times New Roman"/>
                        </a:rPr>
                        <a:t>Data – Extensive 4</a:t>
                      </a:r>
                      <a:endParaRPr lang="en-US" sz="900" dirty="0">
                        <a:latin typeface="Times New Roman"/>
                        <a:ea typeface="Times New Roman"/>
                      </a:endParaRPr>
                    </a:p>
                    <a:p>
                      <a:pPr marL="342900" marR="0" lvl="0" indent="-342900">
                        <a:spcBef>
                          <a:spcPts val="0"/>
                        </a:spcBef>
                        <a:spcAft>
                          <a:spcPts val="0"/>
                        </a:spcAft>
                        <a:buFont typeface="Symbol"/>
                        <a:buChar char=""/>
                        <a:tabLst>
                          <a:tab pos="457200" algn="l"/>
                        </a:tabLst>
                      </a:pPr>
                      <a:r>
                        <a:rPr lang="en-US" sz="600" dirty="0">
                          <a:solidFill>
                            <a:srgbClr val="000000"/>
                          </a:solidFill>
                          <a:latin typeface="Arial"/>
                          <a:ea typeface="Times New Roman"/>
                          <a:cs typeface="Times New Roman"/>
                        </a:rPr>
                        <a:t>Risk – High 4</a:t>
                      </a:r>
                      <a:endParaRPr lang="en-US" sz="900" dirty="0">
                        <a:latin typeface="Times New Roman"/>
                        <a:ea typeface="Times New Roman"/>
                      </a:endParaRPr>
                    </a:p>
                    <a:p>
                      <a:pPr marL="228600" marR="0">
                        <a:spcBef>
                          <a:spcPts val="0"/>
                        </a:spcBef>
                        <a:spcAft>
                          <a:spcPts val="0"/>
                        </a:spcAft>
                      </a:pPr>
                      <a:endParaRPr lang="en-US" sz="900" dirty="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448959">
                <a:tc>
                  <a:txBody>
                    <a:bodyPr/>
                    <a:lstStyle/>
                    <a:p>
                      <a:pPr marL="0" marR="0" algn="ctr">
                        <a:spcBef>
                          <a:spcPts val="0"/>
                        </a:spcBef>
                        <a:spcAft>
                          <a:spcPts val="0"/>
                        </a:spcAft>
                      </a:pPr>
                      <a:r>
                        <a:rPr lang="en-US" sz="900">
                          <a:solidFill>
                            <a:srgbClr val="000000"/>
                          </a:solidFill>
                          <a:latin typeface="Arial"/>
                          <a:ea typeface="Times New Roman"/>
                          <a:cs typeface="Times New Roman"/>
                        </a:rPr>
                        <a:t>99215</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900">
                          <a:solidFill>
                            <a:srgbClr val="000000"/>
                          </a:solidFill>
                          <a:latin typeface="Arial"/>
                          <a:ea typeface="Times New Roman"/>
                          <a:cs typeface="Times New Roman"/>
                        </a:rPr>
                        <a:t>40</a:t>
                      </a:r>
                      <a:endParaRPr lang="en-US" sz="900">
                        <a:latin typeface="Times New Roman"/>
                        <a:ea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449980">
                <a:tc>
                  <a:txBody>
                    <a:bodyPr/>
                    <a:lstStyle/>
                    <a:p>
                      <a:pPr marL="0" marR="0" algn="r">
                        <a:spcBef>
                          <a:spcPts val="0"/>
                        </a:spcBef>
                        <a:spcAft>
                          <a:spcPts val="0"/>
                        </a:spcAft>
                      </a:pPr>
                      <a:endParaRPr lang="en-US" sz="90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900" dirty="0">
                        <a:solidFill>
                          <a:srgbClr val="000000"/>
                        </a:solidFill>
                        <a:latin typeface="Arial"/>
                        <a:ea typeface="Times New Roman"/>
                        <a:cs typeface="Times New Roman"/>
                      </a:endParaRPr>
                    </a:p>
                  </a:txBody>
                  <a:tcPr marL="18089" marR="180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bl>
          </a:graphicData>
        </a:graphic>
      </p:graphicFrame>
      <p:sp>
        <p:nvSpPr>
          <p:cNvPr id="2" name="Oval 1">
            <a:extLst>
              <a:ext uri="{FF2B5EF4-FFF2-40B4-BE49-F238E27FC236}">
                <a16:creationId xmlns:a16="http://schemas.microsoft.com/office/drawing/2014/main" id="{639FEEFB-19EE-4E62-A2A8-C63CAC40B0C0}"/>
              </a:ext>
            </a:extLst>
          </p:cNvPr>
          <p:cNvSpPr/>
          <p:nvPr/>
        </p:nvSpPr>
        <p:spPr>
          <a:xfrm>
            <a:off x="6096000" y="4648200"/>
            <a:ext cx="18288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5543FD-DCB5-4099-8D3D-F42BDAD6F797}"/>
              </a:ext>
            </a:extLst>
          </p:cNvPr>
          <p:cNvPicPr>
            <a:picLocks noChangeAspect="1"/>
          </p:cNvPicPr>
          <p:nvPr/>
        </p:nvPicPr>
        <p:blipFill>
          <a:blip r:embed="rId3"/>
          <a:stretch>
            <a:fillRect/>
          </a:stretch>
        </p:blipFill>
        <p:spPr>
          <a:xfrm>
            <a:off x="8120929" y="4648200"/>
            <a:ext cx="1841152" cy="1761897"/>
          </a:xfrm>
          <a:prstGeom prst="rect">
            <a:avLst/>
          </a:prstGeom>
        </p:spPr>
      </p:pic>
      <p:pic>
        <p:nvPicPr>
          <p:cNvPr id="5" name="Picture 4">
            <a:extLst>
              <a:ext uri="{FF2B5EF4-FFF2-40B4-BE49-F238E27FC236}">
                <a16:creationId xmlns:a16="http://schemas.microsoft.com/office/drawing/2014/main" id="{95C4B63F-BA94-4C2C-BB0C-367D49D1615B}"/>
              </a:ext>
            </a:extLst>
          </p:cNvPr>
          <p:cNvPicPr>
            <a:picLocks noChangeAspect="1"/>
          </p:cNvPicPr>
          <p:nvPr/>
        </p:nvPicPr>
        <p:blipFill>
          <a:blip r:embed="rId4"/>
          <a:stretch>
            <a:fillRect/>
          </a:stretch>
        </p:blipFill>
        <p:spPr>
          <a:xfrm>
            <a:off x="3956223" y="3276600"/>
            <a:ext cx="1841152" cy="1761897"/>
          </a:xfrm>
          <a:prstGeom prst="rect">
            <a:avLst/>
          </a:prstGeom>
        </p:spPr>
      </p:pic>
    </p:spTree>
    <p:extLst>
      <p:ext uri="{BB962C8B-B14F-4D97-AF65-F5344CB8AC3E}">
        <p14:creationId xmlns:p14="http://schemas.microsoft.com/office/powerpoint/2010/main" val="2875235502"/>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8C964-6618-49ED-89B7-8229B5DE99A5}"/>
              </a:ext>
            </a:extLst>
          </p:cNvPr>
          <p:cNvSpPr>
            <a:spLocks noGrp="1"/>
          </p:cNvSpPr>
          <p:nvPr>
            <p:ph type="title"/>
          </p:nvPr>
        </p:nvSpPr>
        <p:spPr>
          <a:xfrm>
            <a:off x="914400" y="76200"/>
            <a:ext cx="10515600" cy="1325563"/>
          </a:xfrm>
        </p:spPr>
        <p:txBody>
          <a:bodyPr/>
          <a:lstStyle/>
          <a:p>
            <a:r>
              <a:rPr lang="en-US" b="1" dirty="0"/>
              <a:t>Palmetto and Detailed Examination</a:t>
            </a:r>
          </a:p>
        </p:txBody>
      </p:sp>
      <p:pic>
        <p:nvPicPr>
          <p:cNvPr id="3" name="Picture 2">
            <a:extLst>
              <a:ext uri="{FF2B5EF4-FFF2-40B4-BE49-F238E27FC236}">
                <a16:creationId xmlns:a16="http://schemas.microsoft.com/office/drawing/2014/main" id="{D772D926-212A-49FB-9B6F-BAAB32A45F7D}"/>
              </a:ext>
            </a:extLst>
          </p:cNvPr>
          <p:cNvPicPr>
            <a:picLocks noChangeAspect="1"/>
          </p:cNvPicPr>
          <p:nvPr/>
        </p:nvPicPr>
        <p:blipFill>
          <a:blip r:embed="rId2"/>
          <a:stretch>
            <a:fillRect/>
          </a:stretch>
        </p:blipFill>
        <p:spPr>
          <a:xfrm>
            <a:off x="304800" y="1219200"/>
            <a:ext cx="7229475" cy="3000375"/>
          </a:xfrm>
          <a:prstGeom prst="rect">
            <a:avLst/>
          </a:prstGeom>
        </p:spPr>
      </p:pic>
      <p:pic>
        <p:nvPicPr>
          <p:cNvPr id="4" name="Picture 3">
            <a:extLst>
              <a:ext uri="{FF2B5EF4-FFF2-40B4-BE49-F238E27FC236}">
                <a16:creationId xmlns:a16="http://schemas.microsoft.com/office/drawing/2014/main" id="{BEE38D12-DC3F-4225-8E19-F0AE52E2CB1F}"/>
              </a:ext>
            </a:extLst>
          </p:cNvPr>
          <p:cNvPicPr>
            <a:picLocks noChangeAspect="1"/>
          </p:cNvPicPr>
          <p:nvPr/>
        </p:nvPicPr>
        <p:blipFill>
          <a:blip r:embed="rId3"/>
          <a:stretch>
            <a:fillRect/>
          </a:stretch>
        </p:blipFill>
        <p:spPr>
          <a:xfrm>
            <a:off x="5715000" y="4267200"/>
            <a:ext cx="6324600" cy="2324100"/>
          </a:xfrm>
          <a:prstGeom prst="rect">
            <a:avLst/>
          </a:prstGeom>
        </p:spPr>
      </p:pic>
      <p:pic>
        <p:nvPicPr>
          <p:cNvPr id="5" name="Picture 4">
            <a:extLst>
              <a:ext uri="{FF2B5EF4-FFF2-40B4-BE49-F238E27FC236}">
                <a16:creationId xmlns:a16="http://schemas.microsoft.com/office/drawing/2014/main" id="{32D57196-80D0-4A04-962B-3164A4FAF3F3}"/>
              </a:ext>
            </a:extLst>
          </p:cNvPr>
          <p:cNvPicPr>
            <a:picLocks noChangeAspect="1"/>
          </p:cNvPicPr>
          <p:nvPr/>
        </p:nvPicPr>
        <p:blipFill>
          <a:blip r:embed="rId4"/>
          <a:stretch>
            <a:fillRect/>
          </a:stretch>
        </p:blipFill>
        <p:spPr>
          <a:xfrm>
            <a:off x="8758237" y="685800"/>
            <a:ext cx="2057400" cy="2362200"/>
          </a:xfrm>
          <a:prstGeom prst="rect">
            <a:avLst/>
          </a:prstGeom>
        </p:spPr>
      </p:pic>
    </p:spTree>
    <p:extLst>
      <p:ext uri="{BB962C8B-B14F-4D97-AF65-F5344CB8AC3E}">
        <p14:creationId xmlns:p14="http://schemas.microsoft.com/office/powerpoint/2010/main" val="1981406835"/>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1371600" y="457200"/>
            <a:ext cx="6934200" cy="5791200"/>
          </a:xfrm>
        </p:spPr>
        <p:txBody>
          <a:bodyPr rtlCol="0">
            <a:normAutofit/>
          </a:bodyPr>
          <a:lstStyle/>
          <a:p>
            <a:pPr fontAlgn="auto">
              <a:spcAft>
                <a:spcPts val="0"/>
              </a:spcAft>
              <a:buNone/>
              <a:defRPr/>
            </a:pPr>
            <a:r>
              <a:rPr lang="en-US" altLang="en-US" sz="3200" b="1" u="sng" dirty="0"/>
              <a:t>Discussion</a:t>
            </a:r>
            <a:r>
              <a:rPr lang="en-US" altLang="en-US" sz="3200" u="sng" dirty="0"/>
              <a:t> </a:t>
            </a:r>
            <a:r>
              <a:rPr lang="en-US" altLang="en-US" sz="3200" b="1" u="sng" dirty="0"/>
              <a:t>Points</a:t>
            </a:r>
          </a:p>
          <a:p>
            <a:pPr marL="457200" indent="-457200" fontAlgn="auto">
              <a:lnSpc>
                <a:spcPct val="150000"/>
              </a:lnSpc>
              <a:spcAft>
                <a:spcPts val="0"/>
              </a:spcAft>
              <a:buFont typeface="+mj-lt"/>
              <a:buAutoNum type="arabicPeriod"/>
              <a:defRPr/>
            </a:pPr>
            <a:r>
              <a:rPr lang="en-US" altLang="en-US" dirty="0"/>
              <a:t>ICD-10 Update</a:t>
            </a:r>
          </a:p>
          <a:p>
            <a:pPr marL="457200" indent="-457200" fontAlgn="auto">
              <a:lnSpc>
                <a:spcPct val="150000"/>
              </a:lnSpc>
              <a:spcAft>
                <a:spcPts val="0"/>
              </a:spcAft>
              <a:buFont typeface="+mj-lt"/>
              <a:buAutoNum type="arabicPeriod"/>
              <a:defRPr/>
            </a:pPr>
            <a:r>
              <a:rPr lang="en-US" altLang="en-US" dirty="0"/>
              <a:t>CMS Update</a:t>
            </a:r>
          </a:p>
          <a:p>
            <a:pPr marL="457200" indent="-457200" fontAlgn="auto">
              <a:lnSpc>
                <a:spcPct val="150000"/>
              </a:lnSpc>
              <a:spcAft>
                <a:spcPts val="0"/>
              </a:spcAft>
              <a:buFont typeface="+mj-lt"/>
              <a:buAutoNum type="arabicPeriod"/>
              <a:defRPr/>
            </a:pPr>
            <a:r>
              <a:rPr lang="en-US" altLang="en-US" dirty="0"/>
              <a:t>CPT Update</a:t>
            </a:r>
          </a:p>
          <a:p>
            <a:pPr marL="800100" lvl="1" indent="-457200" fontAlgn="auto">
              <a:lnSpc>
                <a:spcPct val="150000"/>
              </a:lnSpc>
              <a:spcAft>
                <a:spcPts val="0"/>
              </a:spcAft>
              <a:buFont typeface="+mj-lt"/>
              <a:buAutoNum type="arabicPeriod"/>
              <a:defRPr/>
            </a:pPr>
            <a:r>
              <a:rPr lang="en-US" altLang="en-US" dirty="0"/>
              <a:t>EM</a:t>
            </a:r>
          </a:p>
          <a:p>
            <a:pPr marL="800100" lvl="1" indent="-457200" fontAlgn="auto">
              <a:lnSpc>
                <a:spcPct val="150000"/>
              </a:lnSpc>
              <a:spcAft>
                <a:spcPts val="0"/>
              </a:spcAft>
              <a:buFont typeface="+mj-lt"/>
              <a:buAutoNum type="arabicPeriod"/>
              <a:defRPr/>
            </a:pPr>
            <a:r>
              <a:rPr lang="en-US" altLang="en-US" dirty="0"/>
              <a:t>Anesthesia</a:t>
            </a:r>
          </a:p>
          <a:p>
            <a:pPr marL="800100" lvl="1" indent="-457200" fontAlgn="auto">
              <a:lnSpc>
                <a:spcPct val="150000"/>
              </a:lnSpc>
              <a:spcAft>
                <a:spcPts val="0"/>
              </a:spcAft>
              <a:buFont typeface="+mj-lt"/>
              <a:buAutoNum type="arabicPeriod"/>
              <a:defRPr/>
            </a:pPr>
            <a:r>
              <a:rPr lang="en-US" altLang="en-US" dirty="0"/>
              <a:t>Surgery</a:t>
            </a:r>
          </a:p>
          <a:p>
            <a:pPr marL="800100" lvl="1" indent="-457200" fontAlgn="auto">
              <a:lnSpc>
                <a:spcPct val="150000"/>
              </a:lnSpc>
              <a:spcAft>
                <a:spcPts val="0"/>
              </a:spcAft>
              <a:buFont typeface="+mj-lt"/>
              <a:buAutoNum type="arabicPeriod"/>
              <a:defRPr/>
            </a:pPr>
            <a:r>
              <a:rPr lang="en-US" altLang="en-US" dirty="0"/>
              <a:t>Radiology</a:t>
            </a:r>
          </a:p>
          <a:p>
            <a:pPr marL="800100" lvl="1" indent="-457200" fontAlgn="auto">
              <a:lnSpc>
                <a:spcPct val="150000"/>
              </a:lnSpc>
              <a:spcAft>
                <a:spcPts val="0"/>
              </a:spcAft>
              <a:buFont typeface="+mj-lt"/>
              <a:buAutoNum type="arabicPeriod"/>
              <a:defRPr/>
            </a:pPr>
            <a:r>
              <a:rPr lang="en-US" altLang="en-US" dirty="0"/>
              <a:t>Pathology</a:t>
            </a:r>
          </a:p>
          <a:p>
            <a:pPr marL="800100" lvl="1" indent="-457200" fontAlgn="auto">
              <a:lnSpc>
                <a:spcPct val="150000"/>
              </a:lnSpc>
              <a:spcAft>
                <a:spcPts val="0"/>
              </a:spcAft>
              <a:buFont typeface="+mj-lt"/>
              <a:buAutoNum type="arabicPeriod"/>
              <a:defRPr/>
            </a:pPr>
            <a:r>
              <a:rPr lang="en-US" altLang="en-US" dirty="0"/>
              <a:t>Medicine</a:t>
            </a:r>
          </a:p>
        </p:txBody>
      </p:sp>
    </p:spTree>
  </p:cSld>
  <p:clrMapOvr>
    <a:masterClrMapping/>
  </p:clrMapOvr>
  <p:transition advTm="17612">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112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3" name="Rectangle 72">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266" name="Title 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MIPS Changes</a:t>
            </a:r>
          </a:p>
        </p:txBody>
      </p:sp>
      <p:pic>
        <p:nvPicPr>
          <p:cNvPr id="4" name="Picture 3">
            <a:extLst>
              <a:ext uri="{FF2B5EF4-FFF2-40B4-BE49-F238E27FC236}">
                <a16:creationId xmlns:a16="http://schemas.microsoft.com/office/drawing/2014/main" id="{1F9BFCE1-B5C7-4E67-B532-296C03A11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200150"/>
            <a:ext cx="5800533" cy="4057650"/>
          </a:xfrm>
          <a:prstGeom prst="rect">
            <a:avLst/>
          </a:prstGeom>
        </p:spPr>
      </p:pic>
    </p:spTree>
    <p:extLst>
      <p:ext uri="{BB962C8B-B14F-4D97-AF65-F5344CB8AC3E}">
        <p14:creationId xmlns:p14="http://schemas.microsoft.com/office/powerpoint/2010/main" val="2240619667"/>
      </p:ext>
    </p:extLst>
  </p:cSld>
  <p:clrMapOvr>
    <a:masterClrMapping/>
  </p:clrMapOvr>
  <p:transition advTm="3232">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B39E-9089-4AA4-8910-DA3911726BDB}"/>
              </a:ext>
            </a:extLst>
          </p:cNvPr>
          <p:cNvSpPr>
            <a:spLocks noGrp="1"/>
          </p:cNvSpPr>
          <p:nvPr>
            <p:ph type="title"/>
          </p:nvPr>
        </p:nvSpPr>
        <p:spPr/>
        <p:txBody>
          <a:bodyPr/>
          <a:lstStyle/>
          <a:p>
            <a:r>
              <a:rPr lang="en-US" b="1" dirty="0"/>
              <a:t>2018 QPP Program</a:t>
            </a:r>
          </a:p>
        </p:txBody>
      </p:sp>
      <p:sp>
        <p:nvSpPr>
          <p:cNvPr id="3" name="Content Placeholder 2">
            <a:extLst>
              <a:ext uri="{FF2B5EF4-FFF2-40B4-BE49-F238E27FC236}">
                <a16:creationId xmlns:a16="http://schemas.microsoft.com/office/drawing/2014/main" id="{FC8D4691-CA0B-476E-AD00-EF25BC1028D7}"/>
              </a:ext>
            </a:extLst>
          </p:cNvPr>
          <p:cNvSpPr>
            <a:spLocks noGrp="1"/>
          </p:cNvSpPr>
          <p:nvPr>
            <p:ph idx="1"/>
          </p:nvPr>
        </p:nvSpPr>
        <p:spPr>
          <a:xfrm>
            <a:off x="838200" y="1447800"/>
            <a:ext cx="8988701" cy="4351338"/>
          </a:xfrm>
        </p:spPr>
        <p:txBody>
          <a:bodyPr/>
          <a:lstStyle/>
          <a:p>
            <a:pPr marL="0" indent="0">
              <a:buNone/>
            </a:pPr>
            <a:r>
              <a:rPr lang="en-US" sz="2800" dirty="0"/>
              <a:t>One of the biggest take away points from the proposed rule is the note from CMS that </a:t>
            </a:r>
            <a:r>
              <a:rPr lang="en-US" sz="2800" u="sng" dirty="0"/>
              <a:t>only 36% of clinicians will be eligible for MIPS after all exclusions, although they make up 58% of Medicare Part B charges</a:t>
            </a:r>
            <a:r>
              <a:rPr lang="en-US" sz="2800" dirty="0"/>
              <a:t>. </a:t>
            </a:r>
          </a:p>
          <a:p>
            <a:pPr marL="0" indent="0">
              <a:buNone/>
            </a:pPr>
            <a:r>
              <a:rPr lang="en-US" sz="2800" dirty="0"/>
              <a:t>Flexibility is another major component in the proposed rule. CMS increased the low-volume threshold to </a:t>
            </a:r>
            <a:r>
              <a:rPr lang="en-US" sz="2800" u="sng" dirty="0"/>
              <a:t>$90,000 or less in Medicare Part B charges or 200</a:t>
            </a:r>
            <a:r>
              <a:rPr lang="en-US" sz="2800" dirty="0"/>
              <a:t> or fewer Medicare patients annually. The original threshold was $30,000 in Medicare Part B charges or 100 Medicare patients.</a:t>
            </a:r>
          </a:p>
        </p:txBody>
      </p:sp>
      <p:pic>
        <p:nvPicPr>
          <p:cNvPr id="4" name="Picture 3">
            <a:extLst>
              <a:ext uri="{FF2B5EF4-FFF2-40B4-BE49-F238E27FC236}">
                <a16:creationId xmlns:a16="http://schemas.microsoft.com/office/drawing/2014/main" id="{B6BDDDCB-2B96-4E02-A0AB-E242D67B7215}"/>
              </a:ext>
            </a:extLst>
          </p:cNvPr>
          <p:cNvPicPr>
            <a:picLocks noChangeAspect="1"/>
          </p:cNvPicPr>
          <p:nvPr/>
        </p:nvPicPr>
        <p:blipFill>
          <a:blip r:embed="rId2"/>
          <a:stretch>
            <a:fillRect/>
          </a:stretch>
        </p:blipFill>
        <p:spPr>
          <a:xfrm>
            <a:off x="9826901" y="-36512"/>
            <a:ext cx="2398436" cy="1885950"/>
          </a:xfrm>
          <a:prstGeom prst="rect">
            <a:avLst/>
          </a:prstGeom>
        </p:spPr>
      </p:pic>
    </p:spTree>
    <p:extLst>
      <p:ext uri="{BB962C8B-B14F-4D97-AF65-F5344CB8AC3E}">
        <p14:creationId xmlns:p14="http://schemas.microsoft.com/office/powerpoint/2010/main" val="2018564273"/>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C82FC3-8D18-4959-9C91-DC1EB9EB4E00}"/>
              </a:ext>
            </a:extLst>
          </p:cNvPr>
          <p:cNvSpPr>
            <a:spLocks noGrp="1"/>
          </p:cNvSpPr>
          <p:nvPr>
            <p:ph idx="1"/>
          </p:nvPr>
        </p:nvSpPr>
        <p:spPr>
          <a:xfrm>
            <a:off x="6049182" y="802638"/>
            <a:ext cx="5408696" cy="5252722"/>
          </a:xfrm>
        </p:spPr>
        <p:txBody>
          <a:bodyPr anchor="ctr">
            <a:normAutofit/>
          </a:bodyPr>
          <a:lstStyle/>
          <a:p>
            <a:pPr marL="0" indent="0">
              <a:buNone/>
            </a:pPr>
            <a:r>
              <a:rPr lang="en-US" sz="2000" dirty="0">
                <a:solidFill>
                  <a:schemeClr val="bg1"/>
                </a:solidFill>
              </a:rPr>
              <a:t>To form a virtual group, physicians can take one of two paths:</a:t>
            </a:r>
          </a:p>
          <a:p>
            <a:pPr marL="0" indent="0">
              <a:buNone/>
            </a:pPr>
            <a:endParaRPr lang="en-US" sz="2000" dirty="0">
              <a:solidFill>
                <a:schemeClr val="bg1"/>
              </a:solidFill>
            </a:endParaRPr>
          </a:p>
          <a:p>
            <a:pPr marL="0" indent="0">
              <a:buNone/>
            </a:pPr>
            <a:r>
              <a:rPr lang="en-US" sz="2000" dirty="0">
                <a:solidFill>
                  <a:schemeClr val="bg1"/>
                </a:solidFill>
              </a:rPr>
              <a:t>•    Stage 1: Solo practitioners and groups with 10 or fewer eligible clinicians may contact their designated Technical Assistance representative(qpp.cms.gov) or the Quality Payment Program Service Center to determine if they are eligible to join or form a virtual group.</a:t>
            </a:r>
          </a:p>
          <a:p>
            <a:pPr marL="0" indent="0">
              <a:buNone/>
            </a:pPr>
            <a:endParaRPr lang="en-US" sz="2000" dirty="0">
              <a:solidFill>
                <a:schemeClr val="bg1"/>
              </a:solidFill>
            </a:endParaRPr>
          </a:p>
          <a:p>
            <a:pPr marL="0" indent="0">
              <a:buNone/>
            </a:pPr>
            <a:r>
              <a:rPr lang="en-US" sz="2000" dirty="0">
                <a:solidFill>
                  <a:schemeClr val="bg1"/>
                </a:solidFill>
              </a:rPr>
              <a:t>•    Stage 2: CMS will determine if the group members are eligible to join or form a virtual group. During Stage 2, the virtual group must name an official representative who will submit their election to CMS via email to MIPS_VirtualGroups@cms.hhs.gov by Dec. 1.</a:t>
            </a:r>
          </a:p>
        </p:txBody>
      </p:sp>
      <p:sp>
        <p:nvSpPr>
          <p:cNvPr id="5" name="Title 4">
            <a:extLst>
              <a:ext uri="{FF2B5EF4-FFF2-40B4-BE49-F238E27FC236}">
                <a16:creationId xmlns:a16="http://schemas.microsoft.com/office/drawing/2014/main" id="{D82C0C2A-0541-4607-91C2-8DDD2B5BC9E4}"/>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Virtual Groups</a:t>
            </a:r>
          </a:p>
        </p:txBody>
      </p:sp>
    </p:spTree>
    <p:extLst>
      <p:ext uri="{BB962C8B-B14F-4D97-AF65-F5344CB8AC3E}">
        <p14:creationId xmlns:p14="http://schemas.microsoft.com/office/powerpoint/2010/main" val="821791872"/>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title="intersecting circles">
            <a:extLst>
              <a:ext uri="{FF2B5EF4-FFF2-40B4-BE49-F238E27FC236}">
                <a16:creationId xmlns:a16="http://schemas.microsoft.com/office/drawing/2014/main" id="{4C76015D-CFEA-4204-9A50-352560FFC25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title="ribbon">
            <a:extLst>
              <a:ext uri="{FF2B5EF4-FFF2-40B4-BE49-F238E27FC236}">
                <a16:creationId xmlns:a16="http://schemas.microsoft.com/office/drawing/2014/main" id="{3E1F47E4-066D-4C27-98C8-B2B2C7BABF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3D6252-F5E3-4E9C-B016-BF59361CF3A8}"/>
              </a:ext>
            </a:extLst>
          </p:cNvPr>
          <p:cNvSpPr>
            <a:spLocks noGrp="1"/>
          </p:cNvSpPr>
          <p:nvPr>
            <p:ph type="title"/>
          </p:nvPr>
        </p:nvSpPr>
        <p:spPr>
          <a:xfrm>
            <a:off x="838200" y="1760505"/>
            <a:ext cx="10515600" cy="935025"/>
          </a:xfrm>
        </p:spPr>
        <p:txBody>
          <a:bodyPr>
            <a:normAutofit/>
          </a:bodyPr>
          <a:lstStyle/>
          <a:p>
            <a:pPr algn="ctr"/>
            <a:r>
              <a:rPr lang="en-US" sz="3200" b="1" dirty="0"/>
              <a:t>The first year will be small</a:t>
            </a:r>
          </a:p>
        </p:txBody>
      </p:sp>
      <p:sp>
        <p:nvSpPr>
          <p:cNvPr id="3" name="Content Placeholder 2">
            <a:extLst>
              <a:ext uri="{FF2B5EF4-FFF2-40B4-BE49-F238E27FC236}">
                <a16:creationId xmlns:a16="http://schemas.microsoft.com/office/drawing/2014/main" id="{19A22B01-A431-4356-BA92-219F4248B793}"/>
              </a:ext>
            </a:extLst>
          </p:cNvPr>
          <p:cNvSpPr>
            <a:spLocks noGrp="1"/>
          </p:cNvSpPr>
          <p:nvPr>
            <p:ph idx="1"/>
          </p:nvPr>
        </p:nvSpPr>
        <p:spPr>
          <a:xfrm>
            <a:off x="2384952" y="2743200"/>
            <a:ext cx="7422096" cy="2109445"/>
          </a:xfrm>
        </p:spPr>
        <p:txBody>
          <a:bodyPr>
            <a:normAutofit/>
          </a:bodyPr>
          <a:lstStyle/>
          <a:p>
            <a:pPr marL="0" indent="0">
              <a:buNone/>
            </a:pPr>
            <a:r>
              <a:rPr lang="en-US" sz="2800" dirty="0">
                <a:solidFill>
                  <a:schemeClr val="tx2"/>
                </a:solidFill>
              </a:rPr>
              <a:t>In a report CMS released on virtual groups, the agency said it expects low participation next year. It estimates that only 16 virtual groups will participate made up of 765 MIPS-eligible physicians nationwide.</a:t>
            </a:r>
          </a:p>
        </p:txBody>
      </p:sp>
    </p:spTree>
    <p:extLst>
      <p:ext uri="{BB962C8B-B14F-4D97-AF65-F5344CB8AC3E}">
        <p14:creationId xmlns:p14="http://schemas.microsoft.com/office/powerpoint/2010/main" val="3332742888"/>
      </p:ext>
    </p:extLst>
  </p:cSld>
  <p:clrMapOvr>
    <a:overrideClrMapping bg1="dk1" tx1="lt1" bg2="dk2" tx2="lt2" accent1="accent1" accent2="accent2" accent3="accent3" accent4="accent4" accent5="accent5" accent6="accent6" hlink="hlink" folHlink="folHlink"/>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8C182B59-61D1-4B38-B2FB-3AF93FD38096}"/>
              </a:ext>
            </a:extLst>
          </p:cNvPr>
          <p:cNvPicPr>
            <a:picLocks noGrp="1" noChangeAspect="1"/>
          </p:cNvPicPr>
          <p:nvPr>
            <p:ph idx="1"/>
          </p:nvPr>
        </p:nvPicPr>
        <p:blipFill rotWithShape="1">
          <a:blip r:embed="rId2"/>
          <a:srcRect l="6000" r="-1" b="-1"/>
          <a:stretch/>
        </p:blipFill>
        <p:spPr>
          <a:xfrm>
            <a:off x="20" y="10"/>
            <a:ext cx="1219198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A8EBA0-D9B8-44DE-825D-DCD56CDBCDE3}"/>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defTabSz="914400"/>
            <a:r>
              <a:rPr lang="en-US" sz="6000" b="1" dirty="0"/>
              <a:t>Check Out Your Scores</a:t>
            </a:r>
          </a:p>
        </p:txBody>
      </p:sp>
    </p:spTree>
    <p:extLst>
      <p:ext uri="{BB962C8B-B14F-4D97-AF65-F5344CB8AC3E}">
        <p14:creationId xmlns:p14="http://schemas.microsoft.com/office/powerpoint/2010/main" val="3174002775"/>
      </p:ext>
    </p:extLst>
  </p:cSld>
  <p:clrMapOvr>
    <a:overrideClrMapping bg1="dk1" tx1="lt1" bg2="dk2" tx2="lt2" accent1="accent1" accent2="accent2" accent3="accent3" accent4="accent4" accent5="accent5" accent6="accent6" hlink="hlink" folHlink="folHlink"/>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112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9B44F7D3-8217-423D-9932-2B22C89320B4}"/>
              </a:ext>
            </a:extLst>
          </p:cNvPr>
          <p:cNvPicPr>
            <a:picLocks noChangeAspect="1"/>
          </p:cNvPicPr>
          <p:nvPr/>
        </p:nvPicPr>
        <p:blipFill>
          <a:blip r:embed="rId2"/>
          <a:stretch>
            <a:fillRect/>
          </a:stretch>
        </p:blipFill>
        <p:spPr>
          <a:xfrm>
            <a:off x="5153822" y="811553"/>
            <a:ext cx="6553545" cy="5242836"/>
          </a:xfrm>
          <a:prstGeom prst="rect">
            <a:avLst/>
          </a:prstGeom>
        </p:spPr>
      </p:pic>
      <p:sp>
        <p:nvSpPr>
          <p:cNvPr id="73" name="Rectangle 72">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266" name="Title 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CPT Update</a:t>
            </a:r>
          </a:p>
        </p:txBody>
      </p:sp>
    </p:spTree>
  </p:cSld>
  <p:clrMapOvr>
    <a:masterClrMapping/>
  </p:clrMapOvr>
  <p:transition advTm="3232">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2D33-841D-42D9-8BBF-46939621EF52}"/>
              </a:ext>
            </a:extLst>
          </p:cNvPr>
          <p:cNvSpPr>
            <a:spLocks noGrp="1"/>
          </p:cNvSpPr>
          <p:nvPr>
            <p:ph type="title"/>
          </p:nvPr>
        </p:nvSpPr>
        <p:spPr/>
        <p:txBody>
          <a:bodyPr/>
          <a:lstStyle/>
          <a:p>
            <a:pPr algn="ctr"/>
            <a:r>
              <a:rPr lang="en-US" sz="6000" b="1" dirty="0"/>
              <a:t>2018 CPT Changes</a:t>
            </a:r>
          </a:p>
        </p:txBody>
      </p:sp>
      <p:sp>
        <p:nvSpPr>
          <p:cNvPr id="3" name="Content Placeholder 2">
            <a:extLst>
              <a:ext uri="{FF2B5EF4-FFF2-40B4-BE49-F238E27FC236}">
                <a16:creationId xmlns:a16="http://schemas.microsoft.com/office/drawing/2014/main" id="{0301B086-6C9D-4637-B9A3-CCD0933209B0}"/>
              </a:ext>
            </a:extLst>
          </p:cNvPr>
          <p:cNvSpPr>
            <a:spLocks noGrp="1"/>
          </p:cNvSpPr>
          <p:nvPr>
            <p:ph idx="1"/>
          </p:nvPr>
        </p:nvSpPr>
        <p:spPr>
          <a:xfrm>
            <a:off x="838200" y="1600200"/>
            <a:ext cx="10515600" cy="4351338"/>
          </a:xfrm>
        </p:spPr>
        <p:txBody>
          <a:bodyPr/>
          <a:lstStyle/>
          <a:p>
            <a:pPr marL="0" indent="0">
              <a:buNone/>
            </a:pPr>
            <a:r>
              <a:rPr lang="en-US" sz="3600" dirty="0"/>
              <a:t>The CPT 2018 manual contains a total of </a:t>
            </a:r>
          </a:p>
          <a:p>
            <a:pPr marL="0" indent="0">
              <a:buNone/>
            </a:pPr>
            <a:endParaRPr lang="en-US" sz="3600" dirty="0"/>
          </a:p>
          <a:p>
            <a:r>
              <a:rPr lang="en-US" sz="3600" dirty="0"/>
              <a:t> 172 new codes</a:t>
            </a:r>
          </a:p>
          <a:p>
            <a:r>
              <a:rPr lang="en-US" sz="3600" dirty="0"/>
              <a:t> 60 revised codes</a:t>
            </a:r>
          </a:p>
          <a:p>
            <a:r>
              <a:rPr lang="en-US" sz="3600" dirty="0"/>
              <a:t> 82 were deleted</a:t>
            </a:r>
          </a:p>
          <a:p>
            <a:pPr marL="0" indent="0">
              <a:buNone/>
            </a:pPr>
            <a:endParaRPr lang="en-US" dirty="0"/>
          </a:p>
        </p:txBody>
      </p:sp>
    </p:spTree>
    <p:extLst>
      <p:ext uri="{BB962C8B-B14F-4D97-AF65-F5344CB8AC3E}">
        <p14:creationId xmlns:p14="http://schemas.microsoft.com/office/powerpoint/2010/main" val="1292714139"/>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8">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0">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9305C9-1BFC-45FA-A7E9-49EFFFD69789}"/>
              </a:ext>
            </a:extLst>
          </p:cNvPr>
          <p:cNvSpPr>
            <a:spLocks noGrp="1"/>
          </p:cNvSpPr>
          <p:nvPr>
            <p:ph type="title"/>
          </p:nvPr>
        </p:nvSpPr>
        <p:spPr>
          <a:xfrm>
            <a:off x="943277" y="712269"/>
            <a:ext cx="3370998" cy="5502264"/>
          </a:xfrm>
        </p:spPr>
        <p:txBody>
          <a:bodyPr>
            <a:normAutofit/>
          </a:bodyPr>
          <a:lstStyle/>
          <a:p>
            <a:r>
              <a:rPr lang="en-US" b="1">
                <a:solidFill>
                  <a:srgbClr val="FFFFFF"/>
                </a:solidFill>
              </a:rPr>
              <a:t>EM Changes for 2018</a:t>
            </a:r>
          </a:p>
        </p:txBody>
      </p:sp>
      <p:graphicFrame>
        <p:nvGraphicFramePr>
          <p:cNvPr id="7" name="Content Placeholder 2"/>
          <p:cNvGraphicFramePr>
            <a:graphicFrameLocks noGrp="1"/>
          </p:cNvGraphicFramePr>
          <p:nvPr>
            <p:ph idx="1"/>
            <p:extLst>
              <p:ext uri="{D42A27DB-BD31-4B8C-83A1-F6EECF244321}">
                <p14:modId xmlns:p14="http://schemas.microsoft.com/office/powerpoint/2010/main" val="79707787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2089090"/>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E72AA4C7-1430-4E4E-A3D3-406C2FA8B4D3}"/>
              </a:ext>
            </a:extLst>
          </p:cNvPr>
          <p:cNvPicPr>
            <a:picLocks noGrp="1" noChangeAspect="1"/>
          </p:cNvPicPr>
          <p:nvPr>
            <p:ph idx="1"/>
          </p:nvPr>
        </p:nvPicPr>
        <p:blipFill>
          <a:blip r:embed="rId2"/>
          <a:stretch>
            <a:fillRect/>
          </a:stretch>
        </p:blipFill>
        <p:spPr>
          <a:xfrm>
            <a:off x="3748035" y="649933"/>
            <a:ext cx="7834365" cy="5131508"/>
          </a:xfrm>
          <a:prstGeom prst="rect">
            <a:avLst/>
          </a:prstGeom>
        </p:spPr>
      </p:pic>
      <p:sp>
        <p:nvSpPr>
          <p:cNvPr id="2" name="Title 1">
            <a:extLst>
              <a:ext uri="{FF2B5EF4-FFF2-40B4-BE49-F238E27FC236}">
                <a16:creationId xmlns:a16="http://schemas.microsoft.com/office/drawing/2014/main" id="{301AC370-5640-48B7-90B2-895DF3644AB2}"/>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a:solidFill>
                  <a:schemeClr val="bg1"/>
                </a:solidFill>
                <a:latin typeface="+mj-lt"/>
                <a:ea typeface="+mj-ea"/>
                <a:cs typeface="+mj-cs"/>
              </a:rPr>
              <a:t>99483</a:t>
            </a:r>
          </a:p>
        </p:txBody>
      </p:sp>
    </p:spTree>
    <p:extLst>
      <p:ext uri="{BB962C8B-B14F-4D97-AF65-F5344CB8AC3E}">
        <p14:creationId xmlns:p14="http://schemas.microsoft.com/office/powerpoint/2010/main" val="633159241"/>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26A5DB98-8BFC-42DE-90E4-25F27DF94196}"/>
              </a:ext>
            </a:extLst>
          </p:cNvPr>
          <p:cNvPicPr>
            <a:picLocks noGrp="1" noChangeAspect="1"/>
          </p:cNvPicPr>
          <p:nvPr>
            <p:ph idx="1"/>
          </p:nvPr>
        </p:nvPicPr>
        <p:blipFill>
          <a:blip r:embed="rId2"/>
          <a:stretch>
            <a:fillRect/>
          </a:stretch>
        </p:blipFill>
        <p:spPr>
          <a:xfrm>
            <a:off x="3657600" y="858383"/>
            <a:ext cx="8382081" cy="4932817"/>
          </a:xfrm>
          <a:prstGeom prst="rect">
            <a:avLst/>
          </a:prstGeom>
        </p:spPr>
      </p:pic>
      <p:sp>
        <p:nvSpPr>
          <p:cNvPr id="2" name="Title 1">
            <a:extLst>
              <a:ext uri="{FF2B5EF4-FFF2-40B4-BE49-F238E27FC236}">
                <a16:creationId xmlns:a16="http://schemas.microsoft.com/office/drawing/2014/main" id="{80161D86-A45E-42A9-8380-55701C01608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a:solidFill>
                  <a:schemeClr val="bg1"/>
                </a:solidFill>
                <a:latin typeface="+mj-lt"/>
                <a:ea typeface="+mj-ea"/>
                <a:cs typeface="+mj-cs"/>
              </a:rPr>
              <a:t>99484</a:t>
            </a:r>
          </a:p>
        </p:txBody>
      </p:sp>
    </p:spTree>
    <p:extLst>
      <p:ext uri="{BB962C8B-B14F-4D97-AF65-F5344CB8AC3E}">
        <p14:creationId xmlns:p14="http://schemas.microsoft.com/office/powerpoint/2010/main" val="3241713723"/>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92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3" name="Rectangle 72">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218" name="Title 1"/>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dirty="0">
                <a:solidFill>
                  <a:schemeClr val="bg1"/>
                </a:solidFill>
                <a:latin typeface="+mj-lt"/>
                <a:ea typeface="+mj-ea"/>
                <a:cs typeface="+mj-cs"/>
              </a:rPr>
              <a:t>ICD-10 Updates</a:t>
            </a:r>
          </a:p>
        </p:txBody>
      </p:sp>
      <p:pic>
        <p:nvPicPr>
          <p:cNvPr id="6" name="Picture 5">
            <a:extLst>
              <a:ext uri="{FF2B5EF4-FFF2-40B4-BE49-F238E27FC236}">
                <a16:creationId xmlns:a16="http://schemas.microsoft.com/office/drawing/2014/main" id="{A3616D84-FFA0-431A-A32D-CFC89CC41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329" y="560550"/>
            <a:ext cx="6072471" cy="5535450"/>
          </a:xfrm>
          <a:prstGeom prst="rect">
            <a:avLst/>
          </a:prstGeom>
        </p:spPr>
      </p:pic>
    </p:spTree>
  </p:cSld>
  <p:clrMapOvr>
    <a:masterClrMapping/>
  </p:clrMapOvr>
  <p:transition advTm="12820">
    <p:rand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A0627EFC-5AF1-447F-AA41-1585ACFA1901}"/>
              </a:ext>
            </a:extLst>
          </p:cNvPr>
          <p:cNvPicPr>
            <a:picLocks noGrp="1" noChangeAspect="1"/>
          </p:cNvPicPr>
          <p:nvPr>
            <p:ph idx="1"/>
          </p:nvPr>
        </p:nvPicPr>
        <p:blipFill>
          <a:blip r:embed="rId2"/>
          <a:stretch>
            <a:fillRect/>
          </a:stretch>
        </p:blipFill>
        <p:spPr>
          <a:xfrm>
            <a:off x="4230776" y="381000"/>
            <a:ext cx="7275424" cy="5562600"/>
          </a:xfrm>
          <a:prstGeom prst="rect">
            <a:avLst/>
          </a:prstGeom>
        </p:spPr>
      </p:pic>
      <p:sp>
        <p:nvSpPr>
          <p:cNvPr id="2" name="Title 1">
            <a:extLst>
              <a:ext uri="{FF2B5EF4-FFF2-40B4-BE49-F238E27FC236}">
                <a16:creationId xmlns:a16="http://schemas.microsoft.com/office/drawing/2014/main" id="{FE8547DD-223B-4253-8DA0-C179295780EE}"/>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dirty="0">
                <a:solidFill>
                  <a:schemeClr val="bg1"/>
                </a:solidFill>
                <a:latin typeface="+mj-lt"/>
                <a:ea typeface="+mj-ea"/>
                <a:cs typeface="+mj-cs"/>
              </a:rPr>
              <a:t>99484</a:t>
            </a:r>
          </a:p>
        </p:txBody>
      </p:sp>
    </p:spTree>
    <p:extLst>
      <p:ext uri="{BB962C8B-B14F-4D97-AF65-F5344CB8AC3E}">
        <p14:creationId xmlns:p14="http://schemas.microsoft.com/office/powerpoint/2010/main" val="4057504115"/>
      </p:ext>
    </p:ext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F529C3-C941-49FD-8C67-82F134F64B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586029-32A0-47E5-9AEC-AE3ABA6B9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4F073E-6092-4A81-B9B0-43CA6768687E}"/>
              </a:ext>
            </a:extLst>
          </p:cNvPr>
          <p:cNvPicPr>
            <a:picLocks noChangeAspect="1"/>
          </p:cNvPicPr>
          <p:nvPr/>
        </p:nvPicPr>
        <p:blipFill>
          <a:blip r:embed="rId2"/>
          <a:stretch>
            <a:fillRect/>
          </a:stretch>
        </p:blipFill>
        <p:spPr>
          <a:xfrm>
            <a:off x="6286036" y="643467"/>
            <a:ext cx="5222874" cy="5571066"/>
          </a:xfrm>
          <a:prstGeom prst="rect">
            <a:avLst/>
          </a:prstGeom>
        </p:spPr>
      </p:pic>
      <p:cxnSp>
        <p:nvCxnSpPr>
          <p:cNvPr id="20" name="Straight Connector 19">
            <a:extLst>
              <a:ext uri="{FF2B5EF4-FFF2-40B4-BE49-F238E27FC236}">
                <a16:creationId xmlns:a16="http://schemas.microsoft.com/office/drawing/2014/main" id="{8C730EAB-A532-4295-A302-FB4B90DB9F5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B59327E-9BBB-4E10-9886-EB9903A35184}"/>
              </a:ext>
            </a:extLst>
          </p:cNvPr>
          <p:cNvSpPr txBox="1"/>
          <p:nvPr/>
        </p:nvSpPr>
        <p:spPr>
          <a:xfrm>
            <a:off x="1981200" y="1676400"/>
            <a:ext cx="3352800" cy="3139321"/>
          </a:xfrm>
          <a:prstGeom prst="rect">
            <a:avLst/>
          </a:prstGeom>
          <a:noFill/>
        </p:spPr>
        <p:txBody>
          <a:bodyPr wrap="square" rtlCol="0">
            <a:spAutoFit/>
          </a:bodyPr>
          <a:lstStyle/>
          <a:p>
            <a:r>
              <a:rPr lang="en-US" sz="6600" dirty="0">
                <a:solidFill>
                  <a:schemeClr val="accent6">
                    <a:lumMod val="75000"/>
                  </a:schemeClr>
                </a:solidFill>
              </a:rPr>
              <a:t>99492</a:t>
            </a:r>
          </a:p>
          <a:p>
            <a:r>
              <a:rPr lang="en-US" sz="6600" dirty="0">
                <a:solidFill>
                  <a:schemeClr val="accent6">
                    <a:lumMod val="75000"/>
                  </a:schemeClr>
                </a:solidFill>
              </a:rPr>
              <a:t>99493</a:t>
            </a:r>
          </a:p>
          <a:p>
            <a:r>
              <a:rPr lang="en-US" sz="6600" dirty="0">
                <a:solidFill>
                  <a:schemeClr val="accent6">
                    <a:lumMod val="75000"/>
                  </a:schemeClr>
                </a:solidFill>
              </a:rPr>
              <a:t>99494</a:t>
            </a:r>
          </a:p>
        </p:txBody>
      </p:sp>
    </p:spTree>
    <p:extLst>
      <p:ext uri="{BB962C8B-B14F-4D97-AF65-F5344CB8AC3E}">
        <p14:creationId xmlns:p14="http://schemas.microsoft.com/office/powerpoint/2010/main" val="2400855162"/>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1D86-A45E-42A9-8380-55701C01608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dirty="0">
                <a:solidFill>
                  <a:schemeClr val="bg1"/>
                </a:solidFill>
                <a:latin typeface="+mj-lt"/>
                <a:ea typeface="+mj-ea"/>
                <a:cs typeface="+mj-cs"/>
              </a:rPr>
              <a:t>99492</a:t>
            </a:r>
          </a:p>
        </p:txBody>
      </p:sp>
      <p:pic>
        <p:nvPicPr>
          <p:cNvPr id="5" name="Picture 4">
            <a:extLst>
              <a:ext uri="{FF2B5EF4-FFF2-40B4-BE49-F238E27FC236}">
                <a16:creationId xmlns:a16="http://schemas.microsoft.com/office/drawing/2014/main" id="{CD8A3427-028C-4DF8-BA8F-6CBF00F8664F}"/>
              </a:ext>
            </a:extLst>
          </p:cNvPr>
          <p:cNvPicPr>
            <a:picLocks noChangeAspect="1"/>
          </p:cNvPicPr>
          <p:nvPr/>
        </p:nvPicPr>
        <p:blipFill>
          <a:blip r:embed="rId2"/>
          <a:stretch>
            <a:fillRect/>
          </a:stretch>
        </p:blipFill>
        <p:spPr>
          <a:xfrm>
            <a:off x="3882287" y="990600"/>
            <a:ext cx="7452463" cy="4419600"/>
          </a:xfrm>
          <a:prstGeom prst="rect">
            <a:avLst/>
          </a:prstGeom>
        </p:spPr>
      </p:pic>
    </p:spTree>
    <p:extLst>
      <p:ext uri="{BB962C8B-B14F-4D97-AF65-F5344CB8AC3E}">
        <p14:creationId xmlns:p14="http://schemas.microsoft.com/office/powerpoint/2010/main" val="135183262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1D86-A45E-42A9-8380-55701C01608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dirty="0">
                <a:solidFill>
                  <a:schemeClr val="bg1"/>
                </a:solidFill>
                <a:latin typeface="+mj-lt"/>
                <a:ea typeface="+mj-ea"/>
                <a:cs typeface="+mj-cs"/>
              </a:rPr>
              <a:t>99493</a:t>
            </a:r>
          </a:p>
        </p:txBody>
      </p:sp>
      <p:pic>
        <p:nvPicPr>
          <p:cNvPr id="5" name="Picture 4">
            <a:extLst>
              <a:ext uri="{FF2B5EF4-FFF2-40B4-BE49-F238E27FC236}">
                <a16:creationId xmlns:a16="http://schemas.microsoft.com/office/drawing/2014/main" id="{301FA5CC-4A2F-4430-9D00-EA12DA439271}"/>
              </a:ext>
            </a:extLst>
          </p:cNvPr>
          <p:cNvPicPr>
            <a:picLocks noChangeAspect="1"/>
          </p:cNvPicPr>
          <p:nvPr/>
        </p:nvPicPr>
        <p:blipFill>
          <a:blip r:embed="rId2"/>
          <a:stretch>
            <a:fillRect/>
          </a:stretch>
        </p:blipFill>
        <p:spPr>
          <a:xfrm>
            <a:off x="4191000" y="269044"/>
            <a:ext cx="7275894" cy="5598356"/>
          </a:xfrm>
          <a:prstGeom prst="rect">
            <a:avLst/>
          </a:prstGeom>
        </p:spPr>
      </p:pic>
    </p:spTree>
    <p:extLst>
      <p:ext uri="{BB962C8B-B14F-4D97-AF65-F5344CB8AC3E}">
        <p14:creationId xmlns:p14="http://schemas.microsoft.com/office/powerpoint/2010/main" val="4284247533"/>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1D86-A45E-42A9-8380-55701C01608D}"/>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600" kern="1200" dirty="0">
                <a:solidFill>
                  <a:schemeClr val="bg1"/>
                </a:solidFill>
                <a:latin typeface="+mj-lt"/>
                <a:ea typeface="+mj-ea"/>
                <a:cs typeface="+mj-cs"/>
              </a:rPr>
              <a:t>99494</a:t>
            </a:r>
          </a:p>
        </p:txBody>
      </p:sp>
      <p:pic>
        <p:nvPicPr>
          <p:cNvPr id="5" name="Picture 4">
            <a:extLst>
              <a:ext uri="{FF2B5EF4-FFF2-40B4-BE49-F238E27FC236}">
                <a16:creationId xmlns:a16="http://schemas.microsoft.com/office/drawing/2014/main" id="{1ADEC500-3598-4D95-A223-BD759F14FCC2}"/>
              </a:ext>
            </a:extLst>
          </p:cNvPr>
          <p:cNvPicPr>
            <a:picLocks noChangeAspect="1"/>
          </p:cNvPicPr>
          <p:nvPr/>
        </p:nvPicPr>
        <p:blipFill>
          <a:blip r:embed="rId2"/>
          <a:stretch>
            <a:fillRect/>
          </a:stretch>
        </p:blipFill>
        <p:spPr>
          <a:xfrm>
            <a:off x="3810000" y="1447800"/>
            <a:ext cx="8066463" cy="2819400"/>
          </a:xfrm>
          <a:prstGeom prst="rect">
            <a:avLst/>
          </a:prstGeom>
        </p:spPr>
      </p:pic>
    </p:spTree>
    <p:extLst>
      <p:ext uri="{BB962C8B-B14F-4D97-AF65-F5344CB8AC3E}">
        <p14:creationId xmlns:p14="http://schemas.microsoft.com/office/powerpoint/2010/main" val="1284935653"/>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D4C22394-EBC2-4FAF-A555-6C02D589EED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194F93-1F71-4A70-9DF1-28F1837711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BBC0C84-DC2A-43AE-9576-0A44295E8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1394CD8-BD30-4B74-86F4-51FDF33834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4A0FA9-B550-405E-AB1F-D168E066C44F}"/>
              </a:ext>
            </a:extLst>
          </p:cNvPr>
          <p:cNvSpPr>
            <a:spLocks noGrp="1"/>
          </p:cNvSpPr>
          <p:nvPr>
            <p:ph type="title"/>
          </p:nvPr>
        </p:nvSpPr>
        <p:spPr>
          <a:xfrm>
            <a:off x="457200" y="4191000"/>
            <a:ext cx="3276600" cy="1737360"/>
          </a:xfrm>
        </p:spPr>
        <p:txBody>
          <a:bodyPr>
            <a:normAutofit/>
          </a:bodyPr>
          <a:lstStyle/>
          <a:p>
            <a:r>
              <a:rPr lang="en-US" sz="4800" b="1" dirty="0"/>
              <a:t>INR Code</a:t>
            </a:r>
          </a:p>
        </p:txBody>
      </p:sp>
      <p:sp>
        <p:nvSpPr>
          <p:cNvPr id="3" name="Content Placeholder 2">
            <a:extLst>
              <a:ext uri="{FF2B5EF4-FFF2-40B4-BE49-F238E27FC236}">
                <a16:creationId xmlns:a16="http://schemas.microsoft.com/office/drawing/2014/main" id="{483A4836-8703-463F-B805-9E5E2AE428D8}"/>
              </a:ext>
            </a:extLst>
          </p:cNvPr>
          <p:cNvSpPr>
            <a:spLocks noGrp="1"/>
          </p:cNvSpPr>
          <p:nvPr>
            <p:ph idx="1"/>
          </p:nvPr>
        </p:nvSpPr>
        <p:spPr>
          <a:xfrm>
            <a:off x="419363" y="838200"/>
            <a:ext cx="5676637" cy="3463951"/>
          </a:xfrm>
        </p:spPr>
        <p:txBody>
          <a:bodyPr anchor="ctr">
            <a:normAutofit/>
          </a:bodyPr>
          <a:lstStyle/>
          <a:p>
            <a:pPr marL="0" indent="0">
              <a:buNone/>
            </a:pPr>
            <a:r>
              <a:rPr lang="en-US" sz="2400" dirty="0"/>
              <a:t>Oh, you now have a way to report managing a patient’s warfarin therapy via code </a:t>
            </a:r>
            <a:r>
              <a:rPr lang="en-US" sz="2400" b="1" dirty="0"/>
              <a:t>93793</a:t>
            </a:r>
            <a:r>
              <a:rPr lang="en-US" sz="2400" dirty="0"/>
              <a:t> (Anticoagulant management for a patient taking warfarin, must include review and interpretation of a new home, office, or lab international normalized ratio (INR) test result, patient instructions, dosage adjustment (as needed), and scheduling of additional test(s), when performed).</a:t>
            </a:r>
          </a:p>
        </p:txBody>
      </p:sp>
    </p:spTree>
    <p:extLst>
      <p:ext uri="{BB962C8B-B14F-4D97-AF65-F5344CB8AC3E}">
        <p14:creationId xmlns:p14="http://schemas.microsoft.com/office/powerpoint/2010/main" val="3301435908"/>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9305C9-1BFC-45FA-A7E9-49EFFFD69789}"/>
              </a:ext>
            </a:extLst>
          </p:cNvPr>
          <p:cNvSpPr>
            <a:spLocks noGrp="1"/>
          </p:cNvSpPr>
          <p:nvPr>
            <p:ph type="title"/>
          </p:nvPr>
        </p:nvSpPr>
        <p:spPr>
          <a:xfrm>
            <a:off x="833002" y="365125"/>
            <a:ext cx="10520702" cy="1325563"/>
          </a:xfrm>
        </p:spPr>
        <p:txBody>
          <a:bodyPr>
            <a:normAutofit/>
          </a:bodyPr>
          <a:lstStyle/>
          <a:p>
            <a:r>
              <a:rPr lang="en-US" b="1"/>
              <a:t>Anesthesia</a:t>
            </a:r>
          </a:p>
        </p:txBody>
      </p:sp>
      <p:graphicFrame>
        <p:nvGraphicFramePr>
          <p:cNvPr id="10" name="Content Placeholder 2"/>
          <p:cNvGraphicFramePr>
            <a:graphicFrameLocks noGrp="1"/>
          </p:cNvGraphicFramePr>
          <p:nvPr>
            <p:ph idx="1"/>
            <p:extLst>
              <p:ext uri="{D42A27DB-BD31-4B8C-83A1-F6EECF244321}">
                <p14:modId xmlns:p14="http://schemas.microsoft.com/office/powerpoint/2010/main" val="3824146789"/>
              </p:ext>
            </p:extLst>
          </p:nvPr>
        </p:nvGraphicFramePr>
        <p:xfrm>
          <a:off x="838200" y="1255712"/>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798845"/>
      </p:ext>
    </p:extLst>
  </p:cSld>
  <p:clrMapOvr>
    <a:overrideClrMapping bg1="dk1" tx1="lt1" bg2="dk2" tx2="lt2" accent1="accent1" accent2="accent2" accent3="accent3" accent4="accent4" accent5="accent5" accent6="accent6" hlink="hlink" folHlink="folHlink"/>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3F6408-E1FB-40EE-933F-488D38CCC7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23">
            <a:extLst>
              <a:ext uri="{FF2B5EF4-FFF2-40B4-BE49-F238E27FC236}">
                <a16:creationId xmlns:a16="http://schemas.microsoft.com/office/drawing/2014/main" id="{F055C0C5-567C-4C02-83F3-B427BC7406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7">
            <a:extLst>
              <a:ext uri="{FF2B5EF4-FFF2-40B4-BE49-F238E27FC236}">
                <a16:creationId xmlns:a16="http://schemas.microsoft.com/office/drawing/2014/main" id="{E48B6BD6-5DED-4B86-A4B3-D35037F68F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305C9-1BFC-45FA-A7E9-49EFFFD69789}"/>
              </a:ext>
            </a:extLst>
          </p:cNvPr>
          <p:cNvSpPr>
            <a:spLocks noGrp="1"/>
          </p:cNvSpPr>
          <p:nvPr>
            <p:ph type="title"/>
          </p:nvPr>
        </p:nvSpPr>
        <p:spPr>
          <a:xfrm>
            <a:off x="838200" y="365125"/>
            <a:ext cx="3200400" cy="1325563"/>
          </a:xfrm>
        </p:spPr>
        <p:txBody>
          <a:bodyPr>
            <a:normAutofit/>
          </a:bodyPr>
          <a:lstStyle/>
          <a:p>
            <a:r>
              <a:rPr lang="en-US" sz="3200" b="1"/>
              <a:t>Integumentary Changes for 2018</a:t>
            </a:r>
          </a:p>
        </p:txBody>
      </p:sp>
      <p:sp>
        <p:nvSpPr>
          <p:cNvPr id="3" name="Content Placeholder 2">
            <a:extLst>
              <a:ext uri="{FF2B5EF4-FFF2-40B4-BE49-F238E27FC236}">
                <a16:creationId xmlns:a16="http://schemas.microsoft.com/office/drawing/2014/main" id="{CEDC3234-9D1D-4FB0-ACC2-893F148BDE46}"/>
              </a:ext>
            </a:extLst>
          </p:cNvPr>
          <p:cNvSpPr>
            <a:spLocks noGrp="1"/>
          </p:cNvSpPr>
          <p:nvPr>
            <p:ph idx="1"/>
          </p:nvPr>
        </p:nvSpPr>
        <p:spPr>
          <a:xfrm>
            <a:off x="457200" y="1825625"/>
            <a:ext cx="3581401" cy="4351338"/>
          </a:xfrm>
        </p:spPr>
        <p:txBody>
          <a:bodyPr>
            <a:normAutofit/>
          </a:bodyPr>
          <a:lstStyle/>
          <a:p>
            <a:pPr marL="0" indent="0">
              <a:buNone/>
            </a:pPr>
            <a:r>
              <a:rPr lang="en-US" sz="2400" dirty="0"/>
              <a:t>15730 – midface flap</a:t>
            </a:r>
          </a:p>
          <a:p>
            <a:pPr marL="0" indent="0">
              <a:buNone/>
            </a:pPr>
            <a:endParaRPr lang="en-US" sz="2400" dirty="0"/>
          </a:p>
          <a:p>
            <a:pPr marL="0" indent="0">
              <a:buNone/>
            </a:pPr>
            <a:r>
              <a:rPr lang="en-US" sz="2400" dirty="0"/>
              <a:t>15733 – Myocutaneous, or fasciocutaneous flap; head and neck</a:t>
            </a:r>
          </a:p>
          <a:p>
            <a:pPr marL="0" indent="0">
              <a:buNone/>
            </a:pPr>
            <a:endParaRPr lang="en-US" sz="2400" dirty="0"/>
          </a:p>
          <a:p>
            <a:pPr marL="0" indent="0">
              <a:buNone/>
            </a:pPr>
            <a:r>
              <a:rPr lang="en-US" sz="2400" dirty="0"/>
              <a:t>(For non-axial pattern advancement flaps continue with 14040-14302)</a:t>
            </a:r>
          </a:p>
          <a:p>
            <a:pPr marL="0" indent="0">
              <a:buNone/>
            </a:pPr>
            <a:endParaRPr lang="en-US" sz="1800" dirty="0"/>
          </a:p>
        </p:txBody>
      </p:sp>
      <p:sp>
        <p:nvSpPr>
          <p:cNvPr id="7" name="Rectangle 6">
            <a:extLst>
              <a:ext uri="{FF2B5EF4-FFF2-40B4-BE49-F238E27FC236}">
                <a16:creationId xmlns:a16="http://schemas.microsoft.com/office/drawing/2014/main" id="{A022DC7E-9B0B-4491-A81B-9BA33C801C9E}"/>
              </a:ext>
            </a:extLst>
          </p:cNvPr>
          <p:cNvSpPr/>
          <p:nvPr/>
        </p:nvSpPr>
        <p:spPr>
          <a:xfrm>
            <a:off x="5312282" y="1295400"/>
            <a:ext cx="6096000" cy="4154984"/>
          </a:xfrm>
          <a:prstGeom prst="rect">
            <a:avLst/>
          </a:prstGeom>
        </p:spPr>
        <p:txBody>
          <a:bodyPr>
            <a:spAutoFit/>
          </a:bodyPr>
          <a:lstStyle/>
          <a:p>
            <a:r>
              <a:rPr lang="en-US" sz="2400" dirty="0"/>
              <a:t>Because they are less bulky, fasciocutaneous flaps are indicated when thinner flaps are required. Unlike with muscle flaps, no functional loss occurs. Although these flaps provide a donor site in areas that are not available for random axial flaps, significant donor site morbidity can be associated with these flaps. Fasciocutaneous flaps are not as resistant to infection as muscle flaps. Monitoring flap failure occasionally can be difficult.</a:t>
            </a:r>
          </a:p>
        </p:txBody>
      </p:sp>
    </p:spTree>
    <p:extLst>
      <p:ext uri="{BB962C8B-B14F-4D97-AF65-F5344CB8AC3E}">
        <p14:creationId xmlns:p14="http://schemas.microsoft.com/office/powerpoint/2010/main" val="1199421577"/>
      </p:ext>
    </p:ext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56D8BA-6B2E-4FFD-8177-8D187015B310}"/>
              </a:ext>
            </a:extLst>
          </p:cNvPr>
          <p:cNvSpPr>
            <a:spLocks noGrp="1"/>
          </p:cNvSpPr>
          <p:nvPr>
            <p:ph idx="1"/>
          </p:nvPr>
        </p:nvSpPr>
        <p:spPr>
          <a:xfrm>
            <a:off x="609600" y="990600"/>
            <a:ext cx="4267200" cy="4351338"/>
          </a:xfrm>
        </p:spPr>
        <p:txBody>
          <a:bodyPr/>
          <a:lstStyle/>
          <a:p>
            <a:pPr marL="0" indent="0">
              <a:buNone/>
            </a:pPr>
            <a:r>
              <a:rPr lang="en-US" sz="2400" dirty="0"/>
              <a:t>Use fasciocutaneous flaps to provide coverage when a skin graft or random skin flap is insufficient for coverage (eg, in coverage over tendon or bones). Orient the flap along the direction of the supplying vessel; knowledge of the direction or orientation of the fascial plexus, the fasciocutaneous perforators, and the fascial septum is required. They are simple to elevate, quick, and fairly reliable in healthy patients.</a:t>
            </a:r>
          </a:p>
        </p:txBody>
      </p:sp>
      <p:pic>
        <p:nvPicPr>
          <p:cNvPr id="4" name="Picture 3">
            <a:extLst>
              <a:ext uri="{FF2B5EF4-FFF2-40B4-BE49-F238E27FC236}">
                <a16:creationId xmlns:a16="http://schemas.microsoft.com/office/drawing/2014/main" id="{8CEF4A4F-9556-4FFD-8F98-1A67E2E8C866}"/>
              </a:ext>
            </a:extLst>
          </p:cNvPr>
          <p:cNvPicPr>
            <a:picLocks noChangeAspect="1"/>
          </p:cNvPicPr>
          <p:nvPr/>
        </p:nvPicPr>
        <p:blipFill>
          <a:blip r:embed="rId2"/>
          <a:stretch>
            <a:fillRect/>
          </a:stretch>
        </p:blipFill>
        <p:spPr>
          <a:xfrm>
            <a:off x="4953000" y="990600"/>
            <a:ext cx="4708292" cy="4572000"/>
          </a:xfrm>
          <a:prstGeom prst="rect">
            <a:avLst/>
          </a:prstGeom>
        </p:spPr>
      </p:pic>
    </p:spTree>
    <p:extLst>
      <p:ext uri="{BB962C8B-B14F-4D97-AF65-F5344CB8AC3E}">
        <p14:creationId xmlns:p14="http://schemas.microsoft.com/office/powerpoint/2010/main" val="3038863417"/>
      </p:ext>
    </p:ext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3F6408-E1FB-40EE-933F-488D38CCC7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23">
            <a:extLst>
              <a:ext uri="{FF2B5EF4-FFF2-40B4-BE49-F238E27FC236}">
                <a16:creationId xmlns:a16="http://schemas.microsoft.com/office/drawing/2014/main" id="{F055C0C5-567C-4C02-83F3-B427BC7406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ounded Rectangle 17">
            <a:extLst>
              <a:ext uri="{FF2B5EF4-FFF2-40B4-BE49-F238E27FC236}">
                <a16:creationId xmlns:a16="http://schemas.microsoft.com/office/drawing/2014/main" id="{E48B6BD6-5DED-4B86-A4B3-D35037F68FC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305C9-1BFC-45FA-A7E9-49EFFFD69789}"/>
              </a:ext>
            </a:extLst>
          </p:cNvPr>
          <p:cNvSpPr>
            <a:spLocks noGrp="1"/>
          </p:cNvSpPr>
          <p:nvPr>
            <p:ph type="title"/>
          </p:nvPr>
        </p:nvSpPr>
        <p:spPr>
          <a:xfrm>
            <a:off x="838200" y="365125"/>
            <a:ext cx="3200400" cy="1325563"/>
          </a:xfrm>
        </p:spPr>
        <p:txBody>
          <a:bodyPr>
            <a:normAutofit/>
          </a:bodyPr>
          <a:lstStyle/>
          <a:p>
            <a:r>
              <a:rPr lang="en-US" sz="3200" b="1"/>
              <a:t>Integumentary Changes for 2018</a:t>
            </a:r>
          </a:p>
        </p:txBody>
      </p:sp>
      <p:sp>
        <p:nvSpPr>
          <p:cNvPr id="3" name="Content Placeholder 2">
            <a:extLst>
              <a:ext uri="{FF2B5EF4-FFF2-40B4-BE49-F238E27FC236}">
                <a16:creationId xmlns:a16="http://schemas.microsoft.com/office/drawing/2014/main" id="{CEDC3234-9D1D-4FB0-ACC2-893F148BDE46}"/>
              </a:ext>
            </a:extLst>
          </p:cNvPr>
          <p:cNvSpPr>
            <a:spLocks noGrp="1"/>
          </p:cNvSpPr>
          <p:nvPr>
            <p:ph idx="1"/>
          </p:nvPr>
        </p:nvSpPr>
        <p:spPr>
          <a:xfrm>
            <a:off x="457200" y="1825625"/>
            <a:ext cx="3581401" cy="4351338"/>
          </a:xfrm>
        </p:spPr>
        <p:txBody>
          <a:bodyPr>
            <a:normAutofit/>
          </a:bodyPr>
          <a:lstStyle/>
          <a:p>
            <a:pPr marL="0" indent="0">
              <a:buNone/>
            </a:pPr>
            <a:r>
              <a:rPr lang="en-US" sz="2400" dirty="0"/>
              <a:t>+19294 – Preparation of tumor cavity, with placement of a radiation therapy applicator for intraoperative radiation therapy (IORT) concurrent with partial mastectomy</a:t>
            </a:r>
          </a:p>
          <a:p>
            <a:pPr marL="0" indent="0">
              <a:buNone/>
            </a:pPr>
            <a:endParaRPr lang="en-US" sz="2400" dirty="0"/>
          </a:p>
          <a:p>
            <a:pPr marL="0" indent="0">
              <a:buNone/>
            </a:pPr>
            <a:endParaRPr lang="en-US" sz="1800" dirty="0"/>
          </a:p>
        </p:txBody>
      </p:sp>
      <p:pic>
        <p:nvPicPr>
          <p:cNvPr id="4" name="Picture 3">
            <a:extLst>
              <a:ext uri="{FF2B5EF4-FFF2-40B4-BE49-F238E27FC236}">
                <a16:creationId xmlns:a16="http://schemas.microsoft.com/office/drawing/2014/main" id="{DD055AD0-5B17-4B6B-B363-95ED2853F495}"/>
              </a:ext>
            </a:extLst>
          </p:cNvPr>
          <p:cNvPicPr>
            <a:picLocks noChangeAspect="1"/>
          </p:cNvPicPr>
          <p:nvPr/>
        </p:nvPicPr>
        <p:blipFill>
          <a:blip r:embed="rId2"/>
          <a:stretch>
            <a:fillRect/>
          </a:stretch>
        </p:blipFill>
        <p:spPr>
          <a:xfrm>
            <a:off x="5410200" y="1981200"/>
            <a:ext cx="5715000" cy="2447925"/>
          </a:xfrm>
          <a:prstGeom prst="rect">
            <a:avLst/>
          </a:prstGeom>
        </p:spPr>
      </p:pic>
      <p:sp>
        <p:nvSpPr>
          <p:cNvPr id="5" name="Rectangle 4">
            <a:extLst>
              <a:ext uri="{FF2B5EF4-FFF2-40B4-BE49-F238E27FC236}">
                <a16:creationId xmlns:a16="http://schemas.microsoft.com/office/drawing/2014/main" id="{B494C7DD-0F33-4A70-AA78-0179E9B603CB}"/>
              </a:ext>
            </a:extLst>
          </p:cNvPr>
          <p:cNvSpPr/>
          <p:nvPr/>
        </p:nvSpPr>
        <p:spPr>
          <a:xfrm>
            <a:off x="457200" y="4767075"/>
            <a:ext cx="3962400" cy="2031325"/>
          </a:xfrm>
          <a:prstGeom prst="rect">
            <a:avLst/>
          </a:prstGeom>
        </p:spPr>
        <p:txBody>
          <a:bodyPr wrap="square">
            <a:spAutoFit/>
          </a:bodyPr>
          <a:lstStyle/>
          <a:p>
            <a:r>
              <a:rPr lang="en-US" dirty="0"/>
              <a:t>Intraoperative radiation therapy (IORT) delivers a concentrated dose of radiation therapy to a tumor bed during surgery. This advanced technology may help kill microscopic disease, reduce radiation treatment times or provide an added radiation "boost."</a:t>
            </a:r>
          </a:p>
        </p:txBody>
      </p:sp>
      <p:cxnSp>
        <p:nvCxnSpPr>
          <p:cNvPr id="7" name="Straight Connector 6">
            <a:extLst>
              <a:ext uri="{FF2B5EF4-FFF2-40B4-BE49-F238E27FC236}">
                <a16:creationId xmlns:a16="http://schemas.microsoft.com/office/drawing/2014/main" id="{FAC2B94F-967C-47ED-ACC4-AF40CA264E47}"/>
              </a:ext>
            </a:extLst>
          </p:cNvPr>
          <p:cNvCxnSpPr/>
          <p:nvPr/>
        </p:nvCxnSpPr>
        <p:spPr>
          <a:xfrm>
            <a:off x="838200" y="4429125"/>
            <a:ext cx="2514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336849"/>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Ell.10</a:t>
            </a:r>
            <a:br>
              <a:rPr lang="en-US" b="1" dirty="0">
                <a:solidFill>
                  <a:schemeClr val="accent1"/>
                </a:solidFill>
              </a:rPr>
            </a:br>
            <a:r>
              <a:rPr lang="en-US" b="1" dirty="0">
                <a:solidFill>
                  <a:schemeClr val="accent1"/>
                </a:solidFill>
              </a:rPr>
              <a:t>     Ell.11</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Type 2 DM with ketoacidosis, without coma</a:t>
            </a:r>
          </a:p>
          <a:p>
            <a:pPr marL="0" indent="0">
              <a:buNone/>
            </a:pPr>
            <a:r>
              <a:rPr lang="en-US" sz="2400" dirty="0"/>
              <a:t>Type 2 DM with ketoacidosis, with coma</a:t>
            </a:r>
          </a:p>
        </p:txBody>
      </p:sp>
    </p:spTree>
    <p:extLst>
      <p:ext uri="{BB962C8B-B14F-4D97-AF65-F5344CB8AC3E}">
        <p14:creationId xmlns:p14="http://schemas.microsoft.com/office/powerpoint/2010/main" val="938331023"/>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481200-3BB2-4CA3-9D54-1077F6F765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271DC3-0DB2-458E-B861-FCA06BA8129F}"/>
              </a:ext>
            </a:extLst>
          </p:cNvPr>
          <p:cNvSpPr>
            <a:spLocks noGrp="1"/>
          </p:cNvSpPr>
          <p:nvPr>
            <p:ph type="title"/>
          </p:nvPr>
        </p:nvSpPr>
        <p:spPr>
          <a:xfrm>
            <a:off x="8199459" y="642938"/>
            <a:ext cx="3670808" cy="5502264"/>
          </a:xfrm>
        </p:spPr>
        <p:txBody>
          <a:bodyPr>
            <a:normAutofit/>
          </a:bodyPr>
          <a:lstStyle/>
          <a:p>
            <a:r>
              <a:rPr lang="en-US" sz="4400" b="1" dirty="0">
                <a:solidFill>
                  <a:srgbClr val="FFFFFF"/>
                </a:solidFill>
              </a:rPr>
              <a:t>Chemical Cauterization</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371030318"/>
              </p:ext>
            </p:extLst>
          </p:nvPr>
        </p:nvGraphicFramePr>
        <p:xfrm>
          <a:off x="533400" y="304800"/>
          <a:ext cx="6269037"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1612316"/>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B0B79-3724-4699-A58C-8D56C5DD2D39}"/>
              </a:ext>
            </a:extLst>
          </p:cNvPr>
          <p:cNvSpPr>
            <a:spLocks noGrp="1"/>
          </p:cNvSpPr>
          <p:nvPr>
            <p:ph type="title"/>
          </p:nvPr>
        </p:nvSpPr>
        <p:spPr/>
        <p:txBody>
          <a:bodyPr/>
          <a:lstStyle/>
          <a:p>
            <a:r>
              <a:rPr lang="en-US" b="1" dirty="0"/>
              <a:t>Proud Flesh</a:t>
            </a:r>
          </a:p>
        </p:txBody>
      </p:sp>
      <p:sp>
        <p:nvSpPr>
          <p:cNvPr id="3" name="Content Placeholder 2">
            <a:extLst>
              <a:ext uri="{FF2B5EF4-FFF2-40B4-BE49-F238E27FC236}">
                <a16:creationId xmlns:a16="http://schemas.microsoft.com/office/drawing/2014/main" id="{79B08B6B-C4DA-4E0C-B2F7-40CAA4A2818C}"/>
              </a:ext>
            </a:extLst>
          </p:cNvPr>
          <p:cNvSpPr>
            <a:spLocks noGrp="1"/>
          </p:cNvSpPr>
          <p:nvPr>
            <p:ph idx="1"/>
          </p:nvPr>
        </p:nvSpPr>
        <p:spPr>
          <a:xfrm>
            <a:off x="838200" y="1524000"/>
            <a:ext cx="3810000" cy="4351338"/>
          </a:xfrm>
        </p:spPr>
        <p:txBody>
          <a:bodyPr/>
          <a:lstStyle/>
          <a:p>
            <a:pPr marL="0" indent="0">
              <a:buNone/>
            </a:pPr>
            <a:r>
              <a:rPr lang="en-US" dirty="0"/>
              <a:t>Granulation tissue is the pink layer you find under a scab if you pick it off. Proud flesh is also known as persistent granulation tissue, and occurs when the scabs normal granulation tissue does not go away. Proud flesh can persist for years until it is removed, destroyed, or until the cause is alleviated.</a:t>
            </a:r>
          </a:p>
        </p:txBody>
      </p:sp>
      <p:pic>
        <p:nvPicPr>
          <p:cNvPr id="4" name="Picture 3">
            <a:extLst>
              <a:ext uri="{FF2B5EF4-FFF2-40B4-BE49-F238E27FC236}">
                <a16:creationId xmlns:a16="http://schemas.microsoft.com/office/drawing/2014/main" id="{5DE21C86-E0A5-4432-BD01-C4BAE9F29DB0}"/>
              </a:ext>
            </a:extLst>
          </p:cNvPr>
          <p:cNvPicPr>
            <a:picLocks noChangeAspect="1"/>
          </p:cNvPicPr>
          <p:nvPr/>
        </p:nvPicPr>
        <p:blipFill>
          <a:blip r:embed="rId2"/>
          <a:stretch>
            <a:fillRect/>
          </a:stretch>
        </p:blipFill>
        <p:spPr>
          <a:xfrm>
            <a:off x="5181600" y="762000"/>
            <a:ext cx="4838700" cy="4657725"/>
          </a:xfrm>
          <a:prstGeom prst="rect">
            <a:avLst/>
          </a:prstGeom>
        </p:spPr>
      </p:pic>
    </p:spTree>
    <p:extLst>
      <p:ext uri="{BB962C8B-B14F-4D97-AF65-F5344CB8AC3E}">
        <p14:creationId xmlns:p14="http://schemas.microsoft.com/office/powerpoint/2010/main" val="161699885"/>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4100DE-7BBF-47FB-913C-C7B6F6E48E89}"/>
              </a:ext>
            </a:extLst>
          </p:cNvPr>
          <p:cNvSpPr>
            <a:spLocks noGrp="1"/>
          </p:cNvSpPr>
          <p:nvPr>
            <p:ph type="title"/>
          </p:nvPr>
        </p:nvSpPr>
        <p:spPr>
          <a:xfrm>
            <a:off x="838200" y="963877"/>
            <a:ext cx="3494362" cy="4930246"/>
          </a:xfrm>
        </p:spPr>
        <p:txBody>
          <a:bodyPr>
            <a:normAutofit/>
          </a:bodyPr>
          <a:lstStyle/>
          <a:p>
            <a:pPr algn="r"/>
            <a:r>
              <a:rPr lang="en-US" sz="3200" b="1" dirty="0">
                <a:solidFill>
                  <a:schemeClr val="accent1"/>
                </a:solidFill>
              </a:rPr>
              <a:t>Nasal Sinus Surgery</a:t>
            </a:r>
          </a:p>
        </p:txBody>
      </p:sp>
      <p:sp>
        <p:nvSpPr>
          <p:cNvPr id="3" name="Content Placeholder 2">
            <a:extLst>
              <a:ext uri="{FF2B5EF4-FFF2-40B4-BE49-F238E27FC236}">
                <a16:creationId xmlns:a16="http://schemas.microsoft.com/office/drawing/2014/main" id="{FDACF67C-BFE4-46C1-97C1-543C7EAAFA1E}"/>
              </a:ext>
            </a:extLst>
          </p:cNvPr>
          <p:cNvSpPr>
            <a:spLocks noGrp="1"/>
          </p:cNvSpPr>
          <p:nvPr>
            <p:ph idx="1"/>
          </p:nvPr>
        </p:nvSpPr>
        <p:spPr>
          <a:xfrm>
            <a:off x="4976031" y="963877"/>
            <a:ext cx="6377769" cy="4930246"/>
          </a:xfrm>
        </p:spPr>
        <p:txBody>
          <a:bodyPr anchor="ctr">
            <a:normAutofit/>
          </a:bodyPr>
          <a:lstStyle/>
          <a:p>
            <a:pPr marL="0" indent="0">
              <a:buNone/>
            </a:pPr>
            <a:r>
              <a:rPr lang="en-US" sz="3200" dirty="0"/>
              <a:t>Nasal sinus endoscopy codes revised and expanded. Five new codes allow you to report ligation of sphenopalatine artery (31241) and total anterior/posterior nasal/sinus endoscopy (31253, 31257 and 31259) and dilation of the frontal and sphenoid sinus ostia (31298). Codes 31254, 31255 and 31276 were revised.</a:t>
            </a:r>
          </a:p>
          <a:p>
            <a:pPr marL="0" indent="0">
              <a:buNone/>
            </a:pPr>
            <a:endParaRPr lang="en-US" sz="2400" dirty="0"/>
          </a:p>
        </p:txBody>
      </p:sp>
    </p:spTree>
    <p:extLst>
      <p:ext uri="{BB962C8B-B14F-4D97-AF65-F5344CB8AC3E}">
        <p14:creationId xmlns:p14="http://schemas.microsoft.com/office/powerpoint/2010/main" val="965190148"/>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Rectangle 12">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95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F6C9169B-81A3-4201-93A2-753CD6D1FF3C}"/>
              </a:ext>
            </a:extLst>
          </p:cNvPr>
          <p:cNvPicPr>
            <a:picLocks noGrp="1" noChangeAspect="1"/>
          </p:cNvPicPr>
          <p:nvPr>
            <p:ph idx="1"/>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600714313"/>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6AB8F-3AD2-4F77-A52A-E685AC4C69C3}"/>
              </a:ext>
            </a:extLst>
          </p:cNvPr>
          <p:cNvSpPr>
            <a:spLocks noGrp="1"/>
          </p:cNvSpPr>
          <p:nvPr>
            <p:ph type="title"/>
          </p:nvPr>
        </p:nvSpPr>
        <p:spPr>
          <a:xfrm>
            <a:off x="838200" y="304800"/>
            <a:ext cx="10515600" cy="1325563"/>
          </a:xfrm>
        </p:spPr>
        <p:txBody>
          <a:bodyPr/>
          <a:lstStyle/>
          <a:p>
            <a:r>
              <a:rPr lang="en-US" b="1" dirty="0"/>
              <a:t>Sinus Changes</a:t>
            </a:r>
          </a:p>
        </p:txBody>
      </p:sp>
      <p:sp>
        <p:nvSpPr>
          <p:cNvPr id="3" name="Content Placeholder 2">
            <a:extLst>
              <a:ext uri="{FF2B5EF4-FFF2-40B4-BE49-F238E27FC236}">
                <a16:creationId xmlns:a16="http://schemas.microsoft.com/office/drawing/2014/main" id="{91B3A943-D448-411C-9BD8-B43C9EDA1AF1}"/>
              </a:ext>
            </a:extLst>
          </p:cNvPr>
          <p:cNvSpPr>
            <a:spLocks noGrp="1"/>
          </p:cNvSpPr>
          <p:nvPr>
            <p:ph idx="1"/>
          </p:nvPr>
        </p:nvSpPr>
        <p:spPr>
          <a:xfrm>
            <a:off x="838200" y="1447800"/>
            <a:ext cx="10515600" cy="4351338"/>
          </a:xfrm>
        </p:spPr>
        <p:txBody>
          <a:bodyPr/>
          <a:lstStyle/>
          <a:p>
            <a:pPr marL="0" indent="0">
              <a:buNone/>
            </a:pPr>
            <a:r>
              <a:rPr lang="en-US" dirty="0"/>
              <a:t>31241 - Nasal/Sinus endoscopy, surgical; with ligation of sphenopalatine artery</a:t>
            </a:r>
          </a:p>
          <a:p>
            <a:pPr marL="0" indent="0">
              <a:buNone/>
            </a:pPr>
            <a:r>
              <a:rPr lang="en-US" dirty="0"/>
              <a:t>31254 - Nasal/Sinus endoscopy, surgical with ethmoidectomy; partial (anterior)</a:t>
            </a:r>
          </a:p>
          <a:p>
            <a:pPr marL="0" indent="0">
              <a:buNone/>
            </a:pPr>
            <a:r>
              <a:rPr lang="en-US" dirty="0"/>
              <a:t>31255		total (anterior and posterior)</a:t>
            </a:r>
          </a:p>
          <a:p>
            <a:pPr marL="0" indent="0">
              <a:buNone/>
            </a:pPr>
            <a:r>
              <a:rPr lang="en-US" dirty="0"/>
              <a:t>31253		total, including frontal sinus exploration, with removal of tissue from frontal sinus, 		when performed</a:t>
            </a:r>
          </a:p>
          <a:p>
            <a:pPr marL="0" indent="0">
              <a:buNone/>
            </a:pPr>
            <a:r>
              <a:rPr lang="en-US" dirty="0"/>
              <a:t>31257		total, including sphenoidotomy</a:t>
            </a:r>
          </a:p>
          <a:p>
            <a:pPr marL="0" indent="0">
              <a:buNone/>
            </a:pPr>
            <a:r>
              <a:rPr lang="en-US" dirty="0"/>
              <a:t>32159		total, including sphenoidotomy, with removal of tissue from the sphenoid process</a:t>
            </a:r>
          </a:p>
          <a:p>
            <a:pPr marL="457200" indent="-457200">
              <a:buAutoNum type="arabicPlain" startAt="31276"/>
            </a:pPr>
            <a:r>
              <a:rPr lang="en-US" dirty="0"/>
              <a:t> - Nasal/sinus endoscopy, surgical, with frontal sinus exploration, including removal of 			tissue from frontal sinus, when performed</a:t>
            </a:r>
          </a:p>
          <a:p>
            <a:pPr marL="0" indent="0">
              <a:buNone/>
            </a:pPr>
            <a:r>
              <a:rPr lang="en-US" dirty="0"/>
              <a:t>31298 – Nasal/sinus endoscopy, surgical; with dilation of frontal and sphenoid sinus ostia (eg, 			balloon dilation)</a:t>
            </a:r>
          </a:p>
        </p:txBody>
      </p:sp>
    </p:spTree>
    <p:extLst>
      <p:ext uri="{BB962C8B-B14F-4D97-AF65-F5344CB8AC3E}">
        <p14:creationId xmlns:p14="http://schemas.microsoft.com/office/powerpoint/2010/main" val="3012958605"/>
      </p:ext>
    </p:ext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4C3103B-AE2E-41DA-8805-65F1A948FD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B1340FC-C4E2-4CD5-9BCA-7A022E8B49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3BC0C31-69A7-4200-9AFE-927230E1E0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5B5AFC7-2F07-4F7B-9151-E45D7548D8F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8CCB181-5113-45B0-9C55-388371615845}"/>
              </a:ext>
            </a:extLst>
          </p:cNvPr>
          <p:cNvSpPr>
            <a:spLocks noGrp="1"/>
          </p:cNvSpPr>
          <p:nvPr>
            <p:ph type="title"/>
          </p:nvPr>
        </p:nvSpPr>
        <p:spPr>
          <a:xfrm>
            <a:off x="8610600" y="1981200"/>
            <a:ext cx="3429000" cy="1325563"/>
          </a:xfrm>
        </p:spPr>
        <p:txBody>
          <a:bodyPr>
            <a:normAutofit/>
          </a:bodyPr>
          <a:lstStyle/>
          <a:p>
            <a:r>
              <a:rPr lang="en-US" b="1" dirty="0"/>
              <a:t>Laryngotomy</a:t>
            </a:r>
          </a:p>
        </p:txBody>
      </p:sp>
      <p:sp>
        <p:nvSpPr>
          <p:cNvPr id="3" name="Content Placeholder 2">
            <a:extLst>
              <a:ext uri="{FF2B5EF4-FFF2-40B4-BE49-F238E27FC236}">
                <a16:creationId xmlns:a16="http://schemas.microsoft.com/office/drawing/2014/main" id="{5DE769DC-E921-4A20-B8A8-E3E0068EBB81}"/>
              </a:ext>
            </a:extLst>
          </p:cNvPr>
          <p:cNvSpPr>
            <a:spLocks noGrp="1"/>
          </p:cNvSpPr>
          <p:nvPr>
            <p:ph idx="1"/>
          </p:nvPr>
        </p:nvSpPr>
        <p:spPr>
          <a:xfrm>
            <a:off x="373906" y="3932953"/>
            <a:ext cx="6179294" cy="3382247"/>
          </a:xfrm>
        </p:spPr>
        <p:txBody>
          <a:bodyPr anchor="ctr">
            <a:normAutofit/>
          </a:bodyPr>
          <a:lstStyle/>
          <a:p>
            <a:pPr marL="0" indent="0">
              <a:buNone/>
            </a:pPr>
            <a:r>
              <a:rPr lang="en-US" sz="2800" dirty="0"/>
              <a:t>Diagnostic laryngotomy code 31320 is deleted, while therapeutic aspiration bronchoscopy codes 31645 and 31646 are revised to specify </a:t>
            </a:r>
            <a:r>
              <a:rPr lang="en-US" sz="2800" u="sng" dirty="0"/>
              <a:t>initial</a:t>
            </a:r>
            <a:r>
              <a:rPr lang="en-US" sz="2800" dirty="0"/>
              <a:t> or </a:t>
            </a:r>
            <a:r>
              <a:rPr lang="en-US" sz="2800" u="sng" dirty="0"/>
              <a:t>subsequent</a:t>
            </a:r>
            <a:r>
              <a:rPr lang="en-US" sz="2800" dirty="0"/>
              <a:t>.</a:t>
            </a:r>
          </a:p>
        </p:txBody>
      </p:sp>
      <p:pic>
        <p:nvPicPr>
          <p:cNvPr id="5" name="Picture 4">
            <a:extLst>
              <a:ext uri="{FF2B5EF4-FFF2-40B4-BE49-F238E27FC236}">
                <a16:creationId xmlns:a16="http://schemas.microsoft.com/office/drawing/2014/main" id="{7881F897-E9E8-4B64-B09D-E128247145EB}"/>
              </a:ext>
            </a:extLst>
          </p:cNvPr>
          <p:cNvPicPr>
            <a:picLocks noChangeAspect="1"/>
          </p:cNvPicPr>
          <p:nvPr/>
        </p:nvPicPr>
        <p:blipFill>
          <a:blip r:embed="rId2"/>
          <a:stretch>
            <a:fillRect/>
          </a:stretch>
        </p:blipFill>
        <p:spPr>
          <a:xfrm>
            <a:off x="0" y="14207"/>
            <a:ext cx="6248400" cy="4457700"/>
          </a:xfrm>
          <a:prstGeom prst="rect">
            <a:avLst/>
          </a:prstGeom>
        </p:spPr>
      </p:pic>
    </p:spTree>
    <p:extLst>
      <p:ext uri="{BB962C8B-B14F-4D97-AF65-F5344CB8AC3E}">
        <p14:creationId xmlns:p14="http://schemas.microsoft.com/office/powerpoint/2010/main" val="531956597"/>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7CE7AAD-66C8-4001-AD7A-DE61014BEC9C}"/>
              </a:ext>
            </a:extLst>
          </p:cNvPr>
          <p:cNvSpPr>
            <a:spLocks noGrp="1"/>
          </p:cNvSpPr>
          <p:nvPr>
            <p:ph type="title"/>
          </p:nvPr>
        </p:nvSpPr>
        <p:spPr>
          <a:xfrm>
            <a:off x="943277" y="712269"/>
            <a:ext cx="3370998" cy="5502264"/>
          </a:xfrm>
        </p:spPr>
        <p:txBody>
          <a:bodyPr>
            <a:normAutofit/>
          </a:bodyPr>
          <a:lstStyle/>
          <a:p>
            <a:r>
              <a:rPr lang="en-US" b="1" dirty="0">
                <a:solidFill>
                  <a:srgbClr val="FFFFFF"/>
                </a:solidFill>
              </a:rPr>
              <a:t>Cryoablation of Pulmonary Tumors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42310940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6021216"/>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02DE83-D9C9-418D-AADE-D8724EAFCD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22C7E4-9B6F-42C7-973D-BCD39710DC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0F515-0795-47BA-8079-BA11DFFA3836}"/>
              </a:ext>
            </a:extLst>
          </p:cNvPr>
          <p:cNvSpPr>
            <a:spLocks noGrp="1"/>
          </p:cNvSpPr>
          <p:nvPr>
            <p:ph type="title"/>
          </p:nvPr>
        </p:nvSpPr>
        <p:spPr>
          <a:xfrm>
            <a:off x="1901163" y="3050435"/>
            <a:ext cx="3720353" cy="757130"/>
          </a:xfrm>
          <a:ln w="25400" cap="sq">
            <a:solidFill>
              <a:srgbClr val="FFFFFF"/>
            </a:solidFill>
            <a:miter lim="800000"/>
          </a:ln>
        </p:spPr>
        <p:txBody>
          <a:bodyPr>
            <a:normAutofit/>
          </a:bodyPr>
          <a:lstStyle/>
          <a:p>
            <a:pPr algn="ctr"/>
            <a:r>
              <a:rPr lang="en-US" sz="2800" b="1" dirty="0">
                <a:solidFill>
                  <a:srgbClr val="FFFFFF"/>
                </a:solidFill>
              </a:rPr>
              <a:t>Heart Replacement</a:t>
            </a:r>
          </a:p>
        </p:txBody>
      </p:sp>
      <p:sp>
        <p:nvSpPr>
          <p:cNvPr id="3" name="Content Placeholder 2">
            <a:extLst>
              <a:ext uri="{FF2B5EF4-FFF2-40B4-BE49-F238E27FC236}">
                <a16:creationId xmlns:a16="http://schemas.microsoft.com/office/drawing/2014/main" id="{0965B3C7-6DC1-442A-9C99-0FBEE50FB5C9}"/>
              </a:ext>
            </a:extLst>
          </p:cNvPr>
          <p:cNvSpPr>
            <a:spLocks noGrp="1"/>
          </p:cNvSpPr>
          <p:nvPr>
            <p:ph idx="1"/>
          </p:nvPr>
        </p:nvSpPr>
        <p:spPr>
          <a:xfrm>
            <a:off x="6400800" y="1111753"/>
            <a:ext cx="4343400" cy="4628275"/>
          </a:xfrm>
        </p:spPr>
        <p:txBody>
          <a:bodyPr anchor="ctr">
            <a:normAutofit/>
          </a:bodyPr>
          <a:lstStyle/>
          <a:p>
            <a:pPr marL="0" indent="0">
              <a:buNone/>
            </a:pPr>
            <a:r>
              <a:rPr lang="en-US" sz="2800" dirty="0">
                <a:solidFill>
                  <a:schemeClr val="tx1">
                    <a:lumMod val="85000"/>
                    <a:lumOff val="15000"/>
                  </a:schemeClr>
                </a:solidFill>
              </a:rPr>
              <a:t>Total heart replacement system codes move to CPT Category I from Category III. You’ll be able to report implantation (33927) removal and replacement (33928) and removal in preparation for heart transplant (33929) in place of codes 0051T-0053T.</a:t>
            </a:r>
          </a:p>
        </p:txBody>
      </p:sp>
    </p:spTree>
    <p:extLst>
      <p:ext uri="{BB962C8B-B14F-4D97-AF65-F5344CB8AC3E}">
        <p14:creationId xmlns:p14="http://schemas.microsoft.com/office/powerpoint/2010/main" val="3467524317"/>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7" name="Rectangle 16">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67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C1C7E5EE-87B1-414F-82C0-253D04EC360A}"/>
              </a:ext>
            </a:extLst>
          </p:cNvPr>
          <p:cNvPicPr>
            <a:picLocks noGrp="1" noChangeAspect="1"/>
          </p:cNvPicPr>
          <p:nvPr>
            <p:ph idx="1"/>
          </p:nvPr>
        </p:nvPicPr>
        <p:blipFill rotWithShape="1">
          <a:blip r:embed="rId2"/>
          <a:srcRect/>
          <a:stretch/>
        </p:blipFill>
        <p:spPr>
          <a:xfrm>
            <a:off x="1585015" y="643467"/>
            <a:ext cx="9021969" cy="5571066"/>
          </a:xfrm>
          <a:prstGeom prst="rect">
            <a:avLst/>
          </a:prstGeom>
        </p:spPr>
      </p:pic>
    </p:spTree>
    <p:extLst>
      <p:ext uri="{BB962C8B-B14F-4D97-AF65-F5344CB8AC3E}">
        <p14:creationId xmlns:p14="http://schemas.microsoft.com/office/powerpoint/2010/main" val="2459921994"/>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0C1A5-CD0E-41FD-8789-8A646608B547}"/>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AAA</a:t>
            </a:r>
          </a:p>
        </p:txBody>
      </p:sp>
      <p:sp>
        <p:nvSpPr>
          <p:cNvPr id="3" name="Content Placeholder 2">
            <a:extLst>
              <a:ext uri="{FF2B5EF4-FFF2-40B4-BE49-F238E27FC236}">
                <a16:creationId xmlns:a16="http://schemas.microsoft.com/office/drawing/2014/main" id="{37CD98B2-E572-4C0A-9751-FC440A2F970A}"/>
              </a:ext>
            </a:extLst>
          </p:cNvPr>
          <p:cNvSpPr>
            <a:spLocks noGrp="1"/>
          </p:cNvSpPr>
          <p:nvPr>
            <p:ph idx="1"/>
          </p:nvPr>
        </p:nvSpPr>
        <p:spPr>
          <a:xfrm>
            <a:off x="6049182" y="802638"/>
            <a:ext cx="5408696" cy="5252722"/>
          </a:xfrm>
        </p:spPr>
        <p:txBody>
          <a:bodyPr anchor="ctr">
            <a:normAutofit/>
          </a:bodyPr>
          <a:lstStyle/>
          <a:p>
            <a:pPr marL="0" indent="0">
              <a:buNone/>
            </a:pPr>
            <a:r>
              <a:rPr lang="en-US" sz="2400">
                <a:solidFill>
                  <a:schemeClr val="bg1"/>
                </a:solidFill>
              </a:rPr>
              <a:t>New comprehensive codes will be created for endovascular repair of abdominal aortic aneurysms, and component codes such as 34802 and 75952 will be deleted. Also, the guidelines will be expanded to identify the procedures that may be coded separately.</a:t>
            </a:r>
          </a:p>
          <a:p>
            <a:endParaRPr lang="en-US" sz="2400">
              <a:solidFill>
                <a:schemeClr val="bg1"/>
              </a:solidFill>
            </a:endParaRPr>
          </a:p>
        </p:txBody>
      </p:sp>
    </p:spTree>
    <p:extLst>
      <p:ext uri="{BB962C8B-B14F-4D97-AF65-F5344CB8AC3E}">
        <p14:creationId xmlns:p14="http://schemas.microsoft.com/office/powerpoint/2010/main" val="4093339125"/>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F10-F19</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Abuse and Dependence Codes are Updated</a:t>
            </a:r>
          </a:p>
        </p:txBody>
      </p:sp>
    </p:spTree>
    <p:extLst>
      <p:ext uri="{BB962C8B-B14F-4D97-AF65-F5344CB8AC3E}">
        <p14:creationId xmlns:p14="http://schemas.microsoft.com/office/powerpoint/2010/main" val="1150459904"/>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p:cNvGraphicFramePr>
            <a:graphicFrameLocks noGrp="1"/>
          </p:cNvGraphicFramePr>
          <p:nvPr>
            <p:ph idx="1"/>
            <p:extLst>
              <p:ext uri="{D42A27DB-BD31-4B8C-83A1-F6EECF244321}">
                <p14:modId xmlns:p14="http://schemas.microsoft.com/office/powerpoint/2010/main" val="4211980429"/>
              </p:ext>
            </p:extLst>
          </p:nvPr>
        </p:nvGraphicFramePr>
        <p:xfrm>
          <a:off x="685800" y="762000"/>
          <a:ext cx="10515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2569275"/>
      </p:ext>
    </p:extLst>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56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3D8EC4C4-E0BA-4EF6-9DF4-CC5494901FFB}"/>
              </a:ext>
            </a:extLst>
          </p:cNvPr>
          <p:cNvPicPr>
            <a:picLocks noGrp="1" noChangeAspect="1"/>
          </p:cNvPicPr>
          <p:nvPr>
            <p:ph idx="1"/>
          </p:nvPr>
        </p:nvPicPr>
        <p:blipFill>
          <a:blip r:embed="rId2"/>
          <a:stretch>
            <a:fillRect/>
          </a:stretch>
        </p:blipFill>
        <p:spPr>
          <a:xfrm>
            <a:off x="643467" y="934467"/>
            <a:ext cx="10905066" cy="4989066"/>
          </a:xfrm>
          <a:prstGeom prst="rect">
            <a:avLst/>
          </a:prstGeom>
        </p:spPr>
      </p:pic>
    </p:spTree>
    <p:extLst>
      <p:ext uri="{BB962C8B-B14F-4D97-AF65-F5344CB8AC3E}">
        <p14:creationId xmlns:p14="http://schemas.microsoft.com/office/powerpoint/2010/main" val="2664914337"/>
      </p:ext>
    </p:extLst>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p:cNvGraphicFramePr>
            <a:graphicFrameLocks noGrp="1"/>
          </p:cNvGraphicFramePr>
          <p:nvPr>
            <p:ph idx="1"/>
            <p:extLst>
              <p:ext uri="{D42A27DB-BD31-4B8C-83A1-F6EECF244321}">
                <p14:modId xmlns:p14="http://schemas.microsoft.com/office/powerpoint/2010/main" val="2510331133"/>
              </p:ext>
            </p:extLst>
          </p:nvPr>
        </p:nvGraphicFramePr>
        <p:xfrm>
          <a:off x="609600" y="914400"/>
          <a:ext cx="10515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381876"/>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EEE4B-6874-4570-B4A4-C63056BB875E}"/>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Arteriography</a:t>
            </a:r>
          </a:p>
        </p:txBody>
      </p:sp>
      <p:sp>
        <p:nvSpPr>
          <p:cNvPr id="3" name="Content Placeholder 2">
            <a:extLst>
              <a:ext uri="{FF2B5EF4-FFF2-40B4-BE49-F238E27FC236}">
                <a16:creationId xmlns:a16="http://schemas.microsoft.com/office/drawing/2014/main" id="{D2630EA6-BE84-49A7-9762-8A2BB09D6768}"/>
              </a:ext>
            </a:extLst>
          </p:cNvPr>
          <p:cNvSpPr>
            <a:spLocks noGrp="1"/>
          </p:cNvSpPr>
          <p:nvPr>
            <p:ph idx="1"/>
          </p:nvPr>
        </p:nvSpPr>
        <p:spPr>
          <a:xfrm>
            <a:off x="6049182" y="802638"/>
            <a:ext cx="5408696" cy="5252722"/>
          </a:xfrm>
        </p:spPr>
        <p:txBody>
          <a:bodyPr anchor="ctr">
            <a:normAutofit/>
          </a:bodyPr>
          <a:lstStyle/>
          <a:p>
            <a:pPr marL="0" indent="0">
              <a:buNone/>
            </a:pPr>
            <a:r>
              <a:rPr lang="en-US" sz="2400">
                <a:solidFill>
                  <a:schemeClr val="bg1"/>
                </a:solidFill>
              </a:rPr>
              <a:t>The codes for retrograde brachial arteriogram (36120 and 75658) will be deleted, and code 36140 will become a stand-alone code for nonselective upper or lower extremity arteriography.</a:t>
            </a:r>
          </a:p>
          <a:p>
            <a:endParaRPr lang="en-US" sz="2400">
              <a:solidFill>
                <a:schemeClr val="bg1"/>
              </a:solidFill>
            </a:endParaRPr>
          </a:p>
        </p:txBody>
      </p:sp>
    </p:spTree>
    <p:extLst>
      <p:ext uri="{BB962C8B-B14F-4D97-AF65-F5344CB8AC3E}">
        <p14:creationId xmlns:p14="http://schemas.microsoft.com/office/powerpoint/2010/main" val="2161274877"/>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E907EE2B-D257-4576-9D5F-9460E271DB29}"/>
              </a:ext>
            </a:extLst>
          </p:cNvPr>
          <p:cNvPicPr>
            <a:picLocks noGrp="1" noChangeAspect="1"/>
          </p:cNvPicPr>
          <p:nvPr>
            <p:ph idx="1"/>
          </p:nvPr>
        </p:nvPicPr>
        <p:blipFill>
          <a:blip r:embed="rId2"/>
          <a:stretch>
            <a:fillRect/>
          </a:stretch>
        </p:blipFill>
        <p:spPr>
          <a:xfrm>
            <a:off x="4478644" y="533400"/>
            <a:ext cx="6036956" cy="5735108"/>
          </a:xfrm>
          <a:prstGeom prst="rect">
            <a:avLst/>
          </a:prstGeom>
        </p:spPr>
      </p:pic>
      <p:sp>
        <p:nvSpPr>
          <p:cNvPr id="2" name="Title 1">
            <a:extLst>
              <a:ext uri="{FF2B5EF4-FFF2-40B4-BE49-F238E27FC236}">
                <a16:creationId xmlns:a16="http://schemas.microsoft.com/office/drawing/2014/main" id="{4AF7E3FE-D715-4485-B445-818AAF801A87}"/>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400" b="1" kern="1200">
                <a:solidFill>
                  <a:schemeClr val="bg1"/>
                </a:solidFill>
                <a:latin typeface="+mj-lt"/>
                <a:ea typeface="+mj-ea"/>
                <a:cs typeface="+mj-cs"/>
              </a:rPr>
              <a:t>Arteriography</a:t>
            </a:r>
          </a:p>
        </p:txBody>
      </p:sp>
    </p:spTree>
    <p:extLst>
      <p:ext uri="{BB962C8B-B14F-4D97-AF65-F5344CB8AC3E}">
        <p14:creationId xmlns:p14="http://schemas.microsoft.com/office/powerpoint/2010/main" val="454860899"/>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F529CE-9D46-48B1-AE04-A78894A394A3}"/>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Incompetent Veins</a:t>
            </a:r>
          </a:p>
        </p:txBody>
      </p:sp>
      <p:sp>
        <p:nvSpPr>
          <p:cNvPr id="3" name="Content Placeholder 2">
            <a:extLst>
              <a:ext uri="{FF2B5EF4-FFF2-40B4-BE49-F238E27FC236}">
                <a16:creationId xmlns:a16="http://schemas.microsoft.com/office/drawing/2014/main" id="{708E9E7E-91B5-4452-A8E2-A99808DF3AC9}"/>
              </a:ext>
            </a:extLst>
          </p:cNvPr>
          <p:cNvSpPr>
            <a:spLocks noGrp="1"/>
          </p:cNvSpPr>
          <p:nvPr>
            <p:ph idx="1"/>
          </p:nvPr>
        </p:nvSpPr>
        <p:spPr>
          <a:xfrm>
            <a:off x="6049182" y="802638"/>
            <a:ext cx="5408696" cy="5252722"/>
          </a:xfrm>
        </p:spPr>
        <p:txBody>
          <a:bodyPr anchor="ctr">
            <a:normAutofit/>
          </a:bodyPr>
          <a:lstStyle/>
          <a:p>
            <a:pPr marL="0" indent="0">
              <a:buNone/>
            </a:pPr>
            <a:r>
              <a:rPr lang="en-US" sz="2400" dirty="0">
                <a:solidFill>
                  <a:schemeClr val="bg1"/>
                </a:solidFill>
              </a:rPr>
              <a:t>Several new codes will be created for treatment of incompetent veins using chemical adhesive and non-compounded foam sclerosant. Also, the codes for injection of sclerosing solution (36468-36471) will be revised to clarify the conditions being treated.</a:t>
            </a:r>
          </a:p>
          <a:p>
            <a:endParaRPr lang="en-US" sz="2400" dirty="0">
              <a:solidFill>
                <a:schemeClr val="bg1"/>
              </a:solidFill>
            </a:endParaRPr>
          </a:p>
        </p:txBody>
      </p:sp>
    </p:spTree>
    <p:extLst>
      <p:ext uri="{BB962C8B-B14F-4D97-AF65-F5344CB8AC3E}">
        <p14:creationId xmlns:p14="http://schemas.microsoft.com/office/powerpoint/2010/main" val="1572529296"/>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p:cNvGraphicFramePr>
            <a:graphicFrameLocks noGrp="1"/>
          </p:cNvGraphicFramePr>
          <p:nvPr>
            <p:ph idx="1"/>
            <p:extLst>
              <p:ext uri="{D42A27DB-BD31-4B8C-83A1-F6EECF244321}">
                <p14:modId xmlns:p14="http://schemas.microsoft.com/office/powerpoint/2010/main" val="181849507"/>
              </p:ext>
            </p:extLst>
          </p:nvPr>
        </p:nvGraphicFramePr>
        <p:xfrm>
          <a:off x="5280025" y="457200"/>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D00A62F5-9A7B-4780-9E17-91A68ABBB79D}"/>
              </a:ext>
            </a:extLst>
          </p:cNvPr>
          <p:cNvSpPr/>
          <p:nvPr/>
        </p:nvSpPr>
        <p:spPr>
          <a:xfrm>
            <a:off x="771525" y="3136612"/>
            <a:ext cx="6096000" cy="584775"/>
          </a:xfrm>
          <a:prstGeom prst="rect">
            <a:avLst/>
          </a:prstGeom>
        </p:spPr>
        <p:txBody>
          <a:bodyPr>
            <a:spAutoFit/>
          </a:bodyPr>
          <a:lstStyle/>
          <a:p>
            <a:r>
              <a:rPr lang="en-US" sz="3200" dirty="0">
                <a:solidFill>
                  <a:schemeClr val="bg1"/>
                </a:solidFill>
              </a:rPr>
              <a:t>Incompetent Vein</a:t>
            </a:r>
          </a:p>
        </p:txBody>
      </p:sp>
    </p:spTree>
    <p:extLst>
      <p:ext uri="{BB962C8B-B14F-4D97-AF65-F5344CB8AC3E}">
        <p14:creationId xmlns:p14="http://schemas.microsoft.com/office/powerpoint/2010/main" val="4052695524"/>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5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943446E2-FCED-4E32-9CF2-D6676AD8A894}"/>
              </a:ext>
            </a:extLst>
          </p:cNvPr>
          <p:cNvPicPr>
            <a:picLocks noGrp="1" noChangeAspect="1"/>
          </p:cNvPicPr>
          <p:nvPr>
            <p:ph idx="1"/>
          </p:nvPr>
        </p:nvPicPr>
        <p:blipFill>
          <a:blip r:embed="rId2"/>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604338241"/>
      </p:ext>
    </p:extLst>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C65E6-F9A9-4224-BA0F-B0A1D91CCFA3}"/>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Bone Marrow Biopsy</a:t>
            </a:r>
          </a:p>
        </p:txBody>
      </p:sp>
      <p:sp>
        <p:nvSpPr>
          <p:cNvPr id="3" name="Content Placeholder 2">
            <a:extLst>
              <a:ext uri="{FF2B5EF4-FFF2-40B4-BE49-F238E27FC236}">
                <a16:creationId xmlns:a16="http://schemas.microsoft.com/office/drawing/2014/main" id="{68C87573-63EA-44D6-B1A5-7E3C994F130A}"/>
              </a:ext>
            </a:extLst>
          </p:cNvPr>
          <p:cNvSpPr>
            <a:spLocks noGrp="1"/>
          </p:cNvSpPr>
          <p:nvPr>
            <p:ph idx="1"/>
          </p:nvPr>
        </p:nvSpPr>
        <p:spPr>
          <a:xfrm>
            <a:off x="6049182" y="802638"/>
            <a:ext cx="5408696" cy="5252722"/>
          </a:xfrm>
        </p:spPr>
        <p:txBody>
          <a:bodyPr anchor="ctr">
            <a:normAutofit/>
          </a:bodyPr>
          <a:lstStyle/>
          <a:p>
            <a:pPr marL="0" indent="0">
              <a:buNone/>
            </a:pPr>
            <a:r>
              <a:rPr lang="en-US" sz="2400" dirty="0">
                <a:solidFill>
                  <a:schemeClr val="bg1"/>
                </a:solidFill>
              </a:rPr>
              <a:t>A new combination code will be created for bone marrow biopsy and aspiration.</a:t>
            </a:r>
          </a:p>
          <a:p>
            <a:pPr marL="0" indent="0">
              <a:buNone/>
            </a:pPr>
            <a:endParaRPr lang="en-US" sz="2400" dirty="0">
              <a:solidFill>
                <a:schemeClr val="bg1"/>
              </a:solidFill>
            </a:endParaRPr>
          </a:p>
          <a:p>
            <a:pPr marL="0" indent="0">
              <a:buNone/>
            </a:pPr>
            <a:r>
              <a:rPr lang="en-US" sz="2400" dirty="0">
                <a:solidFill>
                  <a:schemeClr val="bg1"/>
                </a:solidFill>
              </a:rPr>
              <a:t>   38222: Bone Marrow Biopsy and Aspiration</a:t>
            </a:r>
          </a:p>
          <a:p>
            <a:endParaRPr lang="en-US" sz="2400" dirty="0">
              <a:solidFill>
                <a:schemeClr val="bg1"/>
              </a:solidFill>
            </a:endParaRPr>
          </a:p>
        </p:txBody>
      </p:sp>
      <p:sp>
        <p:nvSpPr>
          <p:cNvPr id="4" name="Flowchart: Connector 3">
            <a:extLst>
              <a:ext uri="{FF2B5EF4-FFF2-40B4-BE49-F238E27FC236}">
                <a16:creationId xmlns:a16="http://schemas.microsoft.com/office/drawing/2014/main" id="{B8286DA2-8725-41B2-9309-75E8F44C57BF}"/>
              </a:ext>
            </a:extLst>
          </p:cNvPr>
          <p:cNvSpPr/>
          <p:nvPr/>
        </p:nvSpPr>
        <p:spPr>
          <a:xfrm>
            <a:off x="6049182" y="3505200"/>
            <a:ext cx="199218" cy="1524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2416811"/>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6D1E1F-9ED2-4B92-9294-76A827787B21}"/>
              </a:ext>
            </a:extLst>
          </p:cNvPr>
          <p:cNvSpPr>
            <a:spLocks noGrp="1"/>
          </p:cNvSpPr>
          <p:nvPr>
            <p:ph idx="1"/>
          </p:nvPr>
        </p:nvSpPr>
        <p:spPr>
          <a:xfrm>
            <a:off x="762000" y="754062"/>
            <a:ext cx="3657600" cy="4579938"/>
          </a:xfrm>
        </p:spPr>
        <p:txBody>
          <a:bodyPr/>
          <a:lstStyle/>
          <a:p>
            <a:r>
              <a:rPr lang="en-US" sz="2400" dirty="0"/>
              <a:t>Bone marrow aspiration removes a small amount of bone marrow fluid and cells through a needle put into a bone. </a:t>
            </a:r>
          </a:p>
          <a:p>
            <a:r>
              <a:rPr lang="en-US" sz="2400" dirty="0"/>
              <a:t>A bone marrow biopsy removes bone with the marrow inside to look at under a microscope. </a:t>
            </a:r>
          </a:p>
          <a:p>
            <a:r>
              <a:rPr lang="en-US" sz="2400" dirty="0"/>
              <a:t>The aspiration (taking fluid) is usually done first, and then the biopsy.</a:t>
            </a:r>
          </a:p>
        </p:txBody>
      </p:sp>
      <p:pic>
        <p:nvPicPr>
          <p:cNvPr id="4" name="Picture 3">
            <a:extLst>
              <a:ext uri="{FF2B5EF4-FFF2-40B4-BE49-F238E27FC236}">
                <a16:creationId xmlns:a16="http://schemas.microsoft.com/office/drawing/2014/main" id="{8F345BF4-2F27-42A7-AB10-1D2CBBD9BDC7}"/>
              </a:ext>
            </a:extLst>
          </p:cNvPr>
          <p:cNvPicPr>
            <a:picLocks noChangeAspect="1"/>
          </p:cNvPicPr>
          <p:nvPr/>
        </p:nvPicPr>
        <p:blipFill>
          <a:blip r:embed="rId2"/>
          <a:stretch>
            <a:fillRect/>
          </a:stretch>
        </p:blipFill>
        <p:spPr>
          <a:xfrm>
            <a:off x="4648200" y="365126"/>
            <a:ext cx="7143750" cy="5715000"/>
          </a:xfrm>
          <a:prstGeom prst="rect">
            <a:avLst/>
          </a:prstGeom>
        </p:spPr>
      </p:pic>
    </p:spTree>
    <p:extLst>
      <p:ext uri="{BB962C8B-B14F-4D97-AF65-F5344CB8AC3E}">
        <p14:creationId xmlns:p14="http://schemas.microsoft.com/office/powerpoint/2010/main" val="1434179017"/>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I21.0-I21.3</a:t>
            </a:r>
            <a:br>
              <a:rPr lang="en-US" b="1" dirty="0">
                <a:solidFill>
                  <a:schemeClr val="accent1"/>
                </a:solidFill>
              </a:rPr>
            </a:br>
            <a:r>
              <a:rPr lang="en-US" b="1" dirty="0">
                <a:solidFill>
                  <a:schemeClr val="accent1"/>
                </a:solidFill>
              </a:rPr>
              <a:t>I21.4</a:t>
            </a:r>
            <a:br>
              <a:rPr lang="en-US" b="1" dirty="0">
                <a:solidFill>
                  <a:schemeClr val="accent1"/>
                </a:solidFill>
              </a:rPr>
            </a:br>
            <a:r>
              <a:rPr lang="en-US" b="1" dirty="0">
                <a:solidFill>
                  <a:schemeClr val="accent1"/>
                </a:solidFill>
              </a:rPr>
              <a:t>I21.A1</a:t>
            </a:r>
            <a:br>
              <a:rPr lang="en-US" b="1" dirty="0">
                <a:solidFill>
                  <a:schemeClr val="accent1"/>
                </a:solidFill>
              </a:rPr>
            </a:br>
            <a:r>
              <a:rPr lang="en-US" b="1" dirty="0">
                <a:solidFill>
                  <a:schemeClr val="accent1"/>
                </a:solidFill>
              </a:rPr>
              <a:t>   I21.A9</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STEMI – Type 1</a:t>
            </a:r>
          </a:p>
          <a:p>
            <a:pPr marL="0" indent="0">
              <a:buNone/>
            </a:pPr>
            <a:r>
              <a:rPr lang="en-US" sz="2400" dirty="0"/>
              <a:t>NSTEMI – Type 1</a:t>
            </a:r>
          </a:p>
          <a:p>
            <a:pPr marL="0" indent="0">
              <a:buNone/>
            </a:pPr>
            <a:r>
              <a:rPr lang="en-US" sz="2400" dirty="0"/>
              <a:t>MI, Type 2</a:t>
            </a:r>
          </a:p>
          <a:p>
            <a:pPr marL="0" indent="0">
              <a:buNone/>
            </a:pPr>
            <a:r>
              <a:rPr lang="en-US" sz="2400" dirty="0"/>
              <a:t>MI, Type 3, 4a, 4b, 4c and 5</a:t>
            </a:r>
          </a:p>
        </p:txBody>
      </p:sp>
    </p:spTree>
    <p:extLst>
      <p:ext uri="{BB962C8B-B14F-4D97-AF65-F5344CB8AC3E}">
        <p14:creationId xmlns:p14="http://schemas.microsoft.com/office/powerpoint/2010/main" val="850916389"/>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title="intersecting circles">
            <a:extLst>
              <a:ext uri="{FF2B5EF4-FFF2-40B4-BE49-F238E27FC236}">
                <a16:creationId xmlns:a16="http://schemas.microsoft.com/office/drawing/2014/main" id="{4C76015D-CFEA-4204-9A50-352560FFC25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title="ribbon">
            <a:extLst>
              <a:ext uri="{FF2B5EF4-FFF2-40B4-BE49-F238E27FC236}">
                <a16:creationId xmlns:a16="http://schemas.microsoft.com/office/drawing/2014/main" id="{3E1F47E4-066D-4C27-98C8-B2B2C7BABF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1384BA-DA45-4931-9E0A-3D54CE7F0873}"/>
              </a:ext>
            </a:extLst>
          </p:cNvPr>
          <p:cNvSpPr>
            <a:spLocks noGrp="1"/>
          </p:cNvSpPr>
          <p:nvPr>
            <p:ph type="title"/>
          </p:nvPr>
        </p:nvSpPr>
        <p:spPr>
          <a:xfrm>
            <a:off x="838200" y="1760505"/>
            <a:ext cx="10515600" cy="935025"/>
          </a:xfrm>
        </p:spPr>
        <p:txBody>
          <a:bodyPr>
            <a:normAutofit/>
          </a:bodyPr>
          <a:lstStyle/>
          <a:p>
            <a:pPr algn="ctr"/>
            <a:r>
              <a:rPr lang="en-US" sz="3200" b="1" dirty="0">
                <a:solidFill>
                  <a:schemeClr val="bg1"/>
                </a:solidFill>
              </a:rPr>
              <a:t>Laparoscopy</a:t>
            </a:r>
          </a:p>
        </p:txBody>
      </p:sp>
      <p:sp>
        <p:nvSpPr>
          <p:cNvPr id="3" name="Content Placeholder 2">
            <a:extLst>
              <a:ext uri="{FF2B5EF4-FFF2-40B4-BE49-F238E27FC236}">
                <a16:creationId xmlns:a16="http://schemas.microsoft.com/office/drawing/2014/main" id="{BFA24CE7-4AC7-48C5-B307-60387383C426}"/>
              </a:ext>
            </a:extLst>
          </p:cNvPr>
          <p:cNvSpPr>
            <a:spLocks noGrp="1"/>
          </p:cNvSpPr>
          <p:nvPr>
            <p:ph idx="1"/>
          </p:nvPr>
        </p:nvSpPr>
        <p:spPr>
          <a:xfrm>
            <a:off x="2384952" y="2667000"/>
            <a:ext cx="7422096" cy="2109445"/>
          </a:xfrm>
        </p:spPr>
        <p:txBody>
          <a:bodyPr>
            <a:normAutofit/>
          </a:bodyPr>
          <a:lstStyle/>
          <a:p>
            <a:pPr marL="0" indent="0">
              <a:buNone/>
            </a:pPr>
            <a:r>
              <a:rPr lang="en-US" sz="2400" dirty="0">
                <a:solidFill>
                  <a:schemeClr val="bg1"/>
                </a:solidFill>
              </a:rPr>
              <a:t>38573 - Laparoscopy, surgical; with bilateral total pelvic lymphadenectomy and periaortic lymph node sampling, peritoneal washings, peritoneal biopsy(</a:t>
            </a:r>
            <a:r>
              <a:rPr lang="en-US" sz="2400" dirty="0" err="1">
                <a:solidFill>
                  <a:schemeClr val="bg1"/>
                </a:solidFill>
              </a:rPr>
              <a:t>ies</a:t>
            </a:r>
            <a:r>
              <a:rPr lang="en-US" sz="2400" dirty="0">
                <a:solidFill>
                  <a:schemeClr val="bg1"/>
                </a:solidFill>
              </a:rPr>
              <a:t>), omentectomy, and diaphragmatic washings, including diaphragmatic and other serosal biopsy(</a:t>
            </a:r>
            <a:r>
              <a:rPr lang="en-US" sz="2400" dirty="0" err="1">
                <a:solidFill>
                  <a:schemeClr val="bg1"/>
                </a:solidFill>
              </a:rPr>
              <a:t>ies</a:t>
            </a:r>
            <a:r>
              <a:rPr lang="en-US" sz="2400" dirty="0">
                <a:solidFill>
                  <a:schemeClr val="bg1"/>
                </a:solidFill>
              </a:rPr>
              <a:t>), when performed</a:t>
            </a:r>
          </a:p>
        </p:txBody>
      </p:sp>
      <p:pic>
        <p:nvPicPr>
          <p:cNvPr id="4" name="Picture 3">
            <a:extLst>
              <a:ext uri="{FF2B5EF4-FFF2-40B4-BE49-F238E27FC236}">
                <a16:creationId xmlns:a16="http://schemas.microsoft.com/office/drawing/2014/main" id="{01937191-E4B9-4243-9E0D-C975004634D8}"/>
              </a:ext>
            </a:extLst>
          </p:cNvPr>
          <p:cNvPicPr>
            <a:picLocks noChangeAspect="1"/>
          </p:cNvPicPr>
          <p:nvPr/>
        </p:nvPicPr>
        <p:blipFill>
          <a:blip r:embed="rId2"/>
          <a:stretch>
            <a:fillRect/>
          </a:stretch>
        </p:blipFill>
        <p:spPr>
          <a:xfrm>
            <a:off x="2203782" y="2783318"/>
            <a:ext cx="213378" cy="164606"/>
          </a:xfrm>
          <a:prstGeom prst="rect">
            <a:avLst/>
          </a:prstGeom>
        </p:spPr>
      </p:pic>
    </p:spTree>
    <p:extLst>
      <p:ext uri="{BB962C8B-B14F-4D97-AF65-F5344CB8AC3E}">
        <p14:creationId xmlns:p14="http://schemas.microsoft.com/office/powerpoint/2010/main" val="2404358489"/>
      </p:ext>
    </p:extLst>
  </p:cSld>
  <p:clrMapOvr>
    <a:overrideClrMapping bg1="dk1" tx1="lt1" bg2="dk2" tx2="lt2" accent1="accent1" accent2="accent2" accent3="accent3" accent4="accent4" accent5="accent5" accent6="accent6" hlink="hlink" folHlink="folHlink"/>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8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67F7E390-B42B-41B0-BD09-593D38DCBF16}"/>
              </a:ext>
            </a:extLst>
          </p:cNvPr>
          <p:cNvPicPr>
            <a:picLocks noGrp="1" noChangeAspect="1"/>
          </p:cNvPicPr>
          <p:nvPr>
            <p:ph idx="1"/>
          </p:nvPr>
        </p:nvPicPr>
        <p:blipFill>
          <a:blip r:embed="rId2"/>
          <a:stretch>
            <a:fillRect/>
          </a:stretch>
        </p:blipFill>
        <p:spPr>
          <a:xfrm>
            <a:off x="2809236" y="643467"/>
            <a:ext cx="6573528" cy="5571066"/>
          </a:xfrm>
          <a:prstGeom prst="rect">
            <a:avLst/>
          </a:prstGeom>
        </p:spPr>
      </p:pic>
    </p:spTree>
    <p:extLst>
      <p:ext uri="{BB962C8B-B14F-4D97-AF65-F5344CB8AC3E}">
        <p14:creationId xmlns:p14="http://schemas.microsoft.com/office/powerpoint/2010/main" val="1505058799"/>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2AD079-7DBE-4A74-ACD3-72F069B9F5E3}"/>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Transperineal Injection</a:t>
            </a:r>
          </a:p>
        </p:txBody>
      </p:sp>
      <p:sp>
        <p:nvSpPr>
          <p:cNvPr id="3" name="Content Placeholder 2">
            <a:extLst>
              <a:ext uri="{FF2B5EF4-FFF2-40B4-BE49-F238E27FC236}">
                <a16:creationId xmlns:a16="http://schemas.microsoft.com/office/drawing/2014/main" id="{FF786E36-57DF-4ACC-9D88-28057491DAA0}"/>
              </a:ext>
            </a:extLst>
          </p:cNvPr>
          <p:cNvSpPr>
            <a:spLocks noGrp="1"/>
          </p:cNvSpPr>
          <p:nvPr>
            <p:ph idx="1"/>
          </p:nvPr>
        </p:nvSpPr>
        <p:spPr>
          <a:xfrm>
            <a:off x="6049182" y="802638"/>
            <a:ext cx="5408696" cy="5252722"/>
          </a:xfrm>
        </p:spPr>
        <p:txBody>
          <a:bodyPr anchor="ctr">
            <a:normAutofit/>
          </a:bodyPr>
          <a:lstStyle/>
          <a:p>
            <a:pPr marL="0" indent="0">
              <a:buNone/>
            </a:pPr>
            <a:r>
              <a:rPr lang="en-US" sz="2400" dirty="0">
                <a:solidFill>
                  <a:schemeClr val="bg1"/>
                </a:solidFill>
              </a:rPr>
              <a:t>A new category I code (   55874) has been created for transperineal injection of peri-prostatic spacer material, replacing Category III code 0438T.</a:t>
            </a:r>
          </a:p>
          <a:p>
            <a:pPr marL="0" indent="0">
              <a:buNone/>
            </a:pPr>
            <a:endParaRPr lang="en-US" sz="2400" dirty="0">
              <a:solidFill>
                <a:schemeClr val="bg1"/>
              </a:solidFill>
            </a:endParaRPr>
          </a:p>
          <a:p>
            <a:pPr marL="0" indent="0">
              <a:lnSpc>
                <a:spcPct val="100000"/>
              </a:lnSpc>
              <a:buNone/>
            </a:pPr>
            <a:r>
              <a:rPr lang="en-US" sz="2400" dirty="0">
                <a:solidFill>
                  <a:schemeClr val="bg1"/>
                </a:solidFill>
              </a:rPr>
              <a:t>The intent of </a:t>
            </a:r>
            <a:r>
              <a:rPr lang="en-US" sz="2400" dirty="0" err="1">
                <a:solidFill>
                  <a:schemeClr val="bg1"/>
                </a:solidFill>
              </a:rPr>
              <a:t>SpaceOAR</a:t>
            </a:r>
            <a:r>
              <a:rPr lang="en-US" sz="2400" dirty="0">
                <a:solidFill>
                  <a:schemeClr val="bg1"/>
                </a:solidFill>
              </a:rPr>
              <a:t> System to reduce the radiation dose delivered to the anterior rectum</a:t>
            </a:r>
          </a:p>
          <a:p>
            <a:pPr marL="0" indent="0">
              <a:buNone/>
            </a:pPr>
            <a:endParaRPr lang="en-US" sz="2400" dirty="0">
              <a:solidFill>
                <a:schemeClr val="bg1"/>
              </a:solidFill>
            </a:endParaRPr>
          </a:p>
          <a:p>
            <a:pPr marL="0" indent="0">
              <a:buNone/>
            </a:pPr>
            <a:endParaRPr lang="en-US" sz="2400" dirty="0">
              <a:solidFill>
                <a:schemeClr val="bg1"/>
              </a:solidFill>
            </a:endParaRPr>
          </a:p>
          <a:p>
            <a:endParaRPr lang="en-US" sz="2400" dirty="0">
              <a:solidFill>
                <a:schemeClr val="bg1"/>
              </a:solidFill>
            </a:endParaRPr>
          </a:p>
        </p:txBody>
      </p:sp>
      <p:pic>
        <p:nvPicPr>
          <p:cNvPr id="4" name="Picture 3">
            <a:extLst>
              <a:ext uri="{FF2B5EF4-FFF2-40B4-BE49-F238E27FC236}">
                <a16:creationId xmlns:a16="http://schemas.microsoft.com/office/drawing/2014/main" id="{259C8D73-D305-4CA8-A00D-5CC54F09D944}"/>
              </a:ext>
            </a:extLst>
          </p:cNvPr>
          <p:cNvPicPr>
            <a:picLocks noChangeAspect="1"/>
          </p:cNvPicPr>
          <p:nvPr/>
        </p:nvPicPr>
        <p:blipFill>
          <a:blip r:embed="rId2"/>
          <a:stretch>
            <a:fillRect/>
          </a:stretch>
        </p:blipFill>
        <p:spPr>
          <a:xfrm>
            <a:off x="9006822" y="1371600"/>
            <a:ext cx="213378" cy="164606"/>
          </a:xfrm>
          <a:prstGeom prst="rect">
            <a:avLst/>
          </a:prstGeom>
        </p:spPr>
      </p:pic>
    </p:spTree>
    <p:extLst>
      <p:ext uri="{BB962C8B-B14F-4D97-AF65-F5344CB8AC3E}">
        <p14:creationId xmlns:p14="http://schemas.microsoft.com/office/powerpoint/2010/main" val="1568384099"/>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1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5A62CFB1-73A0-4A04-86F9-6BB49FEC8BD5}"/>
              </a:ext>
            </a:extLst>
          </p:cNvPr>
          <p:cNvPicPr>
            <a:picLocks noGrp="1" noChangeAspect="1"/>
          </p:cNvPicPr>
          <p:nvPr>
            <p:ph idx="1"/>
          </p:nvPr>
        </p:nvPicPr>
        <p:blipFill>
          <a:blip r:embed="rId2"/>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2704959530"/>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4A8A0-8DC9-4CD3-A2CC-547B918B49BB}"/>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a:t>57240 – 57265 Revised</a:t>
            </a:r>
          </a:p>
        </p:txBody>
      </p:sp>
      <p:sp>
        <p:nvSpPr>
          <p:cNvPr id="3" name="Content Placeholder 2">
            <a:extLst>
              <a:ext uri="{FF2B5EF4-FFF2-40B4-BE49-F238E27FC236}">
                <a16:creationId xmlns:a16="http://schemas.microsoft.com/office/drawing/2014/main" id="{7F7926CE-2E84-4D01-930A-B0CF104D415D}"/>
              </a:ext>
            </a:extLst>
          </p:cNvPr>
          <p:cNvSpPr>
            <a:spLocks noGrp="1"/>
          </p:cNvSpPr>
          <p:nvPr>
            <p:ph idx="1"/>
          </p:nvPr>
        </p:nvSpPr>
        <p:spPr>
          <a:xfrm>
            <a:off x="6049182" y="457200"/>
            <a:ext cx="5408696" cy="5252722"/>
          </a:xfrm>
        </p:spPr>
        <p:txBody>
          <a:bodyPr anchor="ctr">
            <a:normAutofit/>
          </a:bodyPr>
          <a:lstStyle/>
          <a:p>
            <a:pPr marL="0" indent="0">
              <a:buNone/>
            </a:pPr>
            <a:r>
              <a:rPr lang="en-US" sz="2400" dirty="0">
                <a:solidFill>
                  <a:schemeClr val="bg1"/>
                </a:solidFill>
              </a:rPr>
              <a:t>Anterior colporrhaphy, repair of cystocele with or without repair of urethrocele, </a:t>
            </a:r>
            <a:r>
              <a:rPr lang="en-US" sz="2400" i="1" u="sng" dirty="0">
                <a:solidFill>
                  <a:schemeClr val="bg1"/>
                </a:solidFill>
              </a:rPr>
              <a:t>including cystourethroscopy</a:t>
            </a:r>
            <a:r>
              <a:rPr lang="en-US" sz="2400" dirty="0">
                <a:solidFill>
                  <a:schemeClr val="bg1"/>
                </a:solidFill>
              </a:rPr>
              <a:t>, when performed – don’t bill with 52000</a:t>
            </a:r>
          </a:p>
        </p:txBody>
      </p:sp>
    </p:spTree>
    <p:extLst>
      <p:ext uri="{BB962C8B-B14F-4D97-AF65-F5344CB8AC3E}">
        <p14:creationId xmlns:p14="http://schemas.microsoft.com/office/powerpoint/2010/main" val="1224978827"/>
      </p:ext>
    </p:extLst>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2" name="Rectangle 1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0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59684220-B768-4677-85F1-AF60C8A50C79}"/>
              </a:ext>
            </a:extLst>
          </p:cNvPr>
          <p:cNvPicPr>
            <a:picLocks noGrp="1" noChangeAspect="1"/>
          </p:cNvPicPr>
          <p:nvPr>
            <p:ph idx="1"/>
          </p:nvPr>
        </p:nvPicPr>
        <p:blipFill>
          <a:blip r:embed="rId2"/>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792486270"/>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84A8A0-8DC9-4CD3-A2CC-547B918B49BB}"/>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dirty="0"/>
              <a:t>58575</a:t>
            </a:r>
          </a:p>
        </p:txBody>
      </p:sp>
      <p:sp>
        <p:nvSpPr>
          <p:cNvPr id="3" name="Content Placeholder 2">
            <a:extLst>
              <a:ext uri="{FF2B5EF4-FFF2-40B4-BE49-F238E27FC236}">
                <a16:creationId xmlns:a16="http://schemas.microsoft.com/office/drawing/2014/main" id="{7F7926CE-2E84-4D01-930A-B0CF104D415D}"/>
              </a:ext>
            </a:extLst>
          </p:cNvPr>
          <p:cNvSpPr>
            <a:spLocks noGrp="1"/>
          </p:cNvSpPr>
          <p:nvPr>
            <p:ph idx="1"/>
          </p:nvPr>
        </p:nvSpPr>
        <p:spPr>
          <a:xfrm>
            <a:off x="6049182" y="802638"/>
            <a:ext cx="5408696" cy="5252722"/>
          </a:xfrm>
        </p:spPr>
        <p:txBody>
          <a:bodyPr anchor="ctr">
            <a:normAutofit/>
          </a:bodyPr>
          <a:lstStyle/>
          <a:p>
            <a:r>
              <a:rPr lang="en-US" sz="2400" dirty="0">
                <a:solidFill>
                  <a:schemeClr val="bg1"/>
                </a:solidFill>
              </a:rPr>
              <a:t>Laparoscopy, surgical, total hysterectomy for resection of malignancy (tumor debulking), with omentectomy including salpingo-oophorectomy, unilateral or bilateral, when performed</a:t>
            </a:r>
          </a:p>
        </p:txBody>
      </p:sp>
      <p:pic>
        <p:nvPicPr>
          <p:cNvPr id="4" name="Picture 3">
            <a:extLst>
              <a:ext uri="{FF2B5EF4-FFF2-40B4-BE49-F238E27FC236}">
                <a16:creationId xmlns:a16="http://schemas.microsoft.com/office/drawing/2014/main" id="{FA750140-CDC2-4CC1-B2FF-8DFBA6F34D57}"/>
              </a:ext>
            </a:extLst>
          </p:cNvPr>
          <p:cNvPicPr>
            <a:picLocks noChangeAspect="1"/>
          </p:cNvPicPr>
          <p:nvPr/>
        </p:nvPicPr>
        <p:blipFill>
          <a:blip r:embed="rId2"/>
          <a:stretch>
            <a:fillRect/>
          </a:stretch>
        </p:blipFill>
        <p:spPr>
          <a:xfrm>
            <a:off x="1914125" y="3340594"/>
            <a:ext cx="219475" cy="164606"/>
          </a:xfrm>
          <a:prstGeom prst="rect">
            <a:avLst/>
          </a:prstGeom>
        </p:spPr>
      </p:pic>
    </p:spTree>
    <p:extLst>
      <p:ext uri="{BB962C8B-B14F-4D97-AF65-F5344CB8AC3E}">
        <p14:creationId xmlns:p14="http://schemas.microsoft.com/office/powerpoint/2010/main" val="2002955045"/>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A267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10EE69-14E4-44BA-B860-5FBEBA8108A3}"/>
              </a:ext>
            </a:extLst>
          </p:cNvPr>
          <p:cNvPicPr>
            <a:picLocks noChangeAspect="1"/>
          </p:cNvPicPr>
          <p:nvPr/>
        </p:nvPicPr>
        <p:blipFill rotWithShape="1">
          <a:blip r:embed="rId2"/>
          <a:srcRect/>
          <a:stretch/>
        </p:blipFill>
        <p:spPr>
          <a:xfrm>
            <a:off x="7071246" y="585216"/>
            <a:ext cx="5111229" cy="5053584"/>
          </a:xfrm>
          <a:prstGeom prst="rect">
            <a:avLst/>
          </a:prstGeom>
        </p:spPr>
      </p:pic>
      <p:cxnSp>
        <p:nvCxnSpPr>
          <p:cNvPr id="21" name="Straight Connector 20">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822B334-B4C2-40D0-B549-10C234E9E656}"/>
              </a:ext>
            </a:extLst>
          </p:cNvPr>
          <p:cNvSpPr>
            <a:spLocks noGrp="1"/>
          </p:cNvSpPr>
          <p:nvPr>
            <p:ph type="title"/>
          </p:nvPr>
        </p:nvSpPr>
        <p:spPr>
          <a:xfrm>
            <a:off x="1024129" y="585216"/>
            <a:ext cx="5062511" cy="1499616"/>
          </a:xfrm>
        </p:spPr>
        <p:txBody>
          <a:bodyPr>
            <a:normAutofit/>
          </a:bodyPr>
          <a:lstStyle/>
          <a:p>
            <a:r>
              <a:rPr lang="en-US" dirty="0">
                <a:solidFill>
                  <a:srgbClr val="FFFFFF"/>
                </a:solidFill>
              </a:rPr>
              <a:t>Debulking</a:t>
            </a:r>
          </a:p>
        </p:txBody>
      </p:sp>
      <p:sp>
        <p:nvSpPr>
          <p:cNvPr id="3" name="Content Placeholder 2">
            <a:extLst>
              <a:ext uri="{FF2B5EF4-FFF2-40B4-BE49-F238E27FC236}">
                <a16:creationId xmlns:a16="http://schemas.microsoft.com/office/drawing/2014/main" id="{1F7167F4-0E19-4D9B-B9C9-7C130C233068}"/>
              </a:ext>
            </a:extLst>
          </p:cNvPr>
          <p:cNvSpPr>
            <a:spLocks noGrp="1"/>
          </p:cNvSpPr>
          <p:nvPr>
            <p:ph idx="1"/>
          </p:nvPr>
        </p:nvSpPr>
        <p:spPr>
          <a:xfrm>
            <a:off x="1024129" y="1740724"/>
            <a:ext cx="5081232" cy="3931920"/>
          </a:xfrm>
        </p:spPr>
        <p:txBody>
          <a:bodyPr>
            <a:noAutofit/>
          </a:bodyPr>
          <a:lstStyle/>
          <a:p>
            <a:pPr marL="0" indent="0">
              <a:buNone/>
            </a:pPr>
            <a:r>
              <a:rPr lang="en-US" sz="2400" dirty="0">
                <a:solidFill>
                  <a:srgbClr val="FFFFFF"/>
                </a:solidFill>
              </a:rPr>
              <a:t>In terms of ovarian cancer treatment, debulking or “cytoreduction” is a type of surgery with the goal to remove as much cancerous tissue in a patient’s abdomen as possible. Some tumors may be completely removed while others are just reduced in size.</a:t>
            </a:r>
          </a:p>
          <a:p>
            <a:pPr marL="0" indent="0">
              <a:buNone/>
            </a:pPr>
            <a:endParaRPr lang="en-US" sz="2400" dirty="0">
              <a:solidFill>
                <a:srgbClr val="FFFFFF"/>
              </a:solidFill>
            </a:endParaRPr>
          </a:p>
          <a:p>
            <a:pPr marL="0" indent="0">
              <a:buNone/>
            </a:pPr>
            <a:r>
              <a:rPr lang="en-US" sz="2400" dirty="0">
                <a:solidFill>
                  <a:srgbClr val="FFFFFF"/>
                </a:solidFill>
              </a:rPr>
              <a:t>In these cases, “optimal debulking” reduces tumor size to &lt;1cm in order to make subsequent treatment strategies (chemotherapy or radiation) more effective.</a:t>
            </a:r>
          </a:p>
        </p:txBody>
      </p:sp>
    </p:spTree>
    <p:extLst>
      <p:ext uri="{BB962C8B-B14F-4D97-AF65-F5344CB8AC3E}">
        <p14:creationId xmlns:p14="http://schemas.microsoft.com/office/powerpoint/2010/main" val="442344827"/>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B7481-CEBA-4E9E-B9FA-A4A9C23E0312}"/>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TENS Unit</a:t>
            </a:r>
          </a:p>
        </p:txBody>
      </p:sp>
      <p:sp>
        <p:nvSpPr>
          <p:cNvPr id="3" name="Content Placeholder 2">
            <a:extLst>
              <a:ext uri="{FF2B5EF4-FFF2-40B4-BE49-F238E27FC236}">
                <a16:creationId xmlns:a16="http://schemas.microsoft.com/office/drawing/2014/main" id="{4E75D7D7-60F8-479E-9690-D69041C77445}"/>
              </a:ext>
            </a:extLst>
          </p:cNvPr>
          <p:cNvSpPr>
            <a:spLocks noGrp="1"/>
          </p:cNvSpPr>
          <p:nvPr>
            <p:ph idx="1"/>
          </p:nvPr>
        </p:nvSpPr>
        <p:spPr>
          <a:xfrm>
            <a:off x="6049182" y="802638"/>
            <a:ext cx="5408696" cy="5252722"/>
          </a:xfrm>
        </p:spPr>
        <p:txBody>
          <a:bodyPr anchor="ctr">
            <a:normAutofit/>
          </a:bodyPr>
          <a:lstStyle/>
          <a:p>
            <a:r>
              <a:rPr lang="en-US" sz="2800" dirty="0">
                <a:solidFill>
                  <a:schemeClr val="bg1"/>
                </a:solidFill>
              </a:rPr>
              <a:t>Providers who perform peripheral nerve neurostimulator services should note that 64550 will specify transcutaneous electrical nerve units next year. The new descriptor states “Application of surface (transcutaneous) neurostimulator (eg TENS unit).” In addition, neurostimulator code 64565 (Percutaneous implantation of neurostimulator electrode array; neuromuscular) will be deleted.</a:t>
            </a:r>
          </a:p>
        </p:txBody>
      </p:sp>
    </p:spTree>
    <p:extLst>
      <p:ext uri="{BB962C8B-B14F-4D97-AF65-F5344CB8AC3E}">
        <p14:creationId xmlns:p14="http://schemas.microsoft.com/office/powerpoint/2010/main" val="1987269281"/>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A6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585260-900A-4710-9B00-AAC00F472216}"/>
              </a:ext>
            </a:extLst>
          </p:cNvPr>
          <p:cNvPicPr>
            <a:picLocks noChangeAspect="1"/>
          </p:cNvPicPr>
          <p:nvPr/>
        </p:nvPicPr>
        <p:blipFill rotWithShape="1">
          <a:blip r:embed="rId2"/>
          <a:srcRect t="7815" r="1" b="1365"/>
          <a:stretch/>
        </p:blipFill>
        <p:spPr>
          <a:xfrm>
            <a:off x="643467" y="643467"/>
            <a:ext cx="10905066" cy="5571066"/>
          </a:xfrm>
          <a:prstGeom prst="rect">
            <a:avLst/>
          </a:prstGeom>
        </p:spPr>
      </p:pic>
      <p:sp>
        <p:nvSpPr>
          <p:cNvPr id="13" name="Rectangle 1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210281"/>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I50.81__</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Right Heart Failure as acute, chronic or acute on chronic</a:t>
            </a:r>
          </a:p>
        </p:txBody>
      </p:sp>
    </p:spTree>
    <p:extLst>
      <p:ext uri="{BB962C8B-B14F-4D97-AF65-F5344CB8AC3E}">
        <p14:creationId xmlns:p14="http://schemas.microsoft.com/office/powerpoint/2010/main" val="2388657083"/>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3">
              <a:lumMod val="75000"/>
            </a:schemeClr>
          </a:solidFill>
          <a:effectLst/>
        </p:spPr>
      </p:sp>
      <p:sp>
        <p:nvSpPr>
          <p:cNvPr id="9" name="Rectangle 8">
            <a:extLst>
              <a:ext uri="{FF2B5EF4-FFF2-40B4-BE49-F238E27FC236}">
                <a16:creationId xmlns:a16="http://schemas.microsoft.com/office/drawing/2014/main" id="{23207CC6-EAA1-4BFF-A48A-DECAD897271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3">
            <a:extLst>
              <a:ext uri="{FF2B5EF4-FFF2-40B4-BE49-F238E27FC236}">
                <a16:creationId xmlns:a16="http://schemas.microsoft.com/office/drawing/2014/main" id="{B234A3DD-923D-4166-8B19-7DD589908C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6">
            <a:extLst>
              <a:ext uri="{FF2B5EF4-FFF2-40B4-BE49-F238E27FC236}">
                <a16:creationId xmlns:a16="http://schemas.microsoft.com/office/drawing/2014/main" id="{F6ACA5AC-3C5D-4994-B40F-FC8349E4D6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933D6-02BC-44CC-9C93-7137B9C58FD4}"/>
              </a:ext>
            </a:extLst>
          </p:cNvPr>
          <p:cNvSpPr>
            <a:spLocks noGrp="1"/>
          </p:cNvSpPr>
          <p:nvPr>
            <p:ph type="title"/>
          </p:nvPr>
        </p:nvSpPr>
        <p:spPr>
          <a:xfrm>
            <a:off x="228600" y="685800"/>
            <a:ext cx="6405753" cy="3277961"/>
          </a:xfrm>
        </p:spPr>
        <p:txBody>
          <a:bodyPr vert="horz" lIns="91440" tIns="45720" rIns="91440" bIns="45720" rtlCol="0" anchor="t">
            <a:noAutofit/>
          </a:bodyPr>
          <a:lstStyle/>
          <a:p>
            <a:pPr defTabSz="914400"/>
            <a:r>
              <a:rPr lang="en-US" sz="3200" kern="1200" dirty="0">
                <a:solidFill>
                  <a:schemeClr val="tx1"/>
                </a:solidFill>
                <a:latin typeface="+mj-lt"/>
                <a:ea typeface="+mj-ea"/>
                <a:cs typeface="+mj-cs"/>
              </a:rPr>
              <a:t>The nervous system chapter contains a handful of additions, revisions and deletions. Surgeons who perform nerve repairs with allografts will have a new primary and add-on code pair next year. Surgeons will report </a:t>
            </a:r>
            <a:br>
              <a:rPr lang="en-US" sz="3200" kern="1200" dirty="0">
                <a:solidFill>
                  <a:schemeClr val="tx1"/>
                </a:solidFill>
                <a:latin typeface="+mj-lt"/>
                <a:ea typeface="+mj-ea"/>
                <a:cs typeface="+mj-cs"/>
              </a:rPr>
            </a:br>
            <a:r>
              <a:rPr lang="en-US" sz="3200" b="1" kern="1200" dirty="0">
                <a:solidFill>
                  <a:schemeClr val="tx1"/>
                </a:solidFill>
                <a:latin typeface="+mj-lt"/>
                <a:ea typeface="+mj-ea"/>
                <a:cs typeface="+mj-cs"/>
              </a:rPr>
              <a:t>64912</a:t>
            </a:r>
            <a:r>
              <a:rPr lang="en-US" sz="3200" kern="1200" dirty="0">
                <a:solidFill>
                  <a:schemeClr val="tx1"/>
                </a:solidFill>
                <a:latin typeface="+mj-lt"/>
                <a:ea typeface="+mj-ea"/>
                <a:cs typeface="+mj-cs"/>
              </a:rPr>
              <a:t> (Nerve repair; with nerve allograft, each nerve, first strand [cable]). They’ll report any additional strands with 64913 (…; with nerve allograft, each nerve, each additional strand [List separately in addition to code for primary procedure]).</a:t>
            </a:r>
          </a:p>
        </p:txBody>
      </p:sp>
    </p:spTree>
    <p:extLst>
      <p:ext uri="{BB962C8B-B14F-4D97-AF65-F5344CB8AC3E}">
        <p14:creationId xmlns:p14="http://schemas.microsoft.com/office/powerpoint/2010/main" val="1355208280"/>
      </p:ext>
    </p:extLst>
  </p:cSld>
  <p:clrMapOvr>
    <a:overrideClrMapping bg1="dk1" tx1="lt1" bg2="dk2" tx2="lt2" accent1="accent1" accent2="accent2" accent3="accent3" accent4="accent4" accent5="accent5" accent6="accent6" hlink="hlink" folHlink="folHlink"/>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43FE-8B0F-46C8-9AA7-4EAA4707C1DD}"/>
              </a:ext>
            </a:extLst>
          </p:cNvPr>
          <p:cNvSpPr>
            <a:spLocks noGrp="1"/>
          </p:cNvSpPr>
          <p:nvPr>
            <p:ph type="title"/>
          </p:nvPr>
        </p:nvSpPr>
        <p:spPr>
          <a:xfrm>
            <a:off x="838200" y="365125"/>
            <a:ext cx="10515600" cy="1325563"/>
          </a:xfrm>
        </p:spPr>
        <p:txBody>
          <a:bodyPr>
            <a:normAutofit/>
          </a:bodyPr>
          <a:lstStyle/>
          <a:p>
            <a:r>
              <a:rPr lang="en-US" sz="4800" b="1" dirty="0"/>
              <a:t>Chest X-Ray</a:t>
            </a:r>
          </a:p>
        </p:txBody>
      </p:sp>
      <p:graphicFrame>
        <p:nvGraphicFramePr>
          <p:cNvPr id="5" name="Content Placeholder 2"/>
          <p:cNvGraphicFramePr>
            <a:graphicFrameLocks noGrp="1"/>
          </p:cNvGraphicFramePr>
          <p:nvPr>
            <p:ph idx="1"/>
            <p:extLst/>
          </p:nvPr>
        </p:nvGraphicFramePr>
        <p:xfrm>
          <a:off x="762000" y="105886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5470519"/>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43FE-8B0F-46C8-9AA7-4EAA4707C1DD}"/>
              </a:ext>
            </a:extLst>
          </p:cNvPr>
          <p:cNvSpPr>
            <a:spLocks noGrp="1"/>
          </p:cNvSpPr>
          <p:nvPr>
            <p:ph type="title"/>
          </p:nvPr>
        </p:nvSpPr>
        <p:spPr>
          <a:xfrm>
            <a:off x="838200" y="365125"/>
            <a:ext cx="10515600" cy="1325563"/>
          </a:xfrm>
        </p:spPr>
        <p:txBody>
          <a:bodyPr>
            <a:normAutofit/>
          </a:bodyPr>
          <a:lstStyle/>
          <a:p>
            <a:r>
              <a:rPr lang="en-US" sz="4800" b="1" dirty="0"/>
              <a:t>Abdominal X-ray</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97852496"/>
              </p:ext>
            </p:extLst>
          </p:nvPr>
        </p:nvGraphicFramePr>
        <p:xfrm>
          <a:off x="762000" y="105886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5139093"/>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BAA29-06DA-4C80-A838-75D4443E5469}"/>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dirty="0"/>
              <a:t>Fluoroscopy - Revised</a:t>
            </a:r>
          </a:p>
        </p:txBody>
      </p:sp>
      <p:sp>
        <p:nvSpPr>
          <p:cNvPr id="3" name="Content Placeholder 2">
            <a:extLst>
              <a:ext uri="{FF2B5EF4-FFF2-40B4-BE49-F238E27FC236}">
                <a16:creationId xmlns:a16="http://schemas.microsoft.com/office/drawing/2014/main" id="{FAE5984D-1FF3-4533-8332-90DE4B3DB305}"/>
              </a:ext>
            </a:extLst>
          </p:cNvPr>
          <p:cNvSpPr>
            <a:spLocks noGrp="1"/>
          </p:cNvSpPr>
          <p:nvPr>
            <p:ph idx="1"/>
          </p:nvPr>
        </p:nvSpPr>
        <p:spPr>
          <a:xfrm>
            <a:off x="6049182" y="802638"/>
            <a:ext cx="5408696" cy="5252722"/>
          </a:xfrm>
        </p:spPr>
        <p:txBody>
          <a:bodyPr anchor="ctr">
            <a:normAutofit/>
          </a:bodyPr>
          <a:lstStyle/>
          <a:p>
            <a:pPr marL="0" indent="0">
              <a:buNone/>
            </a:pPr>
            <a:r>
              <a:rPr lang="en-US" sz="2400" dirty="0">
                <a:solidFill>
                  <a:schemeClr val="bg1"/>
                </a:solidFill>
              </a:rPr>
              <a:t>▲76000 Fluoroscopy (separate procedure), up to 1 hour physician or other qualified health care professional time, other than 71023 or 71034 710X4 (eg, cardiac fluoroscopy)</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2346882588"/>
      </p:ext>
    </p:extLst>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
            <a:extLst>
              <a:ext uri="{FF2B5EF4-FFF2-40B4-BE49-F238E27FC236}">
                <a16:creationId xmlns:a16="http://schemas.microsoft.com/office/drawing/2014/main" id="{46DFD1E0-DCA7-47E6-B78B-6ECDDF873DD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3EADE-8C54-43C8-A4FF-62E1F88EC034}"/>
              </a:ext>
            </a:extLst>
          </p:cNvPr>
          <p:cNvSpPr>
            <a:spLocks noGrp="1"/>
          </p:cNvSpPr>
          <p:nvPr>
            <p:ph type="title"/>
          </p:nvPr>
        </p:nvSpPr>
        <p:spPr>
          <a:xfrm>
            <a:off x="1288064" y="914400"/>
            <a:ext cx="9637776" cy="1430696"/>
          </a:xfrm>
        </p:spPr>
        <p:txBody>
          <a:bodyPr>
            <a:normAutofit/>
          </a:bodyPr>
          <a:lstStyle/>
          <a:p>
            <a:r>
              <a:rPr lang="en-US" b="1" dirty="0"/>
              <a:t>Ultrasound</a:t>
            </a:r>
          </a:p>
        </p:txBody>
      </p:sp>
      <p:sp>
        <p:nvSpPr>
          <p:cNvPr id="3" name="Content Placeholder 2">
            <a:extLst>
              <a:ext uri="{FF2B5EF4-FFF2-40B4-BE49-F238E27FC236}">
                <a16:creationId xmlns:a16="http://schemas.microsoft.com/office/drawing/2014/main" id="{F6E4D0A2-3728-4319-B3F0-ED464BC6B26F}"/>
              </a:ext>
            </a:extLst>
          </p:cNvPr>
          <p:cNvSpPr>
            <a:spLocks noGrp="1"/>
          </p:cNvSpPr>
          <p:nvPr>
            <p:ph idx="1"/>
          </p:nvPr>
        </p:nvSpPr>
        <p:spPr>
          <a:xfrm>
            <a:off x="1335024" y="2133600"/>
            <a:ext cx="9637776" cy="2714771"/>
          </a:xfrm>
        </p:spPr>
        <p:txBody>
          <a:bodyPr>
            <a:normAutofit/>
          </a:bodyPr>
          <a:lstStyle/>
          <a:p>
            <a:pPr marL="0" indent="0">
              <a:buNone/>
            </a:pPr>
            <a:r>
              <a:rPr lang="en-US" sz="1700" dirty="0"/>
              <a:t>Ultrasound exams revised. Revised descriptors instruct you to report a complete service when the provider examines the joint space and the surrounding soft tissues. Report a limited service when the exam involves a joint space or surrounding soft tissues such as tendons or nerves:</a:t>
            </a:r>
          </a:p>
          <a:p>
            <a:pPr marL="0" indent="0">
              <a:buNone/>
            </a:pPr>
            <a:endParaRPr lang="en-US" sz="1700" dirty="0"/>
          </a:p>
          <a:p>
            <a:r>
              <a:rPr lang="en-US" sz="1700" dirty="0"/>
              <a:t>76881 Ultrasound, extremity, nonvascular, complete joint (ie, joint space and peri-articular soft tissue structures) real-time with image documentation; complete.</a:t>
            </a:r>
          </a:p>
          <a:p>
            <a:r>
              <a:rPr lang="en-US" sz="1700" dirty="0"/>
              <a:t>76882 Ultrasound, limited, anatomic specific joint or other nonvascular extremity structure(s) (eg, joint space, peri-articular tendon[s], muscle[s], nerve[s], other soft tissue structure[s], or soft tissue mass[</a:t>
            </a:r>
            <a:r>
              <a:rPr lang="en-US" sz="1700" dirty="0" err="1"/>
              <a:t>es</a:t>
            </a:r>
            <a:r>
              <a:rPr lang="en-US" sz="1700" dirty="0"/>
              <a:t>]), real-time with image documentation.</a:t>
            </a:r>
          </a:p>
        </p:txBody>
      </p:sp>
    </p:spTree>
    <p:extLst>
      <p:ext uri="{BB962C8B-B14F-4D97-AF65-F5344CB8AC3E}">
        <p14:creationId xmlns:p14="http://schemas.microsoft.com/office/powerpoint/2010/main" val="2371683603"/>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E12B95-9673-4B92-83C6-88D930B7142C}"/>
              </a:ext>
            </a:extLst>
          </p:cNvPr>
          <p:cNvSpPr>
            <a:spLocks noGrp="1"/>
          </p:cNvSpPr>
          <p:nvPr>
            <p:ph type="title"/>
          </p:nvPr>
        </p:nvSpPr>
        <p:spPr>
          <a:xfrm>
            <a:off x="838200" y="533400"/>
            <a:ext cx="3370998" cy="5502264"/>
          </a:xfrm>
        </p:spPr>
        <p:txBody>
          <a:bodyPr>
            <a:normAutofit/>
          </a:bodyPr>
          <a:lstStyle/>
          <a:p>
            <a:pPr algn="ctr"/>
            <a:r>
              <a:rPr lang="en-US" dirty="0">
                <a:solidFill>
                  <a:srgbClr val="FFFFFF"/>
                </a:solidFill>
              </a:rPr>
              <a:t>Drug Tests Revised</a:t>
            </a:r>
            <a:br>
              <a:rPr lang="en-US" dirty="0">
                <a:solidFill>
                  <a:srgbClr val="FFFFFF"/>
                </a:solidFill>
              </a:rPr>
            </a:br>
            <a:br>
              <a:rPr lang="en-US" dirty="0">
                <a:solidFill>
                  <a:srgbClr val="FFFFFF"/>
                </a:solidFill>
              </a:rPr>
            </a:br>
            <a:r>
              <a:rPr lang="en-US" dirty="0">
                <a:solidFill>
                  <a:srgbClr val="FFFFFF"/>
                </a:solidFill>
              </a:rPr>
              <a:t>Removed – </a:t>
            </a:r>
            <a:br>
              <a:rPr lang="en-US" dirty="0">
                <a:solidFill>
                  <a:srgbClr val="FFFFFF"/>
                </a:solidFill>
              </a:rPr>
            </a:br>
            <a:r>
              <a:rPr lang="en-US" dirty="0">
                <a:solidFill>
                  <a:srgbClr val="FFFFFF"/>
                </a:solidFill>
              </a:rPr>
              <a:t>(eg, immunoassay)</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514551504"/>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9670146"/>
      </p:ext>
    </p:extLst>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845966-6EFC-468A-9CC7-BAB4B95854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4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52D08B-C8B5-4AE6-A6FF-34B9A8C773F2}"/>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ADAD1991-FFD1-4E94-ABAB-7560D33008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656C2CD5-DBB9-4AEA-A65B-15CD1B1E449B}"/>
              </a:ext>
            </a:extLst>
          </p:cNvPr>
          <p:cNvPicPr>
            <a:picLocks noChangeAspect="1"/>
          </p:cNvPicPr>
          <p:nvPr/>
        </p:nvPicPr>
        <p:blipFill>
          <a:blip r:embed="rId3"/>
          <a:stretch>
            <a:fillRect/>
          </a:stretch>
        </p:blipFill>
        <p:spPr>
          <a:xfrm>
            <a:off x="3236181" y="1846243"/>
            <a:ext cx="5462546" cy="3209245"/>
          </a:xfrm>
          <a:prstGeom prst="rect">
            <a:avLst/>
          </a:prstGeom>
        </p:spPr>
      </p:pic>
    </p:spTree>
    <p:extLst>
      <p:ext uri="{BB962C8B-B14F-4D97-AF65-F5344CB8AC3E}">
        <p14:creationId xmlns:p14="http://schemas.microsoft.com/office/powerpoint/2010/main" val="2594598153"/>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62"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10E12B95-9673-4B92-83C6-88D930B7142C}"/>
              </a:ext>
            </a:extLst>
          </p:cNvPr>
          <p:cNvSpPr>
            <a:spLocks noGrp="1"/>
          </p:cNvSpPr>
          <p:nvPr>
            <p:ph type="title"/>
          </p:nvPr>
        </p:nvSpPr>
        <p:spPr>
          <a:xfrm>
            <a:off x="838200" y="5529884"/>
            <a:ext cx="8078342" cy="1096331"/>
          </a:xfrm>
        </p:spPr>
        <p:txBody>
          <a:bodyPr>
            <a:normAutofit/>
          </a:bodyPr>
          <a:lstStyle/>
          <a:p>
            <a:r>
              <a:rPr lang="en-US" b="1" dirty="0"/>
              <a:t>Albumin - Revised</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047738423"/>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593815"/>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8985E6-B827-47AA-9A05-54C076A0E06B}"/>
              </a:ext>
            </a:extLst>
          </p:cNvPr>
          <p:cNvPicPr>
            <a:picLocks noChangeAspect="1"/>
          </p:cNvPicPr>
          <p:nvPr/>
        </p:nvPicPr>
        <p:blipFill rotWithShape="1">
          <a:blip r:embed="rId2"/>
          <a:srcRect r="9415"/>
          <a:stretch/>
        </p:blipFill>
        <p:spPr>
          <a:xfrm>
            <a:off x="7010400" y="1365577"/>
            <a:ext cx="5041949" cy="4578023"/>
          </a:xfrm>
          <a:prstGeom prst="rect">
            <a:avLst/>
          </a:prstGeom>
        </p:spPr>
      </p:pic>
      <p:sp>
        <p:nvSpPr>
          <p:cNvPr id="13" name="Freeform: Shape 8">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0">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2F6DFAE-30C2-49AD-8EDC-27FFB946DB81}"/>
              </a:ext>
            </a:extLst>
          </p:cNvPr>
          <p:cNvSpPr>
            <a:spLocks noGrp="1"/>
          </p:cNvSpPr>
          <p:nvPr>
            <p:ph type="title"/>
          </p:nvPr>
        </p:nvSpPr>
        <p:spPr>
          <a:xfrm>
            <a:off x="533400" y="304800"/>
            <a:ext cx="5529943" cy="1325563"/>
          </a:xfrm>
        </p:spPr>
        <p:txBody>
          <a:bodyPr>
            <a:normAutofit/>
          </a:bodyPr>
          <a:lstStyle/>
          <a:p>
            <a:r>
              <a:rPr lang="en-US" b="1" dirty="0">
                <a:solidFill>
                  <a:schemeClr val="bg1"/>
                </a:solidFill>
              </a:rPr>
              <a:t>Albumin</a:t>
            </a:r>
          </a:p>
        </p:txBody>
      </p:sp>
      <p:sp>
        <p:nvSpPr>
          <p:cNvPr id="3" name="Content Placeholder 2">
            <a:extLst>
              <a:ext uri="{FF2B5EF4-FFF2-40B4-BE49-F238E27FC236}">
                <a16:creationId xmlns:a16="http://schemas.microsoft.com/office/drawing/2014/main" id="{C6B9EBDC-3916-4896-B3C2-F6C0CD776990}"/>
              </a:ext>
            </a:extLst>
          </p:cNvPr>
          <p:cNvSpPr>
            <a:spLocks noGrp="1"/>
          </p:cNvSpPr>
          <p:nvPr>
            <p:ph idx="1"/>
          </p:nvPr>
        </p:nvSpPr>
        <p:spPr>
          <a:xfrm>
            <a:off x="381000" y="1600200"/>
            <a:ext cx="4128169" cy="3399518"/>
          </a:xfrm>
        </p:spPr>
        <p:txBody>
          <a:bodyPr>
            <a:noAutofit/>
          </a:bodyPr>
          <a:lstStyle/>
          <a:p>
            <a:r>
              <a:rPr lang="en-US" sz="2400" dirty="0">
                <a:solidFill>
                  <a:schemeClr val="bg1"/>
                </a:solidFill>
              </a:rPr>
              <a:t>It is the most abundant protein in human blood plasma; it constitutes about half of serum protein. It is produced in the liver. It is soluble and monomeric. Albumin transports hormones, fatty acids, and other compounds, buffers pH, and maintains oncotic pressure, among other functions.</a:t>
            </a:r>
          </a:p>
        </p:txBody>
      </p:sp>
    </p:spTree>
    <p:extLst>
      <p:ext uri="{BB962C8B-B14F-4D97-AF65-F5344CB8AC3E}">
        <p14:creationId xmlns:p14="http://schemas.microsoft.com/office/powerpoint/2010/main" val="672831347"/>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62"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62345848-3503-498A-9EF3-6BE16F2687A6}"/>
              </a:ext>
            </a:extLst>
          </p:cNvPr>
          <p:cNvSpPr>
            <a:spLocks noGrp="1"/>
          </p:cNvSpPr>
          <p:nvPr>
            <p:ph type="title"/>
          </p:nvPr>
        </p:nvSpPr>
        <p:spPr>
          <a:xfrm>
            <a:off x="838200" y="5529884"/>
            <a:ext cx="8078342" cy="1096331"/>
          </a:xfrm>
        </p:spPr>
        <p:txBody>
          <a:bodyPr>
            <a:normAutofit/>
          </a:bodyPr>
          <a:lstStyle/>
          <a:p>
            <a:r>
              <a:rPr lang="en-US" sz="6000" b="1" dirty="0"/>
              <a:t>Vaccines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4097052829"/>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6553827"/>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05FAB12-5238-422C-809A-41F71EAE2321}"/>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M48.06__</a:t>
            </a:r>
            <a:r>
              <a:rPr lang="en-US" dirty="0">
                <a:solidFill>
                  <a:schemeClr val="accent1"/>
                </a:solidFill>
              </a:rPr>
              <a:t>	</a:t>
            </a:r>
          </a:p>
        </p:txBody>
      </p:sp>
      <p:sp>
        <p:nvSpPr>
          <p:cNvPr id="3" name="Content Placeholder 2">
            <a:extLst>
              <a:ext uri="{FF2B5EF4-FFF2-40B4-BE49-F238E27FC236}">
                <a16:creationId xmlns:a16="http://schemas.microsoft.com/office/drawing/2014/main" id="{83053273-BC46-40F1-B555-BF11A187CB0B}"/>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Spinal Stenosis of the lumbar region – absence or presence of neurogenic claudication</a:t>
            </a:r>
          </a:p>
        </p:txBody>
      </p:sp>
    </p:spTree>
    <p:extLst>
      <p:ext uri="{BB962C8B-B14F-4D97-AF65-F5344CB8AC3E}">
        <p14:creationId xmlns:p14="http://schemas.microsoft.com/office/powerpoint/2010/main" val="2604598769"/>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62"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1F5B2067-EC97-4DF5-8014-47861386D9E1}"/>
              </a:ext>
            </a:extLst>
          </p:cNvPr>
          <p:cNvSpPr>
            <a:spLocks noGrp="1"/>
          </p:cNvSpPr>
          <p:nvPr>
            <p:ph type="title"/>
          </p:nvPr>
        </p:nvSpPr>
        <p:spPr>
          <a:xfrm>
            <a:off x="838200" y="5529884"/>
            <a:ext cx="8078342" cy="1096331"/>
          </a:xfrm>
        </p:spPr>
        <p:txBody>
          <a:bodyPr>
            <a:normAutofit/>
          </a:bodyPr>
          <a:lstStyle/>
          <a:p>
            <a:r>
              <a:rPr lang="en-US" b="1" dirty="0"/>
              <a:t>Pulmonary</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292677426"/>
              </p:ext>
            </p:extLst>
          </p:nvPr>
        </p:nvGraphicFramePr>
        <p:xfrm>
          <a:off x="152400" y="643466"/>
          <a:ext cx="11811000" cy="5071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5786100"/>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AEBD6E-7A22-422F-9F0E-92F572040F3E}"/>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b="1"/>
              <a:t>What is EIB?</a:t>
            </a:r>
          </a:p>
        </p:txBody>
      </p:sp>
      <p:sp>
        <p:nvSpPr>
          <p:cNvPr id="3" name="Content Placeholder 2">
            <a:extLst>
              <a:ext uri="{FF2B5EF4-FFF2-40B4-BE49-F238E27FC236}">
                <a16:creationId xmlns:a16="http://schemas.microsoft.com/office/drawing/2014/main" id="{19008A8B-CDBB-42C0-8FDB-192CAE2B84CA}"/>
              </a:ext>
            </a:extLst>
          </p:cNvPr>
          <p:cNvSpPr>
            <a:spLocks noGrp="1"/>
          </p:cNvSpPr>
          <p:nvPr>
            <p:ph idx="1"/>
          </p:nvPr>
        </p:nvSpPr>
        <p:spPr>
          <a:xfrm>
            <a:off x="6049182" y="802638"/>
            <a:ext cx="5408696" cy="5252722"/>
          </a:xfrm>
        </p:spPr>
        <p:txBody>
          <a:bodyPr anchor="ctr">
            <a:normAutofit/>
          </a:bodyPr>
          <a:lstStyle/>
          <a:p>
            <a:pPr marL="0" indent="0">
              <a:buNone/>
            </a:pPr>
            <a:r>
              <a:rPr lang="en-US" sz="2400" dirty="0">
                <a:solidFill>
                  <a:schemeClr val="bg1"/>
                </a:solidFill>
              </a:rPr>
              <a:t>Exercise-induced bronchospasm (also called EIB) happens when the airways in your lungs shrink (get smaller) while you are exercising. This makes it difficult to breathe. If you have EIB, it can be hard for you to exercise for more than 30 minutes at a time.</a:t>
            </a:r>
          </a:p>
        </p:txBody>
      </p:sp>
    </p:spTree>
    <p:extLst>
      <p:ext uri="{BB962C8B-B14F-4D97-AF65-F5344CB8AC3E}">
        <p14:creationId xmlns:p14="http://schemas.microsoft.com/office/powerpoint/2010/main" val="2045250756"/>
      </p:ext>
    </p:extLst>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Rectangle 471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106" name="Title 1">
            <a:extLst>
              <a:ext uri="{FF2B5EF4-FFF2-40B4-BE49-F238E27FC236}">
                <a16:creationId xmlns:a16="http://schemas.microsoft.com/office/drawing/2014/main" id="{2F35FE99-3942-4417-8594-CF2EA3E6FF0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defTabSz="914400"/>
            <a:r>
              <a:rPr lang="en-US" altLang="en-US" sz="4800" b="1" kern="1200">
                <a:solidFill>
                  <a:schemeClr val="bg1"/>
                </a:solidFill>
                <a:latin typeface="+mj-lt"/>
                <a:ea typeface="+mj-ea"/>
                <a:cs typeface="+mj-cs"/>
              </a:rPr>
              <a:t>Questions?</a:t>
            </a:r>
          </a:p>
        </p:txBody>
      </p:sp>
      <p:pic>
        <p:nvPicPr>
          <p:cNvPr id="2" name="Picture 1">
            <a:extLst>
              <a:ext uri="{FF2B5EF4-FFF2-40B4-BE49-F238E27FC236}">
                <a16:creationId xmlns:a16="http://schemas.microsoft.com/office/drawing/2014/main" id="{95DD854F-9F93-40E7-B843-535C9B858158}"/>
              </a:ext>
            </a:extLst>
          </p:cNvPr>
          <p:cNvPicPr>
            <a:picLocks noChangeAspect="1"/>
          </p:cNvPicPr>
          <p:nvPr/>
        </p:nvPicPr>
        <p:blipFill>
          <a:blip r:embed="rId2"/>
          <a:stretch>
            <a:fillRect/>
          </a:stretch>
        </p:blipFill>
        <p:spPr>
          <a:xfrm>
            <a:off x="5523433" y="865396"/>
            <a:ext cx="5471615" cy="5091113"/>
          </a:xfrm>
          <a:prstGeom prst="rect">
            <a:avLst/>
          </a:prstGeom>
        </p:spPr>
      </p:pic>
    </p:spTree>
    <p:extLst>
      <p:ext uri="{BB962C8B-B14F-4D97-AF65-F5344CB8AC3E}">
        <p14:creationId xmlns:p14="http://schemas.microsoft.com/office/powerpoint/2010/main" val="3697549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F57F7BEF-CE28-4AC5-8B85-92E7404C5383}"/>
              </a:ext>
            </a:extLst>
          </p:cNvPr>
          <p:cNvSpPr txBox="1">
            <a:spLocks noChangeArrowheads="1"/>
          </p:cNvSpPr>
          <p:nvPr/>
        </p:nvSpPr>
        <p:spPr bwMode="auto">
          <a:xfrm>
            <a:off x="2895600" y="1257301"/>
            <a:ext cx="411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000" b="1">
                <a:latin typeface="Tahoma" panose="020B0604030504040204" pitchFamily="34" charset="0"/>
              </a:rPr>
              <a:t>Any Questions</a:t>
            </a:r>
          </a:p>
        </p:txBody>
      </p:sp>
      <p:sp>
        <p:nvSpPr>
          <p:cNvPr id="110595" name="Text Box 3">
            <a:extLst>
              <a:ext uri="{FF2B5EF4-FFF2-40B4-BE49-F238E27FC236}">
                <a16:creationId xmlns:a16="http://schemas.microsoft.com/office/drawing/2014/main" id="{4005150A-5A62-4B73-9D3C-4BFD99BAABFF}"/>
              </a:ext>
            </a:extLst>
          </p:cNvPr>
          <p:cNvSpPr txBox="1">
            <a:spLocks noChangeArrowheads="1"/>
          </p:cNvSpPr>
          <p:nvPr/>
        </p:nvSpPr>
        <p:spPr bwMode="auto">
          <a:xfrm>
            <a:off x="2895600" y="1943101"/>
            <a:ext cx="6457950" cy="30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250" dirty="0">
                <a:latin typeface="Tahoma" panose="020B0604030504040204" pitchFamily="34" charset="0"/>
              </a:rPr>
              <a:t>Direct: 	706-483-4728</a:t>
            </a:r>
          </a:p>
          <a:p>
            <a:pPr eaLnBrk="1" hangingPunct="1">
              <a:spcBef>
                <a:spcPct val="50000"/>
              </a:spcBef>
            </a:pPr>
            <a:r>
              <a:rPr lang="en-US" altLang="en-US" sz="2250" dirty="0">
                <a:latin typeface="Tahoma" panose="020B0604030504040204" pitchFamily="34" charset="0"/>
              </a:rPr>
              <a:t>E-Fax: 		770-709-3698</a:t>
            </a:r>
          </a:p>
          <a:p>
            <a:pPr eaLnBrk="1" hangingPunct="1">
              <a:spcBef>
                <a:spcPct val="50000"/>
              </a:spcBef>
            </a:pPr>
            <a:r>
              <a:rPr lang="en-US" altLang="en-US" sz="2250" dirty="0">
                <a:latin typeface="Tahoma" panose="020B0604030504040204" pitchFamily="34" charset="0"/>
              </a:rPr>
              <a:t>E-mail: 	steve.adams@inhealthps.com</a:t>
            </a:r>
          </a:p>
          <a:p>
            <a:pPr eaLnBrk="1" hangingPunct="1">
              <a:spcBef>
                <a:spcPct val="50000"/>
              </a:spcBef>
            </a:pPr>
            <a:r>
              <a:rPr lang="en-US" altLang="en-US" sz="2250" dirty="0">
                <a:latin typeface="Tahoma" panose="020B0604030504040204" pitchFamily="34" charset="0"/>
              </a:rPr>
              <a:t>Web: 		</a:t>
            </a:r>
            <a:r>
              <a:rPr lang="en-US" altLang="en-US" sz="1725" dirty="0">
                <a:latin typeface="Tahoma" panose="020B0604030504040204" pitchFamily="34" charset="0"/>
              </a:rPr>
              <a:t>www.thecodingeducator.com</a:t>
            </a:r>
          </a:p>
          <a:p>
            <a:pPr eaLnBrk="1" hangingPunct="1">
              <a:spcBef>
                <a:spcPct val="50000"/>
              </a:spcBef>
            </a:pPr>
            <a:r>
              <a:rPr lang="en-US" altLang="en-US" sz="2250" dirty="0">
                <a:latin typeface="Tahoma" panose="020B0604030504040204" pitchFamily="34" charset="0"/>
              </a:rPr>
              <a:t>Facebook:	</a:t>
            </a:r>
            <a:r>
              <a:rPr lang="en-US" altLang="en-US" sz="1725" dirty="0">
                <a:latin typeface="Tahoma" panose="020B0604030504040204" pitchFamily="34" charset="0"/>
              </a:rPr>
              <a:t>facebook.com/</a:t>
            </a:r>
            <a:r>
              <a:rPr lang="en-US" altLang="en-US" sz="1725" dirty="0" err="1">
                <a:latin typeface="Tahoma" panose="020B0604030504040204" pitchFamily="34" charset="0"/>
              </a:rPr>
              <a:t>kingofcoders</a:t>
            </a:r>
            <a:endParaRPr lang="en-US" altLang="en-US" sz="1725" dirty="0">
              <a:latin typeface="Tahoma" panose="020B0604030504040204" pitchFamily="34" charset="0"/>
            </a:endParaRPr>
          </a:p>
          <a:p>
            <a:pPr eaLnBrk="1" hangingPunct="1">
              <a:spcBef>
                <a:spcPct val="50000"/>
              </a:spcBef>
            </a:pPr>
            <a:r>
              <a:rPr lang="en-US" altLang="en-US" sz="2250" dirty="0">
                <a:solidFill>
                  <a:srgbClr val="0000CE"/>
                </a:solidFill>
                <a:latin typeface="Tahoma" panose="020B0604030504040204" pitchFamily="34" charset="0"/>
              </a:rPr>
              <a:t> </a:t>
            </a:r>
          </a:p>
        </p:txBody>
      </p:sp>
      <p:cxnSp>
        <p:nvCxnSpPr>
          <p:cNvPr id="3" name="Straight Connector 2">
            <a:extLst>
              <a:ext uri="{FF2B5EF4-FFF2-40B4-BE49-F238E27FC236}">
                <a16:creationId xmlns:a16="http://schemas.microsoft.com/office/drawing/2014/main" id="{CCEB630C-A162-4EED-87D4-742F3164D761}"/>
              </a:ext>
            </a:extLst>
          </p:cNvPr>
          <p:cNvCxnSpPr/>
          <p:nvPr/>
        </p:nvCxnSpPr>
        <p:spPr>
          <a:xfrm>
            <a:off x="2952750" y="1885950"/>
            <a:ext cx="234315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06743074"/>
      </p:ext>
    </p:extLst>
  </p:cSld>
  <p:clrMapOvr>
    <a:masterClrMapping/>
  </p:clrMapOvr>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MIPS and Payment Reform Handout - recorded one" id="{080B44C8-48A3-46B4-BE93-EEC8D9756E67}" vid="{63027755-BDE1-4B71-A4B6-8DFB5BEE4BD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2017 MIPS and Payment Reform Handout - recorded one</Template>
  <TotalTime>2715</TotalTime>
  <Words>3367</Words>
  <Application>Microsoft Office PowerPoint</Application>
  <PresentationFormat>Widescreen</PresentationFormat>
  <Paragraphs>343</Paragraphs>
  <Slides>93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Arial</vt:lpstr>
      <vt:lpstr>Calibri</vt:lpstr>
      <vt:lpstr>Calibri Light</vt:lpstr>
      <vt:lpstr>Symbol</vt:lpstr>
      <vt:lpstr>Tahoma</vt:lpstr>
      <vt:lpstr>Times New Roman</vt:lpstr>
      <vt:lpstr>Office Theme</vt:lpstr>
      <vt:lpstr>CPT and ICD-10 Coding Update new codes for 2018</vt:lpstr>
      <vt:lpstr>THECODINGEDUCATOR.COM</vt:lpstr>
      <vt:lpstr>PowerPoint Presentation</vt:lpstr>
      <vt:lpstr>ICD-10 Updates</vt:lpstr>
      <vt:lpstr>Ell.10      Ell.11 </vt:lpstr>
      <vt:lpstr>F10-F19 </vt:lpstr>
      <vt:lpstr>I21.0-I21.3 I21.4 I21.A1    I21.A9 </vt:lpstr>
      <vt:lpstr>I50.81__ </vt:lpstr>
      <vt:lpstr>M48.06__ </vt:lpstr>
      <vt:lpstr>N63.__ __ </vt:lpstr>
      <vt:lpstr>R06.03 </vt:lpstr>
      <vt:lpstr>Z71.82 </vt:lpstr>
      <vt:lpstr>CMS Update</vt:lpstr>
      <vt:lpstr>PowerPoint Presentation</vt:lpstr>
      <vt:lpstr>Proposed Impact 2018</vt:lpstr>
      <vt:lpstr>Proposed Impact 2018</vt:lpstr>
      <vt:lpstr>Proposed Impact 2018</vt:lpstr>
      <vt:lpstr>Add-on Codes for Preventive Services</vt:lpstr>
      <vt:lpstr>PowerPoint Presentation</vt:lpstr>
      <vt:lpstr>Changes to EM Coding</vt:lpstr>
      <vt:lpstr>PowerPoint Presentation</vt:lpstr>
      <vt:lpstr>PowerPoint Presentation</vt:lpstr>
      <vt:lpstr>PowerPoint Presentation</vt:lpstr>
      <vt:lpstr>Data Points</vt:lpstr>
      <vt:lpstr>Medical Decision  Making</vt:lpstr>
      <vt:lpstr>High MDM without High Risk</vt:lpstr>
      <vt:lpstr>High MDM without High Risk</vt:lpstr>
      <vt:lpstr>PowerPoint Presentation</vt:lpstr>
      <vt:lpstr>Palmetto and Detailed Examination</vt:lpstr>
      <vt:lpstr>MIPS Changes</vt:lpstr>
      <vt:lpstr>2018 QPP Program</vt:lpstr>
      <vt:lpstr>Virtual Groups</vt:lpstr>
      <vt:lpstr>The first year will be small</vt:lpstr>
      <vt:lpstr>Check Out Your Scores</vt:lpstr>
      <vt:lpstr>CPT Update</vt:lpstr>
      <vt:lpstr>2018 CPT Changes</vt:lpstr>
      <vt:lpstr>EM Changes for 2018</vt:lpstr>
      <vt:lpstr>99483</vt:lpstr>
      <vt:lpstr>99484</vt:lpstr>
      <vt:lpstr>99484</vt:lpstr>
      <vt:lpstr>PowerPoint Presentation</vt:lpstr>
      <vt:lpstr>99492</vt:lpstr>
      <vt:lpstr>99493</vt:lpstr>
      <vt:lpstr>99494</vt:lpstr>
      <vt:lpstr>INR Code</vt:lpstr>
      <vt:lpstr>Anesthesia</vt:lpstr>
      <vt:lpstr>Integumentary Changes for 2018</vt:lpstr>
      <vt:lpstr>PowerPoint Presentation</vt:lpstr>
      <vt:lpstr>Integumentary Changes for 2018</vt:lpstr>
      <vt:lpstr>Chemical Cauterization</vt:lpstr>
      <vt:lpstr>Proud Flesh</vt:lpstr>
      <vt:lpstr>Nasal Sinus Surgery</vt:lpstr>
      <vt:lpstr>PowerPoint Presentation</vt:lpstr>
      <vt:lpstr>Sinus Changes</vt:lpstr>
      <vt:lpstr>Laryngotomy</vt:lpstr>
      <vt:lpstr>Cryoablation of Pulmonary Tumors</vt:lpstr>
      <vt:lpstr>Heart Replacement</vt:lpstr>
      <vt:lpstr>PowerPoint Presentation</vt:lpstr>
      <vt:lpstr>AAA</vt:lpstr>
      <vt:lpstr>PowerPoint Presentation</vt:lpstr>
      <vt:lpstr>PowerPoint Presentation</vt:lpstr>
      <vt:lpstr>PowerPoint Presentation</vt:lpstr>
      <vt:lpstr>Arteriography</vt:lpstr>
      <vt:lpstr>Arteriography</vt:lpstr>
      <vt:lpstr>Incompetent Veins</vt:lpstr>
      <vt:lpstr>PowerPoint Presentation</vt:lpstr>
      <vt:lpstr>PowerPoint Presentation</vt:lpstr>
      <vt:lpstr>Bone Marrow Biopsy</vt:lpstr>
      <vt:lpstr>PowerPoint Presentation</vt:lpstr>
      <vt:lpstr>Laparoscopy</vt:lpstr>
      <vt:lpstr>PowerPoint Presentation</vt:lpstr>
      <vt:lpstr>Transperineal Injection</vt:lpstr>
      <vt:lpstr>PowerPoint Presentation</vt:lpstr>
      <vt:lpstr>57240 – 57265 Revised</vt:lpstr>
      <vt:lpstr>PowerPoint Presentation</vt:lpstr>
      <vt:lpstr>58575</vt:lpstr>
      <vt:lpstr>Debulking</vt:lpstr>
      <vt:lpstr>TENS Unit</vt:lpstr>
      <vt:lpstr>PowerPoint Presentation</vt:lpstr>
      <vt:lpstr>The nervous system chapter contains a handful of additions, revisions and deletions. Surgeons who perform nerve repairs with allografts will have a new primary and add-on code pair next year. Surgeons will report  64912 (Nerve repair; with nerve allograft, each nerve, first strand [cable]). They’ll report any additional strands with 64913 (…; with nerve allograft, each nerve, each additional strand [List separately in addition to code for primary procedure]).</vt:lpstr>
      <vt:lpstr>Chest X-Ray</vt:lpstr>
      <vt:lpstr>Abdominal X-ray</vt:lpstr>
      <vt:lpstr>Fluoroscopy - Revised</vt:lpstr>
      <vt:lpstr>Ultrasound</vt:lpstr>
      <vt:lpstr>Drug Tests Revised  Removed –  (eg, immunoassay)</vt:lpstr>
      <vt:lpstr>PowerPoint Presentation</vt:lpstr>
      <vt:lpstr>Albumin - Revised</vt:lpstr>
      <vt:lpstr>Albumin</vt:lpstr>
      <vt:lpstr>Vaccines</vt:lpstr>
      <vt:lpstr>Pulmonary</vt:lpstr>
      <vt:lpstr>What is EIB?</vt:lpstr>
      <vt:lpstr>Questions?</vt:lpstr>
      <vt:lpstr>PowerPoint Presentation</vt:lpstr>
    </vt:vector>
  </TitlesOfParts>
  <Company>HCCA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MIPS and RAF how to ensure proper reimbursement in 2019</dc:title>
  <dc:creator>Ingauge</dc:creator>
  <cp:lastModifiedBy>Ingauge</cp:lastModifiedBy>
  <cp:revision>96</cp:revision>
  <cp:lastPrinted>2002-09-03T21:21:12Z</cp:lastPrinted>
  <dcterms:created xsi:type="dcterms:W3CDTF">2017-08-16T15:12:23Z</dcterms:created>
  <dcterms:modified xsi:type="dcterms:W3CDTF">2017-10-27T01:28:20Z</dcterms:modified>
</cp:coreProperties>
</file>