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6503" r:id="rId1"/>
  </p:sldMasterIdLst>
  <p:notesMasterIdLst>
    <p:notesMasterId r:id="rId59"/>
  </p:notesMasterIdLst>
  <p:handoutMasterIdLst>
    <p:handoutMasterId r:id="rId60"/>
  </p:handoutMasterIdLst>
  <p:sldIdLst>
    <p:sldId id="2374" r:id="rId2"/>
    <p:sldId id="2375" r:id="rId3"/>
    <p:sldId id="2421" r:id="rId4"/>
    <p:sldId id="2419" r:id="rId5"/>
    <p:sldId id="2420" r:id="rId6"/>
    <p:sldId id="2418" r:id="rId7"/>
    <p:sldId id="2416" r:id="rId8"/>
    <p:sldId id="2417" r:id="rId9"/>
    <p:sldId id="2320" r:id="rId10"/>
    <p:sldId id="2264" r:id="rId11"/>
    <p:sldId id="2389" r:id="rId12"/>
    <p:sldId id="2379" r:id="rId13"/>
    <p:sldId id="2381" r:id="rId14"/>
    <p:sldId id="2376" r:id="rId15"/>
    <p:sldId id="2378" r:id="rId16"/>
    <p:sldId id="2262" r:id="rId17"/>
    <p:sldId id="2263" r:id="rId18"/>
    <p:sldId id="2265" r:id="rId19"/>
    <p:sldId id="2390" r:id="rId20"/>
    <p:sldId id="2386" r:id="rId21"/>
    <p:sldId id="2387" r:id="rId22"/>
    <p:sldId id="2388" r:id="rId23"/>
    <p:sldId id="2384" r:id="rId24"/>
    <p:sldId id="2361" r:id="rId25"/>
    <p:sldId id="2347" r:id="rId26"/>
    <p:sldId id="2348" r:id="rId27"/>
    <p:sldId id="2350" r:id="rId28"/>
    <p:sldId id="2351" r:id="rId29"/>
    <p:sldId id="2352" r:id="rId30"/>
    <p:sldId id="2353" r:id="rId31"/>
    <p:sldId id="2354" r:id="rId32"/>
    <p:sldId id="2355" r:id="rId33"/>
    <p:sldId id="2356" r:id="rId34"/>
    <p:sldId id="2409" r:id="rId35"/>
    <p:sldId id="2278" r:id="rId36"/>
    <p:sldId id="2357" r:id="rId37"/>
    <p:sldId id="2358" r:id="rId38"/>
    <p:sldId id="2328" r:id="rId39"/>
    <p:sldId id="2332" r:id="rId40"/>
    <p:sldId id="2336" r:id="rId41"/>
    <p:sldId id="2402" r:id="rId42"/>
    <p:sldId id="2410" r:id="rId43"/>
    <p:sldId id="2404" r:id="rId44"/>
    <p:sldId id="2405" r:id="rId45"/>
    <p:sldId id="2406" r:id="rId46"/>
    <p:sldId id="2407" r:id="rId47"/>
    <p:sldId id="2408" r:id="rId48"/>
    <p:sldId id="2411" r:id="rId49"/>
    <p:sldId id="2412" r:id="rId50"/>
    <p:sldId id="2413" r:id="rId51"/>
    <p:sldId id="2423" r:id="rId52"/>
    <p:sldId id="2425" r:id="rId53"/>
    <p:sldId id="2424" r:id="rId54"/>
    <p:sldId id="2426" r:id="rId55"/>
    <p:sldId id="2422" r:id="rId56"/>
    <p:sldId id="2345" r:id="rId57"/>
    <p:sldId id="2360" r:id="rId58"/>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a:srgbClr val="000000"/>
    <a:srgbClr val="0000CE"/>
    <a:srgbClr val="FF6600"/>
    <a:srgbClr val="FF9900"/>
    <a:srgbClr val="FF9933"/>
    <a:srgbClr val="0000FF"/>
    <a:srgbClr val="7E81F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0860" autoAdjust="0"/>
  </p:normalViewPr>
  <p:slideViewPr>
    <p:cSldViewPr>
      <p:cViewPr varScale="1">
        <p:scale>
          <a:sx n="64" d="100"/>
          <a:sy n="64" d="100"/>
        </p:scale>
        <p:origin x="78" y="540"/>
      </p:cViewPr>
      <p:guideLst>
        <p:guide orient="horz" pos="1872"/>
        <p:guide pos="384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0" d="100"/>
          <a:sy n="50" d="100"/>
        </p:scale>
        <p:origin x="-285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79763" cy="4714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l" eaLnBrk="1" fontAlgn="auto" hangingPunct="1">
              <a:spcBef>
                <a:spcPct val="0"/>
              </a:spcBef>
              <a:spcAft>
                <a:spcPts val="0"/>
              </a:spcAft>
              <a:defRPr sz="1200">
                <a:latin typeface="Times New Roman" pitchFamily="18" charset="0"/>
              </a:defRPr>
            </a:lvl1pPr>
          </a:lstStyle>
          <a:p>
            <a:pPr>
              <a:defRPr/>
            </a:pPr>
            <a:endParaRPr lang="en-US"/>
          </a:p>
        </p:txBody>
      </p:sp>
      <p:sp>
        <p:nvSpPr>
          <p:cNvPr id="34819" name="Rectangle 3"/>
          <p:cNvSpPr>
            <a:spLocks noGrp="1" noChangeArrowheads="1"/>
          </p:cNvSpPr>
          <p:nvPr>
            <p:ph type="dt" sz="quarter" idx="1"/>
          </p:nvPr>
        </p:nvSpPr>
        <p:spPr bwMode="auto">
          <a:xfrm>
            <a:off x="4135438" y="0"/>
            <a:ext cx="3179762" cy="4714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eaLnBrk="1" fontAlgn="auto" hangingPunct="1">
              <a:spcBef>
                <a:spcPct val="0"/>
              </a:spcBef>
              <a:spcAft>
                <a:spcPts val="0"/>
              </a:spcAft>
              <a:defRPr sz="1200">
                <a:latin typeface="Times New Roman" pitchFamily="18" charset="0"/>
              </a:defRPr>
            </a:lvl1pPr>
          </a:lstStyle>
          <a:p>
            <a:pPr>
              <a:defRPr/>
            </a:pPr>
            <a:endParaRPr lang="en-US"/>
          </a:p>
        </p:txBody>
      </p:sp>
      <p:sp>
        <p:nvSpPr>
          <p:cNvPr id="34820" name="Rectangle 4"/>
          <p:cNvSpPr>
            <a:spLocks noGrp="1" noChangeArrowheads="1"/>
          </p:cNvSpPr>
          <p:nvPr>
            <p:ph type="ftr" sz="quarter" idx="2"/>
          </p:nvPr>
        </p:nvSpPr>
        <p:spPr bwMode="auto">
          <a:xfrm>
            <a:off x="0" y="9129713"/>
            <a:ext cx="3179763" cy="4714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l" eaLnBrk="1" fontAlgn="auto" hangingPunct="1">
              <a:spcBef>
                <a:spcPct val="0"/>
              </a:spcBef>
              <a:spcAft>
                <a:spcPts val="0"/>
              </a:spcAft>
              <a:defRPr sz="1200">
                <a:latin typeface="Times New Roman" pitchFamily="18" charset="0"/>
              </a:defRPr>
            </a:lvl1pPr>
          </a:lstStyle>
          <a:p>
            <a:pPr>
              <a:defRPr/>
            </a:pPr>
            <a:endParaRPr lang="en-US"/>
          </a:p>
        </p:txBody>
      </p:sp>
      <p:sp>
        <p:nvSpPr>
          <p:cNvPr id="34821" name="Rectangle 5"/>
          <p:cNvSpPr>
            <a:spLocks noGrp="1" noChangeArrowheads="1"/>
          </p:cNvSpPr>
          <p:nvPr>
            <p:ph type="sldNum" sz="quarter" idx="3"/>
          </p:nvPr>
        </p:nvSpPr>
        <p:spPr bwMode="auto">
          <a:xfrm>
            <a:off x="4135438" y="9129713"/>
            <a:ext cx="3179762" cy="4714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eaLnBrk="1" fontAlgn="auto" hangingPunct="1">
              <a:spcBef>
                <a:spcPct val="0"/>
              </a:spcBef>
              <a:spcAft>
                <a:spcPts val="0"/>
              </a:spcAft>
              <a:defRPr sz="1200">
                <a:latin typeface="+mn-lt"/>
              </a:defRPr>
            </a:lvl1pPr>
          </a:lstStyle>
          <a:p>
            <a:pPr>
              <a:defRPr/>
            </a:pPr>
            <a:fld id="{EECA44CF-01AB-4AA7-ADE0-4B3E861BCC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hdr" sz="quarter"/>
          </p:nvPr>
        </p:nvSpPr>
        <p:spPr bwMode="auto">
          <a:xfrm>
            <a:off x="0" y="93663"/>
            <a:ext cx="3179763" cy="284162"/>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lvl1pPr algn="l"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68643" name="Rectangle 3"/>
          <p:cNvSpPr>
            <a:spLocks noGrp="1" noChangeArrowheads="1"/>
          </p:cNvSpPr>
          <p:nvPr>
            <p:ph type="dt" idx="1"/>
          </p:nvPr>
        </p:nvSpPr>
        <p:spPr bwMode="auto">
          <a:xfrm>
            <a:off x="4135438" y="93663"/>
            <a:ext cx="3179762" cy="284162"/>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lvl1pPr algn="r"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439738" y="708025"/>
            <a:ext cx="6435725" cy="3621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5" name="Rectangle 5"/>
          <p:cNvSpPr>
            <a:spLocks noGrp="1" noChangeArrowheads="1"/>
          </p:cNvSpPr>
          <p:nvPr>
            <p:ph type="body" sz="quarter" idx="3"/>
          </p:nvPr>
        </p:nvSpPr>
        <p:spPr bwMode="auto">
          <a:xfrm>
            <a:off x="954088" y="6108700"/>
            <a:ext cx="5407025" cy="1239838"/>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368646" name="Rectangle 6"/>
          <p:cNvSpPr>
            <a:spLocks noGrp="1" noChangeArrowheads="1"/>
          </p:cNvSpPr>
          <p:nvPr>
            <p:ph type="ftr" sz="quarter" idx="4"/>
          </p:nvPr>
        </p:nvSpPr>
        <p:spPr bwMode="auto">
          <a:xfrm>
            <a:off x="0" y="9317038"/>
            <a:ext cx="3179763" cy="284162"/>
          </a:xfrm>
          <a:prstGeom prst="rect">
            <a:avLst/>
          </a:prstGeom>
          <a:noFill/>
          <a:ln w="12700" cap="sq">
            <a:noFill/>
            <a:miter lim="800000"/>
            <a:headEnd type="none" w="sm" len="sm"/>
            <a:tailEnd type="none" w="sm" len="sm"/>
          </a:ln>
          <a:effectLst/>
        </p:spPr>
        <p:txBody>
          <a:bodyPr vert="horz" wrap="square" lIns="94851" tIns="47425" rIns="94851" bIns="47425" numCol="1" anchor="b" anchorCtr="0" compatLnSpc="1">
            <a:prstTxWarp prst="textNoShape">
              <a:avLst/>
            </a:prstTxWarp>
            <a:spAutoFit/>
          </a:bodyPr>
          <a:lstStyle>
            <a:lvl1pPr algn="l"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68647" name="Rectangle 7"/>
          <p:cNvSpPr>
            <a:spLocks noGrp="1" noChangeArrowheads="1"/>
          </p:cNvSpPr>
          <p:nvPr>
            <p:ph type="sldNum" sz="quarter" idx="5"/>
          </p:nvPr>
        </p:nvSpPr>
        <p:spPr bwMode="auto">
          <a:xfrm>
            <a:off x="4135438" y="9317038"/>
            <a:ext cx="3179762" cy="284162"/>
          </a:xfrm>
          <a:prstGeom prst="rect">
            <a:avLst/>
          </a:prstGeom>
          <a:noFill/>
          <a:ln w="12700" cap="sq">
            <a:noFill/>
            <a:miter lim="800000"/>
            <a:headEnd type="none" w="sm" len="sm"/>
            <a:tailEnd type="none" w="sm" len="sm"/>
          </a:ln>
          <a:effectLst/>
        </p:spPr>
        <p:txBody>
          <a:bodyPr vert="horz" wrap="square" lIns="94851" tIns="47425" rIns="94851" bIns="47425" numCol="1" anchor="b" anchorCtr="0" compatLnSpc="1">
            <a:prstTxWarp prst="textNoShape">
              <a:avLst/>
            </a:prstTxWarp>
            <a:spAutoFit/>
          </a:bodyPr>
          <a:lstStyle>
            <a:lvl1pPr algn="r" eaLnBrk="1" fontAlgn="auto" hangingPunct="1">
              <a:spcBef>
                <a:spcPct val="50000"/>
              </a:spcBef>
              <a:spcAft>
                <a:spcPts val="0"/>
              </a:spcAft>
              <a:defRPr sz="1200">
                <a:effectLst>
                  <a:outerShdw blurRad="38100" dist="38100" dir="2700000" algn="tl">
                    <a:srgbClr val="C0C0C0"/>
                  </a:outerShdw>
                </a:effectLst>
                <a:latin typeface="Tahoma" panose="020B0604030504040204" pitchFamily="34" charset="0"/>
              </a:defRPr>
            </a:lvl1pPr>
          </a:lstStyle>
          <a:p>
            <a:pPr>
              <a:defRPr/>
            </a:pPr>
            <a:fld id="{1FB677C7-2D1F-4C65-9F66-E3FD74CA92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7BB5AA-344F-429E-A3EC-3FE221B72DC2}"/>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D07DC63D-2E58-401A-A9EF-A8FE1C4D30E1}" type="slidenum">
              <a:rPr lang="en-US" altLang="en-US" sz="1200" smtClean="0">
                <a:latin typeface="Tahoma" panose="020B0604030504040204" pitchFamily="34" charset="0"/>
              </a:rPr>
              <a:pPr>
                <a:defRPr/>
              </a:pPr>
              <a:t>1</a:t>
            </a:fld>
            <a:endParaRPr lang="en-US" altLang="en-US" sz="1200">
              <a:latin typeface="Tahoma" panose="020B0604030504040204" pitchFamily="34" charset="0"/>
            </a:endParaRPr>
          </a:p>
        </p:txBody>
      </p:sp>
      <p:sp>
        <p:nvSpPr>
          <p:cNvPr id="6147" name="Rectangle 2">
            <a:extLst>
              <a:ext uri="{FF2B5EF4-FFF2-40B4-BE49-F238E27FC236}">
                <a16:creationId xmlns:a16="http://schemas.microsoft.com/office/drawing/2014/main" id="{DB8DCCDC-CD84-4A3C-BA34-C82965147C10}"/>
              </a:ext>
            </a:extLst>
          </p:cNvPr>
          <p:cNvSpPr>
            <a:spLocks noGrp="1" noRot="1" noChangeAspect="1" noChangeArrowheads="1" noTextEdit="1"/>
          </p:cNvSpPr>
          <p:nvPr>
            <p:ph type="sldImg"/>
          </p:nvPr>
        </p:nvSpPr>
        <p:spPr>
          <a:xfrm>
            <a:off x="439738" y="708025"/>
            <a:ext cx="6435725" cy="3621088"/>
          </a:xfrm>
          <a:ln/>
        </p:spPr>
      </p:sp>
      <p:sp>
        <p:nvSpPr>
          <p:cNvPr id="6148" name="Rectangle 3">
            <a:extLst>
              <a:ext uri="{FF2B5EF4-FFF2-40B4-BE49-F238E27FC236}">
                <a16:creationId xmlns:a16="http://schemas.microsoft.com/office/drawing/2014/main" id="{9BFB41B2-0788-45A0-9969-73097D61CDE7}"/>
              </a:ext>
            </a:extLst>
          </p:cNvPr>
          <p:cNvSpPr>
            <a:spLocks noGrp="1" noChangeArrowheads="1"/>
          </p:cNvSpPr>
          <p:nvPr>
            <p:ph type="body" idx="1"/>
          </p:nvPr>
        </p:nvSpPr>
        <p:spPr>
          <a:xfrm>
            <a:off x="954088" y="6588125"/>
            <a:ext cx="5407025" cy="2809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p>
        </p:txBody>
      </p:sp>
    </p:spTree>
    <p:extLst>
      <p:ext uri="{BB962C8B-B14F-4D97-AF65-F5344CB8AC3E}">
        <p14:creationId xmlns:p14="http://schemas.microsoft.com/office/powerpoint/2010/main" val="84503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77CDA5E-2F96-4ED9-94B4-CCF9C2965B5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58A8C180-A649-4F46-BF83-1359BF973C7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6C2C943-E8DC-404B-8931-1B60F1DA95E2}"/>
              </a:ext>
            </a:extLst>
          </p:cNvPr>
          <p:cNvSpPr>
            <a:spLocks noGrp="1"/>
          </p:cNvSpPr>
          <p:nvPr>
            <p:ph type="sldNum" sz="quarter" idx="5"/>
          </p:nvPr>
        </p:nvSpPr>
        <p:spPr/>
        <p:txBody>
          <a:bodyPr/>
          <a:lstStyle/>
          <a:p>
            <a:pPr>
              <a:defRPr/>
            </a:pPr>
            <a:fld id="{B0A0B57A-EDE1-48F8-968D-4103C7E193DD}" type="slidenum">
              <a:rPr lang="en-US" smtClean="0"/>
              <a:pPr>
                <a:defRPr/>
              </a:pPr>
              <a:t>11</a:t>
            </a:fld>
            <a:endParaRPr lang="en-US" dirty="0"/>
          </a:p>
        </p:txBody>
      </p:sp>
    </p:spTree>
    <p:extLst>
      <p:ext uri="{BB962C8B-B14F-4D97-AF65-F5344CB8AC3E}">
        <p14:creationId xmlns:p14="http://schemas.microsoft.com/office/powerpoint/2010/main" val="200872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39738" y="708025"/>
            <a:ext cx="6435725" cy="3621088"/>
          </a:xfrm>
          <a:ln/>
        </p:spPr>
      </p:sp>
      <p:sp>
        <p:nvSpPr>
          <p:cNvPr id="3" name="Notes Placeholder 2"/>
          <p:cNvSpPr>
            <a:spLocks noGrp="1"/>
          </p:cNvSpPr>
          <p:nvPr>
            <p:ph type="body" idx="1"/>
          </p:nvPr>
        </p:nvSpPr>
        <p:spPr/>
        <p:txBody>
          <a:bodyPr>
            <a:normAutofit fontScale="55000" lnSpcReduction="20000"/>
          </a:bodyPr>
          <a:lstStyle/>
          <a:p>
            <a:pPr defTabSz="948507">
              <a:defRPr/>
            </a:pPr>
            <a:r>
              <a:rPr lang="en-US" b="1" dirty="0"/>
              <a:t>Description: </a:t>
            </a:r>
            <a:r>
              <a:rPr lang="en-US" dirty="0"/>
              <a:t>The conditions with the highest period prevalence rates are hypertension (57%) and hyperlipidemia (47%). Nearly one-third of the population has been treated for rheumatoid/</a:t>
            </a:r>
            <a:r>
              <a:rPr lang="en-US" dirty="0" err="1"/>
              <a:t>osteo</a:t>
            </a:r>
            <a:r>
              <a:rPr lang="en-US" dirty="0"/>
              <a:t>-arthritis (30%), ischemic heart disease (29%), and diabetes (28%).</a:t>
            </a:r>
          </a:p>
          <a:p>
            <a:pPr>
              <a:defRPr/>
            </a:pPr>
            <a:endParaRPr lang="en-US" dirty="0"/>
          </a:p>
          <a:p>
            <a:pPr>
              <a:defRPr/>
            </a:pPr>
            <a:r>
              <a:rPr lang="en-US" b="1" dirty="0"/>
              <a:t>Technical notes: </a:t>
            </a:r>
            <a:r>
              <a:rPr lang="en-US" dirty="0"/>
              <a:t>Period prevalence is calculated for these rates. Beneficiaries with full or nearly full fee-for-service (FFS) coverage during the year who received treatment for the condition within the condition-specified look back period. Chronic conditions have a 1 to 3 year look-back time period. Please refer to the CCW Chronic Condition Categories for algorithm criteria. Denominator is all who were enrolled in Medicare on or after January 1, 2013 and had full or nearly full FFS coverage (i.e., 11 or 12 months of Medicare Part A and B [or coverage until time of death] and one month or less of HMO coverage). Only females are included in the denominator for endometrial and female breast cancer; only males are included for prostate cancer and benign prostatic hyperplasia. Beneficiaries may be counted in more than one chronic condition category.</a:t>
            </a:r>
          </a:p>
        </p:txBody>
      </p:sp>
      <p:sp>
        <p:nvSpPr>
          <p:cNvPr id="4" name="Slide Number Placeholder 3"/>
          <p:cNvSpPr>
            <a:spLocks noGrp="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9516154D-6ED8-4872-A234-96C5012D5C8A}" type="slidenum">
              <a:rPr lang="en-US" altLang="en-US" sz="1200" smtClean="0">
                <a:latin typeface="Tahoma" panose="020B0604030504040204" pitchFamily="34" charset="0"/>
              </a:rPr>
              <a:pPr>
                <a:defRPr/>
              </a:pPr>
              <a:t>17</a:t>
            </a:fld>
            <a:endParaRPr lang="en-US" altLang="en-US" sz="1200">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77CDA5E-2F96-4ED9-94B4-CCF9C2965B5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58A8C180-A649-4F46-BF83-1359BF973C7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6C2C943-E8DC-404B-8931-1B60F1DA95E2}"/>
              </a:ext>
            </a:extLst>
          </p:cNvPr>
          <p:cNvSpPr>
            <a:spLocks noGrp="1"/>
          </p:cNvSpPr>
          <p:nvPr>
            <p:ph type="sldNum" sz="quarter" idx="5"/>
          </p:nvPr>
        </p:nvSpPr>
        <p:spPr/>
        <p:txBody>
          <a:bodyPr/>
          <a:lstStyle/>
          <a:p>
            <a:pPr>
              <a:defRPr/>
            </a:pPr>
            <a:fld id="{B0A0B57A-EDE1-48F8-968D-4103C7E193DD}" type="slidenum">
              <a:rPr lang="en-US" smtClean="0"/>
              <a:pPr>
                <a:defRPr/>
              </a:pPr>
              <a:t>19</a:t>
            </a:fld>
            <a:endParaRPr lang="en-US" dirty="0"/>
          </a:p>
        </p:txBody>
      </p:sp>
    </p:spTree>
    <p:extLst>
      <p:ext uri="{BB962C8B-B14F-4D97-AF65-F5344CB8AC3E}">
        <p14:creationId xmlns:p14="http://schemas.microsoft.com/office/powerpoint/2010/main" val="76162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BE74DA-8192-4800-923D-87E16C8DBE7E}"/>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6B36B86C-C4F3-4A32-A524-73060AFB2E6C}" type="slidenum">
              <a:rPr lang="en-US" altLang="en-US" sz="1200" smtClean="0">
                <a:latin typeface="Tahoma" panose="020B0604030504040204" pitchFamily="34" charset="0"/>
              </a:rPr>
              <a:pPr>
                <a:defRPr/>
              </a:pPr>
              <a:t>57</a:t>
            </a:fld>
            <a:endParaRPr lang="en-US" altLang="en-US" sz="1200">
              <a:latin typeface="Tahoma" panose="020B0604030504040204" pitchFamily="34" charset="0"/>
            </a:endParaRPr>
          </a:p>
        </p:txBody>
      </p:sp>
      <p:sp>
        <p:nvSpPr>
          <p:cNvPr id="111619" name="Rectangle 2">
            <a:extLst>
              <a:ext uri="{FF2B5EF4-FFF2-40B4-BE49-F238E27FC236}">
                <a16:creationId xmlns:a16="http://schemas.microsoft.com/office/drawing/2014/main" id="{6F04EF99-11D9-4A74-9AE1-DC60E1633E8E}"/>
              </a:ext>
            </a:extLst>
          </p:cNvPr>
          <p:cNvSpPr>
            <a:spLocks noGrp="1" noRot="1" noChangeAspect="1" noChangeArrowheads="1" noTextEdit="1"/>
          </p:cNvSpPr>
          <p:nvPr>
            <p:ph type="sldImg"/>
          </p:nvPr>
        </p:nvSpPr>
        <p:spPr>
          <a:xfrm>
            <a:off x="441325" y="708025"/>
            <a:ext cx="6435725" cy="3621088"/>
          </a:xfrm>
          <a:solidFill>
            <a:srgbClr val="FFFFFF"/>
          </a:solidFill>
          <a:ln/>
        </p:spPr>
      </p:sp>
      <p:sp>
        <p:nvSpPr>
          <p:cNvPr id="111620" name="Rectangle 3">
            <a:extLst>
              <a:ext uri="{FF2B5EF4-FFF2-40B4-BE49-F238E27FC236}">
                <a16:creationId xmlns:a16="http://schemas.microsoft.com/office/drawing/2014/main" id="{2F7946E3-B410-429F-AC6C-2931C37D76C3}"/>
              </a:ext>
            </a:extLst>
          </p:cNvPr>
          <p:cNvSpPr>
            <a:spLocks noGrp="1" noChangeArrowheads="1"/>
          </p:cNvSpPr>
          <p:nvPr>
            <p:ph type="body" idx="1"/>
          </p:nvPr>
        </p:nvSpPr>
        <p:spPr>
          <a:xfrm>
            <a:off x="954088" y="6588125"/>
            <a:ext cx="5407025" cy="280988"/>
          </a:xfrm>
          <a:solidFill>
            <a:srgbClr val="FFFFFF"/>
          </a:solidFill>
          <a:ln>
            <a:solidFill>
              <a:srgbClr val="000000"/>
            </a:solidFill>
          </a:ln>
        </p:spPr>
        <p:txBody>
          <a:bodyPr lIns="94820" tIns="47411" rIns="94820" bIns="47411"/>
          <a:lstStyle/>
          <a:p>
            <a:pPr eaLnBrk="1" hangingPunct="1"/>
            <a:endParaRPr lang="en-US" altLang="en-US"/>
          </a:p>
        </p:txBody>
      </p:sp>
    </p:spTree>
    <p:extLst>
      <p:ext uri="{BB962C8B-B14F-4D97-AF65-F5344CB8AC3E}">
        <p14:creationId xmlns:p14="http://schemas.microsoft.com/office/powerpoint/2010/main" val="52441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16C757-6592-44AE-8DEC-2D2872BD5E32}" type="datetimeFigureOut">
              <a:rPr lang="en-US"/>
              <a:pPr>
                <a:defRPr/>
              </a:pPr>
              <a:t>1/25/2018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A9DDA-DE53-47B3-9CE7-BCDA253CC328}" type="slidenum">
              <a:rPr lang="en-US"/>
              <a:pPr>
                <a:defRPr/>
              </a:pPr>
              <a:t>‹#›</a:t>
            </a:fld>
            <a:endParaRPr lang="en-US"/>
          </a:p>
        </p:txBody>
      </p:sp>
    </p:spTree>
    <p:extLst>
      <p:ext uri="{BB962C8B-B14F-4D97-AF65-F5344CB8AC3E}">
        <p14:creationId xmlns:p14="http://schemas.microsoft.com/office/powerpoint/2010/main" val="718176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89B3D-1DAF-4090-983B-1254D3418354}" type="datetimeFigureOut">
              <a:rPr lang="en-US"/>
              <a:pPr>
                <a:defRPr/>
              </a:pPr>
              <a:t>1/25/2018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223956-5A6C-4894-BFE4-3AF7572E797E}" type="slidenum">
              <a:rPr lang="en-US"/>
              <a:pPr>
                <a:defRPr/>
              </a:pPr>
              <a:t>‹#›</a:t>
            </a:fld>
            <a:endParaRPr lang="en-US"/>
          </a:p>
        </p:txBody>
      </p:sp>
    </p:spTree>
    <p:extLst>
      <p:ext uri="{BB962C8B-B14F-4D97-AF65-F5344CB8AC3E}">
        <p14:creationId xmlns:p14="http://schemas.microsoft.com/office/powerpoint/2010/main" val="114577914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E2D41-2F04-465E-882F-6F93FEB38CD1}" type="datetimeFigureOut">
              <a:rPr lang="en-US"/>
              <a:pPr>
                <a:defRPr/>
              </a:pPr>
              <a:t>1/25/2018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03B83-0FBC-4CC6-A037-C615E54334B9}" type="slidenum">
              <a:rPr lang="en-US"/>
              <a:pPr>
                <a:defRPr/>
              </a:pPr>
              <a:t>‹#›</a:t>
            </a:fld>
            <a:endParaRPr lang="en-US"/>
          </a:p>
        </p:txBody>
      </p:sp>
    </p:spTree>
    <p:extLst>
      <p:ext uri="{BB962C8B-B14F-4D97-AF65-F5344CB8AC3E}">
        <p14:creationId xmlns:p14="http://schemas.microsoft.com/office/powerpoint/2010/main" val="75842548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0A9BA9E3-7F47-4721-9C6E-181D3683CBE6}"/>
              </a:ext>
            </a:extLst>
          </p:cNvPr>
          <p:cNvSpPr>
            <a:spLocks noGrp="1" noChangeArrowheads="1"/>
          </p:cNvSpPr>
          <p:nvPr>
            <p:ph type="sldNum" sz="quarter" idx="10"/>
          </p:nvPr>
        </p:nvSpPr>
        <p:spPr bwMode="auto">
          <a:xfrm>
            <a:off x="8737600" y="6248400"/>
            <a:ext cx="2540000" cy="457200"/>
          </a:xfrm>
          <a:ln>
            <a:miter lim="800000"/>
            <a:headEnd/>
            <a:tailEnd/>
          </a:ln>
        </p:spPr>
        <p:txBody>
          <a:bodyPr wrap="square" numCol="1" anchor="t" anchorCtr="0" compatLnSpc="1">
            <a:prstTxWarp prst="textNoShape">
              <a:avLst/>
            </a:prstTxWarp>
          </a:bodyPr>
          <a:lstStyle>
            <a:lvl1pPr algn="r">
              <a:spcBef>
                <a:spcPct val="0"/>
              </a:spcBef>
              <a:defRPr sz="1050"/>
            </a:lvl1pPr>
          </a:lstStyle>
          <a:p>
            <a:pPr>
              <a:defRPr/>
            </a:pPr>
            <a:fld id="{A7330878-31E8-4D7C-8069-EDCBDD77D029}" type="slidenum">
              <a:rPr lang="en-US" altLang="en-US"/>
              <a:pPr>
                <a:defRPr/>
              </a:pPr>
              <a:t>‹#›</a:t>
            </a:fld>
            <a:endParaRPr lang="en-US" altLang="en-US"/>
          </a:p>
        </p:txBody>
      </p:sp>
    </p:spTree>
    <p:extLst>
      <p:ext uri="{BB962C8B-B14F-4D97-AF65-F5344CB8AC3E}">
        <p14:creationId xmlns:p14="http://schemas.microsoft.com/office/powerpoint/2010/main" val="98659870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288D22-1832-457B-9133-F335D29BBFCC}" type="datetimeFigureOut">
              <a:rPr lang="en-US"/>
              <a:pPr>
                <a:defRPr/>
              </a:pPr>
              <a:t>1/25/2018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C77AC0-6924-4A2E-B13A-DB417F5304F1}" type="slidenum">
              <a:rPr lang="en-US"/>
              <a:pPr>
                <a:defRPr/>
              </a:pPr>
              <a:t>‹#›</a:t>
            </a:fld>
            <a:endParaRPr lang="en-US"/>
          </a:p>
        </p:txBody>
      </p:sp>
    </p:spTree>
    <p:extLst>
      <p:ext uri="{BB962C8B-B14F-4D97-AF65-F5344CB8AC3E}">
        <p14:creationId xmlns:p14="http://schemas.microsoft.com/office/powerpoint/2010/main" val="195834424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3FC3C72-F71A-46F8-A909-E929AAA6109E}" type="datetimeFigureOut">
              <a:rPr lang="en-US"/>
              <a:pPr>
                <a:defRPr/>
              </a:pPr>
              <a:t>1/25/2018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47FBF6-8637-4813-AABE-9BC66DF8320E}" type="slidenum">
              <a:rPr lang="en-US"/>
              <a:pPr>
                <a:defRPr/>
              </a:pPr>
              <a:t>‹#›</a:t>
            </a:fld>
            <a:endParaRPr lang="en-US"/>
          </a:p>
        </p:txBody>
      </p:sp>
    </p:spTree>
    <p:extLst>
      <p:ext uri="{BB962C8B-B14F-4D97-AF65-F5344CB8AC3E}">
        <p14:creationId xmlns:p14="http://schemas.microsoft.com/office/powerpoint/2010/main" val="355744582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79062A-7F5E-4F9D-A155-E6253D1BFD50}" type="datetimeFigureOut">
              <a:rPr lang="en-US"/>
              <a:pPr>
                <a:defRPr/>
              </a:pPr>
              <a:t>1/25/2018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01AF32-6139-4562-A641-ACD171D92F6F}" type="slidenum">
              <a:rPr lang="en-US"/>
              <a:pPr>
                <a:defRPr/>
              </a:pPr>
              <a:t>‹#›</a:t>
            </a:fld>
            <a:endParaRPr lang="en-US"/>
          </a:p>
        </p:txBody>
      </p:sp>
    </p:spTree>
    <p:extLst>
      <p:ext uri="{BB962C8B-B14F-4D97-AF65-F5344CB8AC3E}">
        <p14:creationId xmlns:p14="http://schemas.microsoft.com/office/powerpoint/2010/main" val="392050820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E094A1-1E59-4EAF-8FB4-EAA4263D0CA9}" type="datetimeFigureOut">
              <a:rPr lang="en-US"/>
              <a:pPr>
                <a:defRPr/>
              </a:pPr>
              <a:t>1/25/2018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274234-AB47-4795-994B-22DDDF3F0E07}" type="slidenum">
              <a:rPr lang="en-US"/>
              <a:pPr>
                <a:defRPr/>
              </a:pPr>
              <a:t>‹#›</a:t>
            </a:fld>
            <a:endParaRPr lang="en-US"/>
          </a:p>
        </p:txBody>
      </p:sp>
    </p:spTree>
    <p:extLst>
      <p:ext uri="{BB962C8B-B14F-4D97-AF65-F5344CB8AC3E}">
        <p14:creationId xmlns:p14="http://schemas.microsoft.com/office/powerpoint/2010/main" val="176283536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392A6D-6E97-45F3-A50B-FD3F9C3CD192}" type="datetimeFigureOut">
              <a:rPr lang="en-US"/>
              <a:pPr>
                <a:defRPr/>
              </a:pPr>
              <a:t>1/25/2018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E6839D8-0B7B-4175-9468-9628F945C0A0}" type="slidenum">
              <a:rPr lang="en-US"/>
              <a:pPr>
                <a:defRPr/>
              </a:pPr>
              <a:t>‹#›</a:t>
            </a:fld>
            <a:endParaRPr lang="en-US"/>
          </a:p>
        </p:txBody>
      </p:sp>
    </p:spTree>
    <p:extLst>
      <p:ext uri="{BB962C8B-B14F-4D97-AF65-F5344CB8AC3E}">
        <p14:creationId xmlns:p14="http://schemas.microsoft.com/office/powerpoint/2010/main" val="340677944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B9C2AD-3AF2-4BC1-B31C-549025B7DB36}" type="datetimeFigureOut">
              <a:rPr lang="en-US"/>
              <a:pPr>
                <a:defRPr/>
              </a:pPr>
              <a:t>1/25/2018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7B3919-240B-4370-9F6C-A4203EA6D5A0}" type="slidenum">
              <a:rPr lang="en-US"/>
              <a:pPr>
                <a:defRPr/>
              </a:pPr>
              <a:t>‹#›</a:t>
            </a:fld>
            <a:endParaRPr lang="en-US"/>
          </a:p>
        </p:txBody>
      </p:sp>
    </p:spTree>
    <p:extLst>
      <p:ext uri="{BB962C8B-B14F-4D97-AF65-F5344CB8AC3E}">
        <p14:creationId xmlns:p14="http://schemas.microsoft.com/office/powerpoint/2010/main" val="386991847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6A6D931-0B93-4B44-A5DA-60AC94EF677E}" type="datetimeFigureOut">
              <a:rPr lang="en-US"/>
              <a:pPr>
                <a:defRPr/>
              </a:pPr>
              <a:t>1/25/2018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0C19A8-C5AF-408D-B1D8-71C7A2449492}" type="slidenum">
              <a:rPr lang="en-US"/>
              <a:pPr>
                <a:defRPr/>
              </a:pPr>
              <a:t>‹#›</a:t>
            </a:fld>
            <a:endParaRPr lang="en-US"/>
          </a:p>
        </p:txBody>
      </p:sp>
    </p:spTree>
    <p:extLst>
      <p:ext uri="{BB962C8B-B14F-4D97-AF65-F5344CB8AC3E}">
        <p14:creationId xmlns:p14="http://schemas.microsoft.com/office/powerpoint/2010/main" val="16936692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D5F02C5-4D51-440A-AB6B-742AAF2CEC95}" type="datetimeFigureOut">
              <a:rPr lang="en-US"/>
              <a:pPr>
                <a:defRPr/>
              </a:pPr>
              <a:t>1/25/2018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49FD76-9967-4A75-8ACF-22CA56A154AF}" type="slidenum">
              <a:rPr lang="en-US"/>
              <a:pPr>
                <a:defRPr/>
              </a:pPr>
              <a:t>‹#›</a:t>
            </a:fld>
            <a:endParaRPr lang="en-US"/>
          </a:p>
        </p:txBody>
      </p:sp>
    </p:spTree>
    <p:extLst>
      <p:ext uri="{BB962C8B-B14F-4D97-AF65-F5344CB8AC3E}">
        <p14:creationId xmlns:p14="http://schemas.microsoft.com/office/powerpoint/2010/main" val="396436205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AFAFA"/>
            </a:gs>
            <a:gs pos="100000">
              <a:srgbClr val="E4E4E4"/>
            </a:gs>
          </a:gsLst>
          <a:lin ang="189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14D191E-71D8-4DAD-85E2-11981477C810}" type="datetimeFigureOut">
              <a:rPr lang="en-US"/>
              <a:pPr>
                <a:defRPr/>
              </a:pPr>
              <a:t>1/25/2018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3A515E6-FDC9-4183-A960-625BA0FEB4F3}" type="slidenum">
              <a:rPr lang="en-US"/>
              <a:pPr>
                <a:defRPr/>
              </a:pPr>
              <a:t>‹#›</a:t>
            </a:fld>
            <a:endParaRPr lang="en-US"/>
          </a:p>
        </p:txBody>
      </p:sp>
      <p:cxnSp>
        <p:nvCxnSpPr>
          <p:cNvPr id="8" name="Straight Connector 7"/>
          <p:cNvCxnSpPr/>
          <p:nvPr userDrawn="1"/>
        </p:nvCxnSpPr>
        <p:spPr bwMode="auto">
          <a:xfrm>
            <a:off x="1452034" y="6172200"/>
            <a:ext cx="10739967" cy="0"/>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7315200" y="0"/>
            <a:ext cx="4876800" cy="2667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9550400" y="0"/>
            <a:ext cx="2641600" cy="3886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V="1">
            <a:off x="9652000" y="2667000"/>
            <a:ext cx="2540000" cy="3505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10566400" y="0"/>
            <a:ext cx="1625600" cy="57150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flipH="1">
            <a:off x="11353800" y="0"/>
            <a:ext cx="330200" cy="6858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flipV="1">
            <a:off x="8940800" y="3886200"/>
            <a:ext cx="3251200" cy="2971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flipH="1" flipV="1">
            <a:off x="8737600" y="0"/>
            <a:ext cx="3454400" cy="2667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flipV="1">
            <a:off x="10096501" y="0"/>
            <a:ext cx="2070100" cy="6858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flipH="1" flipV="1">
            <a:off x="5384800" y="0"/>
            <a:ext cx="6781800" cy="14478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H="1">
            <a:off x="1" y="0"/>
            <a:ext cx="1282700" cy="129540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924DE98B-147E-40D1-B6F0-389A703E57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9184" y="5978849"/>
            <a:ext cx="857250" cy="762000"/>
          </a:xfrm>
          <a:prstGeom prst="rect">
            <a:avLst/>
          </a:prstGeom>
        </p:spPr>
      </p:pic>
    </p:spTree>
  </p:cSld>
  <p:clrMap bg1="lt1" tx1="dk1" bg2="lt2" tx2="dk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 id="2147486759" r:id="rId12"/>
  </p:sldLayoutIdLst>
  <p:transition>
    <p:random/>
  </p:transition>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yperlink%20Openning.pptx"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1DDB59C2-7A07-4D18-848A-831B7B42EDFF}"/>
              </a:ext>
            </a:extLst>
          </p:cNvPr>
          <p:cNvSpPr>
            <a:spLocks noGrp="1"/>
          </p:cNvSpPr>
          <p:nvPr>
            <p:ph type="ctrTitle" idx="4294967295"/>
          </p:nvPr>
        </p:nvSpPr>
        <p:spPr>
          <a:xfrm>
            <a:off x="838200" y="5216720"/>
            <a:ext cx="7239000" cy="857250"/>
          </a:xfrm>
        </p:spPr>
        <p:txBody>
          <a:bodyPr/>
          <a:lstStyle/>
          <a:p>
            <a:r>
              <a:rPr lang="en-US" altLang="en-US" sz="2400" b="1" dirty="0"/>
              <a:t>Understanding the Risk Adjustment Factor and HCCs</a:t>
            </a:r>
            <a:br>
              <a:rPr lang="en-US" altLang="en-US" sz="2400" dirty="0"/>
            </a:br>
            <a:r>
              <a:rPr lang="en-US" altLang="en-US" sz="2100" dirty="0"/>
              <a:t>payment for performance</a:t>
            </a:r>
          </a:p>
        </p:txBody>
      </p:sp>
      <p:sp>
        <p:nvSpPr>
          <p:cNvPr id="7" name="Rectangle 10">
            <a:extLst>
              <a:ext uri="{FF2B5EF4-FFF2-40B4-BE49-F238E27FC236}">
                <a16:creationId xmlns:a16="http://schemas.microsoft.com/office/drawing/2014/main" id="{8A62E2A1-6D9E-40C6-9032-37712724373E}"/>
              </a:ext>
            </a:extLst>
          </p:cNvPr>
          <p:cNvSpPr txBox="1">
            <a:spLocks noChangeArrowheads="1"/>
          </p:cNvSpPr>
          <p:nvPr/>
        </p:nvSpPr>
        <p:spPr bwMode="blackGray">
          <a:xfrm>
            <a:off x="7427119" y="5238905"/>
            <a:ext cx="5429250" cy="639365"/>
          </a:xfrm>
          <a:prstGeom prst="rect">
            <a:avLst/>
          </a:prstGeom>
          <a:noFill/>
          <a:ln w="9525">
            <a:noFill/>
            <a:miter lim="800000"/>
            <a:headEnd/>
            <a:tailEnd/>
          </a:ln>
        </p:spPr>
        <p:txBody>
          <a:bodyPr/>
          <a:lstStyle/>
          <a:p>
            <a:pPr eaLnBrk="1" fontAlgn="auto" hangingPunct="1">
              <a:spcBef>
                <a:spcPct val="20000"/>
              </a:spcBef>
              <a:spcAft>
                <a:spcPts val="0"/>
              </a:spcAft>
              <a:buClr>
                <a:srgbClr val="0000CE"/>
              </a:buClr>
              <a:defRPr/>
            </a:pPr>
            <a:r>
              <a:rPr lang="en-US" sz="2100" b="1" kern="0" dirty="0">
                <a:latin typeface="+mj-lt"/>
              </a:rPr>
              <a:t>Steve Adams, </a:t>
            </a:r>
            <a:r>
              <a:rPr lang="en-US" sz="1050" b="1" kern="0" dirty="0">
                <a:latin typeface="+mj-lt"/>
              </a:rPr>
              <a:t>MCS, COC, CPC, CPMA, CPC-I, PCS, FCS, COA</a:t>
            </a:r>
          </a:p>
          <a:p>
            <a:pPr eaLnBrk="1" fontAlgn="auto" hangingPunct="1">
              <a:spcBef>
                <a:spcPct val="20000"/>
              </a:spcBef>
              <a:spcAft>
                <a:spcPts val="0"/>
              </a:spcAft>
              <a:buClr>
                <a:srgbClr val="0000CE"/>
              </a:buClr>
              <a:defRPr/>
            </a:pPr>
            <a:r>
              <a:rPr lang="en-US" sz="1200" b="1" kern="0" dirty="0">
                <a:latin typeface="+mj-lt"/>
              </a:rPr>
              <a:t> </a:t>
            </a:r>
            <a:r>
              <a:rPr lang="en-US" sz="1200" kern="0" dirty="0">
                <a:latin typeface="+mj-lt"/>
              </a:rPr>
              <a:t>email: steve.adams@inhealthps.com</a:t>
            </a:r>
          </a:p>
          <a:p>
            <a:pPr eaLnBrk="1" fontAlgn="auto" hangingPunct="1">
              <a:spcBef>
                <a:spcPct val="20000"/>
              </a:spcBef>
              <a:spcAft>
                <a:spcPts val="0"/>
              </a:spcAft>
              <a:buClr>
                <a:srgbClr val="0000CE"/>
              </a:buClr>
              <a:defRPr/>
            </a:pPr>
            <a:r>
              <a:rPr lang="en-US" sz="1200" kern="0" dirty="0">
                <a:latin typeface="+mj-lt"/>
              </a:rPr>
              <a:t> web: thecodingeducator.com</a:t>
            </a:r>
          </a:p>
          <a:p>
            <a:pPr eaLnBrk="1" fontAlgn="auto" hangingPunct="1">
              <a:spcBef>
                <a:spcPct val="20000"/>
              </a:spcBef>
              <a:spcAft>
                <a:spcPts val="0"/>
              </a:spcAft>
              <a:buClr>
                <a:srgbClr val="0000CE"/>
              </a:buClr>
              <a:defRPr/>
            </a:pPr>
            <a:endParaRPr lang="en-US" sz="1200" b="1" kern="0" dirty="0">
              <a:solidFill>
                <a:srgbClr val="0E00C8"/>
              </a:solidFill>
              <a:effectLst>
                <a:outerShdw blurRad="38100" dist="38100" dir="2700000" algn="tl">
                  <a:srgbClr val="C0C0C0"/>
                </a:outerShdw>
              </a:effectLst>
              <a:latin typeface="+mn-lt"/>
            </a:endParaRPr>
          </a:p>
        </p:txBody>
      </p:sp>
      <p:cxnSp>
        <p:nvCxnSpPr>
          <p:cNvPr id="4" name="Straight Connector 3">
            <a:extLst>
              <a:ext uri="{FF2B5EF4-FFF2-40B4-BE49-F238E27FC236}">
                <a16:creationId xmlns:a16="http://schemas.microsoft.com/office/drawing/2014/main" id="{91684D1C-161A-46DD-A3A7-B6D9F5798FCA}"/>
              </a:ext>
            </a:extLst>
          </p:cNvPr>
          <p:cNvCxnSpPr/>
          <p:nvPr/>
        </p:nvCxnSpPr>
        <p:spPr>
          <a:xfrm>
            <a:off x="2695576" y="3714750"/>
            <a:ext cx="6829425" cy="0"/>
          </a:xfrm>
          <a:prstGeom prst="line">
            <a:avLst/>
          </a:prstGeom>
        </p:spPr>
        <p:style>
          <a:lnRef idx="2">
            <a:schemeClr val="dk1"/>
          </a:lnRef>
          <a:fillRef idx="0">
            <a:schemeClr val="dk1"/>
          </a:fillRef>
          <a:effectRef idx="1">
            <a:schemeClr val="dk1"/>
          </a:effectRef>
          <a:fontRef idx="minor">
            <a:schemeClr val="tx1"/>
          </a:fontRef>
        </p:style>
      </p:cxnSp>
      <p:pic>
        <p:nvPicPr>
          <p:cNvPr id="5125" name="Picture 1">
            <a:hlinkClick r:id="rId3" action="ppaction://hlinkpres?slideindex=1&amp;slidetitle="/>
            <a:extLst>
              <a:ext uri="{FF2B5EF4-FFF2-40B4-BE49-F238E27FC236}">
                <a16:creationId xmlns:a16="http://schemas.microsoft.com/office/drawing/2014/main" id="{851774FA-95EF-48C5-94B4-A61767F1D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585087"/>
            <a:ext cx="12192000" cy="587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783859"/>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3200" b="1"/>
              <a:t>Risk Adjustment Factor</a:t>
            </a:r>
          </a:p>
        </p:txBody>
      </p:sp>
      <p:sp>
        <p:nvSpPr>
          <p:cNvPr id="26627" name="Content Placeholder 2"/>
          <p:cNvSpPr>
            <a:spLocks noGrp="1"/>
          </p:cNvSpPr>
          <p:nvPr>
            <p:ph idx="1"/>
          </p:nvPr>
        </p:nvSpPr>
        <p:spPr>
          <a:xfrm>
            <a:off x="6049182" y="802638"/>
            <a:ext cx="5408696" cy="5252722"/>
          </a:xfrm>
        </p:spPr>
        <p:txBody>
          <a:bodyPr anchor="ctr">
            <a:normAutofit/>
          </a:bodyPr>
          <a:lstStyle/>
          <a:p>
            <a:pPr marL="0" indent="0">
              <a:buNone/>
            </a:pPr>
            <a:r>
              <a:rPr lang="en-US" altLang="en-US" sz="2400">
                <a:solidFill>
                  <a:schemeClr val="bg1"/>
                </a:solidFill>
              </a:rPr>
              <a:t>The purpose for the Centers for Medicare and Medicaid Services (CMS) to conduct Risk Adjustment Factors is to pay plans for the risk of the beneficiaries they enroll, instead of calculating an average amount of Medicare/Medicare Advantage beneficiaries</a:t>
            </a:r>
          </a:p>
        </p:txBody>
      </p:sp>
    </p:spTree>
  </p:cSld>
  <p:clrMapOvr>
    <a:masterClrMapping/>
  </p:clrMapOvr>
  <p:transition advTm="60467">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4967AF2-6C67-4163-BEE7-1808288D4FB7}"/>
              </a:ext>
            </a:extLst>
          </p:cNvPr>
          <p:cNvSpPr>
            <a:spLocks noGrp="1"/>
          </p:cNvSpPr>
          <p:nvPr>
            <p:ph type="body" idx="4294967295"/>
          </p:nvPr>
        </p:nvSpPr>
        <p:spPr>
          <a:xfrm>
            <a:off x="228600" y="1512093"/>
            <a:ext cx="7467600" cy="3821113"/>
          </a:xfrm>
        </p:spPr>
        <p:txBody>
          <a:bodyPr lIns="91429" tIns="45714" rIns="91429" bIns="45714"/>
          <a:lstStyle/>
          <a:p>
            <a:pPr marL="628650" lvl="1" indent="-231775">
              <a:buFont typeface="Arial" panose="020B0604020202020204" pitchFamily="34" charset="0"/>
              <a:buNone/>
            </a:pPr>
            <a:endParaRPr lang="en-US" altLang="en-US" sz="800" b="1" dirty="0">
              <a:solidFill>
                <a:srgbClr val="4D878D"/>
              </a:solidFill>
              <a:latin typeface="Helvetica 55 Roman"/>
            </a:endParaRPr>
          </a:p>
          <a:p>
            <a:pPr marL="628650" lvl="1" indent="-231775">
              <a:buFont typeface="Arial" panose="020B0604020202020204" pitchFamily="34" charset="0"/>
              <a:buNone/>
            </a:pPr>
            <a:r>
              <a:rPr lang="en-US" altLang="en-US" sz="1200" dirty="0">
                <a:latin typeface="Helvetica 55 Roman"/>
              </a:rPr>
              <a:t> </a:t>
            </a:r>
          </a:p>
          <a:p>
            <a:pPr marL="628650" lvl="1" indent="-231775">
              <a:buFont typeface="Arial" panose="020B0604020202020204" pitchFamily="34" charset="0"/>
              <a:buNone/>
            </a:pPr>
            <a:r>
              <a:rPr lang="en-US" altLang="en-US" b="1" dirty="0">
                <a:latin typeface="Helvetica 55 Roman"/>
              </a:rPr>
              <a:t>HCC (Hierarchical Condition Category)</a:t>
            </a:r>
          </a:p>
          <a:p>
            <a:pPr marL="628650" lvl="1" indent="-231775">
              <a:buFont typeface="Arial" panose="020B0604020202020204" pitchFamily="34" charset="0"/>
              <a:buNone/>
            </a:pPr>
            <a:r>
              <a:rPr lang="en-US" altLang="en-US" dirty="0">
                <a:latin typeface="Helvetica 55 Roman"/>
              </a:rPr>
              <a:t>	</a:t>
            </a:r>
            <a:r>
              <a:rPr lang="en-US" altLang="en-US" dirty="0">
                <a:latin typeface="Helvetica 55 Roman"/>
                <a:cs typeface="Arial" panose="020B0604020202020204" pitchFamily="34" charset="0"/>
              </a:rPr>
              <a:t>▪ </a:t>
            </a:r>
            <a:r>
              <a:rPr lang="en-US" altLang="en-US" dirty="0">
                <a:latin typeface="Helvetica 55 Roman"/>
              </a:rPr>
              <a:t>Per CMS, the diagnosis codes are recorded per </a:t>
            </a:r>
            <a:br>
              <a:rPr lang="en-US" altLang="en-US" dirty="0">
                <a:latin typeface="Helvetica 55 Roman"/>
              </a:rPr>
            </a:br>
            <a:r>
              <a:rPr lang="en-US" altLang="en-US" dirty="0">
                <a:latin typeface="Helvetica 55 Roman"/>
              </a:rPr>
              <a:t>  year, meaning each condition must be </a:t>
            </a:r>
            <a:br>
              <a:rPr lang="en-US" altLang="en-US" dirty="0">
                <a:latin typeface="Helvetica 55 Roman"/>
              </a:rPr>
            </a:br>
            <a:r>
              <a:rPr lang="en-US" altLang="en-US" dirty="0">
                <a:latin typeface="Helvetica 55 Roman"/>
              </a:rPr>
              <a:t>  documented and coded each year. </a:t>
            </a:r>
            <a:br>
              <a:rPr lang="en-US" altLang="en-US" dirty="0">
                <a:latin typeface="Helvetica 55 Roman"/>
              </a:rPr>
            </a:br>
            <a:endParaRPr lang="en-US" altLang="en-US" sz="500" dirty="0">
              <a:latin typeface="Helvetica 55 Roman"/>
            </a:endParaRPr>
          </a:p>
          <a:p>
            <a:pPr marL="628650" lvl="1" indent="-231775">
              <a:buFont typeface="Arial" panose="020B0604020202020204" pitchFamily="34" charset="0"/>
              <a:buNone/>
            </a:pPr>
            <a:r>
              <a:rPr lang="en-US" altLang="en-US" dirty="0">
                <a:latin typeface="Helvetica 55 Roman"/>
              </a:rPr>
              <a:t>	</a:t>
            </a:r>
            <a:r>
              <a:rPr lang="en-US" altLang="en-US" dirty="0">
                <a:latin typeface="Helvetica 55 Roman"/>
                <a:cs typeface="Arial" panose="020B0604020202020204" pitchFamily="34" charset="0"/>
              </a:rPr>
              <a:t>▪ </a:t>
            </a:r>
            <a:r>
              <a:rPr lang="en-US" altLang="en-US" dirty="0">
                <a:latin typeface="Helvetica 55 Roman"/>
              </a:rPr>
              <a:t>Diagnoses that demonstrate similar resource   </a:t>
            </a:r>
            <a:br>
              <a:rPr lang="en-US" altLang="en-US" dirty="0">
                <a:latin typeface="Helvetica 55 Roman"/>
              </a:rPr>
            </a:br>
            <a:r>
              <a:rPr lang="en-US" altLang="en-US" dirty="0">
                <a:latin typeface="Helvetica 55 Roman"/>
              </a:rPr>
              <a:t>  usage are categorized together. </a:t>
            </a:r>
            <a:endParaRPr lang="en-US" altLang="en-US" sz="1200" dirty="0">
              <a:latin typeface="Helvetica 55 Roman"/>
            </a:endParaRPr>
          </a:p>
          <a:p>
            <a:pPr marL="628650" lvl="1" indent="-231775">
              <a:buFont typeface="Arial" panose="020B0604020202020204" pitchFamily="34" charset="0"/>
              <a:buNone/>
            </a:pPr>
            <a:endParaRPr lang="en-US" altLang="en-US" sz="500" dirty="0">
              <a:latin typeface="Helvetica 55 Roman"/>
            </a:endParaRPr>
          </a:p>
          <a:p>
            <a:pPr marL="628650" lvl="1" indent="-231775">
              <a:buFont typeface="Arial" panose="020B0604020202020204" pitchFamily="34" charset="0"/>
              <a:buNone/>
            </a:pPr>
            <a:r>
              <a:rPr lang="en-US" altLang="en-US" dirty="0">
                <a:latin typeface="Helvetica 55 Roman"/>
                <a:cs typeface="Arial" panose="020B0604020202020204" pitchFamily="34" charset="0"/>
              </a:rPr>
              <a:t>	▪ </a:t>
            </a:r>
            <a:r>
              <a:rPr lang="en-US" altLang="en-US" dirty="0">
                <a:latin typeface="Helvetica 55 Roman"/>
              </a:rPr>
              <a:t>CMS designed the equation so that the average </a:t>
            </a:r>
            <a:br>
              <a:rPr lang="en-US" altLang="en-US" dirty="0">
                <a:latin typeface="Helvetica 55 Roman"/>
              </a:rPr>
            </a:br>
            <a:r>
              <a:rPr lang="en-US" altLang="en-US" dirty="0">
                <a:latin typeface="Helvetica 55 Roman"/>
              </a:rPr>
              <a:t>  Medicare FFS patient has the score of </a:t>
            </a:r>
            <a:r>
              <a:rPr lang="en-US" altLang="en-US" b="1" u="sng" dirty="0">
                <a:solidFill>
                  <a:srgbClr val="FF0000"/>
                </a:solidFill>
                <a:latin typeface="Helvetica 55 Roman"/>
              </a:rPr>
              <a:t>1.00</a:t>
            </a:r>
            <a:r>
              <a:rPr lang="en-US" altLang="en-US" dirty="0">
                <a:solidFill>
                  <a:srgbClr val="FF0000"/>
                </a:solidFill>
                <a:latin typeface="Helvetica 55 Roman"/>
              </a:rPr>
              <a:t>.</a:t>
            </a:r>
          </a:p>
        </p:txBody>
      </p:sp>
      <p:sp>
        <p:nvSpPr>
          <p:cNvPr id="10243" name="Rectangle 4">
            <a:extLst>
              <a:ext uri="{FF2B5EF4-FFF2-40B4-BE49-F238E27FC236}">
                <a16:creationId xmlns:a16="http://schemas.microsoft.com/office/drawing/2014/main" id="{DC87BB55-3CCB-4A96-92C9-753467A44456}"/>
              </a:ext>
            </a:extLst>
          </p:cNvPr>
          <p:cNvSpPr>
            <a:spLocks noGrp="1"/>
          </p:cNvSpPr>
          <p:nvPr>
            <p:ph type="title" idx="4294967295"/>
          </p:nvPr>
        </p:nvSpPr>
        <p:spPr>
          <a:xfrm>
            <a:off x="688975" y="685800"/>
            <a:ext cx="8226425" cy="611188"/>
          </a:xfrm>
        </p:spPr>
        <p:txBody>
          <a:bodyPr lIns="91429" tIns="45714" rIns="91429" bIns="45714"/>
          <a:lstStyle/>
          <a:p>
            <a:r>
              <a:rPr lang="en-US" altLang="en-US" sz="5400" b="1"/>
              <a:t>Risk Adjustment Overview:</a:t>
            </a:r>
          </a:p>
        </p:txBody>
      </p:sp>
      <p:sp>
        <p:nvSpPr>
          <p:cNvPr id="46085" name="Rectangle 3">
            <a:extLst>
              <a:ext uri="{FF2B5EF4-FFF2-40B4-BE49-F238E27FC236}">
                <a16:creationId xmlns:a16="http://schemas.microsoft.com/office/drawing/2014/main" id="{DD556A98-8B85-454E-BE5F-C10D93D8EE77}"/>
              </a:ext>
            </a:extLst>
          </p:cNvPr>
          <p:cNvSpPr>
            <a:spLocks noChangeArrowheads="1"/>
          </p:cNvSpPr>
          <p:nvPr/>
        </p:nvSpPr>
        <p:spPr bwMode="auto">
          <a:xfrm>
            <a:off x="7848600" y="1447800"/>
            <a:ext cx="22510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sz="2000" b="1">
                <a:solidFill>
                  <a:schemeClr val="tx1"/>
                </a:solidFill>
                <a:latin typeface="Arial" pitchFamily="34" charset="0"/>
                <a:ea typeface="Arial Unicode MS" pitchFamily="34" charset="-128"/>
                <a:cs typeface="Arial Unicode MS" pitchFamily="34" charset="-128"/>
              </a:defRPr>
            </a:lvl1pPr>
            <a:lvl2pPr marL="742950" indent="-285750" eaLnBrk="0" hangingPunct="0">
              <a:defRPr sz="2000" b="1">
                <a:solidFill>
                  <a:schemeClr val="tx1"/>
                </a:solidFill>
                <a:latin typeface="Arial" pitchFamily="34" charset="0"/>
                <a:ea typeface="Arial Unicode MS" pitchFamily="34" charset="-128"/>
                <a:cs typeface="Arial Unicode MS" pitchFamily="34" charset="-128"/>
              </a:defRPr>
            </a:lvl2pPr>
            <a:lvl3pPr marL="1143000" indent="-228600" eaLnBrk="0" hangingPunct="0">
              <a:defRPr sz="2000" b="1">
                <a:solidFill>
                  <a:schemeClr val="tx1"/>
                </a:solidFill>
                <a:latin typeface="Arial" pitchFamily="34" charset="0"/>
                <a:ea typeface="Arial Unicode MS" pitchFamily="34" charset="-128"/>
                <a:cs typeface="Arial Unicode MS" pitchFamily="34" charset="-128"/>
              </a:defRPr>
            </a:lvl3pPr>
            <a:lvl4pPr marL="1600200" indent="-228600" eaLnBrk="0" hangingPunct="0">
              <a:defRPr sz="2000" b="1">
                <a:solidFill>
                  <a:schemeClr val="tx1"/>
                </a:solidFill>
                <a:latin typeface="Arial" pitchFamily="34" charset="0"/>
                <a:ea typeface="Arial Unicode MS" pitchFamily="34" charset="-128"/>
                <a:cs typeface="Arial Unicode MS" pitchFamily="34" charset="-128"/>
              </a:defRPr>
            </a:lvl4pPr>
            <a:lvl5pPr marL="2057400" indent="-228600" eaLnBrk="0" hangingPunct="0">
              <a:defRPr sz="2000" b="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9pPr>
          </a:lstStyle>
          <a:p>
            <a:pPr algn="ctr" eaLnBrk="1" hangingPunct="1">
              <a:spcBef>
                <a:spcPct val="20000"/>
              </a:spcBef>
              <a:buClr>
                <a:srgbClr val="EF3E42"/>
              </a:buClr>
              <a:buFont typeface="Wingdings" pitchFamily="2" charset="2"/>
              <a:buNone/>
              <a:defRPr/>
            </a:pPr>
            <a:r>
              <a:rPr lang="en-US" altLang="en-US" sz="2800" dirty="0"/>
              <a:t>E11.9 ICD-10</a:t>
            </a:r>
            <a:r>
              <a:rPr lang="en-US" altLang="en-US" sz="2400" dirty="0"/>
              <a:t> </a:t>
            </a:r>
          </a:p>
          <a:p>
            <a:pPr algn="ctr" eaLnBrk="1" hangingPunct="1">
              <a:spcBef>
                <a:spcPct val="20000"/>
              </a:spcBef>
              <a:buClr>
                <a:srgbClr val="EF3E42"/>
              </a:buClr>
              <a:buFont typeface="Wingdings" pitchFamily="2" charset="2"/>
              <a:buNone/>
              <a:defRPr/>
            </a:pPr>
            <a:endParaRPr lang="en-US" altLang="en-US" sz="2400" b="0" dirty="0">
              <a:solidFill>
                <a:schemeClr val="accent6">
                  <a:lumMod val="60000"/>
                  <a:lumOff val="40000"/>
                </a:schemeClr>
              </a:solidFill>
            </a:endParaRPr>
          </a:p>
          <a:p>
            <a:pPr algn="ctr" eaLnBrk="1" hangingPunct="1">
              <a:spcBef>
                <a:spcPct val="20000"/>
              </a:spcBef>
              <a:buClr>
                <a:srgbClr val="EF3E42"/>
              </a:buClr>
              <a:buFont typeface="Wingdings" pitchFamily="2" charset="2"/>
              <a:buNone/>
              <a:defRPr/>
            </a:pPr>
            <a:endParaRPr lang="en-US" altLang="en-US" sz="2400" dirty="0">
              <a:solidFill>
                <a:schemeClr val="accent6">
                  <a:lumMod val="60000"/>
                  <a:lumOff val="40000"/>
                </a:schemeClr>
              </a:solidFill>
            </a:endParaRPr>
          </a:p>
          <a:p>
            <a:pPr algn="ctr" eaLnBrk="1" hangingPunct="1">
              <a:spcBef>
                <a:spcPct val="20000"/>
              </a:spcBef>
              <a:buClr>
                <a:srgbClr val="EF3E42"/>
              </a:buClr>
              <a:buFont typeface="Wingdings" pitchFamily="2" charset="2"/>
              <a:buNone/>
              <a:defRPr/>
            </a:pPr>
            <a:r>
              <a:rPr lang="en-US" altLang="en-US" sz="2800" dirty="0"/>
              <a:t>19 HCC</a:t>
            </a:r>
            <a:r>
              <a:rPr lang="en-US" altLang="en-US" sz="2400" dirty="0"/>
              <a:t> </a:t>
            </a:r>
          </a:p>
          <a:p>
            <a:pPr algn="ctr" eaLnBrk="1" hangingPunct="1">
              <a:spcBef>
                <a:spcPct val="20000"/>
              </a:spcBef>
              <a:buClr>
                <a:srgbClr val="EF3E42"/>
              </a:buClr>
              <a:buFont typeface="Wingdings" pitchFamily="2" charset="2"/>
              <a:buNone/>
              <a:defRPr/>
            </a:pPr>
            <a:r>
              <a:rPr lang="en-US" altLang="en-US" sz="2400" dirty="0">
                <a:solidFill>
                  <a:schemeClr val="accent6">
                    <a:lumMod val="60000"/>
                    <a:lumOff val="40000"/>
                  </a:schemeClr>
                </a:solidFill>
              </a:rPr>
              <a:t> </a:t>
            </a:r>
          </a:p>
          <a:p>
            <a:pPr algn="ctr" eaLnBrk="1" hangingPunct="1">
              <a:spcBef>
                <a:spcPct val="20000"/>
              </a:spcBef>
              <a:buClr>
                <a:srgbClr val="EF3E42"/>
              </a:buClr>
              <a:buFont typeface="Wingdings" pitchFamily="2" charset="2"/>
              <a:buNone/>
              <a:defRPr/>
            </a:pPr>
            <a:r>
              <a:rPr lang="en-US" altLang="en-US" sz="2400" dirty="0">
                <a:solidFill>
                  <a:schemeClr val="accent6">
                    <a:lumMod val="60000"/>
                    <a:lumOff val="40000"/>
                  </a:schemeClr>
                </a:solidFill>
              </a:rPr>
              <a:t> </a:t>
            </a:r>
          </a:p>
          <a:p>
            <a:pPr algn="ctr" eaLnBrk="1" hangingPunct="1">
              <a:spcBef>
                <a:spcPct val="20000"/>
              </a:spcBef>
              <a:buClr>
                <a:srgbClr val="EF3E42"/>
              </a:buClr>
              <a:buFont typeface="Wingdings" pitchFamily="2" charset="2"/>
              <a:buNone/>
              <a:defRPr/>
            </a:pPr>
            <a:r>
              <a:rPr lang="en-US" altLang="en-US" sz="2800" dirty="0"/>
              <a:t>RAF</a:t>
            </a:r>
            <a:br>
              <a:rPr lang="en-US" altLang="en-US" sz="2800" dirty="0"/>
            </a:br>
            <a:r>
              <a:rPr lang="en-US" altLang="en-US" sz="2800" dirty="0"/>
              <a:t>Score = .105</a:t>
            </a:r>
          </a:p>
          <a:p>
            <a:pPr algn="ctr" eaLnBrk="1" hangingPunct="1">
              <a:spcBef>
                <a:spcPct val="20000"/>
              </a:spcBef>
              <a:buClr>
                <a:srgbClr val="EF3E42"/>
              </a:buClr>
              <a:buFont typeface="Wingdings" pitchFamily="2" charset="2"/>
              <a:buNone/>
              <a:defRPr/>
            </a:pPr>
            <a:r>
              <a:rPr lang="en-US" altLang="en-US" sz="2400" b="0" dirty="0">
                <a:solidFill>
                  <a:schemeClr val="accent6">
                    <a:lumMod val="60000"/>
                    <a:lumOff val="40000"/>
                  </a:schemeClr>
                </a:solidFill>
              </a:rPr>
              <a:t> </a:t>
            </a:r>
          </a:p>
        </p:txBody>
      </p:sp>
      <p:sp>
        <p:nvSpPr>
          <p:cNvPr id="10245" name="Line 5">
            <a:extLst>
              <a:ext uri="{FF2B5EF4-FFF2-40B4-BE49-F238E27FC236}">
                <a16:creationId xmlns:a16="http://schemas.microsoft.com/office/drawing/2014/main" id="{5A1352E7-E955-4A2A-8FEE-04F586BAB3A0}"/>
              </a:ext>
            </a:extLst>
          </p:cNvPr>
          <p:cNvSpPr>
            <a:spLocks noChangeShapeType="1"/>
          </p:cNvSpPr>
          <p:nvPr/>
        </p:nvSpPr>
        <p:spPr bwMode="auto">
          <a:xfrm>
            <a:off x="8837613" y="1981200"/>
            <a:ext cx="0" cy="76676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6" name="Line 6">
            <a:extLst>
              <a:ext uri="{FF2B5EF4-FFF2-40B4-BE49-F238E27FC236}">
                <a16:creationId xmlns:a16="http://schemas.microsoft.com/office/drawing/2014/main" id="{5C0FE98E-99CD-490E-A1AD-E8AF26773052}"/>
              </a:ext>
            </a:extLst>
          </p:cNvPr>
          <p:cNvSpPr>
            <a:spLocks noChangeShapeType="1"/>
          </p:cNvSpPr>
          <p:nvPr/>
        </p:nvSpPr>
        <p:spPr bwMode="auto">
          <a:xfrm>
            <a:off x="8837613" y="3422650"/>
            <a:ext cx="0" cy="76835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0948124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5C74-F7E1-425E-A023-527902517A3B}"/>
              </a:ext>
            </a:extLst>
          </p:cNvPr>
          <p:cNvSpPr>
            <a:spLocks noGrp="1"/>
          </p:cNvSpPr>
          <p:nvPr>
            <p:ph type="title"/>
          </p:nvPr>
        </p:nvSpPr>
        <p:spPr/>
        <p:txBody>
          <a:bodyPr/>
          <a:lstStyle/>
          <a:p>
            <a:r>
              <a:rPr lang="en-US" b="1" dirty="0"/>
              <a:t>Average Medicare Patient</a:t>
            </a:r>
          </a:p>
        </p:txBody>
      </p:sp>
      <p:sp>
        <p:nvSpPr>
          <p:cNvPr id="3" name="Content Placeholder 2">
            <a:extLst>
              <a:ext uri="{FF2B5EF4-FFF2-40B4-BE49-F238E27FC236}">
                <a16:creationId xmlns:a16="http://schemas.microsoft.com/office/drawing/2014/main" id="{07FEAF0A-D6A5-45C7-976F-EDDC12088656}"/>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651F8F8F-FC75-44BB-B977-D5ECB231B6D7}"/>
              </a:ext>
            </a:extLst>
          </p:cNvPr>
          <p:cNvSpPr/>
          <p:nvPr/>
        </p:nvSpPr>
        <p:spPr>
          <a:xfrm>
            <a:off x="3657600" y="2514600"/>
            <a:ext cx="3809999" cy="1323439"/>
          </a:xfrm>
          <a:prstGeom prst="rect">
            <a:avLst/>
          </a:prstGeom>
          <a:noFill/>
        </p:spPr>
        <p:txBody>
          <a:bodyPr wrap="square" lIns="91440" tIns="45720" rIns="91440" bIns="45720">
            <a:spAutoFit/>
          </a:bodyPr>
          <a:lstStyle/>
          <a:p>
            <a:pPr algn="ctr"/>
            <a:r>
              <a:rPr lang="en-US" sz="8000" b="1" dirty="0">
                <a:ln w="12700">
                  <a:solidFill>
                    <a:schemeClr val="tx2">
                      <a:lumMod val="75000"/>
                    </a:schemeClr>
                  </a:solidFill>
                  <a:prstDash val="solid"/>
                </a:ln>
                <a:solidFill>
                  <a:srgbClr val="800000"/>
                </a:solidFill>
                <a:effectLst>
                  <a:outerShdw dist="38100" dir="2640000" algn="bl" rotWithShape="0">
                    <a:schemeClr val="tx2">
                      <a:lumMod val="75000"/>
                    </a:schemeClr>
                  </a:outerShdw>
                </a:effectLst>
              </a:rPr>
              <a:t>0.4</a:t>
            </a:r>
            <a:endParaRPr lang="en-US" sz="8000" b="1" cap="none" spc="0" dirty="0">
              <a:ln w="12700">
                <a:solidFill>
                  <a:schemeClr val="tx2">
                    <a:lumMod val="75000"/>
                  </a:schemeClr>
                </a:solidFill>
                <a:prstDash val="solid"/>
              </a:ln>
              <a:solidFill>
                <a:srgbClr val="80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02442080"/>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5C74-F7E1-425E-A023-527902517A3B}"/>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07FEAF0A-D6A5-45C7-976F-EDDC12088656}"/>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651F8F8F-FC75-44BB-B977-D5ECB231B6D7}"/>
              </a:ext>
            </a:extLst>
          </p:cNvPr>
          <p:cNvSpPr/>
          <p:nvPr/>
        </p:nvSpPr>
        <p:spPr>
          <a:xfrm>
            <a:off x="3657600" y="2514600"/>
            <a:ext cx="3809999" cy="1323439"/>
          </a:xfrm>
          <a:prstGeom prst="rect">
            <a:avLst/>
          </a:prstGeom>
          <a:noFill/>
        </p:spPr>
        <p:txBody>
          <a:bodyPr wrap="square" lIns="91440" tIns="45720" rIns="91440" bIns="45720">
            <a:spAutoFit/>
          </a:bodyPr>
          <a:lstStyle/>
          <a:p>
            <a:pPr algn="ctr"/>
            <a:r>
              <a:rPr lang="en-US" sz="8000" b="1" cap="none" spc="0" dirty="0">
                <a:ln w="12700">
                  <a:solidFill>
                    <a:schemeClr val="tx2">
                      <a:lumMod val="75000"/>
                    </a:schemeClr>
                  </a:solidFill>
                  <a:prstDash val="solid"/>
                </a:ln>
                <a:solidFill>
                  <a:srgbClr val="800000"/>
                </a:solidFill>
                <a:effectLst>
                  <a:outerShdw dist="38100" dir="2640000" algn="bl" rotWithShape="0">
                    <a:schemeClr val="tx2">
                      <a:lumMod val="75000"/>
                    </a:schemeClr>
                  </a:outerShdw>
                </a:effectLst>
              </a:rPr>
              <a:t>1.0 - 2.0</a:t>
            </a:r>
          </a:p>
        </p:txBody>
      </p:sp>
    </p:spTree>
    <p:extLst>
      <p:ext uri="{BB962C8B-B14F-4D97-AF65-F5344CB8AC3E}">
        <p14:creationId xmlns:p14="http://schemas.microsoft.com/office/powerpoint/2010/main" val="3328905823"/>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2" name="Rectangle 440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6" name="Rectangle 75">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9" name="Picture 3">
            <a:extLst>
              <a:ext uri="{FF2B5EF4-FFF2-40B4-BE49-F238E27FC236}">
                <a16:creationId xmlns:a16="http://schemas.microsoft.com/office/drawing/2014/main" id="{85E39D7C-D4DE-4023-A57D-CED0DE2992E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0477" y="2629844"/>
            <a:ext cx="9951041" cy="1592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072018"/>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A60D823-C596-4BDA-99EA-51A49D9B577B}"/>
              </a:ext>
            </a:extLst>
          </p:cNvPr>
          <p:cNvSpPr>
            <a:spLocks noGrp="1"/>
          </p:cNvSpPr>
          <p:nvPr>
            <p:ph type="title"/>
          </p:nvPr>
        </p:nvSpPr>
        <p:spPr/>
        <p:txBody>
          <a:bodyPr/>
          <a:lstStyle/>
          <a:p>
            <a:pPr eaLnBrk="1" hangingPunct="1"/>
            <a:endParaRPr lang="en-US" altLang="en-US"/>
          </a:p>
        </p:txBody>
      </p:sp>
      <p:pic>
        <p:nvPicPr>
          <p:cNvPr id="2" name="Content Placeholder 1">
            <a:extLst>
              <a:ext uri="{FF2B5EF4-FFF2-40B4-BE49-F238E27FC236}">
                <a16:creationId xmlns:a16="http://schemas.microsoft.com/office/drawing/2014/main" id="{2FE32649-FD27-4A80-9DE5-F5079B17157E}"/>
              </a:ext>
            </a:extLst>
          </p:cNvPr>
          <p:cNvPicPr>
            <a:picLocks noGrp="1" noChangeAspect="1"/>
          </p:cNvPicPr>
          <p:nvPr>
            <p:ph idx="1"/>
          </p:nvPr>
        </p:nvPicPr>
        <p:blipFill>
          <a:blip r:embed="rId2"/>
          <a:stretch>
            <a:fillRect/>
          </a:stretch>
        </p:blipFill>
        <p:spPr>
          <a:xfrm>
            <a:off x="2085214" y="2819400"/>
            <a:ext cx="7839873" cy="1777206"/>
          </a:xfrm>
          <a:prstGeom prst="rect">
            <a:avLst/>
          </a:prstGeom>
        </p:spPr>
      </p:pic>
      <p:pic>
        <p:nvPicPr>
          <p:cNvPr id="44036" name="Picture 3">
            <a:extLst>
              <a:ext uri="{FF2B5EF4-FFF2-40B4-BE49-F238E27FC236}">
                <a16:creationId xmlns:a16="http://schemas.microsoft.com/office/drawing/2014/main" id="{85E39D7C-D4DE-4023-A57D-CED0DE299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0315" y="1219200"/>
            <a:ext cx="8706685" cy="13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228471"/>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2355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3" name="Rectangle 7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554" name="Title 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a:solidFill>
                  <a:schemeClr val="bg1"/>
                </a:solidFill>
                <a:latin typeface="+mj-lt"/>
                <a:ea typeface="+mj-ea"/>
                <a:cs typeface="+mj-cs"/>
              </a:rPr>
              <a:t>ICD-10CM, HCC and Risk</a:t>
            </a:r>
          </a:p>
        </p:txBody>
      </p:sp>
      <p:pic>
        <p:nvPicPr>
          <p:cNvPr id="2" name="Picture 1">
            <a:extLst>
              <a:ext uri="{FF2B5EF4-FFF2-40B4-BE49-F238E27FC236}">
                <a16:creationId xmlns:a16="http://schemas.microsoft.com/office/drawing/2014/main" id="{90C4AC7B-BE3A-4136-AAC4-9ACE81EB4368}"/>
              </a:ext>
            </a:extLst>
          </p:cNvPr>
          <p:cNvPicPr>
            <a:picLocks noChangeAspect="1"/>
          </p:cNvPicPr>
          <p:nvPr/>
        </p:nvPicPr>
        <p:blipFill>
          <a:blip r:embed="rId2"/>
          <a:stretch>
            <a:fillRect/>
          </a:stretch>
        </p:blipFill>
        <p:spPr>
          <a:xfrm>
            <a:off x="5526192" y="469378"/>
            <a:ext cx="5474682" cy="5883150"/>
          </a:xfrm>
          <a:prstGeom prst="rect">
            <a:avLst/>
          </a:prstGeom>
        </p:spPr>
      </p:pic>
    </p:spTree>
  </p:cSld>
  <p:clrMapOvr>
    <a:masterClrMapping/>
  </p:clrMapOvr>
  <p:transition advTm="5264">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Rectangle 2458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43" name="Rectangle 142">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752600" y="1454467"/>
            <a:ext cx="8307350" cy="54413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Footer Placeholder 1"/>
          <p:cNvSpPr txBox="1">
            <a:spLocks/>
          </p:cNvSpPr>
          <p:nvPr/>
        </p:nvSpPr>
        <p:spPr bwMode="auto">
          <a:xfrm>
            <a:off x="556532" y="643467"/>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Aft>
                <a:spcPts val="600"/>
              </a:spcAft>
            </a:pPr>
            <a:r>
              <a:rPr lang="en-US" altLang="en-US" sz="2200" kern="1200">
                <a:solidFill>
                  <a:schemeClr val="bg1"/>
                </a:solidFill>
                <a:latin typeface="+mj-lt"/>
                <a:ea typeface="+mj-ea"/>
                <a:cs typeface="+mj-cs"/>
              </a:rPr>
              <a:t>SOURCE: Chronic Condition Data Warehouse (CCW).  Medicare Beneficiary Summary Files.</a:t>
            </a:r>
          </a:p>
        </p:txBody>
      </p:sp>
    </p:spTree>
  </p:cSld>
  <p:clrMapOvr>
    <a:masterClrMapping/>
  </p:clrMapOvr>
  <p:transition advTm="161134">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2765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7316" y="1529239"/>
            <a:ext cx="6780700" cy="37971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altLang="en-US" sz="3600" b="1" kern="1200">
                <a:solidFill>
                  <a:schemeClr val="bg1"/>
                </a:solidFill>
                <a:latin typeface="+mj-lt"/>
                <a:ea typeface="+mj-ea"/>
                <a:cs typeface="+mj-cs"/>
              </a:rPr>
              <a:t>HCC</a:t>
            </a:r>
          </a:p>
        </p:txBody>
      </p:sp>
    </p:spTree>
  </p:cSld>
  <p:clrMapOvr>
    <a:masterClrMapping/>
  </p:clrMapOvr>
  <p:transition advTm="120256">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4967AF2-6C67-4163-BEE7-1808288D4FB7}"/>
              </a:ext>
            </a:extLst>
          </p:cNvPr>
          <p:cNvSpPr>
            <a:spLocks noGrp="1"/>
          </p:cNvSpPr>
          <p:nvPr>
            <p:ph type="body" idx="4294967295"/>
          </p:nvPr>
        </p:nvSpPr>
        <p:spPr>
          <a:xfrm>
            <a:off x="228600" y="1512093"/>
            <a:ext cx="7467600" cy="3821113"/>
          </a:xfrm>
        </p:spPr>
        <p:txBody>
          <a:bodyPr lIns="91429" tIns="45714" rIns="91429" bIns="45714"/>
          <a:lstStyle/>
          <a:p>
            <a:pPr marL="628650" lvl="1" indent="-231775">
              <a:buFont typeface="Arial" panose="020B0604020202020204" pitchFamily="34" charset="0"/>
              <a:buNone/>
            </a:pPr>
            <a:endParaRPr lang="en-US" altLang="en-US" sz="800" b="1" dirty="0">
              <a:solidFill>
                <a:srgbClr val="4D878D"/>
              </a:solidFill>
              <a:latin typeface="Helvetica 55 Roman"/>
            </a:endParaRPr>
          </a:p>
          <a:p>
            <a:pPr marL="628650" lvl="1" indent="-231775">
              <a:buFont typeface="Arial" panose="020B0604020202020204" pitchFamily="34" charset="0"/>
              <a:buNone/>
            </a:pPr>
            <a:r>
              <a:rPr lang="en-US" altLang="en-US" sz="1200" dirty="0">
                <a:latin typeface="Helvetica 55 Roman"/>
              </a:rPr>
              <a:t> </a:t>
            </a:r>
          </a:p>
          <a:p>
            <a:pPr marL="628650" lvl="1" indent="-231775">
              <a:buFont typeface="Arial" panose="020B0604020202020204" pitchFamily="34" charset="0"/>
              <a:buNone/>
            </a:pPr>
            <a:r>
              <a:rPr lang="en-US" altLang="en-US" b="1" dirty="0">
                <a:latin typeface="Helvetica 55 Roman"/>
              </a:rPr>
              <a:t>HCC (Hierarchical Condition Category)</a:t>
            </a:r>
          </a:p>
          <a:p>
            <a:pPr marL="628650" lvl="1" indent="-231775">
              <a:buFont typeface="Arial" panose="020B0604020202020204" pitchFamily="34" charset="0"/>
              <a:buNone/>
            </a:pPr>
            <a:r>
              <a:rPr lang="en-US" altLang="en-US" dirty="0">
                <a:latin typeface="Helvetica 55 Roman"/>
              </a:rPr>
              <a:t>	</a:t>
            </a:r>
            <a:r>
              <a:rPr lang="en-US" altLang="en-US" dirty="0">
                <a:latin typeface="Helvetica 55 Roman"/>
                <a:cs typeface="Arial" panose="020B0604020202020204" pitchFamily="34" charset="0"/>
              </a:rPr>
              <a:t>▪ </a:t>
            </a:r>
            <a:r>
              <a:rPr lang="en-US" altLang="en-US" dirty="0">
                <a:latin typeface="Helvetica 55 Roman"/>
              </a:rPr>
              <a:t>Per CMS, the diagnosis codes are recorded per </a:t>
            </a:r>
            <a:br>
              <a:rPr lang="en-US" altLang="en-US" dirty="0">
                <a:latin typeface="Helvetica 55 Roman"/>
              </a:rPr>
            </a:br>
            <a:r>
              <a:rPr lang="en-US" altLang="en-US" dirty="0">
                <a:latin typeface="Helvetica 55 Roman"/>
              </a:rPr>
              <a:t>  year, meaning each condition must be </a:t>
            </a:r>
            <a:br>
              <a:rPr lang="en-US" altLang="en-US" dirty="0">
                <a:latin typeface="Helvetica 55 Roman"/>
              </a:rPr>
            </a:br>
            <a:r>
              <a:rPr lang="en-US" altLang="en-US" dirty="0">
                <a:latin typeface="Helvetica 55 Roman"/>
              </a:rPr>
              <a:t>  documented and coded each year. </a:t>
            </a:r>
            <a:br>
              <a:rPr lang="en-US" altLang="en-US" dirty="0">
                <a:latin typeface="Helvetica 55 Roman"/>
              </a:rPr>
            </a:br>
            <a:endParaRPr lang="en-US" altLang="en-US" sz="500" dirty="0">
              <a:latin typeface="Helvetica 55 Roman"/>
            </a:endParaRPr>
          </a:p>
          <a:p>
            <a:pPr marL="628650" lvl="1" indent="-231775">
              <a:buFont typeface="Arial" panose="020B0604020202020204" pitchFamily="34" charset="0"/>
              <a:buNone/>
            </a:pPr>
            <a:r>
              <a:rPr lang="en-US" altLang="en-US" dirty="0">
                <a:latin typeface="Helvetica 55 Roman"/>
              </a:rPr>
              <a:t>	</a:t>
            </a:r>
            <a:r>
              <a:rPr lang="en-US" altLang="en-US" dirty="0">
                <a:latin typeface="Helvetica 55 Roman"/>
                <a:cs typeface="Arial" panose="020B0604020202020204" pitchFamily="34" charset="0"/>
              </a:rPr>
              <a:t>▪ </a:t>
            </a:r>
            <a:r>
              <a:rPr lang="en-US" altLang="en-US" dirty="0">
                <a:latin typeface="Helvetica 55 Roman"/>
              </a:rPr>
              <a:t>Diagnoses that demonstrate similar resource   </a:t>
            </a:r>
            <a:br>
              <a:rPr lang="en-US" altLang="en-US" dirty="0">
                <a:latin typeface="Helvetica 55 Roman"/>
              </a:rPr>
            </a:br>
            <a:r>
              <a:rPr lang="en-US" altLang="en-US" dirty="0">
                <a:latin typeface="Helvetica 55 Roman"/>
              </a:rPr>
              <a:t>  usage are categorized together. </a:t>
            </a:r>
            <a:endParaRPr lang="en-US" altLang="en-US" sz="1200" dirty="0">
              <a:latin typeface="Helvetica 55 Roman"/>
            </a:endParaRPr>
          </a:p>
          <a:p>
            <a:pPr marL="628650" lvl="1" indent="-231775">
              <a:buFont typeface="Arial" panose="020B0604020202020204" pitchFamily="34" charset="0"/>
              <a:buNone/>
            </a:pPr>
            <a:endParaRPr lang="en-US" altLang="en-US" sz="500" dirty="0">
              <a:latin typeface="Helvetica 55 Roman"/>
            </a:endParaRPr>
          </a:p>
          <a:p>
            <a:pPr marL="628650" lvl="1" indent="-231775">
              <a:buFont typeface="Arial" panose="020B0604020202020204" pitchFamily="34" charset="0"/>
              <a:buNone/>
            </a:pPr>
            <a:r>
              <a:rPr lang="en-US" altLang="en-US" dirty="0">
                <a:latin typeface="Helvetica 55 Roman"/>
                <a:cs typeface="Arial" panose="020B0604020202020204" pitchFamily="34" charset="0"/>
              </a:rPr>
              <a:t>	▪ </a:t>
            </a:r>
            <a:r>
              <a:rPr lang="en-US" altLang="en-US" dirty="0">
                <a:latin typeface="Helvetica 55 Roman"/>
              </a:rPr>
              <a:t>CMS designed the equation so that the average </a:t>
            </a:r>
            <a:br>
              <a:rPr lang="en-US" altLang="en-US" dirty="0">
                <a:latin typeface="Helvetica 55 Roman"/>
              </a:rPr>
            </a:br>
            <a:r>
              <a:rPr lang="en-US" altLang="en-US" dirty="0">
                <a:latin typeface="Helvetica 55 Roman"/>
              </a:rPr>
              <a:t>  Medicare FFS patient has the score of </a:t>
            </a:r>
            <a:r>
              <a:rPr lang="en-US" altLang="en-US" b="1" u="sng" dirty="0">
                <a:solidFill>
                  <a:srgbClr val="FF0000"/>
                </a:solidFill>
                <a:latin typeface="Helvetica 55 Roman"/>
              </a:rPr>
              <a:t>1.00</a:t>
            </a:r>
            <a:r>
              <a:rPr lang="en-US" altLang="en-US" dirty="0">
                <a:solidFill>
                  <a:srgbClr val="FF0000"/>
                </a:solidFill>
                <a:latin typeface="Helvetica 55 Roman"/>
              </a:rPr>
              <a:t>.</a:t>
            </a:r>
          </a:p>
        </p:txBody>
      </p:sp>
      <p:sp>
        <p:nvSpPr>
          <p:cNvPr id="10243" name="Rectangle 4">
            <a:extLst>
              <a:ext uri="{FF2B5EF4-FFF2-40B4-BE49-F238E27FC236}">
                <a16:creationId xmlns:a16="http://schemas.microsoft.com/office/drawing/2014/main" id="{DC87BB55-3CCB-4A96-92C9-753467A44456}"/>
              </a:ext>
            </a:extLst>
          </p:cNvPr>
          <p:cNvSpPr>
            <a:spLocks noGrp="1"/>
          </p:cNvSpPr>
          <p:nvPr>
            <p:ph type="title" idx="4294967295"/>
          </p:nvPr>
        </p:nvSpPr>
        <p:spPr>
          <a:xfrm>
            <a:off x="688975" y="685800"/>
            <a:ext cx="8226425" cy="611188"/>
          </a:xfrm>
        </p:spPr>
        <p:txBody>
          <a:bodyPr lIns="91429" tIns="45714" rIns="91429" bIns="45714"/>
          <a:lstStyle/>
          <a:p>
            <a:r>
              <a:rPr lang="en-US" altLang="en-US" sz="5400" b="1"/>
              <a:t>Risk Adjustment Overview:</a:t>
            </a:r>
          </a:p>
        </p:txBody>
      </p:sp>
      <p:sp>
        <p:nvSpPr>
          <p:cNvPr id="46085" name="Rectangle 3">
            <a:extLst>
              <a:ext uri="{FF2B5EF4-FFF2-40B4-BE49-F238E27FC236}">
                <a16:creationId xmlns:a16="http://schemas.microsoft.com/office/drawing/2014/main" id="{DD556A98-8B85-454E-BE5F-C10D93D8EE77}"/>
              </a:ext>
            </a:extLst>
          </p:cNvPr>
          <p:cNvSpPr>
            <a:spLocks noChangeArrowheads="1"/>
          </p:cNvSpPr>
          <p:nvPr/>
        </p:nvSpPr>
        <p:spPr bwMode="auto">
          <a:xfrm>
            <a:off x="7848600" y="1447800"/>
            <a:ext cx="22510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sz="2000" b="1">
                <a:solidFill>
                  <a:schemeClr val="tx1"/>
                </a:solidFill>
                <a:latin typeface="Arial" pitchFamily="34" charset="0"/>
                <a:ea typeface="Arial Unicode MS" pitchFamily="34" charset="-128"/>
                <a:cs typeface="Arial Unicode MS" pitchFamily="34" charset="-128"/>
              </a:defRPr>
            </a:lvl1pPr>
            <a:lvl2pPr marL="742950" indent="-285750" eaLnBrk="0" hangingPunct="0">
              <a:defRPr sz="2000" b="1">
                <a:solidFill>
                  <a:schemeClr val="tx1"/>
                </a:solidFill>
                <a:latin typeface="Arial" pitchFamily="34" charset="0"/>
                <a:ea typeface="Arial Unicode MS" pitchFamily="34" charset="-128"/>
                <a:cs typeface="Arial Unicode MS" pitchFamily="34" charset="-128"/>
              </a:defRPr>
            </a:lvl2pPr>
            <a:lvl3pPr marL="1143000" indent="-228600" eaLnBrk="0" hangingPunct="0">
              <a:defRPr sz="2000" b="1">
                <a:solidFill>
                  <a:schemeClr val="tx1"/>
                </a:solidFill>
                <a:latin typeface="Arial" pitchFamily="34" charset="0"/>
                <a:ea typeface="Arial Unicode MS" pitchFamily="34" charset="-128"/>
                <a:cs typeface="Arial Unicode MS" pitchFamily="34" charset="-128"/>
              </a:defRPr>
            </a:lvl3pPr>
            <a:lvl4pPr marL="1600200" indent="-228600" eaLnBrk="0" hangingPunct="0">
              <a:defRPr sz="2000" b="1">
                <a:solidFill>
                  <a:schemeClr val="tx1"/>
                </a:solidFill>
                <a:latin typeface="Arial" pitchFamily="34" charset="0"/>
                <a:ea typeface="Arial Unicode MS" pitchFamily="34" charset="-128"/>
                <a:cs typeface="Arial Unicode MS" pitchFamily="34" charset="-128"/>
              </a:defRPr>
            </a:lvl4pPr>
            <a:lvl5pPr marL="2057400" indent="-228600" eaLnBrk="0" hangingPunct="0">
              <a:defRPr sz="2000" b="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lnSpc>
                <a:spcPct val="95000"/>
              </a:lnSpc>
              <a:spcBef>
                <a:spcPct val="0"/>
              </a:spcBef>
              <a:spcAft>
                <a:spcPct val="35000"/>
              </a:spcAft>
              <a:buClr>
                <a:schemeClr val="accent1"/>
              </a:buClr>
              <a:buChar char="•"/>
              <a:defRPr sz="2000" b="1">
                <a:solidFill>
                  <a:schemeClr val="tx1"/>
                </a:solidFill>
                <a:latin typeface="Arial" pitchFamily="34" charset="0"/>
                <a:ea typeface="Arial Unicode MS" pitchFamily="34" charset="-128"/>
                <a:cs typeface="Arial Unicode MS" pitchFamily="34" charset="-128"/>
              </a:defRPr>
            </a:lvl9pPr>
          </a:lstStyle>
          <a:p>
            <a:pPr algn="ctr" eaLnBrk="1" hangingPunct="1">
              <a:spcBef>
                <a:spcPct val="20000"/>
              </a:spcBef>
              <a:buClr>
                <a:srgbClr val="EF3E42"/>
              </a:buClr>
              <a:buFont typeface="Wingdings" pitchFamily="2" charset="2"/>
              <a:buNone/>
              <a:defRPr/>
            </a:pPr>
            <a:r>
              <a:rPr lang="en-US" altLang="en-US" sz="2800" dirty="0"/>
              <a:t>E11.9 ICD-10</a:t>
            </a:r>
            <a:r>
              <a:rPr lang="en-US" altLang="en-US" sz="2400" dirty="0"/>
              <a:t> </a:t>
            </a:r>
          </a:p>
          <a:p>
            <a:pPr algn="ctr" eaLnBrk="1" hangingPunct="1">
              <a:spcBef>
                <a:spcPct val="20000"/>
              </a:spcBef>
              <a:buClr>
                <a:srgbClr val="EF3E42"/>
              </a:buClr>
              <a:buFont typeface="Wingdings" pitchFamily="2" charset="2"/>
              <a:buNone/>
              <a:defRPr/>
            </a:pPr>
            <a:endParaRPr lang="en-US" altLang="en-US" sz="2400" b="0" dirty="0">
              <a:solidFill>
                <a:schemeClr val="accent6">
                  <a:lumMod val="60000"/>
                  <a:lumOff val="40000"/>
                </a:schemeClr>
              </a:solidFill>
            </a:endParaRPr>
          </a:p>
          <a:p>
            <a:pPr algn="ctr" eaLnBrk="1" hangingPunct="1">
              <a:spcBef>
                <a:spcPct val="20000"/>
              </a:spcBef>
              <a:buClr>
                <a:srgbClr val="EF3E42"/>
              </a:buClr>
              <a:buFont typeface="Wingdings" pitchFamily="2" charset="2"/>
              <a:buNone/>
              <a:defRPr/>
            </a:pPr>
            <a:endParaRPr lang="en-US" altLang="en-US" sz="2400" dirty="0">
              <a:solidFill>
                <a:schemeClr val="accent6">
                  <a:lumMod val="60000"/>
                  <a:lumOff val="40000"/>
                </a:schemeClr>
              </a:solidFill>
            </a:endParaRPr>
          </a:p>
          <a:p>
            <a:pPr algn="ctr" eaLnBrk="1" hangingPunct="1">
              <a:spcBef>
                <a:spcPct val="20000"/>
              </a:spcBef>
              <a:buClr>
                <a:srgbClr val="EF3E42"/>
              </a:buClr>
              <a:buFont typeface="Wingdings" pitchFamily="2" charset="2"/>
              <a:buNone/>
              <a:defRPr/>
            </a:pPr>
            <a:r>
              <a:rPr lang="en-US" altLang="en-US" sz="2800" dirty="0"/>
              <a:t>19 HCC</a:t>
            </a:r>
            <a:r>
              <a:rPr lang="en-US" altLang="en-US" sz="2400" dirty="0"/>
              <a:t> </a:t>
            </a:r>
          </a:p>
          <a:p>
            <a:pPr algn="ctr" eaLnBrk="1" hangingPunct="1">
              <a:spcBef>
                <a:spcPct val="20000"/>
              </a:spcBef>
              <a:buClr>
                <a:srgbClr val="EF3E42"/>
              </a:buClr>
              <a:buFont typeface="Wingdings" pitchFamily="2" charset="2"/>
              <a:buNone/>
              <a:defRPr/>
            </a:pPr>
            <a:r>
              <a:rPr lang="en-US" altLang="en-US" sz="2400" dirty="0">
                <a:solidFill>
                  <a:schemeClr val="accent6">
                    <a:lumMod val="60000"/>
                    <a:lumOff val="40000"/>
                  </a:schemeClr>
                </a:solidFill>
              </a:rPr>
              <a:t> </a:t>
            </a:r>
          </a:p>
          <a:p>
            <a:pPr algn="ctr" eaLnBrk="1" hangingPunct="1">
              <a:spcBef>
                <a:spcPct val="20000"/>
              </a:spcBef>
              <a:buClr>
                <a:srgbClr val="EF3E42"/>
              </a:buClr>
              <a:buFont typeface="Wingdings" pitchFamily="2" charset="2"/>
              <a:buNone/>
              <a:defRPr/>
            </a:pPr>
            <a:r>
              <a:rPr lang="en-US" altLang="en-US" sz="2400" dirty="0">
                <a:solidFill>
                  <a:schemeClr val="accent6">
                    <a:lumMod val="60000"/>
                    <a:lumOff val="40000"/>
                  </a:schemeClr>
                </a:solidFill>
              </a:rPr>
              <a:t> </a:t>
            </a:r>
          </a:p>
          <a:p>
            <a:pPr algn="ctr" eaLnBrk="1" hangingPunct="1">
              <a:spcBef>
                <a:spcPct val="20000"/>
              </a:spcBef>
              <a:buClr>
                <a:srgbClr val="EF3E42"/>
              </a:buClr>
              <a:buFont typeface="Wingdings" pitchFamily="2" charset="2"/>
              <a:buNone/>
              <a:defRPr/>
            </a:pPr>
            <a:r>
              <a:rPr lang="en-US" altLang="en-US" sz="2800" dirty="0"/>
              <a:t>RAF</a:t>
            </a:r>
            <a:br>
              <a:rPr lang="en-US" altLang="en-US" sz="2800" dirty="0"/>
            </a:br>
            <a:r>
              <a:rPr lang="en-US" altLang="en-US" sz="2800" dirty="0"/>
              <a:t>Score = .105</a:t>
            </a:r>
          </a:p>
          <a:p>
            <a:pPr algn="ctr" eaLnBrk="1" hangingPunct="1">
              <a:spcBef>
                <a:spcPct val="20000"/>
              </a:spcBef>
              <a:buClr>
                <a:srgbClr val="EF3E42"/>
              </a:buClr>
              <a:buFont typeface="Wingdings" pitchFamily="2" charset="2"/>
              <a:buNone/>
              <a:defRPr/>
            </a:pPr>
            <a:r>
              <a:rPr lang="en-US" altLang="en-US" sz="2400" b="0" dirty="0">
                <a:solidFill>
                  <a:schemeClr val="accent6">
                    <a:lumMod val="60000"/>
                    <a:lumOff val="40000"/>
                  </a:schemeClr>
                </a:solidFill>
              </a:rPr>
              <a:t> </a:t>
            </a:r>
          </a:p>
        </p:txBody>
      </p:sp>
      <p:sp>
        <p:nvSpPr>
          <p:cNvPr id="10245" name="Line 5">
            <a:extLst>
              <a:ext uri="{FF2B5EF4-FFF2-40B4-BE49-F238E27FC236}">
                <a16:creationId xmlns:a16="http://schemas.microsoft.com/office/drawing/2014/main" id="{5A1352E7-E955-4A2A-8FEE-04F586BAB3A0}"/>
              </a:ext>
            </a:extLst>
          </p:cNvPr>
          <p:cNvSpPr>
            <a:spLocks noChangeShapeType="1"/>
          </p:cNvSpPr>
          <p:nvPr/>
        </p:nvSpPr>
        <p:spPr bwMode="auto">
          <a:xfrm>
            <a:off x="8837613" y="1981200"/>
            <a:ext cx="0" cy="76676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6" name="Line 6">
            <a:extLst>
              <a:ext uri="{FF2B5EF4-FFF2-40B4-BE49-F238E27FC236}">
                <a16:creationId xmlns:a16="http://schemas.microsoft.com/office/drawing/2014/main" id="{5C0FE98E-99CD-490E-A1AD-E8AF26773052}"/>
              </a:ext>
            </a:extLst>
          </p:cNvPr>
          <p:cNvSpPr>
            <a:spLocks noChangeShapeType="1"/>
          </p:cNvSpPr>
          <p:nvPr/>
        </p:nvSpPr>
        <p:spPr bwMode="auto">
          <a:xfrm>
            <a:off x="8837613" y="3422650"/>
            <a:ext cx="0" cy="76835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15558568"/>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71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1">
            <a:extLst>
              <a:ext uri="{FF2B5EF4-FFF2-40B4-BE49-F238E27FC236}">
                <a16:creationId xmlns:a16="http://schemas.microsoft.com/office/drawing/2014/main" id="{927701C8-D407-48C3-A1E7-05ADE6046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962" y="1675227"/>
            <a:ext cx="8616076"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a:extLst>
              <a:ext uri="{FF2B5EF4-FFF2-40B4-BE49-F238E27FC236}">
                <a16:creationId xmlns:a16="http://schemas.microsoft.com/office/drawing/2014/main" id="{7D5B97A2-8535-4957-8B83-A956B5F97E6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altLang="en-US" sz="3200" kern="1200">
                <a:solidFill>
                  <a:schemeClr val="bg1"/>
                </a:solidFill>
                <a:latin typeface="+mj-lt"/>
                <a:ea typeface="+mj-ea"/>
                <a:cs typeface="+mj-cs"/>
              </a:rPr>
              <a:t>THECODINGEDUCATOR.COM</a:t>
            </a:r>
          </a:p>
        </p:txBody>
      </p:sp>
    </p:spTree>
    <p:extLst>
      <p:ext uri="{BB962C8B-B14F-4D97-AF65-F5344CB8AC3E}">
        <p14:creationId xmlns:p14="http://schemas.microsoft.com/office/powerpoint/2010/main" val="1654044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124C-062E-47D1-B5F2-FCE5ADCF8CB0}"/>
              </a:ext>
            </a:extLst>
          </p:cNvPr>
          <p:cNvSpPr>
            <a:spLocks noGrp="1"/>
          </p:cNvSpPr>
          <p:nvPr>
            <p:ph type="title"/>
          </p:nvPr>
        </p:nvSpPr>
        <p:spPr>
          <a:xfrm>
            <a:off x="-1524000" y="193675"/>
            <a:ext cx="7886700" cy="1325563"/>
          </a:xfrm>
        </p:spPr>
        <p:txBody>
          <a:bodyPr rtlCol="0">
            <a:normAutofit fontScale="90000"/>
          </a:bodyPr>
          <a:lstStyle/>
          <a:p>
            <a:pPr algn="ctr" eaLnBrk="1" fontAlgn="auto" hangingPunct="1">
              <a:spcAft>
                <a:spcPts val="0"/>
              </a:spcAft>
              <a:defRPr/>
            </a:pPr>
            <a:r>
              <a:rPr lang="en-US" b="1" dirty="0">
                <a:latin typeface="+mn-lt"/>
              </a:rPr>
              <a:t>Stroke</a:t>
            </a:r>
            <a:br>
              <a:rPr lang="en-US" b="1" dirty="0">
                <a:latin typeface="+mn-lt"/>
              </a:rPr>
            </a:br>
            <a:r>
              <a:rPr lang="en-US" b="1" dirty="0">
                <a:latin typeface="+mn-lt"/>
              </a:rPr>
              <a:t>Sequelae and </a:t>
            </a:r>
            <a:br>
              <a:rPr lang="en-US" b="1" dirty="0">
                <a:latin typeface="+mn-lt"/>
              </a:rPr>
            </a:br>
            <a:r>
              <a:rPr lang="en-US" b="1" dirty="0">
                <a:latin typeface="+mn-lt"/>
              </a:rPr>
              <a:t>Personal Hx </a:t>
            </a:r>
          </a:p>
        </p:txBody>
      </p:sp>
      <p:pic>
        <p:nvPicPr>
          <p:cNvPr id="16387" name="Picture 3">
            <a:extLst>
              <a:ext uri="{FF2B5EF4-FFF2-40B4-BE49-F238E27FC236}">
                <a16:creationId xmlns:a16="http://schemas.microsoft.com/office/drawing/2014/main" id="{6F14E2F7-58CE-47D3-9A5C-C444D2F2A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608013"/>
            <a:ext cx="5105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5">
            <a:extLst>
              <a:ext uri="{FF2B5EF4-FFF2-40B4-BE49-F238E27FC236}">
                <a16:creationId xmlns:a16="http://schemas.microsoft.com/office/drawing/2014/main" id="{23720DD5-4F11-4637-9777-AE6B50496CB8}"/>
              </a:ext>
            </a:extLst>
          </p:cNvPr>
          <p:cNvSpPr>
            <a:spLocks noChangeArrowheads="1"/>
          </p:cNvSpPr>
          <p:nvPr/>
        </p:nvSpPr>
        <p:spPr bwMode="auto">
          <a:xfrm>
            <a:off x="685800" y="1774825"/>
            <a:ext cx="3276600" cy="646113"/>
          </a:xfrm>
          <a:prstGeom prst="rect">
            <a:avLst/>
          </a:prstGeom>
          <a:solidFill>
            <a:srgbClr val="FF6600">
              <a:alpha val="67842"/>
            </a:srgbClr>
          </a:solidFill>
          <a:ln w="9525">
            <a:solidFill>
              <a:srgbClr val="FF66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t>I63.9	</a:t>
            </a:r>
          </a:p>
          <a:p>
            <a:pPr eaLnBrk="1" hangingPunct="1">
              <a:lnSpc>
                <a:spcPct val="100000"/>
              </a:lnSpc>
              <a:spcBef>
                <a:spcPct val="0"/>
              </a:spcBef>
              <a:buFontTx/>
              <a:buNone/>
            </a:pPr>
            <a:r>
              <a:rPr lang="en-US" altLang="en-US" sz="1800" b="1"/>
              <a:t>Cerebral infarction, unspecified</a:t>
            </a:r>
          </a:p>
        </p:txBody>
      </p:sp>
      <p:pic>
        <p:nvPicPr>
          <p:cNvPr id="16389" name="Picture 6">
            <a:extLst>
              <a:ext uri="{FF2B5EF4-FFF2-40B4-BE49-F238E27FC236}">
                <a16:creationId xmlns:a16="http://schemas.microsoft.com/office/drawing/2014/main" id="{C3790D0E-A411-407A-A9EF-6642216364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4546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a:extLst>
              <a:ext uri="{FF2B5EF4-FFF2-40B4-BE49-F238E27FC236}">
                <a16:creationId xmlns:a16="http://schemas.microsoft.com/office/drawing/2014/main" id="{8DECD97F-4D15-4E4F-B541-696320FFD7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200400"/>
            <a:ext cx="53435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A81D8A28-C6FC-47C0-B601-1DF9A0052976}"/>
              </a:ext>
            </a:extLst>
          </p:cNvPr>
          <p:cNvSpPr/>
          <p:nvPr/>
        </p:nvSpPr>
        <p:spPr>
          <a:xfrm>
            <a:off x="152400" y="1828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rrow: Right 7">
            <a:extLst>
              <a:ext uri="{FF2B5EF4-FFF2-40B4-BE49-F238E27FC236}">
                <a16:creationId xmlns:a16="http://schemas.microsoft.com/office/drawing/2014/main" id="{375414E0-8F85-48F0-AA0B-F407C6C2729E}"/>
              </a:ext>
            </a:extLst>
          </p:cNvPr>
          <p:cNvSpPr/>
          <p:nvPr/>
        </p:nvSpPr>
        <p:spPr>
          <a:xfrm>
            <a:off x="5562600" y="2209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Arrow: Right 8">
            <a:extLst>
              <a:ext uri="{FF2B5EF4-FFF2-40B4-BE49-F238E27FC236}">
                <a16:creationId xmlns:a16="http://schemas.microsoft.com/office/drawing/2014/main" id="{4FF675D0-C499-4B8C-ABC0-7ACA0428631E}"/>
              </a:ext>
            </a:extLst>
          </p:cNvPr>
          <p:cNvSpPr/>
          <p:nvPr/>
        </p:nvSpPr>
        <p:spPr>
          <a:xfrm>
            <a:off x="1830388" y="5418138"/>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4" name="Rectangle 3">
            <a:extLst>
              <a:ext uri="{FF2B5EF4-FFF2-40B4-BE49-F238E27FC236}">
                <a16:creationId xmlns:a16="http://schemas.microsoft.com/office/drawing/2014/main" id="{020962E0-2C8B-4D89-B2C2-9C7648A777CB}"/>
              </a:ext>
            </a:extLst>
          </p:cNvPr>
          <p:cNvSpPr>
            <a:spLocks noChangeArrowheads="1"/>
          </p:cNvSpPr>
          <p:nvPr/>
        </p:nvSpPr>
        <p:spPr bwMode="auto">
          <a:xfrm>
            <a:off x="2324100" y="5399088"/>
            <a:ext cx="769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latin typeface="Arial" panose="020B0604020202020204" pitchFamily="34" charset="0"/>
                <a:ea typeface="MS PGothic" panose="020B0600070205080204" pitchFamily="34" charset="-128"/>
                <a:cs typeface="Arial" panose="020B0604020202020204" pitchFamily="34" charset="0"/>
              </a:rPr>
              <a:t>I69.951 Late effects of cerebrovascular disease, right dominant side</a:t>
            </a:r>
          </a:p>
          <a:p>
            <a:pPr>
              <a:lnSpc>
                <a:spcPct val="100000"/>
              </a:lnSpc>
              <a:spcBef>
                <a:spcPct val="0"/>
              </a:spcBef>
              <a:buFontTx/>
              <a:buNone/>
            </a:pPr>
            <a:r>
              <a:rPr lang="en-US" altLang="en-US" sz="1800" b="1">
                <a:latin typeface="Arial" panose="020B0604020202020204" pitchFamily="34" charset="0"/>
                <a:ea typeface="MS PGothic" panose="020B0600070205080204" pitchFamily="34" charset="-128"/>
                <a:cs typeface="Arial" panose="020B0604020202020204" pitchFamily="34" charset="0"/>
              </a:rPr>
              <a:t>	code dominant or non-dominant right or left side </a:t>
            </a:r>
          </a:p>
        </p:txBody>
      </p:sp>
    </p:spTree>
    <p:extLst>
      <p:ext uri="{BB962C8B-B14F-4D97-AF65-F5344CB8AC3E}">
        <p14:creationId xmlns:p14="http://schemas.microsoft.com/office/powerpoint/2010/main" val="1047965395"/>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464F951-D7CC-4F21-8800-03BFC39CB598}"/>
              </a:ext>
            </a:extLst>
          </p:cNvPr>
          <p:cNvSpPr>
            <a:spLocks noGrp="1"/>
          </p:cNvSpPr>
          <p:nvPr>
            <p:ph type="title"/>
          </p:nvPr>
        </p:nvSpPr>
        <p:spPr>
          <a:xfrm>
            <a:off x="1447800" y="66675"/>
            <a:ext cx="7886700" cy="1325563"/>
          </a:xfrm>
        </p:spPr>
        <p:txBody>
          <a:bodyPr/>
          <a:lstStyle/>
          <a:p>
            <a:pPr eaLnBrk="1" hangingPunct="1">
              <a:defRPr/>
            </a:pPr>
            <a:r>
              <a:rPr lang="en-US" altLang="en-US" sz="4000" b="1" dirty="0">
                <a:latin typeface="+mn-lt"/>
              </a:rPr>
              <a:t>Cancer &amp;</a:t>
            </a:r>
            <a:br>
              <a:rPr lang="en-US" altLang="en-US" sz="4000" b="1" dirty="0">
                <a:latin typeface="+mn-lt"/>
              </a:rPr>
            </a:br>
            <a:r>
              <a:rPr lang="en-US" altLang="en-US" sz="4000" b="1" dirty="0">
                <a:latin typeface="+mn-lt"/>
              </a:rPr>
              <a:t>Hx of Cancer</a:t>
            </a:r>
          </a:p>
        </p:txBody>
      </p:sp>
      <p:pic>
        <p:nvPicPr>
          <p:cNvPr id="17411" name="Picture 2">
            <a:extLst>
              <a:ext uri="{FF2B5EF4-FFF2-40B4-BE49-F238E27FC236}">
                <a16:creationId xmlns:a16="http://schemas.microsoft.com/office/drawing/2014/main" id="{D7E87FB9-BE2B-4AED-A6BE-0E6BC2C9CE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613" y="2533650"/>
            <a:ext cx="45418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a:extLst>
              <a:ext uri="{FF2B5EF4-FFF2-40B4-BE49-F238E27FC236}">
                <a16:creationId xmlns:a16="http://schemas.microsoft.com/office/drawing/2014/main" id="{A98A6F57-5927-4EE8-B6DB-FDC284207C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382588"/>
            <a:ext cx="4449763"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a:extLst>
              <a:ext uri="{FF2B5EF4-FFF2-40B4-BE49-F238E27FC236}">
                <a16:creationId xmlns:a16="http://schemas.microsoft.com/office/drawing/2014/main" id="{14F1F016-D8F3-4216-9CD6-58CA9189F8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3" y="4479925"/>
            <a:ext cx="82248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a:extLst>
              <a:ext uri="{FF2B5EF4-FFF2-40B4-BE49-F238E27FC236}">
                <a16:creationId xmlns:a16="http://schemas.microsoft.com/office/drawing/2014/main" id="{AF8B06E1-AF40-4AAB-9965-C91ABCEC43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371600"/>
            <a:ext cx="476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a:extLst>
              <a:ext uri="{FF2B5EF4-FFF2-40B4-BE49-F238E27FC236}">
                <a16:creationId xmlns:a16="http://schemas.microsoft.com/office/drawing/2014/main" id="{3D39A2AE-6237-4AAA-BA04-54F02095DF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752850"/>
            <a:ext cx="476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
            <a:extLst>
              <a:ext uri="{FF2B5EF4-FFF2-40B4-BE49-F238E27FC236}">
                <a16:creationId xmlns:a16="http://schemas.microsoft.com/office/drawing/2014/main" id="{DAAB1C6B-DE27-43E4-93B8-FAE6209444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5907088"/>
            <a:ext cx="466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4">
            <a:extLst>
              <a:ext uri="{FF2B5EF4-FFF2-40B4-BE49-F238E27FC236}">
                <a16:creationId xmlns:a16="http://schemas.microsoft.com/office/drawing/2014/main" id="{58D4F713-8D54-4FFB-8966-502D2CB8F429}"/>
              </a:ext>
            </a:extLst>
          </p:cNvPr>
          <p:cNvSpPr>
            <a:spLocks noChangeArrowheads="1"/>
          </p:cNvSpPr>
          <p:nvPr/>
        </p:nvSpPr>
        <p:spPr bwMode="auto">
          <a:xfrm>
            <a:off x="963613" y="1331913"/>
            <a:ext cx="4684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Can continue to code for Breast and/or Prostate Cancer when a patient continues adjuvant Rx with Tamoxifen, or Lupron respectively – (or other agent)</a:t>
            </a:r>
          </a:p>
        </p:txBody>
      </p:sp>
      <p:pic>
        <p:nvPicPr>
          <p:cNvPr id="17418" name="Picture 5">
            <a:extLst>
              <a:ext uri="{FF2B5EF4-FFF2-40B4-BE49-F238E27FC236}">
                <a16:creationId xmlns:a16="http://schemas.microsoft.com/office/drawing/2014/main" id="{565B6DD7-1B62-4528-9091-AAFF8AA15AD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257550"/>
            <a:ext cx="4762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535855"/>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E2E0BB91-862F-42E0-B3A8-732A8BFD3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52578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E88990E0-C61D-43F9-95D9-76E4F3D81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76600"/>
            <a:ext cx="5249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a:extLst>
              <a:ext uri="{FF2B5EF4-FFF2-40B4-BE49-F238E27FC236}">
                <a16:creationId xmlns:a16="http://schemas.microsoft.com/office/drawing/2014/main" id="{5AB09A39-3159-4078-BCDA-1E9BE3C41F28}"/>
              </a:ext>
            </a:extLst>
          </p:cNvPr>
          <p:cNvSpPr txBox="1">
            <a:spLocks noChangeArrowheads="1"/>
          </p:cNvSpPr>
          <p:nvPr/>
        </p:nvSpPr>
        <p:spPr bwMode="auto">
          <a:xfrm>
            <a:off x="304800" y="1754188"/>
            <a:ext cx="4945063" cy="30464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I21</a:t>
            </a:r>
            <a:r>
              <a:rPr lang="en-US" altLang="en-US" sz="3200"/>
              <a:t> </a:t>
            </a:r>
          </a:p>
          <a:p>
            <a:pPr eaLnBrk="1" hangingPunct="1">
              <a:lnSpc>
                <a:spcPct val="100000"/>
              </a:lnSpc>
              <a:spcBef>
                <a:spcPct val="0"/>
              </a:spcBef>
              <a:buFontTx/>
              <a:buNone/>
            </a:pPr>
            <a:r>
              <a:rPr lang="en-US" altLang="en-US" sz="3200"/>
              <a:t>Up to 4 weeks</a:t>
            </a:r>
          </a:p>
          <a:p>
            <a:pPr eaLnBrk="1" hangingPunct="1">
              <a:lnSpc>
                <a:spcPct val="100000"/>
              </a:lnSpc>
              <a:spcBef>
                <a:spcPct val="0"/>
              </a:spcBef>
              <a:buFontTx/>
              <a:buNone/>
            </a:pPr>
            <a:r>
              <a:rPr lang="en-US" altLang="en-US" sz="3200" u="sng"/>
              <a:t>I22 </a:t>
            </a:r>
          </a:p>
          <a:p>
            <a:pPr eaLnBrk="1" hangingPunct="1">
              <a:lnSpc>
                <a:spcPct val="100000"/>
              </a:lnSpc>
              <a:spcBef>
                <a:spcPct val="0"/>
              </a:spcBef>
              <a:buFontTx/>
              <a:buNone/>
            </a:pPr>
            <a:r>
              <a:rPr lang="en-US" altLang="en-US" sz="3200"/>
              <a:t>Another MI during 4 weeks</a:t>
            </a:r>
          </a:p>
          <a:p>
            <a:pPr eaLnBrk="1" hangingPunct="1">
              <a:lnSpc>
                <a:spcPct val="100000"/>
              </a:lnSpc>
              <a:spcBef>
                <a:spcPct val="0"/>
              </a:spcBef>
              <a:buFontTx/>
              <a:buNone/>
            </a:pPr>
            <a:r>
              <a:rPr lang="en-US" altLang="en-US" sz="3200" u="sng"/>
              <a:t>I25.2	</a:t>
            </a:r>
          </a:p>
          <a:p>
            <a:pPr eaLnBrk="1" hangingPunct="1">
              <a:lnSpc>
                <a:spcPct val="100000"/>
              </a:lnSpc>
              <a:spcBef>
                <a:spcPct val="0"/>
              </a:spcBef>
              <a:buFontTx/>
              <a:buNone/>
            </a:pPr>
            <a:r>
              <a:rPr lang="en-US" altLang="en-US" sz="3200"/>
              <a:t>Old or healed</a:t>
            </a:r>
          </a:p>
        </p:txBody>
      </p:sp>
      <p:sp>
        <p:nvSpPr>
          <p:cNvPr id="18437" name="TextBox 6">
            <a:extLst>
              <a:ext uri="{FF2B5EF4-FFF2-40B4-BE49-F238E27FC236}">
                <a16:creationId xmlns:a16="http://schemas.microsoft.com/office/drawing/2014/main" id="{835FA0DB-0894-4A17-90C9-5E7DBB8E137F}"/>
              </a:ext>
            </a:extLst>
          </p:cNvPr>
          <p:cNvSpPr txBox="1">
            <a:spLocks noChangeArrowheads="1"/>
          </p:cNvSpPr>
          <p:nvPr/>
        </p:nvSpPr>
        <p:spPr bwMode="auto">
          <a:xfrm>
            <a:off x="-304800" y="133350"/>
            <a:ext cx="381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t>Myocardial Infarctions</a:t>
            </a:r>
          </a:p>
        </p:txBody>
      </p:sp>
    </p:spTree>
    <p:extLst>
      <p:ext uri="{BB962C8B-B14F-4D97-AF65-F5344CB8AC3E}">
        <p14:creationId xmlns:p14="http://schemas.microsoft.com/office/powerpoint/2010/main" val="2605236175"/>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235DFFE5-010F-4A32-9860-2E44CFBD5B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81075"/>
            <a:ext cx="79152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4C9B4FC-F0F1-4369-8E61-DC754E0B5897}"/>
              </a:ext>
            </a:extLst>
          </p:cNvPr>
          <p:cNvSpPr txBox="1"/>
          <p:nvPr/>
        </p:nvSpPr>
        <p:spPr>
          <a:xfrm>
            <a:off x="2362200" y="4038600"/>
            <a:ext cx="4419600" cy="1200150"/>
          </a:xfrm>
          <a:prstGeom prst="rect">
            <a:avLst/>
          </a:prstGeom>
          <a:noFill/>
        </p:spPr>
        <p:txBody>
          <a:bodyPr>
            <a:spAutoFit/>
          </a:bodyPr>
          <a:lstStyle/>
          <a:p>
            <a:pPr eaLnBrk="1" fontAlgn="auto" hangingPunct="1">
              <a:spcBef>
                <a:spcPts val="0"/>
              </a:spcBef>
              <a:spcAft>
                <a:spcPts val="0"/>
              </a:spcAft>
              <a:defRPr/>
            </a:pPr>
            <a:r>
              <a:rPr lang="en-US" sz="2400" dirty="0">
                <a:latin typeface="+mn-lt"/>
              </a:rPr>
              <a:t>The Key to a Causal Relationship:</a:t>
            </a:r>
          </a:p>
          <a:p>
            <a:pPr marL="285750" indent="-285750" eaLnBrk="1" fontAlgn="auto" hangingPunct="1">
              <a:spcBef>
                <a:spcPts val="0"/>
              </a:spcBef>
              <a:spcAft>
                <a:spcPts val="0"/>
              </a:spcAft>
              <a:buFont typeface="Arial" panose="020B0604020202020204" pitchFamily="34" charset="0"/>
              <a:buChar char="•"/>
              <a:defRPr/>
            </a:pPr>
            <a:r>
              <a:rPr lang="en-US" sz="2400" dirty="0">
                <a:latin typeface="+mn-lt"/>
              </a:rPr>
              <a:t>Due To</a:t>
            </a:r>
          </a:p>
          <a:p>
            <a:pPr marL="285750" indent="-285750" eaLnBrk="1" fontAlgn="auto" hangingPunct="1">
              <a:spcBef>
                <a:spcPts val="0"/>
              </a:spcBef>
              <a:spcAft>
                <a:spcPts val="0"/>
              </a:spcAft>
              <a:buFont typeface="Arial" panose="020B0604020202020204" pitchFamily="34" charset="0"/>
              <a:buChar char="•"/>
              <a:defRPr/>
            </a:pPr>
            <a:r>
              <a:rPr lang="en-US" sz="2400" dirty="0">
                <a:latin typeface="+mn-lt"/>
              </a:rPr>
              <a:t>Secondary to</a:t>
            </a:r>
          </a:p>
        </p:txBody>
      </p:sp>
      <p:sp>
        <p:nvSpPr>
          <p:cNvPr id="3" name="Oval 2">
            <a:extLst>
              <a:ext uri="{FF2B5EF4-FFF2-40B4-BE49-F238E27FC236}">
                <a16:creationId xmlns:a16="http://schemas.microsoft.com/office/drawing/2014/main" id="{066D2BDF-1360-4F43-B611-89326FF215FC}"/>
              </a:ext>
            </a:extLst>
          </p:cNvPr>
          <p:cNvSpPr/>
          <p:nvPr/>
        </p:nvSpPr>
        <p:spPr>
          <a:xfrm>
            <a:off x="6858000" y="1219200"/>
            <a:ext cx="1371600" cy="838200"/>
          </a:xfrm>
          <a:prstGeom prst="ellipse">
            <a:avLst/>
          </a:prstGeom>
          <a:noFill/>
          <a:ln w="41275">
            <a:solidFill>
              <a:schemeClr val="accent1">
                <a:shade val="50000"/>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807218917"/>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C490D9-B3B2-4D25-89B3-537258747A6D}"/>
              </a:ext>
            </a:extLst>
          </p:cNvPr>
          <p:cNvSpPr/>
          <p:nvPr/>
        </p:nvSpPr>
        <p:spPr>
          <a:xfrm>
            <a:off x="2438401" y="1219200"/>
            <a:ext cx="6266897" cy="2308324"/>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rPr>
              <a:t>Here’s Why This is a Scam</a:t>
            </a:r>
          </a:p>
        </p:txBody>
      </p:sp>
    </p:spTree>
    <p:extLst>
      <p:ext uri="{BB962C8B-B14F-4D97-AF65-F5344CB8AC3E}">
        <p14:creationId xmlns:p14="http://schemas.microsoft.com/office/powerpoint/2010/main" val="3676454054"/>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3" name="Picture 3">
            <a:extLst>
              <a:ext uri="{FF2B5EF4-FFF2-40B4-BE49-F238E27FC236}">
                <a16:creationId xmlns:a16="http://schemas.microsoft.com/office/drawing/2014/main" id="{A427A5A3-6F9F-471F-B94A-EE64C95330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3886" y="643467"/>
            <a:ext cx="768422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6141"/>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3" name="Picture 4">
            <a:extLst>
              <a:ext uri="{FF2B5EF4-FFF2-40B4-BE49-F238E27FC236}">
                <a16:creationId xmlns:a16="http://schemas.microsoft.com/office/drawing/2014/main" id="{BE7C9CC3-4BAF-4E39-B5A2-113F0929A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552" y="2438400"/>
            <a:ext cx="9003212" cy="23615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A2B41D-BF23-4327-9B43-95A87211B748}"/>
              </a:ext>
            </a:extLst>
          </p:cNvPr>
          <p:cNvPicPr>
            <a:picLocks noChangeAspect="1"/>
          </p:cNvPicPr>
          <p:nvPr/>
        </p:nvPicPr>
        <p:blipFill>
          <a:blip r:embed="rId3"/>
          <a:stretch>
            <a:fillRect/>
          </a:stretch>
        </p:blipFill>
        <p:spPr>
          <a:xfrm>
            <a:off x="907551" y="1234599"/>
            <a:ext cx="8693649" cy="1066892"/>
          </a:xfrm>
          <a:prstGeom prst="rect">
            <a:avLst/>
          </a:prstGeom>
        </p:spPr>
      </p:pic>
    </p:spTree>
    <p:extLst>
      <p:ext uri="{BB962C8B-B14F-4D97-AF65-F5344CB8AC3E}">
        <p14:creationId xmlns:p14="http://schemas.microsoft.com/office/powerpoint/2010/main" val="1181826637"/>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4" name="Content Placeholder 1">
            <a:extLst>
              <a:ext uri="{FF2B5EF4-FFF2-40B4-BE49-F238E27FC236}">
                <a16:creationId xmlns:a16="http://schemas.microsoft.com/office/drawing/2014/main" id="{84344A94-373B-4284-9026-72E22165CB35}"/>
              </a:ext>
            </a:extLst>
          </p:cNvPr>
          <p:cNvPicPr>
            <a:picLocks noGrp="1" noChangeAspect="1"/>
          </p:cNvPicPr>
          <p:nvPr>
            <p:ph idx="1"/>
          </p:nvPr>
        </p:nvPicPr>
        <p:blipFill>
          <a:blip r:embed="rId2"/>
          <a:stretch>
            <a:fillRect/>
          </a:stretch>
        </p:blipFill>
        <p:spPr>
          <a:xfrm>
            <a:off x="1726535" y="643466"/>
            <a:ext cx="8738929" cy="5571067"/>
          </a:xfrm>
          <a:prstGeom prst="rect">
            <a:avLst/>
          </a:prstGeom>
        </p:spPr>
      </p:pic>
    </p:spTree>
    <p:extLst>
      <p:ext uri="{BB962C8B-B14F-4D97-AF65-F5344CB8AC3E}">
        <p14:creationId xmlns:p14="http://schemas.microsoft.com/office/powerpoint/2010/main" val="788495520"/>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8" name="Content Placeholder 1">
            <a:extLst>
              <a:ext uri="{FF2B5EF4-FFF2-40B4-BE49-F238E27FC236}">
                <a16:creationId xmlns:a16="http://schemas.microsoft.com/office/drawing/2014/main" id="{4DD38CBD-10EF-4BF4-84C7-785A58EF6C81}"/>
              </a:ext>
            </a:extLst>
          </p:cNvPr>
          <p:cNvPicPr>
            <a:picLocks noGrp="1" noChangeAspect="1"/>
          </p:cNvPicPr>
          <p:nvPr>
            <p:ph idx="1"/>
          </p:nvPr>
        </p:nvPicPr>
        <p:blipFill>
          <a:blip r:embed="rId2"/>
          <a:stretch>
            <a:fillRect/>
          </a:stretch>
        </p:blipFill>
        <p:spPr>
          <a:xfrm>
            <a:off x="1891420" y="643466"/>
            <a:ext cx="8409159" cy="5571067"/>
          </a:xfrm>
          <a:prstGeom prst="rect">
            <a:avLst/>
          </a:prstGeom>
        </p:spPr>
      </p:pic>
    </p:spTree>
    <p:extLst>
      <p:ext uri="{BB962C8B-B14F-4D97-AF65-F5344CB8AC3E}">
        <p14:creationId xmlns:p14="http://schemas.microsoft.com/office/powerpoint/2010/main" val="506026329"/>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42" name="Content Placeholder 1">
            <a:extLst>
              <a:ext uri="{FF2B5EF4-FFF2-40B4-BE49-F238E27FC236}">
                <a16:creationId xmlns:a16="http://schemas.microsoft.com/office/drawing/2014/main" id="{4ABE91D4-0561-4755-92E2-76AB1DA6392A}"/>
              </a:ext>
            </a:extLst>
          </p:cNvPr>
          <p:cNvPicPr>
            <a:picLocks noGrp="1" noChangeAspect="1"/>
          </p:cNvPicPr>
          <p:nvPr>
            <p:ph idx="1"/>
          </p:nvPr>
        </p:nvPicPr>
        <p:blipFill>
          <a:blip r:embed="rId2"/>
          <a:stretch>
            <a:fillRect/>
          </a:stretch>
        </p:blipFill>
        <p:spPr>
          <a:xfrm>
            <a:off x="1826983" y="643466"/>
            <a:ext cx="8538034" cy="5571067"/>
          </a:xfrm>
          <a:prstGeom prst="rect">
            <a:avLst/>
          </a:prstGeom>
        </p:spPr>
      </p:pic>
    </p:spTree>
    <p:extLst>
      <p:ext uri="{BB962C8B-B14F-4D97-AF65-F5344CB8AC3E}">
        <p14:creationId xmlns:p14="http://schemas.microsoft.com/office/powerpoint/2010/main" val="3554381973"/>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3DDA-9DF4-491C-8375-C221CB1FF2AE}"/>
              </a:ext>
            </a:extLst>
          </p:cNvPr>
          <p:cNvSpPr>
            <a:spLocks noGrp="1"/>
          </p:cNvSpPr>
          <p:nvPr>
            <p:ph type="title"/>
          </p:nvPr>
        </p:nvSpPr>
        <p:spPr/>
        <p:txBody>
          <a:bodyPr/>
          <a:lstStyle/>
          <a:p>
            <a:r>
              <a:rPr lang="en-US" sz="6000" b="1" dirty="0"/>
              <a:t>Topics	</a:t>
            </a:r>
          </a:p>
        </p:txBody>
      </p:sp>
      <p:sp>
        <p:nvSpPr>
          <p:cNvPr id="3" name="Content Placeholder 2">
            <a:extLst>
              <a:ext uri="{FF2B5EF4-FFF2-40B4-BE49-F238E27FC236}">
                <a16:creationId xmlns:a16="http://schemas.microsoft.com/office/drawing/2014/main" id="{1F0A17C7-524B-4D5D-9DE3-BDDAAEB22FF3}"/>
              </a:ext>
            </a:extLst>
          </p:cNvPr>
          <p:cNvSpPr>
            <a:spLocks noGrp="1"/>
          </p:cNvSpPr>
          <p:nvPr>
            <p:ph idx="1"/>
          </p:nvPr>
        </p:nvSpPr>
        <p:spPr/>
        <p:txBody>
          <a:bodyPr/>
          <a:lstStyle/>
          <a:p>
            <a:r>
              <a:rPr lang="en-US" sz="4000" dirty="0"/>
              <a:t>QRUR</a:t>
            </a:r>
          </a:p>
          <a:p>
            <a:r>
              <a:rPr lang="en-US" sz="4000" dirty="0"/>
              <a:t>Financial Impact</a:t>
            </a:r>
          </a:p>
          <a:p>
            <a:r>
              <a:rPr lang="en-US" sz="4000" dirty="0"/>
              <a:t>Risk Adjustment Factor</a:t>
            </a:r>
          </a:p>
          <a:p>
            <a:r>
              <a:rPr lang="en-US" sz="4000" dirty="0"/>
              <a:t>ICD-10 and Risk Factor</a:t>
            </a:r>
          </a:p>
          <a:p>
            <a:r>
              <a:rPr lang="en-US" sz="4000" dirty="0"/>
              <a:t>Common HCCs</a:t>
            </a:r>
          </a:p>
          <a:p>
            <a:r>
              <a:rPr lang="en-US" sz="4000" dirty="0"/>
              <a:t>Finding Them on Your Own</a:t>
            </a:r>
          </a:p>
          <a:p>
            <a:endParaRPr lang="en-US" dirty="0"/>
          </a:p>
          <a:p>
            <a:endParaRPr lang="en-US" dirty="0"/>
          </a:p>
          <a:p>
            <a:endParaRPr lang="en-US" dirty="0"/>
          </a:p>
        </p:txBody>
      </p:sp>
    </p:spTree>
    <p:extLst>
      <p:ext uri="{BB962C8B-B14F-4D97-AF65-F5344CB8AC3E}">
        <p14:creationId xmlns:p14="http://schemas.microsoft.com/office/powerpoint/2010/main" val="3541741320"/>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6" name="Content Placeholder 1">
            <a:extLst>
              <a:ext uri="{FF2B5EF4-FFF2-40B4-BE49-F238E27FC236}">
                <a16:creationId xmlns:a16="http://schemas.microsoft.com/office/drawing/2014/main" id="{57AD8925-D98E-4D7C-989F-25AAA17D76E3}"/>
              </a:ext>
            </a:extLst>
          </p:cNvPr>
          <p:cNvPicPr>
            <a:picLocks noGrp="1" noChangeAspect="1"/>
          </p:cNvPicPr>
          <p:nvPr>
            <p:ph idx="1"/>
          </p:nvPr>
        </p:nvPicPr>
        <p:blipFill>
          <a:blip r:embed="rId2"/>
          <a:stretch>
            <a:fillRect/>
          </a:stretch>
        </p:blipFill>
        <p:spPr>
          <a:xfrm>
            <a:off x="1922916" y="643466"/>
            <a:ext cx="8346168" cy="5571067"/>
          </a:xfrm>
          <a:prstGeom prst="rect">
            <a:avLst/>
          </a:prstGeom>
        </p:spPr>
      </p:pic>
    </p:spTree>
    <p:extLst>
      <p:ext uri="{BB962C8B-B14F-4D97-AF65-F5344CB8AC3E}">
        <p14:creationId xmlns:p14="http://schemas.microsoft.com/office/powerpoint/2010/main" val="3777293346"/>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90" name="Content Placeholder 1">
            <a:extLst>
              <a:ext uri="{FF2B5EF4-FFF2-40B4-BE49-F238E27FC236}">
                <a16:creationId xmlns:a16="http://schemas.microsoft.com/office/drawing/2014/main" id="{B0918360-1976-4961-9F0D-B1D0013ABE77}"/>
              </a:ext>
            </a:extLst>
          </p:cNvPr>
          <p:cNvPicPr>
            <a:picLocks noGrp="1" noChangeAspect="1"/>
          </p:cNvPicPr>
          <p:nvPr>
            <p:ph idx="1"/>
          </p:nvPr>
        </p:nvPicPr>
        <p:blipFill>
          <a:blip r:embed="rId2"/>
          <a:stretch>
            <a:fillRect/>
          </a:stretch>
        </p:blipFill>
        <p:spPr>
          <a:xfrm>
            <a:off x="1999628" y="643466"/>
            <a:ext cx="8192744" cy="5571067"/>
          </a:xfrm>
          <a:prstGeom prst="rect">
            <a:avLst/>
          </a:prstGeom>
        </p:spPr>
      </p:pic>
    </p:spTree>
    <p:extLst>
      <p:ext uri="{BB962C8B-B14F-4D97-AF65-F5344CB8AC3E}">
        <p14:creationId xmlns:p14="http://schemas.microsoft.com/office/powerpoint/2010/main" val="2662214783"/>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4" name="Content Placeholder 1">
            <a:extLst>
              <a:ext uri="{FF2B5EF4-FFF2-40B4-BE49-F238E27FC236}">
                <a16:creationId xmlns:a16="http://schemas.microsoft.com/office/drawing/2014/main" id="{0C3E5ED1-13C8-469C-883F-4024178AF81E}"/>
              </a:ext>
            </a:extLst>
          </p:cNvPr>
          <p:cNvPicPr>
            <a:picLocks noGrp="1" noChangeAspect="1"/>
          </p:cNvPicPr>
          <p:nvPr>
            <p:ph idx="1"/>
          </p:nvPr>
        </p:nvPicPr>
        <p:blipFill>
          <a:blip r:embed="rId2"/>
          <a:stretch>
            <a:fillRect/>
          </a:stretch>
        </p:blipFill>
        <p:spPr>
          <a:xfrm>
            <a:off x="1953943" y="643466"/>
            <a:ext cx="8284113" cy="5571067"/>
          </a:xfrm>
          <a:prstGeom prst="rect">
            <a:avLst/>
          </a:prstGeom>
        </p:spPr>
      </p:pic>
    </p:spTree>
    <p:extLst>
      <p:ext uri="{BB962C8B-B14F-4D97-AF65-F5344CB8AC3E}">
        <p14:creationId xmlns:p14="http://schemas.microsoft.com/office/powerpoint/2010/main" val="3972743794"/>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8" name="Content Placeholder 1">
            <a:extLst>
              <a:ext uri="{FF2B5EF4-FFF2-40B4-BE49-F238E27FC236}">
                <a16:creationId xmlns:a16="http://schemas.microsoft.com/office/drawing/2014/main" id="{EF9E41ED-B20E-4068-9BBD-7A778012AC51}"/>
              </a:ext>
            </a:extLst>
          </p:cNvPr>
          <p:cNvPicPr>
            <a:picLocks noGrp="1" noChangeAspect="1"/>
          </p:cNvPicPr>
          <p:nvPr>
            <p:ph idx="1"/>
          </p:nvPr>
        </p:nvPicPr>
        <p:blipFill>
          <a:blip r:embed="rId2"/>
          <a:stretch>
            <a:fillRect/>
          </a:stretch>
        </p:blipFill>
        <p:spPr>
          <a:xfrm>
            <a:off x="1953943" y="643466"/>
            <a:ext cx="8284113" cy="5571067"/>
          </a:xfrm>
          <a:prstGeom prst="rect">
            <a:avLst/>
          </a:prstGeom>
        </p:spPr>
      </p:pic>
    </p:spTree>
    <p:extLst>
      <p:ext uri="{BB962C8B-B14F-4D97-AF65-F5344CB8AC3E}">
        <p14:creationId xmlns:p14="http://schemas.microsoft.com/office/powerpoint/2010/main" val="1677698561"/>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4F9FC-8B87-4120-A589-C4FBCE69D066}"/>
              </a:ext>
            </a:extLst>
          </p:cNvPr>
          <p:cNvPicPr>
            <a:picLocks noChangeAspect="1"/>
          </p:cNvPicPr>
          <p:nvPr/>
        </p:nvPicPr>
        <p:blipFill>
          <a:blip r:embed="rId2"/>
          <a:stretch>
            <a:fillRect/>
          </a:stretch>
        </p:blipFill>
        <p:spPr>
          <a:xfrm>
            <a:off x="838200" y="696882"/>
            <a:ext cx="7114643" cy="4802383"/>
          </a:xfrm>
          <a:prstGeom prst="rect">
            <a:avLst/>
          </a:prstGeom>
        </p:spPr>
      </p:pic>
      <p:pic>
        <p:nvPicPr>
          <p:cNvPr id="3" name="Picture 2">
            <a:extLst>
              <a:ext uri="{FF2B5EF4-FFF2-40B4-BE49-F238E27FC236}">
                <a16:creationId xmlns:a16="http://schemas.microsoft.com/office/drawing/2014/main" id="{D10B10A7-006E-45FF-97E4-334DAE28BBD6}"/>
              </a:ext>
            </a:extLst>
          </p:cNvPr>
          <p:cNvPicPr>
            <a:picLocks noChangeAspect="1"/>
          </p:cNvPicPr>
          <p:nvPr/>
        </p:nvPicPr>
        <p:blipFill>
          <a:blip r:embed="rId3"/>
          <a:stretch>
            <a:fillRect/>
          </a:stretch>
        </p:blipFill>
        <p:spPr>
          <a:xfrm>
            <a:off x="5486400" y="2813745"/>
            <a:ext cx="5291667" cy="2685520"/>
          </a:xfrm>
          <a:prstGeom prst="rect">
            <a:avLst/>
          </a:prstGeom>
        </p:spPr>
      </p:pic>
    </p:spTree>
    <p:extLst>
      <p:ext uri="{BB962C8B-B14F-4D97-AF65-F5344CB8AC3E}">
        <p14:creationId xmlns:p14="http://schemas.microsoft.com/office/powerpoint/2010/main" val="2677161329"/>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C9AD6-CA07-4B81-8EC8-D4FBF01F989B}"/>
              </a:ext>
            </a:extLst>
          </p:cNvPr>
          <p:cNvPicPr>
            <a:picLocks noChangeAspect="1"/>
          </p:cNvPicPr>
          <p:nvPr/>
        </p:nvPicPr>
        <p:blipFill>
          <a:blip r:embed="rId2"/>
          <a:stretch>
            <a:fillRect/>
          </a:stretch>
        </p:blipFill>
        <p:spPr>
          <a:xfrm>
            <a:off x="3767580" y="533400"/>
            <a:ext cx="4656840" cy="5571067"/>
          </a:xfrm>
          <a:prstGeom prst="rect">
            <a:avLst/>
          </a:prstGeom>
        </p:spPr>
      </p:pic>
    </p:spTree>
  </p:cSld>
  <p:clrMapOvr>
    <a:masterClrMapping/>
  </p:clrMapOvr>
  <p:transition advTm="21557">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0" name="Rectangle 4608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6" name="Rectangle 75">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7" name="Picture 3">
            <a:extLst>
              <a:ext uri="{FF2B5EF4-FFF2-40B4-BE49-F238E27FC236}">
                <a16:creationId xmlns:a16="http://schemas.microsoft.com/office/drawing/2014/main" id="{16E37B2C-6742-4152-9EEE-AB940F5D29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8840168" cy="3734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F794D1C8-DA31-4A3C-8BDE-48D089C7832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altLang="en-US" sz="3200" b="1" kern="1200">
                <a:solidFill>
                  <a:schemeClr val="bg1"/>
                </a:solidFill>
                <a:latin typeface="+mj-lt"/>
                <a:ea typeface="+mj-ea"/>
                <a:cs typeface="+mj-cs"/>
              </a:rPr>
              <a:t>Code all Coexisting Conditions</a:t>
            </a:r>
          </a:p>
        </p:txBody>
      </p:sp>
    </p:spTree>
    <p:extLst>
      <p:ext uri="{BB962C8B-B14F-4D97-AF65-F5344CB8AC3E}">
        <p14:creationId xmlns:p14="http://schemas.microsoft.com/office/powerpoint/2010/main" val="4255330942"/>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0" name="Rectangle 471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7121" name="Rectangle 75">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22" name="Picture 3">
            <a:extLst>
              <a:ext uri="{FF2B5EF4-FFF2-40B4-BE49-F238E27FC236}">
                <a16:creationId xmlns:a16="http://schemas.microsoft.com/office/drawing/2014/main" id="{0CF7025B-404E-4038-9426-2449764150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9991" y="1675227"/>
            <a:ext cx="8252018"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a:extLst>
              <a:ext uri="{FF2B5EF4-FFF2-40B4-BE49-F238E27FC236}">
                <a16:creationId xmlns:a16="http://schemas.microsoft.com/office/drawing/2014/main" id="{7759744C-ED2F-45D5-A99E-D79136DF215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altLang="en-US" sz="3200" b="1" kern="1200">
                <a:solidFill>
                  <a:schemeClr val="bg1"/>
                </a:solidFill>
                <a:latin typeface="+mj-lt"/>
                <a:ea typeface="+mj-ea"/>
                <a:cs typeface="+mj-cs"/>
              </a:rPr>
              <a:t>Codes Can Be</a:t>
            </a:r>
          </a:p>
        </p:txBody>
      </p:sp>
    </p:spTree>
    <p:extLst>
      <p:ext uri="{BB962C8B-B14F-4D97-AF65-F5344CB8AC3E}">
        <p14:creationId xmlns:p14="http://schemas.microsoft.com/office/powerpoint/2010/main" val="2426886145"/>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Rectangle 297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698" name="Title 1">
            <a:extLst>
              <a:ext uri="{FF2B5EF4-FFF2-40B4-BE49-F238E27FC236}">
                <a16:creationId xmlns:a16="http://schemas.microsoft.com/office/drawing/2014/main" id="{AB252094-B2F7-474D-9A7B-1D23D9BA7C7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a:solidFill>
                  <a:schemeClr val="bg1"/>
                </a:solidFill>
                <a:latin typeface="+mj-lt"/>
                <a:ea typeface="+mj-ea"/>
                <a:cs typeface="+mj-cs"/>
              </a:rPr>
              <a:t>Common HCCs</a:t>
            </a:r>
          </a:p>
        </p:txBody>
      </p:sp>
      <p:pic>
        <p:nvPicPr>
          <p:cNvPr id="2" name="Picture 1">
            <a:extLst>
              <a:ext uri="{FF2B5EF4-FFF2-40B4-BE49-F238E27FC236}">
                <a16:creationId xmlns:a16="http://schemas.microsoft.com/office/drawing/2014/main" id="{76E361B6-29C2-4F36-B2D3-86965B6C8F41}"/>
              </a:ext>
            </a:extLst>
          </p:cNvPr>
          <p:cNvPicPr>
            <a:picLocks noChangeAspect="1"/>
          </p:cNvPicPr>
          <p:nvPr/>
        </p:nvPicPr>
        <p:blipFill>
          <a:blip r:embed="rId2"/>
          <a:stretch>
            <a:fillRect/>
          </a:stretch>
        </p:blipFill>
        <p:spPr>
          <a:xfrm>
            <a:off x="6211459" y="469378"/>
            <a:ext cx="4438273" cy="5883150"/>
          </a:xfrm>
          <a:prstGeom prst="rect">
            <a:avLst/>
          </a:prstGeom>
        </p:spPr>
      </p:pic>
    </p:spTree>
    <p:extLst>
      <p:ext uri="{BB962C8B-B14F-4D97-AF65-F5344CB8AC3E}">
        <p14:creationId xmlns:p14="http://schemas.microsoft.com/office/powerpoint/2010/main" val="2714126320"/>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3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Content Placeholder 1">
            <a:extLst>
              <a:ext uri="{FF2B5EF4-FFF2-40B4-BE49-F238E27FC236}">
                <a16:creationId xmlns:a16="http://schemas.microsoft.com/office/drawing/2014/main" id="{6C83381E-D0FB-4847-AD6D-076E41D89A08}"/>
              </a:ext>
            </a:extLst>
          </p:cNvPr>
          <p:cNvPicPr>
            <a:picLocks noGrp="1" noChangeAspect="1"/>
          </p:cNvPicPr>
          <p:nvPr>
            <p:ph idx="1"/>
          </p:nvPr>
        </p:nvPicPr>
        <p:blipFill>
          <a:blip r:embed="rId2"/>
          <a:stretch>
            <a:fillRect/>
          </a:stretch>
        </p:blipFill>
        <p:spPr>
          <a:xfrm>
            <a:off x="643467" y="2188549"/>
            <a:ext cx="10905066" cy="2480902"/>
          </a:xfrm>
          <a:prstGeom prst="rect">
            <a:avLst/>
          </a:prstGeom>
        </p:spPr>
      </p:pic>
    </p:spTree>
    <p:extLst>
      <p:ext uri="{BB962C8B-B14F-4D97-AF65-F5344CB8AC3E}">
        <p14:creationId xmlns:p14="http://schemas.microsoft.com/office/powerpoint/2010/main" val="339911910"/>
      </p:ext>
    </p:extLst>
  </p:cSld>
  <p:clrMapOvr>
    <a:masterClrMapping/>
  </p:clrMapOvr>
  <p:transition advTm="29472">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1" name="Rectangle 430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80" name="Rectangle 7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010" name="Title 1">
            <a:extLst>
              <a:ext uri="{FF2B5EF4-FFF2-40B4-BE49-F238E27FC236}">
                <a16:creationId xmlns:a16="http://schemas.microsoft.com/office/drawing/2014/main" id="{A77B9F02-D56D-4C30-8BBC-20444AA1F7A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QRUR</a:t>
            </a:r>
          </a:p>
        </p:txBody>
      </p:sp>
      <p:pic>
        <p:nvPicPr>
          <p:cNvPr id="3" name="Picture 2">
            <a:extLst>
              <a:ext uri="{FF2B5EF4-FFF2-40B4-BE49-F238E27FC236}">
                <a16:creationId xmlns:a16="http://schemas.microsoft.com/office/drawing/2014/main" id="{4AD424BA-2DF6-47D3-8FEB-33F1DB1E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595" y="762000"/>
            <a:ext cx="6350000" cy="5080000"/>
          </a:xfrm>
          <a:prstGeom prst="rect">
            <a:avLst/>
          </a:prstGeom>
        </p:spPr>
      </p:pic>
    </p:spTree>
    <p:extLst>
      <p:ext uri="{BB962C8B-B14F-4D97-AF65-F5344CB8AC3E}">
        <p14:creationId xmlns:p14="http://schemas.microsoft.com/office/powerpoint/2010/main" val="1678930463"/>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4" name="Content Placeholder 1">
            <a:extLst>
              <a:ext uri="{FF2B5EF4-FFF2-40B4-BE49-F238E27FC236}">
                <a16:creationId xmlns:a16="http://schemas.microsoft.com/office/drawing/2014/main" id="{0CD3A2DF-86E1-4F90-8D37-9B19D148AEB0}"/>
              </a:ext>
            </a:extLst>
          </p:cNvPr>
          <p:cNvPicPr>
            <a:picLocks noGrp="1" noChangeAspect="1"/>
          </p:cNvPicPr>
          <p:nvPr>
            <p:ph idx="1"/>
          </p:nvPr>
        </p:nvPicPr>
        <p:blipFill>
          <a:blip r:embed="rId2"/>
          <a:stretch>
            <a:fillRect/>
          </a:stretch>
        </p:blipFill>
        <p:spPr>
          <a:xfrm>
            <a:off x="1187571" y="643466"/>
            <a:ext cx="9816857" cy="5571067"/>
          </a:xfrm>
          <a:prstGeom prst="rect">
            <a:avLst/>
          </a:prstGeom>
        </p:spPr>
      </p:pic>
    </p:spTree>
    <p:extLst>
      <p:ext uri="{BB962C8B-B14F-4D97-AF65-F5344CB8AC3E}">
        <p14:creationId xmlns:p14="http://schemas.microsoft.com/office/powerpoint/2010/main" val="3470762013"/>
      </p:ext>
    </p:extLst>
  </p:cSld>
  <p:clrMapOvr>
    <a:masterClrMapping/>
  </p:clrMapOvr>
  <p:transition advTm="34636">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B371E8B6-5B40-46C2-B0C9-3BDDEEE9930D}"/>
              </a:ext>
            </a:extLst>
          </p:cNvPr>
          <p:cNvPicPr>
            <a:picLocks noGrp="1" noChangeAspect="1"/>
          </p:cNvPicPr>
          <p:nvPr>
            <p:ph idx="1"/>
          </p:nvPr>
        </p:nvPicPr>
        <p:blipFill>
          <a:blip r:embed="rId2"/>
          <a:stretch>
            <a:fillRect/>
          </a:stretch>
        </p:blipFill>
        <p:spPr>
          <a:xfrm>
            <a:off x="643467" y="1302513"/>
            <a:ext cx="10905066" cy="4252974"/>
          </a:xfrm>
          <a:prstGeom prst="rect">
            <a:avLst/>
          </a:prstGeom>
        </p:spPr>
      </p:pic>
    </p:spTree>
    <p:extLst>
      <p:ext uri="{BB962C8B-B14F-4D97-AF65-F5344CB8AC3E}">
        <p14:creationId xmlns:p14="http://schemas.microsoft.com/office/powerpoint/2010/main" val="3516082697"/>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751C1A6-E3A5-4C68-89D4-BAC15AED0878}"/>
              </a:ext>
            </a:extLst>
          </p:cNvPr>
          <p:cNvPicPr>
            <a:picLocks noGrp="1" noChangeAspect="1"/>
          </p:cNvPicPr>
          <p:nvPr>
            <p:ph idx="1"/>
          </p:nvPr>
        </p:nvPicPr>
        <p:blipFill>
          <a:blip r:embed="rId2"/>
          <a:stretch>
            <a:fillRect/>
          </a:stretch>
        </p:blipFill>
        <p:spPr>
          <a:xfrm>
            <a:off x="643467" y="2134024"/>
            <a:ext cx="10905066" cy="2589952"/>
          </a:xfrm>
          <a:prstGeom prst="rect">
            <a:avLst/>
          </a:prstGeom>
        </p:spPr>
      </p:pic>
    </p:spTree>
    <p:extLst>
      <p:ext uri="{BB962C8B-B14F-4D97-AF65-F5344CB8AC3E}">
        <p14:creationId xmlns:p14="http://schemas.microsoft.com/office/powerpoint/2010/main" val="149692935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11F6E0C-F8FE-443C-AF1E-1B1F6B865A06}"/>
              </a:ext>
            </a:extLst>
          </p:cNvPr>
          <p:cNvPicPr>
            <a:picLocks noGrp="1" noChangeAspect="1"/>
          </p:cNvPicPr>
          <p:nvPr>
            <p:ph idx="1"/>
          </p:nvPr>
        </p:nvPicPr>
        <p:blipFill>
          <a:blip r:embed="rId2"/>
          <a:stretch>
            <a:fillRect/>
          </a:stretch>
        </p:blipFill>
        <p:spPr>
          <a:xfrm>
            <a:off x="1656903" y="643466"/>
            <a:ext cx="8878193" cy="5571067"/>
          </a:xfrm>
          <a:prstGeom prst="rect">
            <a:avLst/>
          </a:prstGeom>
        </p:spPr>
      </p:pic>
    </p:spTree>
    <p:extLst>
      <p:ext uri="{BB962C8B-B14F-4D97-AF65-F5344CB8AC3E}">
        <p14:creationId xmlns:p14="http://schemas.microsoft.com/office/powerpoint/2010/main" val="4029721758"/>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670C5514-D6FE-4CE4-9BE2-165000DB4B22}"/>
              </a:ext>
            </a:extLst>
          </p:cNvPr>
          <p:cNvPicPr>
            <a:picLocks noGrp="1" noChangeAspect="1"/>
          </p:cNvPicPr>
          <p:nvPr>
            <p:ph idx="1"/>
          </p:nvPr>
        </p:nvPicPr>
        <p:blipFill>
          <a:blip r:embed="rId2"/>
          <a:stretch>
            <a:fillRect/>
          </a:stretch>
        </p:blipFill>
        <p:spPr>
          <a:xfrm>
            <a:off x="643467" y="1493351"/>
            <a:ext cx="10905066" cy="3871298"/>
          </a:xfrm>
          <a:prstGeom prst="rect">
            <a:avLst/>
          </a:prstGeom>
        </p:spPr>
      </p:pic>
    </p:spTree>
    <p:extLst>
      <p:ext uri="{BB962C8B-B14F-4D97-AF65-F5344CB8AC3E}">
        <p14:creationId xmlns:p14="http://schemas.microsoft.com/office/powerpoint/2010/main" val="3466796644"/>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9106A75B-5A47-48A2-8214-63BCD2F20000}"/>
              </a:ext>
            </a:extLst>
          </p:cNvPr>
          <p:cNvPicPr>
            <a:picLocks noGrp="1" noChangeAspect="1"/>
          </p:cNvPicPr>
          <p:nvPr>
            <p:ph idx="1"/>
          </p:nvPr>
        </p:nvPicPr>
        <p:blipFill>
          <a:blip r:embed="rId2"/>
          <a:stretch>
            <a:fillRect/>
          </a:stretch>
        </p:blipFill>
        <p:spPr>
          <a:xfrm>
            <a:off x="1077020" y="643466"/>
            <a:ext cx="10037959" cy="5571067"/>
          </a:xfrm>
          <a:prstGeom prst="rect">
            <a:avLst/>
          </a:prstGeom>
        </p:spPr>
      </p:pic>
    </p:spTree>
    <p:extLst>
      <p:ext uri="{BB962C8B-B14F-4D97-AF65-F5344CB8AC3E}">
        <p14:creationId xmlns:p14="http://schemas.microsoft.com/office/powerpoint/2010/main" val="4034710067"/>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CDC2441-FF54-4A0A-A46E-6D081FD67FD2}"/>
              </a:ext>
            </a:extLst>
          </p:cNvPr>
          <p:cNvPicPr>
            <a:picLocks noGrp="1" noChangeAspect="1"/>
          </p:cNvPicPr>
          <p:nvPr>
            <p:ph idx="1"/>
          </p:nvPr>
        </p:nvPicPr>
        <p:blipFill>
          <a:blip r:embed="rId2"/>
          <a:stretch>
            <a:fillRect/>
          </a:stretch>
        </p:blipFill>
        <p:spPr>
          <a:xfrm>
            <a:off x="643467" y="1247987"/>
            <a:ext cx="10905066" cy="4362026"/>
          </a:xfrm>
          <a:prstGeom prst="rect">
            <a:avLst/>
          </a:prstGeom>
        </p:spPr>
      </p:pic>
    </p:spTree>
    <p:extLst>
      <p:ext uri="{BB962C8B-B14F-4D97-AF65-F5344CB8AC3E}">
        <p14:creationId xmlns:p14="http://schemas.microsoft.com/office/powerpoint/2010/main" val="3017743131"/>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2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6FBF803F-311B-4ED0-B6FD-38BEB9F7612D}"/>
              </a:ext>
            </a:extLst>
          </p:cNvPr>
          <p:cNvPicPr>
            <a:picLocks noGrp="1" noChangeAspect="1"/>
          </p:cNvPicPr>
          <p:nvPr>
            <p:ph idx="1"/>
          </p:nvPr>
        </p:nvPicPr>
        <p:blipFill>
          <a:blip r:embed="rId2"/>
          <a:stretch>
            <a:fillRect/>
          </a:stretch>
        </p:blipFill>
        <p:spPr>
          <a:xfrm>
            <a:off x="643467" y="1561508"/>
            <a:ext cx="10905066" cy="3734984"/>
          </a:xfrm>
          <a:prstGeom prst="rect">
            <a:avLst/>
          </a:prstGeom>
        </p:spPr>
      </p:pic>
    </p:spTree>
    <p:extLst>
      <p:ext uri="{BB962C8B-B14F-4D97-AF65-F5344CB8AC3E}">
        <p14:creationId xmlns:p14="http://schemas.microsoft.com/office/powerpoint/2010/main" val="4231072659"/>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CC4F07-D085-44B8-A78F-F30F42554B68}"/>
              </a:ext>
            </a:extLst>
          </p:cNvPr>
          <p:cNvPicPr>
            <a:picLocks noChangeAspect="1"/>
          </p:cNvPicPr>
          <p:nvPr/>
        </p:nvPicPr>
        <p:blipFill>
          <a:blip r:embed="rId2"/>
          <a:stretch>
            <a:fillRect/>
          </a:stretch>
        </p:blipFill>
        <p:spPr>
          <a:xfrm>
            <a:off x="870204" y="914400"/>
            <a:ext cx="10451592" cy="4114800"/>
          </a:xfrm>
          <a:prstGeom prst="rect">
            <a:avLst/>
          </a:prstGeom>
        </p:spPr>
      </p:pic>
    </p:spTree>
    <p:extLst>
      <p:ext uri="{BB962C8B-B14F-4D97-AF65-F5344CB8AC3E}">
        <p14:creationId xmlns:p14="http://schemas.microsoft.com/office/powerpoint/2010/main" val="3816458673"/>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491DBB-3F42-49D5-AF5C-4D9230F70880}"/>
              </a:ext>
            </a:extLst>
          </p:cNvPr>
          <p:cNvPicPr>
            <a:picLocks noChangeAspect="1"/>
          </p:cNvPicPr>
          <p:nvPr/>
        </p:nvPicPr>
        <p:blipFill>
          <a:blip r:embed="rId2"/>
          <a:stretch>
            <a:fillRect/>
          </a:stretch>
        </p:blipFill>
        <p:spPr>
          <a:xfrm>
            <a:off x="643467" y="1002622"/>
            <a:ext cx="10905066" cy="4852755"/>
          </a:xfrm>
          <a:prstGeom prst="rect">
            <a:avLst/>
          </a:prstGeom>
        </p:spPr>
      </p:pic>
    </p:spTree>
    <p:extLst>
      <p:ext uri="{BB962C8B-B14F-4D97-AF65-F5344CB8AC3E}">
        <p14:creationId xmlns:p14="http://schemas.microsoft.com/office/powerpoint/2010/main" val="3657877358"/>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E0F9957E-D134-4DED-BFED-B224017BF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4650"/>
            <a:ext cx="7162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92868242"/>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B3B35C-AF69-4DA3-9CBB-D2EBB0BA9114}"/>
              </a:ext>
            </a:extLst>
          </p:cNvPr>
          <p:cNvPicPr>
            <a:picLocks noChangeAspect="1"/>
          </p:cNvPicPr>
          <p:nvPr/>
        </p:nvPicPr>
        <p:blipFill>
          <a:blip r:embed="rId2"/>
          <a:stretch>
            <a:fillRect/>
          </a:stretch>
        </p:blipFill>
        <p:spPr>
          <a:xfrm>
            <a:off x="1760540" y="643467"/>
            <a:ext cx="8670919" cy="5571066"/>
          </a:xfrm>
          <a:prstGeom prst="rect">
            <a:avLst/>
          </a:prstGeom>
        </p:spPr>
      </p:pic>
    </p:spTree>
    <p:extLst>
      <p:ext uri="{BB962C8B-B14F-4D97-AF65-F5344CB8AC3E}">
        <p14:creationId xmlns:p14="http://schemas.microsoft.com/office/powerpoint/2010/main" val="176907757"/>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Rectangle 471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106" name="Title 1">
            <a:extLst>
              <a:ext uri="{FF2B5EF4-FFF2-40B4-BE49-F238E27FC236}">
                <a16:creationId xmlns:a16="http://schemas.microsoft.com/office/drawing/2014/main" id="{2F35FE99-3942-4417-8594-CF2EA3E6FF0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Finding Them On Your Own</a:t>
            </a:r>
          </a:p>
        </p:txBody>
      </p:sp>
      <p:pic>
        <p:nvPicPr>
          <p:cNvPr id="6" name="Picture 5">
            <a:extLst>
              <a:ext uri="{FF2B5EF4-FFF2-40B4-BE49-F238E27FC236}">
                <a16:creationId xmlns:a16="http://schemas.microsoft.com/office/drawing/2014/main" id="{1DCEEB58-31F9-414A-BF95-26722402D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095" y="534403"/>
            <a:ext cx="5715000" cy="5753100"/>
          </a:xfrm>
          <a:prstGeom prst="rect">
            <a:avLst/>
          </a:prstGeom>
        </p:spPr>
      </p:pic>
    </p:spTree>
    <p:extLst>
      <p:ext uri="{BB962C8B-B14F-4D97-AF65-F5344CB8AC3E}">
        <p14:creationId xmlns:p14="http://schemas.microsoft.com/office/powerpoint/2010/main" val="4077979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71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1">
            <a:extLst>
              <a:ext uri="{FF2B5EF4-FFF2-40B4-BE49-F238E27FC236}">
                <a16:creationId xmlns:a16="http://schemas.microsoft.com/office/drawing/2014/main" id="{927701C8-D407-48C3-A1E7-05ADE6046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962" y="1675227"/>
            <a:ext cx="8616076"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a:extLst>
              <a:ext uri="{FF2B5EF4-FFF2-40B4-BE49-F238E27FC236}">
                <a16:creationId xmlns:a16="http://schemas.microsoft.com/office/drawing/2014/main" id="{7D5B97A2-8535-4957-8B83-A956B5F97E6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altLang="en-US" sz="3200" kern="1200">
                <a:solidFill>
                  <a:schemeClr val="bg1"/>
                </a:solidFill>
                <a:latin typeface="+mj-lt"/>
                <a:ea typeface="+mj-ea"/>
                <a:cs typeface="+mj-cs"/>
              </a:rPr>
              <a:t>THECODINGEDUCATOR.COM</a:t>
            </a:r>
          </a:p>
        </p:txBody>
      </p:sp>
    </p:spTree>
    <p:extLst>
      <p:ext uri="{BB962C8B-B14F-4D97-AF65-F5344CB8AC3E}">
        <p14:creationId xmlns:p14="http://schemas.microsoft.com/office/powerpoint/2010/main" val="19790591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B9AA-ACB6-4D4D-B04D-2FB5D1F033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B6E4C6-2A73-4915-9011-F3489CABFF1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9D6277-19AD-46FD-BE9B-5F7C84BDD278}"/>
              </a:ext>
            </a:extLst>
          </p:cNvPr>
          <p:cNvPicPr>
            <a:picLocks noChangeAspect="1"/>
          </p:cNvPicPr>
          <p:nvPr/>
        </p:nvPicPr>
        <p:blipFill>
          <a:blip r:embed="rId2"/>
          <a:stretch>
            <a:fillRect/>
          </a:stretch>
        </p:blipFill>
        <p:spPr>
          <a:xfrm>
            <a:off x="1481137" y="1433512"/>
            <a:ext cx="9229725" cy="3990975"/>
          </a:xfrm>
          <a:prstGeom prst="rect">
            <a:avLst/>
          </a:prstGeom>
        </p:spPr>
      </p:pic>
    </p:spTree>
    <p:extLst>
      <p:ext uri="{BB962C8B-B14F-4D97-AF65-F5344CB8AC3E}">
        <p14:creationId xmlns:p14="http://schemas.microsoft.com/office/powerpoint/2010/main" val="3753883059"/>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8249C4B8-06DD-44ED-8C35-3FB3B088EFBE}"/>
              </a:ext>
            </a:extLst>
          </p:cNvPr>
          <p:cNvPicPr>
            <a:picLocks noGrp="1" noChangeAspect="1"/>
          </p:cNvPicPr>
          <p:nvPr>
            <p:ph idx="1"/>
          </p:nvPr>
        </p:nvPicPr>
        <p:blipFill>
          <a:blip r:embed="rId2"/>
          <a:stretch>
            <a:fillRect/>
          </a:stretch>
        </p:blipFill>
        <p:spPr>
          <a:xfrm>
            <a:off x="739207" y="643467"/>
            <a:ext cx="10713586" cy="5571066"/>
          </a:xfrm>
          <a:prstGeom prst="rect">
            <a:avLst/>
          </a:prstGeom>
        </p:spPr>
      </p:pic>
    </p:spTree>
    <p:extLst>
      <p:ext uri="{BB962C8B-B14F-4D97-AF65-F5344CB8AC3E}">
        <p14:creationId xmlns:p14="http://schemas.microsoft.com/office/powerpoint/2010/main" val="1700887642"/>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3DDA-9DF4-491C-8375-C221CB1FF2AE}"/>
              </a:ext>
            </a:extLst>
          </p:cNvPr>
          <p:cNvSpPr>
            <a:spLocks noGrp="1"/>
          </p:cNvSpPr>
          <p:nvPr>
            <p:ph type="title"/>
          </p:nvPr>
        </p:nvSpPr>
        <p:spPr/>
        <p:txBody>
          <a:bodyPr/>
          <a:lstStyle/>
          <a:p>
            <a:r>
              <a:rPr lang="en-US" sz="6000" b="1" dirty="0"/>
              <a:t>Topics	</a:t>
            </a:r>
          </a:p>
        </p:txBody>
      </p:sp>
      <p:sp>
        <p:nvSpPr>
          <p:cNvPr id="3" name="Content Placeholder 2">
            <a:extLst>
              <a:ext uri="{FF2B5EF4-FFF2-40B4-BE49-F238E27FC236}">
                <a16:creationId xmlns:a16="http://schemas.microsoft.com/office/drawing/2014/main" id="{1F0A17C7-524B-4D5D-9DE3-BDDAAEB22FF3}"/>
              </a:ext>
            </a:extLst>
          </p:cNvPr>
          <p:cNvSpPr>
            <a:spLocks noGrp="1"/>
          </p:cNvSpPr>
          <p:nvPr>
            <p:ph idx="1"/>
          </p:nvPr>
        </p:nvSpPr>
        <p:spPr/>
        <p:txBody>
          <a:bodyPr/>
          <a:lstStyle/>
          <a:p>
            <a:r>
              <a:rPr lang="en-US" sz="4000" dirty="0"/>
              <a:t>QRUR</a:t>
            </a:r>
          </a:p>
          <a:p>
            <a:r>
              <a:rPr lang="en-US" sz="4000" dirty="0"/>
              <a:t>Financial Impact</a:t>
            </a:r>
          </a:p>
          <a:p>
            <a:r>
              <a:rPr lang="en-US" sz="4000" dirty="0"/>
              <a:t>Risk Adjustment Factor</a:t>
            </a:r>
          </a:p>
          <a:p>
            <a:r>
              <a:rPr lang="en-US" sz="4000" dirty="0"/>
              <a:t>ICD-10 and Risk Factor</a:t>
            </a:r>
          </a:p>
          <a:p>
            <a:r>
              <a:rPr lang="en-US" sz="4000" dirty="0"/>
              <a:t>Common HCCs</a:t>
            </a:r>
          </a:p>
          <a:p>
            <a:r>
              <a:rPr lang="en-US" sz="4000" dirty="0"/>
              <a:t>Finding Them on Your Own</a:t>
            </a:r>
          </a:p>
          <a:p>
            <a:endParaRPr lang="en-US" dirty="0"/>
          </a:p>
          <a:p>
            <a:endParaRPr lang="en-US" dirty="0"/>
          </a:p>
          <a:p>
            <a:endParaRPr lang="en-US" dirty="0"/>
          </a:p>
        </p:txBody>
      </p:sp>
    </p:spTree>
    <p:extLst>
      <p:ext uri="{BB962C8B-B14F-4D97-AF65-F5344CB8AC3E}">
        <p14:creationId xmlns:p14="http://schemas.microsoft.com/office/powerpoint/2010/main" val="156864686"/>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Rectangle 471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106" name="Title 1">
            <a:extLst>
              <a:ext uri="{FF2B5EF4-FFF2-40B4-BE49-F238E27FC236}">
                <a16:creationId xmlns:a16="http://schemas.microsoft.com/office/drawing/2014/main" id="{2F35FE99-3942-4417-8594-CF2EA3E6FF0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a:solidFill>
                  <a:schemeClr val="bg1"/>
                </a:solidFill>
                <a:latin typeface="+mj-lt"/>
                <a:ea typeface="+mj-ea"/>
                <a:cs typeface="+mj-cs"/>
              </a:rPr>
              <a:t>Questions?</a:t>
            </a:r>
          </a:p>
        </p:txBody>
      </p:sp>
      <p:pic>
        <p:nvPicPr>
          <p:cNvPr id="2" name="Picture 1">
            <a:extLst>
              <a:ext uri="{FF2B5EF4-FFF2-40B4-BE49-F238E27FC236}">
                <a16:creationId xmlns:a16="http://schemas.microsoft.com/office/drawing/2014/main" id="{3BCA568C-EA0E-4080-9F43-34C1E9767631}"/>
              </a:ext>
            </a:extLst>
          </p:cNvPr>
          <p:cNvPicPr>
            <a:picLocks noChangeAspect="1"/>
          </p:cNvPicPr>
          <p:nvPr/>
        </p:nvPicPr>
        <p:blipFill>
          <a:blip r:embed="rId2"/>
          <a:stretch>
            <a:fillRect/>
          </a:stretch>
        </p:blipFill>
        <p:spPr>
          <a:xfrm>
            <a:off x="5170839" y="228600"/>
            <a:ext cx="6175783" cy="6181880"/>
          </a:xfrm>
          <a:prstGeom prst="rect">
            <a:avLst/>
          </a:prstGeom>
        </p:spPr>
      </p:pic>
    </p:spTree>
    <p:extLst>
      <p:ext uri="{BB962C8B-B14F-4D97-AF65-F5344CB8AC3E}">
        <p14:creationId xmlns:p14="http://schemas.microsoft.com/office/powerpoint/2010/main" val="3697549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F57F7BEF-CE28-4AC5-8B85-92E7404C5383}"/>
              </a:ext>
            </a:extLst>
          </p:cNvPr>
          <p:cNvSpPr txBox="1">
            <a:spLocks noChangeArrowheads="1"/>
          </p:cNvSpPr>
          <p:nvPr/>
        </p:nvSpPr>
        <p:spPr bwMode="auto">
          <a:xfrm>
            <a:off x="2895600" y="1257301"/>
            <a:ext cx="411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000" b="1">
                <a:latin typeface="Tahoma" panose="020B0604030504040204" pitchFamily="34" charset="0"/>
              </a:rPr>
              <a:t>Any Questions</a:t>
            </a:r>
          </a:p>
        </p:txBody>
      </p:sp>
      <p:sp>
        <p:nvSpPr>
          <p:cNvPr id="110595" name="Text Box 3">
            <a:extLst>
              <a:ext uri="{FF2B5EF4-FFF2-40B4-BE49-F238E27FC236}">
                <a16:creationId xmlns:a16="http://schemas.microsoft.com/office/drawing/2014/main" id="{4005150A-5A62-4B73-9D3C-4BFD99BAABFF}"/>
              </a:ext>
            </a:extLst>
          </p:cNvPr>
          <p:cNvSpPr txBox="1">
            <a:spLocks noChangeArrowheads="1"/>
          </p:cNvSpPr>
          <p:nvPr/>
        </p:nvSpPr>
        <p:spPr bwMode="auto">
          <a:xfrm>
            <a:off x="2895600" y="1943101"/>
            <a:ext cx="6457950" cy="30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250" dirty="0">
                <a:latin typeface="Tahoma" panose="020B0604030504040204" pitchFamily="34" charset="0"/>
              </a:rPr>
              <a:t>Direct: 	706-483-4728</a:t>
            </a:r>
          </a:p>
          <a:p>
            <a:pPr eaLnBrk="1" hangingPunct="1">
              <a:spcBef>
                <a:spcPct val="50000"/>
              </a:spcBef>
            </a:pPr>
            <a:r>
              <a:rPr lang="en-US" altLang="en-US" sz="2250" dirty="0">
                <a:latin typeface="Tahoma" panose="020B0604030504040204" pitchFamily="34" charset="0"/>
              </a:rPr>
              <a:t>E-Fax: 		770-709-3698</a:t>
            </a:r>
          </a:p>
          <a:p>
            <a:pPr eaLnBrk="1" hangingPunct="1">
              <a:spcBef>
                <a:spcPct val="50000"/>
              </a:spcBef>
            </a:pPr>
            <a:r>
              <a:rPr lang="en-US" altLang="en-US" sz="2250" dirty="0">
                <a:latin typeface="Tahoma" panose="020B0604030504040204" pitchFamily="34" charset="0"/>
              </a:rPr>
              <a:t>E-mail: 	steve.adams@inhealthps.com</a:t>
            </a:r>
          </a:p>
          <a:p>
            <a:pPr eaLnBrk="1" hangingPunct="1">
              <a:spcBef>
                <a:spcPct val="50000"/>
              </a:spcBef>
            </a:pPr>
            <a:r>
              <a:rPr lang="en-US" altLang="en-US" sz="2250" dirty="0">
                <a:latin typeface="Tahoma" panose="020B0604030504040204" pitchFamily="34" charset="0"/>
              </a:rPr>
              <a:t>Web: 		</a:t>
            </a:r>
            <a:r>
              <a:rPr lang="en-US" altLang="en-US" sz="1725" dirty="0">
                <a:latin typeface="Tahoma" panose="020B0604030504040204" pitchFamily="34" charset="0"/>
              </a:rPr>
              <a:t>www.thecodingeducator.com</a:t>
            </a:r>
          </a:p>
          <a:p>
            <a:pPr eaLnBrk="1" hangingPunct="1">
              <a:spcBef>
                <a:spcPct val="50000"/>
              </a:spcBef>
            </a:pPr>
            <a:r>
              <a:rPr lang="en-US" altLang="en-US" sz="2250" dirty="0">
                <a:latin typeface="Tahoma" panose="020B0604030504040204" pitchFamily="34" charset="0"/>
              </a:rPr>
              <a:t>Facebook:	</a:t>
            </a:r>
            <a:r>
              <a:rPr lang="en-US" altLang="en-US" sz="1725" dirty="0">
                <a:latin typeface="Tahoma" panose="020B0604030504040204" pitchFamily="34" charset="0"/>
              </a:rPr>
              <a:t>facebook.com/</a:t>
            </a:r>
            <a:r>
              <a:rPr lang="en-US" altLang="en-US" sz="1725" dirty="0" err="1">
                <a:latin typeface="Tahoma" panose="020B0604030504040204" pitchFamily="34" charset="0"/>
              </a:rPr>
              <a:t>kingofcoders</a:t>
            </a:r>
            <a:endParaRPr lang="en-US" altLang="en-US" sz="1725" dirty="0">
              <a:latin typeface="Tahoma" panose="020B0604030504040204" pitchFamily="34" charset="0"/>
            </a:endParaRPr>
          </a:p>
          <a:p>
            <a:pPr eaLnBrk="1" hangingPunct="1">
              <a:spcBef>
                <a:spcPct val="50000"/>
              </a:spcBef>
            </a:pPr>
            <a:r>
              <a:rPr lang="en-US" altLang="en-US" sz="2250" dirty="0">
                <a:solidFill>
                  <a:srgbClr val="0000CE"/>
                </a:solidFill>
                <a:latin typeface="Tahoma" panose="020B0604030504040204" pitchFamily="34" charset="0"/>
              </a:rPr>
              <a:t> </a:t>
            </a:r>
          </a:p>
        </p:txBody>
      </p:sp>
      <p:cxnSp>
        <p:nvCxnSpPr>
          <p:cNvPr id="3" name="Straight Connector 2">
            <a:extLst>
              <a:ext uri="{FF2B5EF4-FFF2-40B4-BE49-F238E27FC236}">
                <a16:creationId xmlns:a16="http://schemas.microsoft.com/office/drawing/2014/main" id="{CCEB630C-A162-4EED-87D4-742F3164D761}"/>
              </a:ext>
            </a:extLst>
          </p:cNvPr>
          <p:cNvCxnSpPr/>
          <p:nvPr/>
        </p:nvCxnSpPr>
        <p:spPr>
          <a:xfrm>
            <a:off x="2952750" y="1885950"/>
            <a:ext cx="234315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6743074"/>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Rectangle 2049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7" name="Rectangle 76">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482" name="Title 1">
            <a:extLst>
              <a:ext uri="{FF2B5EF4-FFF2-40B4-BE49-F238E27FC236}">
                <a16:creationId xmlns:a16="http://schemas.microsoft.com/office/drawing/2014/main" id="{BEE3C7CE-5E9C-40F8-9C1B-BEE2DB86759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Payment for Performance</a:t>
            </a:r>
          </a:p>
        </p:txBody>
      </p:sp>
      <p:pic>
        <p:nvPicPr>
          <p:cNvPr id="5" name="Picture 4">
            <a:extLst>
              <a:ext uri="{FF2B5EF4-FFF2-40B4-BE49-F238E27FC236}">
                <a16:creationId xmlns:a16="http://schemas.microsoft.com/office/drawing/2014/main" id="{B7A6F712-AF01-4BD7-82A4-68D754D4903B}"/>
              </a:ext>
            </a:extLst>
          </p:cNvPr>
          <p:cNvPicPr>
            <a:picLocks noChangeAspect="1"/>
          </p:cNvPicPr>
          <p:nvPr/>
        </p:nvPicPr>
        <p:blipFill>
          <a:blip r:embed="rId2"/>
          <a:stretch>
            <a:fillRect/>
          </a:stretch>
        </p:blipFill>
        <p:spPr>
          <a:xfrm>
            <a:off x="5105400" y="838200"/>
            <a:ext cx="6677103" cy="5181600"/>
          </a:xfrm>
          <a:prstGeom prst="rect">
            <a:avLst/>
          </a:prstGeom>
        </p:spPr>
      </p:pic>
    </p:spTree>
    <p:extLst>
      <p:ext uri="{BB962C8B-B14F-4D97-AF65-F5344CB8AC3E}">
        <p14:creationId xmlns:p14="http://schemas.microsoft.com/office/powerpoint/2010/main" val="1872808365"/>
      </p:ext>
    </p:extLst>
  </p:cSld>
  <p:clrMapOvr>
    <a:masterClrMapping/>
  </p:clrMapOvr>
  <p:transition advTm="12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12779-3879-4435-9091-933B8A9E4958}"/>
              </a:ext>
            </a:extLst>
          </p:cNvPr>
          <p:cNvPicPr>
            <a:picLocks noChangeAspect="1"/>
          </p:cNvPicPr>
          <p:nvPr/>
        </p:nvPicPr>
        <p:blipFill>
          <a:blip r:embed="rId2"/>
          <a:stretch>
            <a:fillRect/>
          </a:stretch>
        </p:blipFill>
        <p:spPr>
          <a:xfrm>
            <a:off x="698737" y="925614"/>
            <a:ext cx="10883663" cy="1741386"/>
          </a:xfrm>
          <a:prstGeom prst="rect">
            <a:avLst/>
          </a:prstGeom>
        </p:spPr>
      </p:pic>
      <p:pic>
        <p:nvPicPr>
          <p:cNvPr id="5" name="Picture 4">
            <a:extLst>
              <a:ext uri="{FF2B5EF4-FFF2-40B4-BE49-F238E27FC236}">
                <a16:creationId xmlns:a16="http://schemas.microsoft.com/office/drawing/2014/main" id="{51325537-70EF-4ADC-9B0C-616C5A5C5007}"/>
              </a:ext>
            </a:extLst>
          </p:cNvPr>
          <p:cNvPicPr>
            <a:picLocks noChangeAspect="1"/>
          </p:cNvPicPr>
          <p:nvPr/>
        </p:nvPicPr>
        <p:blipFill>
          <a:blip r:embed="rId3"/>
          <a:stretch>
            <a:fillRect/>
          </a:stretch>
        </p:blipFill>
        <p:spPr>
          <a:xfrm>
            <a:off x="1245977" y="3017044"/>
            <a:ext cx="9789182" cy="2347913"/>
          </a:xfrm>
          <a:prstGeom prst="rect">
            <a:avLst/>
          </a:prstGeom>
        </p:spPr>
      </p:pic>
    </p:spTree>
    <p:extLst>
      <p:ext uri="{BB962C8B-B14F-4D97-AF65-F5344CB8AC3E}">
        <p14:creationId xmlns:p14="http://schemas.microsoft.com/office/powerpoint/2010/main" val="859962731"/>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a:extLst>
              <a:ext uri="{FF2B5EF4-FFF2-40B4-BE49-F238E27FC236}">
                <a16:creationId xmlns:a16="http://schemas.microsoft.com/office/drawing/2014/main" id="{427269CF-0DA5-4D0F-811E-880295A39E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10455948" cy="167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8674CA-AB1C-4120-9E8C-7492BB34AE43}"/>
              </a:ext>
            </a:extLst>
          </p:cNvPr>
          <p:cNvPicPr>
            <a:picLocks noChangeAspect="1"/>
          </p:cNvPicPr>
          <p:nvPr/>
        </p:nvPicPr>
        <p:blipFill>
          <a:blip r:embed="rId3"/>
          <a:stretch>
            <a:fillRect/>
          </a:stretch>
        </p:blipFill>
        <p:spPr>
          <a:xfrm>
            <a:off x="2590800" y="2492100"/>
            <a:ext cx="7477125" cy="3236002"/>
          </a:xfrm>
          <a:prstGeom prst="rect">
            <a:avLst/>
          </a:prstGeom>
        </p:spPr>
      </p:pic>
    </p:spTree>
    <p:extLst>
      <p:ext uri="{BB962C8B-B14F-4D97-AF65-F5344CB8AC3E}">
        <p14:creationId xmlns:p14="http://schemas.microsoft.com/office/powerpoint/2010/main" val="3759209379"/>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Rectangle 2049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7" name="Rectangle 76">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482" name="Title 1">
            <a:extLst>
              <a:ext uri="{FF2B5EF4-FFF2-40B4-BE49-F238E27FC236}">
                <a16:creationId xmlns:a16="http://schemas.microsoft.com/office/drawing/2014/main" id="{BEE3C7CE-5E9C-40F8-9C1B-BEE2DB86759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a:solidFill>
                  <a:schemeClr val="bg1"/>
                </a:solidFill>
                <a:latin typeface="+mj-lt"/>
                <a:ea typeface="+mj-ea"/>
                <a:cs typeface="+mj-cs"/>
              </a:rPr>
              <a:t>RAF</a:t>
            </a:r>
          </a:p>
        </p:txBody>
      </p:sp>
      <p:pic>
        <p:nvPicPr>
          <p:cNvPr id="2" name="Picture 1">
            <a:extLst>
              <a:ext uri="{FF2B5EF4-FFF2-40B4-BE49-F238E27FC236}">
                <a16:creationId xmlns:a16="http://schemas.microsoft.com/office/drawing/2014/main" id="{30601DDD-8FE5-40EB-8F58-AB4DF8E912B4}"/>
              </a:ext>
            </a:extLst>
          </p:cNvPr>
          <p:cNvPicPr>
            <a:picLocks noChangeAspect="1"/>
          </p:cNvPicPr>
          <p:nvPr/>
        </p:nvPicPr>
        <p:blipFill>
          <a:blip r:embed="rId2"/>
          <a:stretch>
            <a:fillRect/>
          </a:stretch>
        </p:blipFill>
        <p:spPr>
          <a:xfrm>
            <a:off x="5943600" y="306656"/>
            <a:ext cx="4651651" cy="6194073"/>
          </a:xfrm>
          <a:prstGeom prst="rect">
            <a:avLst/>
          </a:prstGeom>
        </p:spPr>
      </p:pic>
    </p:spTree>
    <p:extLst>
      <p:ext uri="{BB962C8B-B14F-4D97-AF65-F5344CB8AC3E}">
        <p14:creationId xmlns:p14="http://schemas.microsoft.com/office/powerpoint/2010/main" val="3430462162"/>
      </p:ext>
    </p:extLst>
  </p:cSld>
  <p:clrMapOvr>
    <a:masterClrMapping/>
  </p:clrMapOvr>
  <p:transition advTm="12000">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MIPS and Payment Reform Handout - recorded one" id="{080B44C8-48A3-46B4-BE93-EEC8D9756E67}" vid="{63027755-BDE1-4B71-A4B6-8DFB5BEE4BD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 MIPS and Payment Reform Handout - recorded one</Template>
  <TotalTime>3103</TotalTime>
  <Words>478</Words>
  <Application>Microsoft Office PowerPoint</Application>
  <PresentationFormat>Widescreen</PresentationFormat>
  <Paragraphs>104</Paragraphs>
  <Slides>57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 Unicode MS</vt:lpstr>
      <vt:lpstr>MS PGothic</vt:lpstr>
      <vt:lpstr>Arial</vt:lpstr>
      <vt:lpstr>Calibri</vt:lpstr>
      <vt:lpstr>Calibri Light</vt:lpstr>
      <vt:lpstr>Helvetica 55 Roman</vt:lpstr>
      <vt:lpstr>Tahoma</vt:lpstr>
      <vt:lpstr>Times New Roman</vt:lpstr>
      <vt:lpstr>Wingdings</vt:lpstr>
      <vt:lpstr>Office Theme</vt:lpstr>
      <vt:lpstr>Understanding the Risk Adjustment Factor and HCCs payment for performance</vt:lpstr>
      <vt:lpstr>THECODINGEDUCATOR.COM</vt:lpstr>
      <vt:lpstr>Topics </vt:lpstr>
      <vt:lpstr>QRUR</vt:lpstr>
      <vt:lpstr>PowerPoint Presentation</vt:lpstr>
      <vt:lpstr>Payment for Performance</vt:lpstr>
      <vt:lpstr>PowerPoint Presentation</vt:lpstr>
      <vt:lpstr>PowerPoint Presentation</vt:lpstr>
      <vt:lpstr>RAF</vt:lpstr>
      <vt:lpstr>Risk Adjustment Factor</vt:lpstr>
      <vt:lpstr>Risk Adjustment Overview:</vt:lpstr>
      <vt:lpstr>Average Medicare Patient</vt:lpstr>
      <vt:lpstr>Goal</vt:lpstr>
      <vt:lpstr>PowerPoint Presentation</vt:lpstr>
      <vt:lpstr>PowerPoint Presentation</vt:lpstr>
      <vt:lpstr>ICD-10CM, HCC and Risk</vt:lpstr>
      <vt:lpstr>PowerPoint Presentation</vt:lpstr>
      <vt:lpstr>HCC</vt:lpstr>
      <vt:lpstr>Risk Adjustment Overview:</vt:lpstr>
      <vt:lpstr>Stroke Sequelae and  Personal Hx </vt:lpstr>
      <vt:lpstr>Cancer &amp; Hx of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all Coexisting Conditions</vt:lpstr>
      <vt:lpstr>Codes Can Be</vt:lpstr>
      <vt:lpstr>Common HCCs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Them On Your Own</vt:lpstr>
      <vt:lpstr>THECODINGEDUCATOR.COM</vt:lpstr>
      <vt:lpstr>PowerPoint Presentation</vt:lpstr>
      <vt:lpstr>PowerPoint Presentation</vt:lpstr>
      <vt:lpstr>Topics </vt:lpstr>
      <vt:lpstr>Questions?</vt:lpstr>
      <vt:lpstr>PowerPoint Presentation</vt:lpstr>
    </vt:vector>
  </TitlesOfParts>
  <Company>HCCA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MIPS and RAF how to ensure proper reimbursement in 2019</dc:title>
  <dc:creator>Ingauge</dc:creator>
  <cp:lastModifiedBy>Ingauge</cp:lastModifiedBy>
  <cp:revision>77</cp:revision>
  <cp:lastPrinted>2002-09-03T21:21:12Z</cp:lastPrinted>
  <dcterms:created xsi:type="dcterms:W3CDTF">2017-08-16T15:12:23Z</dcterms:created>
  <dcterms:modified xsi:type="dcterms:W3CDTF">2018-01-26T01:02:10Z</dcterms:modified>
</cp:coreProperties>
</file>