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3" r:id="rId1"/>
    <p:sldMasterId id="2147483711" r:id="rId2"/>
    <p:sldMasterId id="2147483724" r:id="rId3"/>
    <p:sldMasterId id="2147483737" r:id="rId4"/>
  </p:sldMasterIdLst>
  <p:notesMasterIdLst>
    <p:notesMasterId r:id="rId127"/>
  </p:notesMasterIdLst>
  <p:sldIdLst>
    <p:sldId id="2574" r:id="rId5"/>
    <p:sldId id="2578" r:id="rId6"/>
    <p:sldId id="327" r:id="rId7"/>
    <p:sldId id="2614" r:id="rId8"/>
    <p:sldId id="2581" r:id="rId9"/>
    <p:sldId id="2596" r:id="rId10"/>
    <p:sldId id="2597" r:id="rId11"/>
    <p:sldId id="2605" r:id="rId12"/>
    <p:sldId id="2606" r:id="rId13"/>
    <p:sldId id="2609" r:id="rId14"/>
    <p:sldId id="2601" r:id="rId15"/>
    <p:sldId id="2580" r:id="rId16"/>
    <p:sldId id="2607" r:id="rId17"/>
    <p:sldId id="2586" r:id="rId18"/>
    <p:sldId id="2587" r:id="rId19"/>
    <p:sldId id="2585" r:id="rId20"/>
    <p:sldId id="2584" r:id="rId21"/>
    <p:sldId id="2604" r:id="rId22"/>
    <p:sldId id="2602" r:id="rId23"/>
    <p:sldId id="2603" r:id="rId24"/>
    <p:sldId id="2594" r:id="rId25"/>
    <p:sldId id="2593" r:id="rId26"/>
    <p:sldId id="2595" r:id="rId27"/>
    <p:sldId id="2598" r:id="rId28"/>
    <p:sldId id="2592" r:id="rId29"/>
    <p:sldId id="2591" r:id="rId30"/>
    <p:sldId id="2590" r:id="rId31"/>
    <p:sldId id="2589" r:id="rId32"/>
    <p:sldId id="2588" r:id="rId33"/>
    <p:sldId id="2657" r:id="rId34"/>
    <p:sldId id="2654" r:id="rId35"/>
    <p:sldId id="2658" r:id="rId36"/>
    <p:sldId id="2659" r:id="rId37"/>
    <p:sldId id="2626" r:id="rId38"/>
    <p:sldId id="2664" r:id="rId39"/>
    <p:sldId id="2662" r:id="rId40"/>
    <p:sldId id="2624" r:id="rId41"/>
    <p:sldId id="2625" r:id="rId42"/>
    <p:sldId id="2668" r:id="rId43"/>
    <p:sldId id="2660" r:id="rId44"/>
    <p:sldId id="2667" r:id="rId45"/>
    <p:sldId id="2663" r:id="rId46"/>
    <p:sldId id="2615" r:id="rId47"/>
    <p:sldId id="2623" r:id="rId48"/>
    <p:sldId id="2666" r:id="rId49"/>
    <p:sldId id="2665" r:id="rId50"/>
    <p:sldId id="260" r:id="rId51"/>
    <p:sldId id="2671" r:id="rId52"/>
    <p:sldId id="2616" r:id="rId53"/>
    <p:sldId id="2617" r:id="rId54"/>
    <p:sldId id="2672" r:id="rId55"/>
    <p:sldId id="2670" r:id="rId56"/>
    <p:sldId id="2618" r:id="rId57"/>
    <p:sldId id="2619" r:id="rId58"/>
    <p:sldId id="2673" r:id="rId59"/>
    <p:sldId id="2669" r:id="rId60"/>
    <p:sldId id="2698" r:id="rId61"/>
    <p:sldId id="2620" r:id="rId62"/>
    <p:sldId id="2621" r:id="rId63"/>
    <p:sldId id="2634" r:id="rId64"/>
    <p:sldId id="2675" r:id="rId65"/>
    <p:sldId id="2628" r:id="rId66"/>
    <p:sldId id="2678" r:id="rId67"/>
    <p:sldId id="2689" r:id="rId68"/>
    <p:sldId id="2687" r:id="rId69"/>
    <p:sldId id="2636" r:id="rId70"/>
    <p:sldId id="2680" r:id="rId71"/>
    <p:sldId id="2688" r:id="rId72"/>
    <p:sldId id="2682" r:id="rId73"/>
    <p:sldId id="2684" r:id="rId74"/>
    <p:sldId id="2686" r:id="rId75"/>
    <p:sldId id="2638" r:id="rId76"/>
    <p:sldId id="2685" r:id="rId77"/>
    <p:sldId id="2683" r:id="rId78"/>
    <p:sldId id="2633" r:id="rId79"/>
    <p:sldId id="2677" r:id="rId80"/>
    <p:sldId id="2681" r:id="rId81"/>
    <p:sldId id="2637" r:id="rId82"/>
    <p:sldId id="2676" r:id="rId83"/>
    <p:sldId id="2639" r:id="rId84"/>
    <p:sldId id="2690" r:id="rId85"/>
    <p:sldId id="2640" r:id="rId86"/>
    <p:sldId id="2691" r:id="rId87"/>
    <p:sldId id="2692" r:id="rId88"/>
    <p:sldId id="2693" r:id="rId89"/>
    <p:sldId id="2694" r:id="rId90"/>
    <p:sldId id="2697" r:id="rId91"/>
    <p:sldId id="2655" r:id="rId92"/>
    <p:sldId id="2656" r:id="rId93"/>
    <p:sldId id="2642" r:id="rId94"/>
    <p:sldId id="2641" r:id="rId95"/>
    <p:sldId id="2701" r:id="rId96"/>
    <p:sldId id="2700" r:id="rId97"/>
    <p:sldId id="2643" r:id="rId98"/>
    <p:sldId id="2699" r:id="rId99"/>
    <p:sldId id="2644" r:id="rId100"/>
    <p:sldId id="2702" r:id="rId101"/>
    <p:sldId id="2703" r:id="rId102"/>
    <p:sldId id="2611" r:id="rId103"/>
    <p:sldId id="2704" r:id="rId104"/>
    <p:sldId id="2613" r:id="rId105"/>
    <p:sldId id="2646" r:id="rId106"/>
    <p:sldId id="2647" r:id="rId107"/>
    <p:sldId id="2705" r:id="rId108"/>
    <p:sldId id="2648" r:id="rId109"/>
    <p:sldId id="2651" r:id="rId110"/>
    <p:sldId id="2696" r:id="rId111"/>
    <p:sldId id="2649" r:id="rId112"/>
    <p:sldId id="2650" r:id="rId113"/>
    <p:sldId id="2652" r:id="rId114"/>
    <p:sldId id="2706" r:id="rId115"/>
    <p:sldId id="2707" r:id="rId116"/>
    <p:sldId id="2708" r:id="rId117"/>
    <p:sldId id="2714" r:id="rId118"/>
    <p:sldId id="2713" r:id="rId119"/>
    <p:sldId id="2712" r:id="rId120"/>
    <p:sldId id="2711" r:id="rId121"/>
    <p:sldId id="2710" r:id="rId122"/>
    <p:sldId id="2709" r:id="rId123"/>
    <p:sldId id="2715" r:id="rId124"/>
    <p:sldId id="324" r:id="rId125"/>
    <p:sldId id="325" r:id="rId1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p:scale>
          <a:sx n="80" d="100"/>
          <a:sy n="80" d="100"/>
        </p:scale>
        <p:origin x="19" y="187"/>
      </p:cViewPr>
      <p:guideLst/>
    </p:cSldViewPr>
  </p:slideViewPr>
  <p:notesTextViewPr>
    <p:cViewPr>
      <p:scale>
        <a:sx n="3" d="2"/>
        <a:sy n="3" d="2"/>
      </p:scale>
      <p:origin x="0" y="0"/>
    </p:cViewPr>
  </p:notesTextViewPr>
  <p:sorterViewPr>
    <p:cViewPr>
      <p:scale>
        <a:sx n="160" d="100"/>
        <a:sy n="160" d="100"/>
      </p:scale>
      <p:origin x="0" y="-12070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slide" Target="slides/slide114.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slide" Target="slides/slide112.xml"/><Relationship Id="rId124" Type="http://schemas.openxmlformats.org/officeDocument/2006/relationships/slide" Target="slides/slide120.xml"/><Relationship Id="rId12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s>
</file>

<file path=ppt/diagrams/_rels/data1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_rels/drawing1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4E20E0-2560-4828-85B0-998785A894EE}"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4D6EA693-6766-4DF1-BFB8-5AFADC65E340}">
      <dgm:prSet/>
      <dgm:spPr/>
      <dgm:t>
        <a:bodyPr/>
        <a:lstStyle/>
        <a:p>
          <a:r>
            <a:rPr lang="en-US"/>
            <a:t>Brief communication technology-based service, e.g. virtual check-in (HCPCS code G2012) and</a:t>
          </a:r>
        </a:p>
      </dgm:t>
    </dgm:pt>
    <dgm:pt modelId="{4C72EC92-F7EB-4EF5-B663-968CCEDAAF8A}" type="parTrans" cxnId="{A544486A-8428-44A6-802A-0D000D68EF80}">
      <dgm:prSet/>
      <dgm:spPr/>
      <dgm:t>
        <a:bodyPr/>
        <a:lstStyle/>
        <a:p>
          <a:endParaRPr lang="en-US"/>
        </a:p>
      </dgm:t>
    </dgm:pt>
    <dgm:pt modelId="{AD004BA0-8334-456A-AA83-BA5FF361A2A0}" type="sibTrans" cxnId="{A544486A-8428-44A6-802A-0D000D68EF80}">
      <dgm:prSet/>
      <dgm:spPr/>
      <dgm:t>
        <a:bodyPr/>
        <a:lstStyle/>
        <a:p>
          <a:endParaRPr lang="en-US"/>
        </a:p>
      </dgm:t>
    </dgm:pt>
    <dgm:pt modelId="{31E12CCC-0953-4429-AB86-01A1C5AE8222}">
      <dgm:prSet/>
      <dgm:spPr/>
      <dgm:t>
        <a:bodyPr/>
        <a:lstStyle/>
        <a:p>
          <a:r>
            <a:rPr lang="en-US"/>
            <a:t>Remote evaluation of recorded video and/or images submitted by an established patient (HCPCS code G2010)</a:t>
          </a:r>
        </a:p>
      </dgm:t>
    </dgm:pt>
    <dgm:pt modelId="{F5478238-5400-4D94-B841-1568CFD55925}" type="parTrans" cxnId="{37DA5C06-9C4B-4B64-B946-88B3BF1FE3AD}">
      <dgm:prSet/>
      <dgm:spPr/>
      <dgm:t>
        <a:bodyPr/>
        <a:lstStyle/>
        <a:p>
          <a:endParaRPr lang="en-US"/>
        </a:p>
      </dgm:t>
    </dgm:pt>
    <dgm:pt modelId="{5E9E762E-72B9-4928-AFDE-3A94B1AD6706}" type="sibTrans" cxnId="{37DA5C06-9C4B-4B64-B946-88B3BF1FE3AD}">
      <dgm:prSet/>
      <dgm:spPr/>
      <dgm:t>
        <a:bodyPr/>
        <a:lstStyle/>
        <a:p>
          <a:endParaRPr lang="en-US"/>
        </a:p>
      </dgm:t>
    </dgm:pt>
    <dgm:pt modelId="{E9CF0514-4340-4770-850B-185D8E53B455}" type="pres">
      <dgm:prSet presAssocID="{304E20E0-2560-4828-85B0-998785A894EE}" presName="vert0" presStyleCnt="0">
        <dgm:presLayoutVars>
          <dgm:dir/>
          <dgm:animOne val="branch"/>
          <dgm:animLvl val="lvl"/>
        </dgm:presLayoutVars>
      </dgm:prSet>
      <dgm:spPr/>
    </dgm:pt>
    <dgm:pt modelId="{70FEE8E7-5A83-430A-8B5C-244047A434A7}" type="pres">
      <dgm:prSet presAssocID="{4D6EA693-6766-4DF1-BFB8-5AFADC65E340}" presName="thickLine" presStyleLbl="alignNode1" presStyleIdx="0" presStyleCnt="2"/>
      <dgm:spPr/>
    </dgm:pt>
    <dgm:pt modelId="{42C7DD60-ABF8-4DC9-A3F8-A9F9BDC7B40B}" type="pres">
      <dgm:prSet presAssocID="{4D6EA693-6766-4DF1-BFB8-5AFADC65E340}" presName="horz1" presStyleCnt="0"/>
      <dgm:spPr/>
    </dgm:pt>
    <dgm:pt modelId="{626DA8F5-6E53-4474-92C1-12033AF9DBA5}" type="pres">
      <dgm:prSet presAssocID="{4D6EA693-6766-4DF1-BFB8-5AFADC65E340}" presName="tx1" presStyleLbl="revTx" presStyleIdx="0" presStyleCnt="2"/>
      <dgm:spPr/>
    </dgm:pt>
    <dgm:pt modelId="{107E8C16-E2FA-4FBE-A482-B9E1C653B546}" type="pres">
      <dgm:prSet presAssocID="{4D6EA693-6766-4DF1-BFB8-5AFADC65E340}" presName="vert1" presStyleCnt="0"/>
      <dgm:spPr/>
    </dgm:pt>
    <dgm:pt modelId="{6D667EF5-5BA9-4231-97F4-B334478E666C}" type="pres">
      <dgm:prSet presAssocID="{31E12CCC-0953-4429-AB86-01A1C5AE8222}" presName="thickLine" presStyleLbl="alignNode1" presStyleIdx="1" presStyleCnt="2"/>
      <dgm:spPr/>
    </dgm:pt>
    <dgm:pt modelId="{7901E899-AC87-4BFE-AB95-D99AB1BC3DF5}" type="pres">
      <dgm:prSet presAssocID="{31E12CCC-0953-4429-AB86-01A1C5AE8222}" presName="horz1" presStyleCnt="0"/>
      <dgm:spPr/>
    </dgm:pt>
    <dgm:pt modelId="{4BD7339B-01BC-4C02-A414-6C17E132E711}" type="pres">
      <dgm:prSet presAssocID="{31E12CCC-0953-4429-AB86-01A1C5AE8222}" presName="tx1" presStyleLbl="revTx" presStyleIdx="1" presStyleCnt="2"/>
      <dgm:spPr/>
    </dgm:pt>
    <dgm:pt modelId="{4F199D81-3D26-4B5A-AD2D-31B206B7C76F}" type="pres">
      <dgm:prSet presAssocID="{31E12CCC-0953-4429-AB86-01A1C5AE8222}" presName="vert1" presStyleCnt="0"/>
      <dgm:spPr/>
    </dgm:pt>
  </dgm:ptLst>
  <dgm:cxnLst>
    <dgm:cxn modelId="{C2EB3E00-AB14-4336-B71D-21E25CFACEC9}" type="presOf" srcId="{304E20E0-2560-4828-85B0-998785A894EE}" destId="{E9CF0514-4340-4770-850B-185D8E53B455}" srcOrd="0" destOrd="0" presId="urn:microsoft.com/office/officeart/2008/layout/LinedList"/>
    <dgm:cxn modelId="{37DA5C06-9C4B-4B64-B946-88B3BF1FE3AD}" srcId="{304E20E0-2560-4828-85B0-998785A894EE}" destId="{31E12CCC-0953-4429-AB86-01A1C5AE8222}" srcOrd="1" destOrd="0" parTransId="{F5478238-5400-4D94-B841-1568CFD55925}" sibTransId="{5E9E762E-72B9-4928-AFDE-3A94B1AD6706}"/>
    <dgm:cxn modelId="{A544486A-8428-44A6-802A-0D000D68EF80}" srcId="{304E20E0-2560-4828-85B0-998785A894EE}" destId="{4D6EA693-6766-4DF1-BFB8-5AFADC65E340}" srcOrd="0" destOrd="0" parTransId="{4C72EC92-F7EB-4EF5-B663-968CCEDAAF8A}" sibTransId="{AD004BA0-8334-456A-AA83-BA5FF361A2A0}"/>
    <dgm:cxn modelId="{872D4586-5F1C-4610-9EE9-4E872740FF13}" type="presOf" srcId="{4D6EA693-6766-4DF1-BFB8-5AFADC65E340}" destId="{626DA8F5-6E53-4474-92C1-12033AF9DBA5}" srcOrd="0" destOrd="0" presId="urn:microsoft.com/office/officeart/2008/layout/LinedList"/>
    <dgm:cxn modelId="{349CE3B6-F6DB-4917-8A89-73463449F4BA}" type="presOf" srcId="{31E12CCC-0953-4429-AB86-01A1C5AE8222}" destId="{4BD7339B-01BC-4C02-A414-6C17E132E711}" srcOrd="0" destOrd="0" presId="urn:microsoft.com/office/officeart/2008/layout/LinedList"/>
    <dgm:cxn modelId="{6C94E05C-A1FD-426C-81AC-672D5A2B4E98}" type="presParOf" srcId="{E9CF0514-4340-4770-850B-185D8E53B455}" destId="{70FEE8E7-5A83-430A-8B5C-244047A434A7}" srcOrd="0" destOrd="0" presId="urn:microsoft.com/office/officeart/2008/layout/LinedList"/>
    <dgm:cxn modelId="{5333BF64-C48E-4E3D-94A3-9C764D8CE0D2}" type="presParOf" srcId="{E9CF0514-4340-4770-850B-185D8E53B455}" destId="{42C7DD60-ABF8-4DC9-A3F8-A9F9BDC7B40B}" srcOrd="1" destOrd="0" presId="urn:microsoft.com/office/officeart/2008/layout/LinedList"/>
    <dgm:cxn modelId="{0B0CB2DE-3D37-4715-BD71-F00AD85EB8DB}" type="presParOf" srcId="{42C7DD60-ABF8-4DC9-A3F8-A9F9BDC7B40B}" destId="{626DA8F5-6E53-4474-92C1-12033AF9DBA5}" srcOrd="0" destOrd="0" presId="urn:microsoft.com/office/officeart/2008/layout/LinedList"/>
    <dgm:cxn modelId="{87D2F31B-3685-44DC-9FB6-F837F4B545D5}" type="presParOf" srcId="{42C7DD60-ABF8-4DC9-A3F8-A9F9BDC7B40B}" destId="{107E8C16-E2FA-4FBE-A482-B9E1C653B546}" srcOrd="1" destOrd="0" presId="urn:microsoft.com/office/officeart/2008/layout/LinedList"/>
    <dgm:cxn modelId="{616331B6-940B-4786-B529-73F0B196C0FE}" type="presParOf" srcId="{E9CF0514-4340-4770-850B-185D8E53B455}" destId="{6D667EF5-5BA9-4231-97F4-B334478E666C}" srcOrd="2" destOrd="0" presId="urn:microsoft.com/office/officeart/2008/layout/LinedList"/>
    <dgm:cxn modelId="{D0EFDBD2-D6B1-42B8-BABC-CCE37BBC485C}" type="presParOf" srcId="{E9CF0514-4340-4770-850B-185D8E53B455}" destId="{7901E899-AC87-4BFE-AB95-D99AB1BC3DF5}" srcOrd="3" destOrd="0" presId="urn:microsoft.com/office/officeart/2008/layout/LinedList"/>
    <dgm:cxn modelId="{3A96E322-8DC1-4CA9-A733-12E0D80C098B}" type="presParOf" srcId="{7901E899-AC87-4BFE-AB95-D99AB1BC3DF5}" destId="{4BD7339B-01BC-4C02-A414-6C17E132E711}" srcOrd="0" destOrd="0" presId="urn:microsoft.com/office/officeart/2008/layout/LinedList"/>
    <dgm:cxn modelId="{13897869-40D2-4FD5-B84D-4B6A675E2A13}" type="presParOf" srcId="{7901E899-AC87-4BFE-AB95-D99AB1BC3DF5}" destId="{4F199D81-3D26-4B5A-AD2D-31B206B7C76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E5AD916-ECC9-4B78-980D-7D79C9EE5A17}" type="doc">
      <dgm:prSet loTypeId="urn:microsoft.com/office/officeart/2018/2/layout/IconVerticalSolidList" loCatId="icon" qsTypeId="urn:microsoft.com/office/officeart/2005/8/quickstyle/simple4" qsCatId="simple" csTypeId="urn:microsoft.com/office/officeart/2018/5/colors/Iconchunking_neutralicontext_colorful1" csCatId="colorful" phldr="1"/>
      <dgm:spPr/>
      <dgm:t>
        <a:bodyPr/>
        <a:lstStyle/>
        <a:p>
          <a:endParaRPr lang="en-US"/>
        </a:p>
      </dgm:t>
    </dgm:pt>
    <dgm:pt modelId="{934E22B7-1E73-4F2D-BEF9-BD04EB62EAE8}">
      <dgm:prSet/>
      <dgm:spPr/>
      <dgm:t>
        <a:bodyPr/>
        <a:lstStyle/>
        <a:p>
          <a:r>
            <a:rPr lang="en-US" b="1"/>
            <a:t>77046</a:t>
          </a:r>
          <a:r>
            <a:rPr lang="en-US"/>
            <a:t> Magnetic resonance imaging, breast, without contrast material unilateral</a:t>
          </a:r>
        </a:p>
      </dgm:t>
    </dgm:pt>
    <dgm:pt modelId="{CF81F01E-D5D2-4E00-904D-239EBC906B29}" type="parTrans" cxnId="{7D8B58A2-E252-4D45-8A33-8D3BF477E5FA}">
      <dgm:prSet/>
      <dgm:spPr/>
      <dgm:t>
        <a:bodyPr/>
        <a:lstStyle/>
        <a:p>
          <a:endParaRPr lang="en-US"/>
        </a:p>
      </dgm:t>
    </dgm:pt>
    <dgm:pt modelId="{40B0DDE7-07A3-432B-B197-C5B7818A1B30}" type="sibTrans" cxnId="{7D8B58A2-E252-4D45-8A33-8D3BF477E5FA}">
      <dgm:prSet/>
      <dgm:spPr/>
      <dgm:t>
        <a:bodyPr/>
        <a:lstStyle/>
        <a:p>
          <a:endParaRPr lang="en-US"/>
        </a:p>
      </dgm:t>
    </dgm:pt>
    <dgm:pt modelId="{0A787CAE-AD4E-4AD1-BF92-56C4BD1828C7}">
      <dgm:prSet/>
      <dgm:spPr/>
      <dgm:t>
        <a:bodyPr/>
        <a:lstStyle/>
        <a:p>
          <a:r>
            <a:rPr lang="en-US" b="1"/>
            <a:t>77047</a:t>
          </a:r>
          <a:r>
            <a:rPr lang="en-US"/>
            <a:t> 	bilateral </a:t>
          </a:r>
        </a:p>
      </dgm:t>
    </dgm:pt>
    <dgm:pt modelId="{48C500DB-22AC-4F66-844C-05BD36CE450A}" type="parTrans" cxnId="{441DDBD9-368C-40C0-BD56-8C33E4938149}">
      <dgm:prSet/>
      <dgm:spPr/>
      <dgm:t>
        <a:bodyPr/>
        <a:lstStyle/>
        <a:p>
          <a:endParaRPr lang="en-US"/>
        </a:p>
      </dgm:t>
    </dgm:pt>
    <dgm:pt modelId="{71E14EDA-7451-40F2-BF87-263E888C3DF5}" type="sibTrans" cxnId="{441DDBD9-368C-40C0-BD56-8C33E4938149}">
      <dgm:prSet/>
      <dgm:spPr/>
      <dgm:t>
        <a:bodyPr/>
        <a:lstStyle/>
        <a:p>
          <a:endParaRPr lang="en-US"/>
        </a:p>
      </dgm:t>
    </dgm:pt>
    <dgm:pt modelId="{9F633487-C127-41DD-B36B-63B97C9FF943}">
      <dgm:prSet/>
      <dgm:spPr/>
      <dgm:t>
        <a:bodyPr/>
        <a:lstStyle/>
        <a:p>
          <a:r>
            <a:rPr lang="en-US" b="1"/>
            <a:t>77048</a:t>
          </a:r>
          <a:r>
            <a:rPr lang="en-US"/>
            <a:t> Magnetic resonance imaging, breast, without and with contrast material(s), including computer-aided detection (CAD real-time lesion detection, characterization and pharmacokinetic analysis), when performed unilateral 3 CPT Changes: </a:t>
          </a:r>
        </a:p>
      </dgm:t>
    </dgm:pt>
    <dgm:pt modelId="{0731B1F6-F950-4860-9417-1D5F17F60A43}" type="parTrans" cxnId="{7E07FE5B-3F6B-492B-A228-6B0440785F49}">
      <dgm:prSet/>
      <dgm:spPr/>
      <dgm:t>
        <a:bodyPr/>
        <a:lstStyle/>
        <a:p>
          <a:endParaRPr lang="en-US"/>
        </a:p>
      </dgm:t>
    </dgm:pt>
    <dgm:pt modelId="{1F67236E-59B5-4E98-9B22-894C975EAEEF}" type="sibTrans" cxnId="{7E07FE5B-3F6B-492B-A228-6B0440785F49}">
      <dgm:prSet/>
      <dgm:spPr/>
      <dgm:t>
        <a:bodyPr/>
        <a:lstStyle/>
        <a:p>
          <a:endParaRPr lang="en-US"/>
        </a:p>
      </dgm:t>
    </dgm:pt>
    <dgm:pt modelId="{DC48A50A-3A5D-4772-B846-18AFB03133AF}">
      <dgm:prSet/>
      <dgm:spPr/>
      <dgm:t>
        <a:bodyPr/>
        <a:lstStyle/>
        <a:p>
          <a:r>
            <a:rPr lang="en-US" b="1"/>
            <a:t>77049</a:t>
          </a:r>
          <a:r>
            <a:rPr lang="en-US"/>
            <a:t> 	bilateral </a:t>
          </a:r>
        </a:p>
      </dgm:t>
    </dgm:pt>
    <dgm:pt modelId="{56CE889A-EBB0-4183-8EFA-69188DAA072D}" type="parTrans" cxnId="{3D5E487A-DF39-4CDE-880F-1673AB55564B}">
      <dgm:prSet/>
      <dgm:spPr/>
      <dgm:t>
        <a:bodyPr/>
        <a:lstStyle/>
        <a:p>
          <a:endParaRPr lang="en-US"/>
        </a:p>
      </dgm:t>
    </dgm:pt>
    <dgm:pt modelId="{BBC08AA5-CDC3-499B-A420-0BD1B303AD15}" type="sibTrans" cxnId="{3D5E487A-DF39-4CDE-880F-1673AB55564B}">
      <dgm:prSet/>
      <dgm:spPr/>
      <dgm:t>
        <a:bodyPr/>
        <a:lstStyle/>
        <a:p>
          <a:endParaRPr lang="en-US"/>
        </a:p>
      </dgm:t>
    </dgm:pt>
    <dgm:pt modelId="{5E203077-F189-433F-BE29-4A698800CC1D}">
      <dgm:prSet/>
      <dgm:spPr/>
      <dgm:t>
        <a:bodyPr/>
        <a:lstStyle/>
        <a:p>
          <a:r>
            <a:rPr lang="en-US"/>
            <a:t>(77051 has been deleted. To report, see 77065, 77066) (77052 has been deleted. To report, use 77067</a:t>
          </a:r>
        </a:p>
      </dgm:t>
    </dgm:pt>
    <dgm:pt modelId="{E5F66634-075D-42FA-A5B0-D9657D14F242}" type="parTrans" cxnId="{36E47BF6-5AF8-46C8-9B6D-061E3F21B8F0}">
      <dgm:prSet/>
      <dgm:spPr/>
      <dgm:t>
        <a:bodyPr/>
        <a:lstStyle/>
        <a:p>
          <a:endParaRPr lang="en-US"/>
        </a:p>
      </dgm:t>
    </dgm:pt>
    <dgm:pt modelId="{A81A5DA6-D806-42C8-AF9D-0BCF6C4510D5}" type="sibTrans" cxnId="{36E47BF6-5AF8-46C8-9B6D-061E3F21B8F0}">
      <dgm:prSet/>
      <dgm:spPr/>
      <dgm:t>
        <a:bodyPr/>
        <a:lstStyle/>
        <a:p>
          <a:endParaRPr lang="en-US"/>
        </a:p>
      </dgm:t>
    </dgm:pt>
    <dgm:pt modelId="{E73EF967-F2A9-4C38-89E3-DCDD0BA1E8E8}" type="pres">
      <dgm:prSet presAssocID="{AE5AD916-ECC9-4B78-980D-7D79C9EE5A17}" presName="root" presStyleCnt="0">
        <dgm:presLayoutVars>
          <dgm:dir/>
          <dgm:resizeHandles val="exact"/>
        </dgm:presLayoutVars>
      </dgm:prSet>
      <dgm:spPr/>
    </dgm:pt>
    <dgm:pt modelId="{1BBCAAD1-088D-455A-936A-785991A3E1ED}" type="pres">
      <dgm:prSet presAssocID="{934E22B7-1E73-4F2D-BEF9-BD04EB62EAE8}" presName="compNode" presStyleCnt="0"/>
      <dgm:spPr/>
    </dgm:pt>
    <dgm:pt modelId="{81CAEB91-910B-41CD-8BF0-8E74B3BBE466}" type="pres">
      <dgm:prSet presAssocID="{934E22B7-1E73-4F2D-BEF9-BD04EB62EAE8}" presName="bgRect" presStyleLbl="bgShp" presStyleIdx="0" presStyleCnt="4"/>
      <dgm:spPr/>
    </dgm:pt>
    <dgm:pt modelId="{F4C2BD01-931F-411A-8364-7E601F6DE34C}" type="pres">
      <dgm:prSet presAssocID="{934E22B7-1E73-4F2D-BEF9-BD04EB62EAE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ose"/>
        </a:ext>
      </dgm:extLst>
    </dgm:pt>
    <dgm:pt modelId="{C63AD88B-A5A6-405E-A308-5B14B2A02453}" type="pres">
      <dgm:prSet presAssocID="{934E22B7-1E73-4F2D-BEF9-BD04EB62EAE8}" presName="spaceRect" presStyleCnt="0"/>
      <dgm:spPr/>
    </dgm:pt>
    <dgm:pt modelId="{F3DBD1F6-A347-47FD-84C2-BE515F5FE738}" type="pres">
      <dgm:prSet presAssocID="{934E22B7-1E73-4F2D-BEF9-BD04EB62EAE8}" presName="parTx" presStyleLbl="revTx" presStyleIdx="0" presStyleCnt="5">
        <dgm:presLayoutVars>
          <dgm:chMax val="0"/>
          <dgm:chPref val="0"/>
        </dgm:presLayoutVars>
      </dgm:prSet>
      <dgm:spPr/>
    </dgm:pt>
    <dgm:pt modelId="{E4FF7BB2-8010-46C9-BFF2-670AF9F099C6}" type="pres">
      <dgm:prSet presAssocID="{40B0DDE7-07A3-432B-B197-C5B7818A1B30}" presName="sibTrans" presStyleCnt="0"/>
      <dgm:spPr/>
    </dgm:pt>
    <dgm:pt modelId="{9CEF4490-4D4A-45AF-9301-8C3B2C443B72}" type="pres">
      <dgm:prSet presAssocID="{0A787CAE-AD4E-4AD1-BF92-56C4BD1828C7}" presName="compNode" presStyleCnt="0"/>
      <dgm:spPr/>
    </dgm:pt>
    <dgm:pt modelId="{B1216D26-22F4-4334-B2C0-2EE34CDDCBC3}" type="pres">
      <dgm:prSet presAssocID="{0A787CAE-AD4E-4AD1-BF92-56C4BD1828C7}" presName="bgRect" presStyleLbl="bgShp" presStyleIdx="1" presStyleCnt="4"/>
      <dgm:spPr/>
    </dgm:pt>
    <dgm:pt modelId="{0E97A243-D114-408F-8438-85E16739E6DF}" type="pres">
      <dgm:prSet presAssocID="{0A787CAE-AD4E-4AD1-BF92-56C4BD1828C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EC7A8887-6AC0-4760-BC66-E7BB0DC5BD65}" type="pres">
      <dgm:prSet presAssocID="{0A787CAE-AD4E-4AD1-BF92-56C4BD1828C7}" presName="spaceRect" presStyleCnt="0"/>
      <dgm:spPr/>
    </dgm:pt>
    <dgm:pt modelId="{19BA4DA1-61D0-4DA7-9E82-8B14A03B32B2}" type="pres">
      <dgm:prSet presAssocID="{0A787CAE-AD4E-4AD1-BF92-56C4BD1828C7}" presName="parTx" presStyleLbl="revTx" presStyleIdx="1" presStyleCnt="5">
        <dgm:presLayoutVars>
          <dgm:chMax val="0"/>
          <dgm:chPref val="0"/>
        </dgm:presLayoutVars>
      </dgm:prSet>
      <dgm:spPr/>
    </dgm:pt>
    <dgm:pt modelId="{80099998-AAAE-471C-B06C-6B1E2778BD07}" type="pres">
      <dgm:prSet presAssocID="{71E14EDA-7451-40F2-BF87-263E888C3DF5}" presName="sibTrans" presStyleCnt="0"/>
      <dgm:spPr/>
    </dgm:pt>
    <dgm:pt modelId="{AB109E2C-C60A-4377-8ED2-D373B7E7A3C6}" type="pres">
      <dgm:prSet presAssocID="{9F633487-C127-41DD-B36B-63B97C9FF943}" presName="compNode" presStyleCnt="0"/>
      <dgm:spPr/>
    </dgm:pt>
    <dgm:pt modelId="{6D7FBCE0-4DE5-4932-898C-81743E6870E4}" type="pres">
      <dgm:prSet presAssocID="{9F633487-C127-41DD-B36B-63B97C9FF943}" presName="bgRect" presStyleLbl="bgShp" presStyleIdx="2" presStyleCnt="4"/>
      <dgm:spPr/>
    </dgm:pt>
    <dgm:pt modelId="{879D1DEA-E3B5-419A-BDE7-1F1D24C8B0AF}" type="pres">
      <dgm:prSet presAssocID="{9F633487-C127-41DD-B36B-63B97C9FF94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59DF99C6-0091-4A71-8B72-60B8E4A3FCCA}" type="pres">
      <dgm:prSet presAssocID="{9F633487-C127-41DD-B36B-63B97C9FF943}" presName="spaceRect" presStyleCnt="0"/>
      <dgm:spPr/>
    </dgm:pt>
    <dgm:pt modelId="{47FA823E-0C98-4A52-8347-A5EC4596FDC3}" type="pres">
      <dgm:prSet presAssocID="{9F633487-C127-41DD-B36B-63B97C9FF943}" presName="parTx" presStyleLbl="revTx" presStyleIdx="2" presStyleCnt="5">
        <dgm:presLayoutVars>
          <dgm:chMax val="0"/>
          <dgm:chPref val="0"/>
        </dgm:presLayoutVars>
      </dgm:prSet>
      <dgm:spPr/>
    </dgm:pt>
    <dgm:pt modelId="{611868FD-659F-4612-87AC-DCA920753A7A}" type="pres">
      <dgm:prSet presAssocID="{1F67236E-59B5-4E98-9B22-894C975EAEEF}" presName="sibTrans" presStyleCnt="0"/>
      <dgm:spPr/>
    </dgm:pt>
    <dgm:pt modelId="{BB6AF12E-54F9-4717-88F8-1339768C9F8E}" type="pres">
      <dgm:prSet presAssocID="{DC48A50A-3A5D-4772-B846-18AFB03133AF}" presName="compNode" presStyleCnt="0"/>
      <dgm:spPr/>
    </dgm:pt>
    <dgm:pt modelId="{CAA2B78C-4FB0-4D5E-9C7D-BDA7B1E96A83}" type="pres">
      <dgm:prSet presAssocID="{DC48A50A-3A5D-4772-B846-18AFB03133AF}" presName="bgRect" presStyleLbl="bgShp" presStyleIdx="3" presStyleCnt="4"/>
      <dgm:spPr/>
    </dgm:pt>
    <dgm:pt modelId="{24E607CA-4A5F-41C7-8EE3-B0E7C606E655}" type="pres">
      <dgm:prSet presAssocID="{DC48A50A-3A5D-4772-B846-18AFB03133AF}"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4B658E6B-EC95-49B6-8448-602C0236E284}" type="pres">
      <dgm:prSet presAssocID="{DC48A50A-3A5D-4772-B846-18AFB03133AF}" presName="spaceRect" presStyleCnt="0"/>
      <dgm:spPr/>
    </dgm:pt>
    <dgm:pt modelId="{41C3FDD9-80AA-49EA-87DE-5A303E79A6DB}" type="pres">
      <dgm:prSet presAssocID="{DC48A50A-3A5D-4772-B846-18AFB03133AF}" presName="parTx" presStyleLbl="revTx" presStyleIdx="3" presStyleCnt="5">
        <dgm:presLayoutVars>
          <dgm:chMax val="0"/>
          <dgm:chPref val="0"/>
        </dgm:presLayoutVars>
      </dgm:prSet>
      <dgm:spPr/>
    </dgm:pt>
    <dgm:pt modelId="{8BC5FD7B-2B40-4D45-9A6D-5264917147E8}" type="pres">
      <dgm:prSet presAssocID="{DC48A50A-3A5D-4772-B846-18AFB03133AF}" presName="desTx" presStyleLbl="revTx" presStyleIdx="4" presStyleCnt="5">
        <dgm:presLayoutVars/>
      </dgm:prSet>
      <dgm:spPr/>
    </dgm:pt>
  </dgm:ptLst>
  <dgm:cxnLst>
    <dgm:cxn modelId="{E21B0D27-9659-41FF-BDF7-BD9107073518}" type="presOf" srcId="{934E22B7-1E73-4F2D-BEF9-BD04EB62EAE8}" destId="{F3DBD1F6-A347-47FD-84C2-BE515F5FE738}" srcOrd="0" destOrd="0" presId="urn:microsoft.com/office/officeart/2018/2/layout/IconVerticalSolidList"/>
    <dgm:cxn modelId="{E52B7033-FD80-4634-BF26-A9BDEC36CC6D}" type="presOf" srcId="{0A787CAE-AD4E-4AD1-BF92-56C4BD1828C7}" destId="{19BA4DA1-61D0-4DA7-9E82-8B14A03B32B2}" srcOrd="0" destOrd="0" presId="urn:microsoft.com/office/officeart/2018/2/layout/IconVerticalSolidList"/>
    <dgm:cxn modelId="{7E07FE5B-3F6B-492B-A228-6B0440785F49}" srcId="{AE5AD916-ECC9-4B78-980D-7D79C9EE5A17}" destId="{9F633487-C127-41DD-B36B-63B97C9FF943}" srcOrd="2" destOrd="0" parTransId="{0731B1F6-F950-4860-9417-1D5F17F60A43}" sibTransId="{1F67236E-59B5-4E98-9B22-894C975EAEEF}"/>
    <dgm:cxn modelId="{524D8148-9388-497D-99AD-6A861A790E95}" type="presOf" srcId="{9F633487-C127-41DD-B36B-63B97C9FF943}" destId="{47FA823E-0C98-4A52-8347-A5EC4596FDC3}" srcOrd="0" destOrd="0" presId="urn:microsoft.com/office/officeart/2018/2/layout/IconVerticalSolidList"/>
    <dgm:cxn modelId="{3D5E487A-DF39-4CDE-880F-1673AB55564B}" srcId="{AE5AD916-ECC9-4B78-980D-7D79C9EE5A17}" destId="{DC48A50A-3A5D-4772-B846-18AFB03133AF}" srcOrd="3" destOrd="0" parTransId="{56CE889A-EBB0-4183-8EFA-69188DAA072D}" sibTransId="{BBC08AA5-CDC3-499B-A420-0BD1B303AD15}"/>
    <dgm:cxn modelId="{18CF6F83-6ECD-4AB1-85E9-329491A90918}" type="presOf" srcId="{AE5AD916-ECC9-4B78-980D-7D79C9EE5A17}" destId="{E73EF967-F2A9-4C38-89E3-DCDD0BA1E8E8}" srcOrd="0" destOrd="0" presId="urn:microsoft.com/office/officeart/2018/2/layout/IconVerticalSolidList"/>
    <dgm:cxn modelId="{A313608C-D60F-4636-9C48-E303A6AC8059}" type="presOf" srcId="{5E203077-F189-433F-BE29-4A698800CC1D}" destId="{8BC5FD7B-2B40-4D45-9A6D-5264917147E8}" srcOrd="0" destOrd="0" presId="urn:microsoft.com/office/officeart/2018/2/layout/IconVerticalSolidList"/>
    <dgm:cxn modelId="{7D8B58A2-E252-4D45-8A33-8D3BF477E5FA}" srcId="{AE5AD916-ECC9-4B78-980D-7D79C9EE5A17}" destId="{934E22B7-1E73-4F2D-BEF9-BD04EB62EAE8}" srcOrd="0" destOrd="0" parTransId="{CF81F01E-D5D2-4E00-904D-239EBC906B29}" sibTransId="{40B0DDE7-07A3-432B-B197-C5B7818A1B30}"/>
    <dgm:cxn modelId="{59ADFCA2-FE56-4B5A-9801-A362A8AE13D8}" type="presOf" srcId="{DC48A50A-3A5D-4772-B846-18AFB03133AF}" destId="{41C3FDD9-80AA-49EA-87DE-5A303E79A6DB}" srcOrd="0" destOrd="0" presId="urn:microsoft.com/office/officeart/2018/2/layout/IconVerticalSolidList"/>
    <dgm:cxn modelId="{441DDBD9-368C-40C0-BD56-8C33E4938149}" srcId="{AE5AD916-ECC9-4B78-980D-7D79C9EE5A17}" destId="{0A787CAE-AD4E-4AD1-BF92-56C4BD1828C7}" srcOrd="1" destOrd="0" parTransId="{48C500DB-22AC-4F66-844C-05BD36CE450A}" sibTransId="{71E14EDA-7451-40F2-BF87-263E888C3DF5}"/>
    <dgm:cxn modelId="{36E47BF6-5AF8-46C8-9B6D-061E3F21B8F0}" srcId="{DC48A50A-3A5D-4772-B846-18AFB03133AF}" destId="{5E203077-F189-433F-BE29-4A698800CC1D}" srcOrd="0" destOrd="0" parTransId="{E5F66634-075D-42FA-A5B0-D9657D14F242}" sibTransId="{A81A5DA6-D806-42C8-AF9D-0BCF6C4510D5}"/>
    <dgm:cxn modelId="{30159F33-21AC-4944-A3FC-BC1E78AD918C}" type="presParOf" srcId="{E73EF967-F2A9-4C38-89E3-DCDD0BA1E8E8}" destId="{1BBCAAD1-088D-455A-936A-785991A3E1ED}" srcOrd="0" destOrd="0" presId="urn:microsoft.com/office/officeart/2018/2/layout/IconVerticalSolidList"/>
    <dgm:cxn modelId="{17781304-DA60-4ECC-8B38-9CB31B089EB4}" type="presParOf" srcId="{1BBCAAD1-088D-455A-936A-785991A3E1ED}" destId="{81CAEB91-910B-41CD-8BF0-8E74B3BBE466}" srcOrd="0" destOrd="0" presId="urn:microsoft.com/office/officeart/2018/2/layout/IconVerticalSolidList"/>
    <dgm:cxn modelId="{87B396E7-8961-415C-93C8-E55D40CA6431}" type="presParOf" srcId="{1BBCAAD1-088D-455A-936A-785991A3E1ED}" destId="{F4C2BD01-931F-411A-8364-7E601F6DE34C}" srcOrd="1" destOrd="0" presId="urn:microsoft.com/office/officeart/2018/2/layout/IconVerticalSolidList"/>
    <dgm:cxn modelId="{D1B11E30-F5B1-40CF-B98C-3921A16B9010}" type="presParOf" srcId="{1BBCAAD1-088D-455A-936A-785991A3E1ED}" destId="{C63AD88B-A5A6-405E-A308-5B14B2A02453}" srcOrd="2" destOrd="0" presId="urn:microsoft.com/office/officeart/2018/2/layout/IconVerticalSolidList"/>
    <dgm:cxn modelId="{88216FE4-C258-4D98-BD5D-6FD14E97CDA9}" type="presParOf" srcId="{1BBCAAD1-088D-455A-936A-785991A3E1ED}" destId="{F3DBD1F6-A347-47FD-84C2-BE515F5FE738}" srcOrd="3" destOrd="0" presId="urn:microsoft.com/office/officeart/2018/2/layout/IconVerticalSolidList"/>
    <dgm:cxn modelId="{048CB64F-D63E-4A1F-B20C-46CEE65C00E7}" type="presParOf" srcId="{E73EF967-F2A9-4C38-89E3-DCDD0BA1E8E8}" destId="{E4FF7BB2-8010-46C9-BFF2-670AF9F099C6}" srcOrd="1" destOrd="0" presId="urn:microsoft.com/office/officeart/2018/2/layout/IconVerticalSolidList"/>
    <dgm:cxn modelId="{208FD6E4-6635-4714-91D1-6AE310E6FA6C}" type="presParOf" srcId="{E73EF967-F2A9-4C38-89E3-DCDD0BA1E8E8}" destId="{9CEF4490-4D4A-45AF-9301-8C3B2C443B72}" srcOrd="2" destOrd="0" presId="urn:microsoft.com/office/officeart/2018/2/layout/IconVerticalSolidList"/>
    <dgm:cxn modelId="{D8EF83EA-2C35-47FA-9B4B-D6DE2707E61A}" type="presParOf" srcId="{9CEF4490-4D4A-45AF-9301-8C3B2C443B72}" destId="{B1216D26-22F4-4334-B2C0-2EE34CDDCBC3}" srcOrd="0" destOrd="0" presId="urn:microsoft.com/office/officeart/2018/2/layout/IconVerticalSolidList"/>
    <dgm:cxn modelId="{C5440E58-512C-4F0F-82BA-82078E6E259D}" type="presParOf" srcId="{9CEF4490-4D4A-45AF-9301-8C3B2C443B72}" destId="{0E97A243-D114-408F-8438-85E16739E6DF}" srcOrd="1" destOrd="0" presId="urn:microsoft.com/office/officeart/2018/2/layout/IconVerticalSolidList"/>
    <dgm:cxn modelId="{A69096C6-FCD1-4918-B72F-B8AD4B4894FC}" type="presParOf" srcId="{9CEF4490-4D4A-45AF-9301-8C3B2C443B72}" destId="{EC7A8887-6AC0-4760-BC66-E7BB0DC5BD65}" srcOrd="2" destOrd="0" presId="urn:microsoft.com/office/officeart/2018/2/layout/IconVerticalSolidList"/>
    <dgm:cxn modelId="{895E62BB-3DDD-4A5B-AA69-67F6713903F8}" type="presParOf" srcId="{9CEF4490-4D4A-45AF-9301-8C3B2C443B72}" destId="{19BA4DA1-61D0-4DA7-9E82-8B14A03B32B2}" srcOrd="3" destOrd="0" presId="urn:microsoft.com/office/officeart/2018/2/layout/IconVerticalSolidList"/>
    <dgm:cxn modelId="{92BB58F6-3BAA-432F-BDF1-81A4CBD526FF}" type="presParOf" srcId="{E73EF967-F2A9-4C38-89E3-DCDD0BA1E8E8}" destId="{80099998-AAAE-471C-B06C-6B1E2778BD07}" srcOrd="3" destOrd="0" presId="urn:microsoft.com/office/officeart/2018/2/layout/IconVerticalSolidList"/>
    <dgm:cxn modelId="{39A149DC-785F-4B6E-BAA7-6F15FAFEBF6F}" type="presParOf" srcId="{E73EF967-F2A9-4C38-89E3-DCDD0BA1E8E8}" destId="{AB109E2C-C60A-4377-8ED2-D373B7E7A3C6}" srcOrd="4" destOrd="0" presId="urn:microsoft.com/office/officeart/2018/2/layout/IconVerticalSolidList"/>
    <dgm:cxn modelId="{2DDAC023-F6AB-46FE-83E4-7D920DF2ECBB}" type="presParOf" srcId="{AB109E2C-C60A-4377-8ED2-D373B7E7A3C6}" destId="{6D7FBCE0-4DE5-4932-898C-81743E6870E4}" srcOrd="0" destOrd="0" presId="urn:microsoft.com/office/officeart/2018/2/layout/IconVerticalSolidList"/>
    <dgm:cxn modelId="{D7362B61-1516-4653-9B43-EF8C77F0F01B}" type="presParOf" srcId="{AB109E2C-C60A-4377-8ED2-D373B7E7A3C6}" destId="{879D1DEA-E3B5-419A-BDE7-1F1D24C8B0AF}" srcOrd="1" destOrd="0" presId="urn:microsoft.com/office/officeart/2018/2/layout/IconVerticalSolidList"/>
    <dgm:cxn modelId="{7F305283-1551-4D49-884C-410505BE3698}" type="presParOf" srcId="{AB109E2C-C60A-4377-8ED2-D373B7E7A3C6}" destId="{59DF99C6-0091-4A71-8B72-60B8E4A3FCCA}" srcOrd="2" destOrd="0" presId="urn:microsoft.com/office/officeart/2018/2/layout/IconVerticalSolidList"/>
    <dgm:cxn modelId="{07E21D86-523E-4922-BBFA-E7C9D9747F8B}" type="presParOf" srcId="{AB109E2C-C60A-4377-8ED2-D373B7E7A3C6}" destId="{47FA823E-0C98-4A52-8347-A5EC4596FDC3}" srcOrd="3" destOrd="0" presId="urn:microsoft.com/office/officeart/2018/2/layout/IconVerticalSolidList"/>
    <dgm:cxn modelId="{70BC590E-3FB0-4135-80E0-50DBF5162D4D}" type="presParOf" srcId="{E73EF967-F2A9-4C38-89E3-DCDD0BA1E8E8}" destId="{611868FD-659F-4612-87AC-DCA920753A7A}" srcOrd="5" destOrd="0" presId="urn:microsoft.com/office/officeart/2018/2/layout/IconVerticalSolidList"/>
    <dgm:cxn modelId="{C7555D13-EFA6-4DE4-8418-E8BFEDE9994E}" type="presParOf" srcId="{E73EF967-F2A9-4C38-89E3-DCDD0BA1E8E8}" destId="{BB6AF12E-54F9-4717-88F8-1339768C9F8E}" srcOrd="6" destOrd="0" presId="urn:microsoft.com/office/officeart/2018/2/layout/IconVerticalSolidList"/>
    <dgm:cxn modelId="{32B623A2-E0F9-4350-A2B2-0E5DCA76F5DA}" type="presParOf" srcId="{BB6AF12E-54F9-4717-88F8-1339768C9F8E}" destId="{CAA2B78C-4FB0-4D5E-9C7D-BDA7B1E96A83}" srcOrd="0" destOrd="0" presId="urn:microsoft.com/office/officeart/2018/2/layout/IconVerticalSolidList"/>
    <dgm:cxn modelId="{BD4534FE-F7CE-48A4-B580-868DC993AEA7}" type="presParOf" srcId="{BB6AF12E-54F9-4717-88F8-1339768C9F8E}" destId="{24E607CA-4A5F-41C7-8EE3-B0E7C606E655}" srcOrd="1" destOrd="0" presId="urn:microsoft.com/office/officeart/2018/2/layout/IconVerticalSolidList"/>
    <dgm:cxn modelId="{711C392C-97A3-4E54-854C-2F1C743FBE07}" type="presParOf" srcId="{BB6AF12E-54F9-4717-88F8-1339768C9F8E}" destId="{4B658E6B-EC95-49B6-8448-602C0236E284}" srcOrd="2" destOrd="0" presId="urn:microsoft.com/office/officeart/2018/2/layout/IconVerticalSolidList"/>
    <dgm:cxn modelId="{F5702C96-36DA-4EE8-A935-D3B1CF0EFB40}" type="presParOf" srcId="{BB6AF12E-54F9-4717-88F8-1339768C9F8E}" destId="{41C3FDD9-80AA-49EA-87DE-5A303E79A6DB}" srcOrd="3" destOrd="0" presId="urn:microsoft.com/office/officeart/2018/2/layout/IconVerticalSolidList"/>
    <dgm:cxn modelId="{4D6A6818-AB4F-4F4C-A4F8-1CFF328DE739}" type="presParOf" srcId="{BB6AF12E-54F9-4717-88F8-1339768C9F8E}" destId="{8BC5FD7B-2B40-4D45-9A6D-5264917147E8}"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E9E1FDD-948D-4F21-8779-67CF8A3EBA44}"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96DE933E-847F-41D5-AC0F-458B16AC0182}">
      <dgm:prSet/>
      <dgm:spPr/>
      <dgm:t>
        <a:bodyPr/>
        <a:lstStyle/>
        <a:p>
          <a:r>
            <a:rPr lang="en-US"/>
            <a:t>Due to frequent use, many services previously classified with the </a:t>
          </a:r>
          <a:r>
            <a:rPr lang="en-US" b="1" u="sng"/>
            <a:t>Tier 2</a:t>
          </a:r>
          <a:r>
            <a:rPr lang="en-US"/>
            <a:t> molecular pathology codes are now described using standalone </a:t>
          </a:r>
          <a:r>
            <a:rPr lang="en-US" b="1" u="sng"/>
            <a:t>Tier 1 </a:t>
          </a:r>
          <a:r>
            <a:rPr lang="en-US"/>
            <a:t>codes like 81171-81183</a:t>
          </a:r>
        </a:p>
      </dgm:t>
    </dgm:pt>
    <dgm:pt modelId="{2C92CBBC-60DA-499E-9B0B-09E1EBCD94B5}" type="parTrans" cxnId="{13B28CAF-1D22-4CF6-A6A1-B0B266012549}">
      <dgm:prSet/>
      <dgm:spPr/>
      <dgm:t>
        <a:bodyPr/>
        <a:lstStyle/>
        <a:p>
          <a:endParaRPr lang="en-US"/>
        </a:p>
      </dgm:t>
    </dgm:pt>
    <dgm:pt modelId="{25FC5983-8285-427F-AAAE-9196E4725E75}" type="sibTrans" cxnId="{13B28CAF-1D22-4CF6-A6A1-B0B266012549}">
      <dgm:prSet/>
      <dgm:spPr/>
      <dgm:t>
        <a:bodyPr/>
        <a:lstStyle/>
        <a:p>
          <a:endParaRPr lang="en-US"/>
        </a:p>
      </dgm:t>
    </dgm:pt>
    <dgm:pt modelId="{01226EA2-23DD-4134-9479-ACA924831946}">
      <dgm:prSet/>
      <dgm:spPr/>
      <dgm:t>
        <a:bodyPr/>
        <a:lstStyle/>
        <a:p>
          <a:r>
            <a:rPr lang="en-US"/>
            <a:t>The BRCA1 &amp; BRCA2 codes have also been revised due to changes in clinical practice and are listed under </a:t>
          </a:r>
          <a:r>
            <a:rPr lang="en-US" b="1"/>
            <a:t>Tier 1 codes</a:t>
          </a:r>
          <a:endParaRPr lang="en-US"/>
        </a:p>
      </dgm:t>
    </dgm:pt>
    <dgm:pt modelId="{E18EE925-3167-49B3-B7A4-3A398B0720A0}" type="parTrans" cxnId="{B02C00D8-36D3-4D4E-8BEA-B8F012EAE47D}">
      <dgm:prSet/>
      <dgm:spPr/>
      <dgm:t>
        <a:bodyPr/>
        <a:lstStyle/>
        <a:p>
          <a:endParaRPr lang="en-US"/>
        </a:p>
      </dgm:t>
    </dgm:pt>
    <dgm:pt modelId="{304197D3-7F03-40D6-9278-968F81CE1B1B}" type="sibTrans" cxnId="{B02C00D8-36D3-4D4E-8BEA-B8F012EAE47D}">
      <dgm:prSet/>
      <dgm:spPr/>
      <dgm:t>
        <a:bodyPr/>
        <a:lstStyle/>
        <a:p>
          <a:endParaRPr lang="en-US"/>
        </a:p>
      </dgm:t>
    </dgm:pt>
    <dgm:pt modelId="{C9FC4FF4-CC09-4B88-874F-A046BD04EAE6}" type="pres">
      <dgm:prSet presAssocID="{CE9E1FDD-948D-4F21-8779-67CF8A3EBA44}" presName="linear" presStyleCnt="0">
        <dgm:presLayoutVars>
          <dgm:animLvl val="lvl"/>
          <dgm:resizeHandles val="exact"/>
        </dgm:presLayoutVars>
      </dgm:prSet>
      <dgm:spPr/>
    </dgm:pt>
    <dgm:pt modelId="{7A9CC52A-3A7E-4050-AC18-3EAA2E2C53D1}" type="pres">
      <dgm:prSet presAssocID="{96DE933E-847F-41D5-AC0F-458B16AC0182}" presName="parentText" presStyleLbl="node1" presStyleIdx="0" presStyleCnt="2">
        <dgm:presLayoutVars>
          <dgm:chMax val="0"/>
          <dgm:bulletEnabled val="1"/>
        </dgm:presLayoutVars>
      </dgm:prSet>
      <dgm:spPr/>
    </dgm:pt>
    <dgm:pt modelId="{46B2D34B-B310-4777-8E00-3A88D739D19A}" type="pres">
      <dgm:prSet presAssocID="{25FC5983-8285-427F-AAAE-9196E4725E75}" presName="spacer" presStyleCnt="0"/>
      <dgm:spPr/>
    </dgm:pt>
    <dgm:pt modelId="{BA51E5CE-31B1-41DE-A832-0C12996665E6}" type="pres">
      <dgm:prSet presAssocID="{01226EA2-23DD-4134-9479-ACA924831946}" presName="parentText" presStyleLbl="node1" presStyleIdx="1" presStyleCnt="2">
        <dgm:presLayoutVars>
          <dgm:chMax val="0"/>
          <dgm:bulletEnabled val="1"/>
        </dgm:presLayoutVars>
      </dgm:prSet>
      <dgm:spPr/>
    </dgm:pt>
  </dgm:ptLst>
  <dgm:cxnLst>
    <dgm:cxn modelId="{38D2B730-BCF1-4349-BC04-8FD0174DBE49}" type="presOf" srcId="{CE9E1FDD-948D-4F21-8779-67CF8A3EBA44}" destId="{C9FC4FF4-CC09-4B88-874F-A046BD04EAE6}" srcOrd="0" destOrd="0" presId="urn:microsoft.com/office/officeart/2005/8/layout/vList2"/>
    <dgm:cxn modelId="{076C4A93-017D-4C16-887A-9B24D8F71EE5}" type="presOf" srcId="{01226EA2-23DD-4134-9479-ACA924831946}" destId="{BA51E5CE-31B1-41DE-A832-0C12996665E6}" srcOrd="0" destOrd="0" presId="urn:microsoft.com/office/officeart/2005/8/layout/vList2"/>
    <dgm:cxn modelId="{13B28CAF-1D22-4CF6-A6A1-B0B266012549}" srcId="{CE9E1FDD-948D-4F21-8779-67CF8A3EBA44}" destId="{96DE933E-847F-41D5-AC0F-458B16AC0182}" srcOrd="0" destOrd="0" parTransId="{2C92CBBC-60DA-499E-9B0B-09E1EBCD94B5}" sibTransId="{25FC5983-8285-427F-AAAE-9196E4725E75}"/>
    <dgm:cxn modelId="{D5BFBCB8-92C3-4045-8113-E608F6B1D388}" type="presOf" srcId="{96DE933E-847F-41D5-AC0F-458B16AC0182}" destId="{7A9CC52A-3A7E-4050-AC18-3EAA2E2C53D1}" srcOrd="0" destOrd="0" presId="urn:microsoft.com/office/officeart/2005/8/layout/vList2"/>
    <dgm:cxn modelId="{B02C00D8-36D3-4D4E-8BEA-B8F012EAE47D}" srcId="{CE9E1FDD-948D-4F21-8779-67CF8A3EBA44}" destId="{01226EA2-23DD-4134-9479-ACA924831946}" srcOrd="1" destOrd="0" parTransId="{E18EE925-3167-49B3-B7A4-3A398B0720A0}" sibTransId="{304197D3-7F03-40D6-9278-968F81CE1B1B}"/>
    <dgm:cxn modelId="{8FA77292-B2F9-427B-9C52-A82DAD3265EF}" type="presParOf" srcId="{C9FC4FF4-CC09-4B88-874F-A046BD04EAE6}" destId="{7A9CC52A-3A7E-4050-AC18-3EAA2E2C53D1}" srcOrd="0" destOrd="0" presId="urn:microsoft.com/office/officeart/2005/8/layout/vList2"/>
    <dgm:cxn modelId="{C14928CF-A1CA-4A3C-89F8-310669D22FC5}" type="presParOf" srcId="{C9FC4FF4-CC09-4B88-874F-A046BD04EAE6}" destId="{46B2D34B-B310-4777-8E00-3A88D739D19A}" srcOrd="1" destOrd="0" presId="urn:microsoft.com/office/officeart/2005/8/layout/vList2"/>
    <dgm:cxn modelId="{235F4EF9-A172-46DC-BDF0-2467F8E01A6E}" type="presParOf" srcId="{C9FC4FF4-CC09-4B88-874F-A046BD04EAE6}" destId="{BA51E5CE-31B1-41DE-A832-0C12996665E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56C6F9E-2EAB-4263-A0CB-014DACF4F9C2}"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FA3B1E57-7D3F-4ADC-B844-8C11B015B0A4}">
      <dgm:prSet/>
      <dgm:spPr/>
      <dgm:t>
        <a:bodyPr/>
        <a:lstStyle/>
        <a:p>
          <a:r>
            <a:rPr lang="en-US"/>
            <a:t>In the Ophthalmology section, new codes 92273 and 92274 were added. These are electroretinography procedures to evaluate function of the retina and optic nerve of the eye.  </a:t>
          </a:r>
        </a:p>
      </dgm:t>
    </dgm:pt>
    <dgm:pt modelId="{A4065042-4CFF-46BD-8602-B4D8AB1AAAAA}" type="parTrans" cxnId="{0B944341-2052-48D3-AF34-C00A54DEFC29}">
      <dgm:prSet/>
      <dgm:spPr/>
      <dgm:t>
        <a:bodyPr/>
        <a:lstStyle/>
        <a:p>
          <a:endParaRPr lang="en-US"/>
        </a:p>
      </dgm:t>
    </dgm:pt>
    <dgm:pt modelId="{04B3777A-D050-44FA-BDA2-CBCB1ADDA4D5}" type="sibTrans" cxnId="{0B944341-2052-48D3-AF34-C00A54DEFC29}">
      <dgm:prSet/>
      <dgm:spPr/>
      <dgm:t>
        <a:bodyPr/>
        <a:lstStyle/>
        <a:p>
          <a:endParaRPr lang="en-US"/>
        </a:p>
      </dgm:t>
    </dgm:pt>
    <dgm:pt modelId="{6896287F-1729-4120-ACD4-CC9A576B74C3}">
      <dgm:prSet/>
      <dgm:spPr/>
      <dgm:t>
        <a:bodyPr/>
        <a:lstStyle/>
        <a:p>
          <a:r>
            <a:rPr lang="en-US"/>
            <a:t>CPT 92273 was added to report global response of photoreceptors of the retina and </a:t>
          </a:r>
        </a:p>
      </dgm:t>
    </dgm:pt>
    <dgm:pt modelId="{57B5420E-5165-4988-9A95-FFE413C2964A}" type="parTrans" cxnId="{0664E818-6636-4261-8C22-A623A8F98F47}">
      <dgm:prSet/>
      <dgm:spPr/>
      <dgm:t>
        <a:bodyPr/>
        <a:lstStyle/>
        <a:p>
          <a:endParaRPr lang="en-US"/>
        </a:p>
      </dgm:t>
    </dgm:pt>
    <dgm:pt modelId="{095723E2-2740-44E4-8DDD-7D37FCF3829F}" type="sibTrans" cxnId="{0664E818-6636-4261-8C22-A623A8F98F47}">
      <dgm:prSet/>
      <dgm:spPr/>
      <dgm:t>
        <a:bodyPr/>
        <a:lstStyle/>
        <a:p>
          <a:endParaRPr lang="en-US"/>
        </a:p>
      </dgm:t>
    </dgm:pt>
    <dgm:pt modelId="{AAA08E6A-BCAD-4544-8279-242ADF94B200}">
      <dgm:prSet/>
      <dgm:spPr/>
      <dgm:t>
        <a:bodyPr/>
        <a:lstStyle/>
        <a:p>
          <a:r>
            <a:rPr lang="en-US"/>
            <a:t>CPT 92274 to report photoreceptors in multiple separate locations in the retina and macula.</a:t>
          </a:r>
        </a:p>
      </dgm:t>
    </dgm:pt>
    <dgm:pt modelId="{D549FB76-CAF7-4F09-B2F4-92FDE1DCDB54}" type="parTrans" cxnId="{33B6D37B-7C81-4B7C-BB6F-283CD3EA8F6E}">
      <dgm:prSet/>
      <dgm:spPr/>
      <dgm:t>
        <a:bodyPr/>
        <a:lstStyle/>
        <a:p>
          <a:endParaRPr lang="en-US"/>
        </a:p>
      </dgm:t>
    </dgm:pt>
    <dgm:pt modelId="{77B7E90C-B868-4FE7-BDFC-02E0878DE191}" type="sibTrans" cxnId="{33B6D37B-7C81-4B7C-BB6F-283CD3EA8F6E}">
      <dgm:prSet/>
      <dgm:spPr/>
      <dgm:t>
        <a:bodyPr/>
        <a:lstStyle/>
        <a:p>
          <a:endParaRPr lang="en-US"/>
        </a:p>
      </dgm:t>
    </dgm:pt>
    <dgm:pt modelId="{CCC037D4-AA1A-4D83-A222-26E0C7032EFF}" type="pres">
      <dgm:prSet presAssocID="{A56C6F9E-2EAB-4263-A0CB-014DACF4F9C2}" presName="linear" presStyleCnt="0">
        <dgm:presLayoutVars>
          <dgm:animLvl val="lvl"/>
          <dgm:resizeHandles val="exact"/>
        </dgm:presLayoutVars>
      </dgm:prSet>
      <dgm:spPr/>
    </dgm:pt>
    <dgm:pt modelId="{BAA6BB26-892B-47D9-B881-711D97FD85F3}" type="pres">
      <dgm:prSet presAssocID="{FA3B1E57-7D3F-4ADC-B844-8C11B015B0A4}" presName="parentText" presStyleLbl="node1" presStyleIdx="0" presStyleCnt="3">
        <dgm:presLayoutVars>
          <dgm:chMax val="0"/>
          <dgm:bulletEnabled val="1"/>
        </dgm:presLayoutVars>
      </dgm:prSet>
      <dgm:spPr/>
    </dgm:pt>
    <dgm:pt modelId="{87C5E3E8-CEC7-4A74-8F84-39DF922082E6}" type="pres">
      <dgm:prSet presAssocID="{04B3777A-D050-44FA-BDA2-CBCB1ADDA4D5}" presName="spacer" presStyleCnt="0"/>
      <dgm:spPr/>
    </dgm:pt>
    <dgm:pt modelId="{5AF51F23-C0FD-4A8E-A6CA-76A53095FDCB}" type="pres">
      <dgm:prSet presAssocID="{6896287F-1729-4120-ACD4-CC9A576B74C3}" presName="parentText" presStyleLbl="node1" presStyleIdx="1" presStyleCnt="3">
        <dgm:presLayoutVars>
          <dgm:chMax val="0"/>
          <dgm:bulletEnabled val="1"/>
        </dgm:presLayoutVars>
      </dgm:prSet>
      <dgm:spPr/>
    </dgm:pt>
    <dgm:pt modelId="{A24D030E-C554-43B2-921A-0E06D82F6034}" type="pres">
      <dgm:prSet presAssocID="{095723E2-2740-44E4-8DDD-7D37FCF3829F}" presName="spacer" presStyleCnt="0"/>
      <dgm:spPr/>
    </dgm:pt>
    <dgm:pt modelId="{0891C919-7C72-406A-B300-D1EBF8980682}" type="pres">
      <dgm:prSet presAssocID="{AAA08E6A-BCAD-4544-8279-242ADF94B200}" presName="parentText" presStyleLbl="node1" presStyleIdx="2" presStyleCnt="3">
        <dgm:presLayoutVars>
          <dgm:chMax val="0"/>
          <dgm:bulletEnabled val="1"/>
        </dgm:presLayoutVars>
      </dgm:prSet>
      <dgm:spPr/>
    </dgm:pt>
  </dgm:ptLst>
  <dgm:cxnLst>
    <dgm:cxn modelId="{0664E818-6636-4261-8C22-A623A8F98F47}" srcId="{A56C6F9E-2EAB-4263-A0CB-014DACF4F9C2}" destId="{6896287F-1729-4120-ACD4-CC9A576B74C3}" srcOrd="1" destOrd="0" parTransId="{57B5420E-5165-4988-9A95-FFE413C2964A}" sibTransId="{095723E2-2740-44E4-8DDD-7D37FCF3829F}"/>
    <dgm:cxn modelId="{873AFC1D-AD96-4312-9442-A32AA0FDE62E}" type="presOf" srcId="{6896287F-1729-4120-ACD4-CC9A576B74C3}" destId="{5AF51F23-C0FD-4A8E-A6CA-76A53095FDCB}" srcOrd="0" destOrd="0" presId="urn:microsoft.com/office/officeart/2005/8/layout/vList2"/>
    <dgm:cxn modelId="{68D19360-0667-4661-BD4A-90D0485CE8F0}" type="presOf" srcId="{AAA08E6A-BCAD-4544-8279-242ADF94B200}" destId="{0891C919-7C72-406A-B300-D1EBF8980682}" srcOrd="0" destOrd="0" presId="urn:microsoft.com/office/officeart/2005/8/layout/vList2"/>
    <dgm:cxn modelId="{0B944341-2052-48D3-AF34-C00A54DEFC29}" srcId="{A56C6F9E-2EAB-4263-A0CB-014DACF4F9C2}" destId="{FA3B1E57-7D3F-4ADC-B844-8C11B015B0A4}" srcOrd="0" destOrd="0" parTransId="{A4065042-4CFF-46BD-8602-B4D8AB1AAAAA}" sibTransId="{04B3777A-D050-44FA-BDA2-CBCB1ADDA4D5}"/>
    <dgm:cxn modelId="{900A5163-F29D-4CD0-80C8-7AFD5551B69C}" type="presOf" srcId="{A56C6F9E-2EAB-4263-A0CB-014DACF4F9C2}" destId="{CCC037D4-AA1A-4D83-A222-26E0C7032EFF}" srcOrd="0" destOrd="0" presId="urn:microsoft.com/office/officeart/2005/8/layout/vList2"/>
    <dgm:cxn modelId="{33B6D37B-7C81-4B7C-BB6F-283CD3EA8F6E}" srcId="{A56C6F9E-2EAB-4263-A0CB-014DACF4F9C2}" destId="{AAA08E6A-BCAD-4544-8279-242ADF94B200}" srcOrd="2" destOrd="0" parTransId="{D549FB76-CAF7-4F09-B2F4-92FDE1DCDB54}" sibTransId="{77B7E90C-B868-4FE7-BDFC-02E0878DE191}"/>
    <dgm:cxn modelId="{C3D7C58C-1CE5-4014-8687-D3979F0E1A6B}" type="presOf" srcId="{FA3B1E57-7D3F-4ADC-B844-8C11B015B0A4}" destId="{BAA6BB26-892B-47D9-B881-711D97FD85F3}" srcOrd="0" destOrd="0" presId="urn:microsoft.com/office/officeart/2005/8/layout/vList2"/>
    <dgm:cxn modelId="{3E5EA445-CB59-46AF-B8A8-3D6D297965CC}" type="presParOf" srcId="{CCC037D4-AA1A-4D83-A222-26E0C7032EFF}" destId="{BAA6BB26-892B-47D9-B881-711D97FD85F3}" srcOrd="0" destOrd="0" presId="urn:microsoft.com/office/officeart/2005/8/layout/vList2"/>
    <dgm:cxn modelId="{5F2F1B0A-291F-41E5-B244-5909FB427067}" type="presParOf" srcId="{CCC037D4-AA1A-4D83-A222-26E0C7032EFF}" destId="{87C5E3E8-CEC7-4A74-8F84-39DF922082E6}" srcOrd="1" destOrd="0" presId="urn:microsoft.com/office/officeart/2005/8/layout/vList2"/>
    <dgm:cxn modelId="{E5AB133E-33E2-4535-8166-606711B437CD}" type="presParOf" srcId="{CCC037D4-AA1A-4D83-A222-26E0C7032EFF}" destId="{5AF51F23-C0FD-4A8E-A6CA-76A53095FDCB}" srcOrd="2" destOrd="0" presId="urn:microsoft.com/office/officeart/2005/8/layout/vList2"/>
    <dgm:cxn modelId="{F1C4AF84-9E26-4050-84B9-3CD2F3AAD4A9}" type="presParOf" srcId="{CCC037D4-AA1A-4D83-A222-26E0C7032EFF}" destId="{A24D030E-C554-43B2-921A-0E06D82F6034}" srcOrd="3" destOrd="0" presId="urn:microsoft.com/office/officeart/2005/8/layout/vList2"/>
    <dgm:cxn modelId="{0F4F904F-027B-40D6-B780-846B2C3572BC}" type="presParOf" srcId="{CCC037D4-AA1A-4D83-A222-26E0C7032EFF}" destId="{0891C919-7C72-406A-B300-D1EBF898068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C1017A-E1DE-47CB-884F-F7305DEF122F}" type="doc">
      <dgm:prSet loTypeId="urn:microsoft.com/office/officeart/2005/8/layout/hierarchy1" loCatId="hierarchy" qsTypeId="urn:microsoft.com/office/officeart/2005/8/quickstyle/simple4" qsCatId="simple" csTypeId="urn:microsoft.com/office/officeart/2005/8/colors/accent0_3" csCatId="mainScheme"/>
      <dgm:spPr/>
      <dgm:t>
        <a:bodyPr/>
        <a:lstStyle/>
        <a:p>
          <a:endParaRPr lang="en-US"/>
        </a:p>
      </dgm:t>
    </dgm:pt>
    <dgm:pt modelId="{2D6E6040-8448-4792-AF01-4701FFBEA6E2}">
      <dgm:prSet/>
      <dgm:spPr/>
      <dgm:t>
        <a:bodyPr/>
        <a:lstStyle/>
        <a:p>
          <a:r>
            <a:rPr lang="en-US"/>
            <a:t>The FNAB involves aspiration of material with a fine needle and cytological examination of the cells. </a:t>
          </a:r>
        </a:p>
      </dgm:t>
    </dgm:pt>
    <dgm:pt modelId="{6B7D5A44-2CC8-4F1C-9F54-42BA8CD1C363}" type="parTrans" cxnId="{22CB807B-0B98-4D74-8876-B529D0548C8D}">
      <dgm:prSet/>
      <dgm:spPr/>
      <dgm:t>
        <a:bodyPr/>
        <a:lstStyle/>
        <a:p>
          <a:endParaRPr lang="en-US"/>
        </a:p>
      </dgm:t>
    </dgm:pt>
    <dgm:pt modelId="{144EE89C-C7C8-4101-980E-D5DB6AB549CE}" type="sibTrans" cxnId="{22CB807B-0B98-4D74-8876-B529D0548C8D}">
      <dgm:prSet/>
      <dgm:spPr/>
      <dgm:t>
        <a:bodyPr/>
        <a:lstStyle/>
        <a:p>
          <a:endParaRPr lang="en-US"/>
        </a:p>
      </dgm:t>
    </dgm:pt>
    <dgm:pt modelId="{5DA7CFDB-516C-4E02-B6D7-A6357BBA0F21}">
      <dgm:prSet/>
      <dgm:spPr/>
      <dgm:t>
        <a:bodyPr/>
        <a:lstStyle/>
        <a:p>
          <a:r>
            <a:rPr lang="en-US"/>
            <a:t>A core needle biopsy involves obtaining a core sample with a larger bore needle and histopathologic examination of the tissue</a:t>
          </a:r>
        </a:p>
      </dgm:t>
    </dgm:pt>
    <dgm:pt modelId="{293FACBD-FE1E-4DB9-B3A4-1773D59A04FC}" type="parTrans" cxnId="{E934C22A-A78B-46C4-839D-8C04E48C22D2}">
      <dgm:prSet/>
      <dgm:spPr/>
      <dgm:t>
        <a:bodyPr/>
        <a:lstStyle/>
        <a:p>
          <a:endParaRPr lang="en-US"/>
        </a:p>
      </dgm:t>
    </dgm:pt>
    <dgm:pt modelId="{D71454F3-7221-4D8E-9A70-3163C799DAF3}" type="sibTrans" cxnId="{E934C22A-A78B-46C4-839D-8C04E48C22D2}">
      <dgm:prSet/>
      <dgm:spPr/>
      <dgm:t>
        <a:bodyPr/>
        <a:lstStyle/>
        <a:p>
          <a:endParaRPr lang="en-US"/>
        </a:p>
      </dgm:t>
    </dgm:pt>
    <dgm:pt modelId="{E19292C5-FACD-4E2D-B032-3FB476BC704C}" type="pres">
      <dgm:prSet presAssocID="{8AC1017A-E1DE-47CB-884F-F7305DEF122F}" presName="hierChild1" presStyleCnt="0">
        <dgm:presLayoutVars>
          <dgm:chPref val="1"/>
          <dgm:dir/>
          <dgm:animOne val="branch"/>
          <dgm:animLvl val="lvl"/>
          <dgm:resizeHandles/>
        </dgm:presLayoutVars>
      </dgm:prSet>
      <dgm:spPr/>
    </dgm:pt>
    <dgm:pt modelId="{56A780D4-9D5D-427D-91AC-3CC1E2318F5C}" type="pres">
      <dgm:prSet presAssocID="{2D6E6040-8448-4792-AF01-4701FFBEA6E2}" presName="hierRoot1" presStyleCnt="0"/>
      <dgm:spPr/>
    </dgm:pt>
    <dgm:pt modelId="{1E61E6F5-B79A-41B7-B09F-0CBCDE271B2D}" type="pres">
      <dgm:prSet presAssocID="{2D6E6040-8448-4792-AF01-4701FFBEA6E2}" presName="composite" presStyleCnt="0"/>
      <dgm:spPr/>
    </dgm:pt>
    <dgm:pt modelId="{07EB9AD5-23BA-4D46-B045-BA8CE65873D3}" type="pres">
      <dgm:prSet presAssocID="{2D6E6040-8448-4792-AF01-4701FFBEA6E2}" presName="background" presStyleLbl="node0" presStyleIdx="0" presStyleCnt="2"/>
      <dgm:spPr/>
    </dgm:pt>
    <dgm:pt modelId="{590BCC1E-4F81-453E-9394-26782CC0F997}" type="pres">
      <dgm:prSet presAssocID="{2D6E6040-8448-4792-AF01-4701FFBEA6E2}" presName="text" presStyleLbl="fgAcc0" presStyleIdx="0" presStyleCnt="2">
        <dgm:presLayoutVars>
          <dgm:chPref val="3"/>
        </dgm:presLayoutVars>
      </dgm:prSet>
      <dgm:spPr/>
    </dgm:pt>
    <dgm:pt modelId="{F5472242-001B-42E2-B1E5-F6D676A6EAF1}" type="pres">
      <dgm:prSet presAssocID="{2D6E6040-8448-4792-AF01-4701FFBEA6E2}" presName="hierChild2" presStyleCnt="0"/>
      <dgm:spPr/>
    </dgm:pt>
    <dgm:pt modelId="{CDBAE2A6-4A37-4C4D-9343-A3B8B1D7DC9E}" type="pres">
      <dgm:prSet presAssocID="{5DA7CFDB-516C-4E02-B6D7-A6357BBA0F21}" presName="hierRoot1" presStyleCnt="0"/>
      <dgm:spPr/>
    </dgm:pt>
    <dgm:pt modelId="{EB38377C-3168-4C0B-90AD-169B5256476B}" type="pres">
      <dgm:prSet presAssocID="{5DA7CFDB-516C-4E02-B6D7-A6357BBA0F21}" presName="composite" presStyleCnt="0"/>
      <dgm:spPr/>
    </dgm:pt>
    <dgm:pt modelId="{0B92F5D9-B046-4B89-96F7-EA3B711DA115}" type="pres">
      <dgm:prSet presAssocID="{5DA7CFDB-516C-4E02-B6D7-A6357BBA0F21}" presName="background" presStyleLbl="node0" presStyleIdx="1" presStyleCnt="2"/>
      <dgm:spPr/>
    </dgm:pt>
    <dgm:pt modelId="{81804AA1-F6F7-4155-960F-C511FFEE3D0C}" type="pres">
      <dgm:prSet presAssocID="{5DA7CFDB-516C-4E02-B6D7-A6357BBA0F21}" presName="text" presStyleLbl="fgAcc0" presStyleIdx="1" presStyleCnt="2">
        <dgm:presLayoutVars>
          <dgm:chPref val="3"/>
        </dgm:presLayoutVars>
      </dgm:prSet>
      <dgm:spPr/>
    </dgm:pt>
    <dgm:pt modelId="{AD60C059-3455-4792-98C7-B1B4770E4C94}" type="pres">
      <dgm:prSet presAssocID="{5DA7CFDB-516C-4E02-B6D7-A6357BBA0F21}" presName="hierChild2" presStyleCnt="0"/>
      <dgm:spPr/>
    </dgm:pt>
  </dgm:ptLst>
  <dgm:cxnLst>
    <dgm:cxn modelId="{E934C22A-A78B-46C4-839D-8C04E48C22D2}" srcId="{8AC1017A-E1DE-47CB-884F-F7305DEF122F}" destId="{5DA7CFDB-516C-4E02-B6D7-A6357BBA0F21}" srcOrd="1" destOrd="0" parTransId="{293FACBD-FE1E-4DB9-B3A4-1773D59A04FC}" sibTransId="{D71454F3-7221-4D8E-9A70-3163C799DAF3}"/>
    <dgm:cxn modelId="{323F3241-44EF-481E-A3E6-05266962E9DC}" type="presOf" srcId="{2D6E6040-8448-4792-AF01-4701FFBEA6E2}" destId="{590BCC1E-4F81-453E-9394-26782CC0F997}" srcOrd="0" destOrd="0" presId="urn:microsoft.com/office/officeart/2005/8/layout/hierarchy1"/>
    <dgm:cxn modelId="{22CB807B-0B98-4D74-8876-B529D0548C8D}" srcId="{8AC1017A-E1DE-47CB-884F-F7305DEF122F}" destId="{2D6E6040-8448-4792-AF01-4701FFBEA6E2}" srcOrd="0" destOrd="0" parTransId="{6B7D5A44-2CC8-4F1C-9F54-42BA8CD1C363}" sibTransId="{144EE89C-C7C8-4101-980E-D5DB6AB549CE}"/>
    <dgm:cxn modelId="{29D55DF5-1A79-48A9-99D6-D367B379914D}" type="presOf" srcId="{5DA7CFDB-516C-4E02-B6D7-A6357BBA0F21}" destId="{81804AA1-F6F7-4155-960F-C511FFEE3D0C}" srcOrd="0" destOrd="0" presId="urn:microsoft.com/office/officeart/2005/8/layout/hierarchy1"/>
    <dgm:cxn modelId="{208B56FF-4BC5-42D5-9463-D70B62E6E3CA}" type="presOf" srcId="{8AC1017A-E1DE-47CB-884F-F7305DEF122F}" destId="{E19292C5-FACD-4E2D-B032-3FB476BC704C}" srcOrd="0" destOrd="0" presId="urn:microsoft.com/office/officeart/2005/8/layout/hierarchy1"/>
    <dgm:cxn modelId="{592D0F23-6B77-458F-BA1C-1B90FB921827}" type="presParOf" srcId="{E19292C5-FACD-4E2D-B032-3FB476BC704C}" destId="{56A780D4-9D5D-427D-91AC-3CC1E2318F5C}" srcOrd="0" destOrd="0" presId="urn:microsoft.com/office/officeart/2005/8/layout/hierarchy1"/>
    <dgm:cxn modelId="{521BCDB5-B30C-468B-90C5-FAB426D1136B}" type="presParOf" srcId="{56A780D4-9D5D-427D-91AC-3CC1E2318F5C}" destId="{1E61E6F5-B79A-41B7-B09F-0CBCDE271B2D}" srcOrd="0" destOrd="0" presId="urn:microsoft.com/office/officeart/2005/8/layout/hierarchy1"/>
    <dgm:cxn modelId="{DC6994F2-2FB5-45A3-A1DF-23859E582D98}" type="presParOf" srcId="{1E61E6F5-B79A-41B7-B09F-0CBCDE271B2D}" destId="{07EB9AD5-23BA-4D46-B045-BA8CE65873D3}" srcOrd="0" destOrd="0" presId="urn:microsoft.com/office/officeart/2005/8/layout/hierarchy1"/>
    <dgm:cxn modelId="{5AC7CF6E-2E1B-4626-B84C-E7F353052290}" type="presParOf" srcId="{1E61E6F5-B79A-41B7-B09F-0CBCDE271B2D}" destId="{590BCC1E-4F81-453E-9394-26782CC0F997}" srcOrd="1" destOrd="0" presId="urn:microsoft.com/office/officeart/2005/8/layout/hierarchy1"/>
    <dgm:cxn modelId="{554720D1-8D2A-41DA-92D0-58421557AD22}" type="presParOf" srcId="{56A780D4-9D5D-427D-91AC-3CC1E2318F5C}" destId="{F5472242-001B-42E2-B1E5-F6D676A6EAF1}" srcOrd="1" destOrd="0" presId="urn:microsoft.com/office/officeart/2005/8/layout/hierarchy1"/>
    <dgm:cxn modelId="{810B32DF-1585-40CE-8422-68C9A9F9ADC6}" type="presParOf" srcId="{E19292C5-FACD-4E2D-B032-3FB476BC704C}" destId="{CDBAE2A6-4A37-4C4D-9343-A3B8B1D7DC9E}" srcOrd="1" destOrd="0" presId="urn:microsoft.com/office/officeart/2005/8/layout/hierarchy1"/>
    <dgm:cxn modelId="{57DFB695-4AB8-4AAB-8274-23EA6469C2B3}" type="presParOf" srcId="{CDBAE2A6-4A37-4C4D-9343-A3B8B1D7DC9E}" destId="{EB38377C-3168-4C0B-90AD-169B5256476B}" srcOrd="0" destOrd="0" presId="urn:microsoft.com/office/officeart/2005/8/layout/hierarchy1"/>
    <dgm:cxn modelId="{D7172DA0-6AF6-4A1B-92FA-5FCD4C2714FC}" type="presParOf" srcId="{EB38377C-3168-4C0B-90AD-169B5256476B}" destId="{0B92F5D9-B046-4B89-96F7-EA3B711DA115}" srcOrd="0" destOrd="0" presId="urn:microsoft.com/office/officeart/2005/8/layout/hierarchy1"/>
    <dgm:cxn modelId="{AAF6B285-0712-4A37-9489-3DE0036877C4}" type="presParOf" srcId="{EB38377C-3168-4C0B-90AD-169B5256476B}" destId="{81804AA1-F6F7-4155-960F-C511FFEE3D0C}" srcOrd="1" destOrd="0" presId="urn:microsoft.com/office/officeart/2005/8/layout/hierarchy1"/>
    <dgm:cxn modelId="{E5DD56FA-E653-4515-9CEE-1ABCEB76EC73}" type="presParOf" srcId="{CDBAE2A6-4A37-4C4D-9343-A3B8B1D7DC9E}" destId="{AD60C059-3455-4792-98C7-B1B4770E4C9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0A7B41-187B-41F4-8F30-D8DC390E230B}"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B44F2D24-4E24-4ED7-BCAD-3E67DD4162DA}">
      <dgm:prSet/>
      <dgm:spPr/>
      <dgm:t>
        <a:bodyPr/>
        <a:lstStyle/>
        <a:p>
          <a:r>
            <a:rPr lang="en-US"/>
            <a:t>10004		$51.88 </a:t>
          </a:r>
        </a:p>
      </dgm:t>
    </dgm:pt>
    <dgm:pt modelId="{160B36B4-76D3-4CE7-AE54-D35E31501E53}" type="parTrans" cxnId="{D32A7B35-04BF-4E9D-B14F-049175FE6F37}">
      <dgm:prSet/>
      <dgm:spPr/>
      <dgm:t>
        <a:bodyPr/>
        <a:lstStyle/>
        <a:p>
          <a:endParaRPr lang="en-US"/>
        </a:p>
      </dgm:t>
    </dgm:pt>
    <dgm:pt modelId="{0E2C0BF9-B385-40E5-A15F-21F652FABD98}" type="sibTrans" cxnId="{D32A7B35-04BF-4E9D-B14F-049175FE6F37}">
      <dgm:prSet/>
      <dgm:spPr/>
      <dgm:t>
        <a:bodyPr/>
        <a:lstStyle/>
        <a:p>
          <a:endParaRPr lang="en-US"/>
        </a:p>
      </dgm:t>
    </dgm:pt>
    <dgm:pt modelId="{681B0CB2-7EC4-4A01-A17E-A51F5E463C98}">
      <dgm:prSet/>
      <dgm:spPr/>
      <dgm:t>
        <a:bodyPr/>
        <a:lstStyle/>
        <a:p>
          <a:r>
            <a:rPr lang="en-US"/>
            <a:t>10005		$122.57 </a:t>
          </a:r>
        </a:p>
      </dgm:t>
    </dgm:pt>
    <dgm:pt modelId="{D337D807-2EB9-40E0-8D41-DA7D77D9014F}" type="parTrans" cxnId="{5111A8AC-327A-4372-B6C0-A33FE5A87BD0}">
      <dgm:prSet/>
      <dgm:spPr/>
      <dgm:t>
        <a:bodyPr/>
        <a:lstStyle/>
        <a:p>
          <a:endParaRPr lang="en-US"/>
        </a:p>
      </dgm:t>
    </dgm:pt>
    <dgm:pt modelId="{FAE9E255-F60C-4139-ACAD-88D64AD9FD62}" type="sibTrans" cxnId="{5111A8AC-327A-4372-B6C0-A33FE5A87BD0}">
      <dgm:prSet/>
      <dgm:spPr/>
      <dgm:t>
        <a:bodyPr/>
        <a:lstStyle/>
        <a:p>
          <a:endParaRPr lang="en-US"/>
        </a:p>
      </dgm:t>
    </dgm:pt>
    <dgm:pt modelId="{C262E79A-E032-41E1-A940-46B1C7BF2D0E}">
      <dgm:prSet/>
      <dgm:spPr/>
      <dgm:t>
        <a:bodyPr/>
        <a:lstStyle/>
        <a:p>
          <a:r>
            <a:rPr lang="en-US"/>
            <a:t>10006		$59.67 </a:t>
          </a:r>
        </a:p>
      </dgm:t>
    </dgm:pt>
    <dgm:pt modelId="{D9F73BC6-4760-41D8-903D-DCFA436D5662}" type="parTrans" cxnId="{1F9A566C-5470-493A-AD43-D49058CE0A21}">
      <dgm:prSet/>
      <dgm:spPr/>
      <dgm:t>
        <a:bodyPr/>
        <a:lstStyle/>
        <a:p>
          <a:endParaRPr lang="en-US"/>
        </a:p>
      </dgm:t>
    </dgm:pt>
    <dgm:pt modelId="{EF1DA66C-CC7A-4711-84B6-BC915253B570}" type="sibTrans" cxnId="{1F9A566C-5470-493A-AD43-D49058CE0A21}">
      <dgm:prSet/>
      <dgm:spPr/>
      <dgm:t>
        <a:bodyPr/>
        <a:lstStyle/>
        <a:p>
          <a:endParaRPr lang="en-US"/>
        </a:p>
      </dgm:t>
    </dgm:pt>
    <dgm:pt modelId="{398B2E43-E2B5-4081-BF3C-CED0E8DACDDC}">
      <dgm:prSet/>
      <dgm:spPr/>
      <dgm:t>
        <a:bodyPr/>
        <a:lstStyle/>
        <a:p>
          <a:r>
            <a:rPr lang="en-US"/>
            <a:t>10007		$269.89 </a:t>
          </a:r>
        </a:p>
      </dgm:t>
    </dgm:pt>
    <dgm:pt modelId="{6EC0DECE-5C06-4E04-8F90-EB0F0DF04F9D}" type="parTrans" cxnId="{16D226E5-7118-4207-83FD-FE851092C5DC}">
      <dgm:prSet/>
      <dgm:spPr/>
      <dgm:t>
        <a:bodyPr/>
        <a:lstStyle/>
        <a:p>
          <a:endParaRPr lang="en-US"/>
        </a:p>
      </dgm:t>
    </dgm:pt>
    <dgm:pt modelId="{310710EC-89AE-42D4-9E25-006F07DD6ED5}" type="sibTrans" cxnId="{16D226E5-7118-4207-83FD-FE851092C5DC}">
      <dgm:prSet/>
      <dgm:spPr/>
      <dgm:t>
        <a:bodyPr/>
        <a:lstStyle/>
        <a:p>
          <a:endParaRPr lang="en-US"/>
        </a:p>
      </dgm:t>
    </dgm:pt>
    <dgm:pt modelId="{DF78CBF8-A24C-4D62-ADA1-B549D0AFF6B3}">
      <dgm:prSet/>
      <dgm:spPr/>
      <dgm:t>
        <a:bodyPr/>
        <a:lstStyle/>
        <a:p>
          <a:r>
            <a:rPr lang="en-US"/>
            <a:t>10008		$152.79 </a:t>
          </a:r>
        </a:p>
      </dgm:t>
    </dgm:pt>
    <dgm:pt modelId="{9962F0D4-6FFD-43FF-97B5-3A805B5DD631}" type="parTrans" cxnId="{E414A6E1-BD79-4CE0-BD03-65ADB8B478B0}">
      <dgm:prSet/>
      <dgm:spPr/>
      <dgm:t>
        <a:bodyPr/>
        <a:lstStyle/>
        <a:p>
          <a:endParaRPr lang="en-US"/>
        </a:p>
      </dgm:t>
    </dgm:pt>
    <dgm:pt modelId="{B91D0BC4-711D-4DC1-AC85-160B8FDA8459}" type="sibTrans" cxnId="{E414A6E1-BD79-4CE0-BD03-65ADB8B478B0}">
      <dgm:prSet/>
      <dgm:spPr/>
      <dgm:t>
        <a:bodyPr/>
        <a:lstStyle/>
        <a:p>
          <a:endParaRPr lang="en-US"/>
        </a:p>
      </dgm:t>
    </dgm:pt>
    <dgm:pt modelId="{6306DA69-6260-453F-93FC-9BA29129B276}">
      <dgm:prSet/>
      <dgm:spPr/>
      <dgm:t>
        <a:bodyPr/>
        <a:lstStyle/>
        <a:p>
          <a:r>
            <a:rPr lang="en-US"/>
            <a:t>10009		$438.57 </a:t>
          </a:r>
        </a:p>
      </dgm:t>
    </dgm:pt>
    <dgm:pt modelId="{07855535-3E0F-4DDB-9962-5DE8BE92B525}" type="parTrans" cxnId="{59686EF5-6D83-4E4D-AABA-0D475140A46A}">
      <dgm:prSet/>
      <dgm:spPr/>
      <dgm:t>
        <a:bodyPr/>
        <a:lstStyle/>
        <a:p>
          <a:endParaRPr lang="en-US"/>
        </a:p>
      </dgm:t>
    </dgm:pt>
    <dgm:pt modelId="{7F736F3E-5802-4133-A15D-43B290AE8846}" type="sibTrans" cxnId="{59686EF5-6D83-4E4D-AABA-0D475140A46A}">
      <dgm:prSet/>
      <dgm:spPr/>
      <dgm:t>
        <a:bodyPr/>
        <a:lstStyle/>
        <a:p>
          <a:endParaRPr lang="en-US"/>
        </a:p>
      </dgm:t>
    </dgm:pt>
    <dgm:pt modelId="{4B2F1869-0514-4DF2-B3EC-666FB81AD4A3}">
      <dgm:prSet/>
      <dgm:spPr/>
      <dgm:t>
        <a:bodyPr/>
        <a:lstStyle/>
        <a:p>
          <a:r>
            <a:rPr lang="en-US"/>
            <a:t>10010		$265.55 </a:t>
          </a:r>
        </a:p>
      </dgm:t>
    </dgm:pt>
    <dgm:pt modelId="{418A2A52-06D2-47C0-8CA5-949BA18999A3}" type="parTrans" cxnId="{0697266C-3A5D-4FB5-BBAE-C33F7CB966CA}">
      <dgm:prSet/>
      <dgm:spPr/>
      <dgm:t>
        <a:bodyPr/>
        <a:lstStyle/>
        <a:p>
          <a:endParaRPr lang="en-US"/>
        </a:p>
      </dgm:t>
    </dgm:pt>
    <dgm:pt modelId="{48831362-519D-4A6D-8427-9A86D86E66D9}" type="sibTrans" cxnId="{0697266C-3A5D-4FB5-BBAE-C33F7CB966CA}">
      <dgm:prSet/>
      <dgm:spPr/>
      <dgm:t>
        <a:bodyPr/>
        <a:lstStyle/>
        <a:p>
          <a:endParaRPr lang="en-US"/>
        </a:p>
      </dgm:t>
    </dgm:pt>
    <dgm:pt modelId="{61012BB1-087C-460C-90F5-28531382FA14}">
      <dgm:prSet/>
      <dgm:spPr/>
      <dgm:t>
        <a:bodyPr/>
        <a:lstStyle/>
        <a:p>
          <a:r>
            <a:rPr lang="en-US"/>
            <a:t>10021		$94.70 </a:t>
          </a:r>
        </a:p>
      </dgm:t>
    </dgm:pt>
    <dgm:pt modelId="{E366A4D6-3EB3-4461-BB9D-20CF2D3380DF}" type="parTrans" cxnId="{97BDDFCE-0C40-4A9B-A8E7-CDEE23E7E1E0}">
      <dgm:prSet/>
      <dgm:spPr/>
      <dgm:t>
        <a:bodyPr/>
        <a:lstStyle/>
        <a:p>
          <a:endParaRPr lang="en-US"/>
        </a:p>
      </dgm:t>
    </dgm:pt>
    <dgm:pt modelId="{98E9A651-03CD-4CA4-8956-977E8CFA198B}" type="sibTrans" cxnId="{97BDDFCE-0C40-4A9B-A8E7-CDEE23E7E1E0}">
      <dgm:prSet/>
      <dgm:spPr/>
      <dgm:t>
        <a:bodyPr/>
        <a:lstStyle/>
        <a:p>
          <a:endParaRPr lang="en-US"/>
        </a:p>
      </dgm:t>
    </dgm:pt>
    <dgm:pt modelId="{BD3318C4-9565-4380-B696-AA98616D6890}" type="pres">
      <dgm:prSet presAssocID="{8F0A7B41-187B-41F4-8F30-D8DC390E230B}" presName="vert0" presStyleCnt="0">
        <dgm:presLayoutVars>
          <dgm:dir/>
          <dgm:animOne val="branch"/>
          <dgm:animLvl val="lvl"/>
        </dgm:presLayoutVars>
      </dgm:prSet>
      <dgm:spPr/>
    </dgm:pt>
    <dgm:pt modelId="{CBACDB1D-A59C-45D4-B679-3612C776E07E}" type="pres">
      <dgm:prSet presAssocID="{B44F2D24-4E24-4ED7-BCAD-3E67DD4162DA}" presName="thickLine" presStyleLbl="alignNode1" presStyleIdx="0" presStyleCnt="8"/>
      <dgm:spPr/>
    </dgm:pt>
    <dgm:pt modelId="{C831ECE7-23D3-4FEF-AC61-6F0E05DC4B92}" type="pres">
      <dgm:prSet presAssocID="{B44F2D24-4E24-4ED7-BCAD-3E67DD4162DA}" presName="horz1" presStyleCnt="0"/>
      <dgm:spPr/>
    </dgm:pt>
    <dgm:pt modelId="{57423E6C-4697-48D8-8C29-25D2492F6B5C}" type="pres">
      <dgm:prSet presAssocID="{B44F2D24-4E24-4ED7-BCAD-3E67DD4162DA}" presName="tx1" presStyleLbl="revTx" presStyleIdx="0" presStyleCnt="8"/>
      <dgm:spPr/>
    </dgm:pt>
    <dgm:pt modelId="{AD1C069C-5BE7-4418-AD59-6B242FD839BA}" type="pres">
      <dgm:prSet presAssocID="{B44F2D24-4E24-4ED7-BCAD-3E67DD4162DA}" presName="vert1" presStyleCnt="0"/>
      <dgm:spPr/>
    </dgm:pt>
    <dgm:pt modelId="{CB61A638-D17C-476B-B209-35A483372093}" type="pres">
      <dgm:prSet presAssocID="{681B0CB2-7EC4-4A01-A17E-A51F5E463C98}" presName="thickLine" presStyleLbl="alignNode1" presStyleIdx="1" presStyleCnt="8"/>
      <dgm:spPr/>
    </dgm:pt>
    <dgm:pt modelId="{997EB7A8-0533-4985-8652-984FACD1ACFC}" type="pres">
      <dgm:prSet presAssocID="{681B0CB2-7EC4-4A01-A17E-A51F5E463C98}" presName="horz1" presStyleCnt="0"/>
      <dgm:spPr/>
    </dgm:pt>
    <dgm:pt modelId="{283D38B8-4348-4919-B5F2-EE074D9D471E}" type="pres">
      <dgm:prSet presAssocID="{681B0CB2-7EC4-4A01-A17E-A51F5E463C98}" presName="tx1" presStyleLbl="revTx" presStyleIdx="1" presStyleCnt="8"/>
      <dgm:spPr/>
    </dgm:pt>
    <dgm:pt modelId="{60BDA2BE-44A0-4113-ADCB-D966B97B297B}" type="pres">
      <dgm:prSet presAssocID="{681B0CB2-7EC4-4A01-A17E-A51F5E463C98}" presName="vert1" presStyleCnt="0"/>
      <dgm:spPr/>
    </dgm:pt>
    <dgm:pt modelId="{6BBA49DF-1C2B-4F83-9CB4-4D5E3051B638}" type="pres">
      <dgm:prSet presAssocID="{C262E79A-E032-41E1-A940-46B1C7BF2D0E}" presName="thickLine" presStyleLbl="alignNode1" presStyleIdx="2" presStyleCnt="8"/>
      <dgm:spPr/>
    </dgm:pt>
    <dgm:pt modelId="{FE90A7D2-7D55-4C2F-A7B9-41E1742089BF}" type="pres">
      <dgm:prSet presAssocID="{C262E79A-E032-41E1-A940-46B1C7BF2D0E}" presName="horz1" presStyleCnt="0"/>
      <dgm:spPr/>
    </dgm:pt>
    <dgm:pt modelId="{31AD8FF4-2CB7-4CB2-8C73-29CA43339E21}" type="pres">
      <dgm:prSet presAssocID="{C262E79A-E032-41E1-A940-46B1C7BF2D0E}" presName="tx1" presStyleLbl="revTx" presStyleIdx="2" presStyleCnt="8"/>
      <dgm:spPr/>
    </dgm:pt>
    <dgm:pt modelId="{A750E626-E041-493A-964A-E8BBC8CE3C02}" type="pres">
      <dgm:prSet presAssocID="{C262E79A-E032-41E1-A940-46B1C7BF2D0E}" presName="vert1" presStyleCnt="0"/>
      <dgm:spPr/>
    </dgm:pt>
    <dgm:pt modelId="{BD3CC28C-DD14-48FD-8368-AB884F736B69}" type="pres">
      <dgm:prSet presAssocID="{398B2E43-E2B5-4081-BF3C-CED0E8DACDDC}" presName="thickLine" presStyleLbl="alignNode1" presStyleIdx="3" presStyleCnt="8"/>
      <dgm:spPr/>
    </dgm:pt>
    <dgm:pt modelId="{B5F4326A-CCC8-41BD-8102-A03D9356A255}" type="pres">
      <dgm:prSet presAssocID="{398B2E43-E2B5-4081-BF3C-CED0E8DACDDC}" presName="horz1" presStyleCnt="0"/>
      <dgm:spPr/>
    </dgm:pt>
    <dgm:pt modelId="{22ACF3F6-7381-4C84-AE8C-FC5B8A6E5C82}" type="pres">
      <dgm:prSet presAssocID="{398B2E43-E2B5-4081-BF3C-CED0E8DACDDC}" presName="tx1" presStyleLbl="revTx" presStyleIdx="3" presStyleCnt="8"/>
      <dgm:spPr/>
    </dgm:pt>
    <dgm:pt modelId="{374CFE8D-A993-4E25-B84B-DCCF47A30A6C}" type="pres">
      <dgm:prSet presAssocID="{398B2E43-E2B5-4081-BF3C-CED0E8DACDDC}" presName="vert1" presStyleCnt="0"/>
      <dgm:spPr/>
    </dgm:pt>
    <dgm:pt modelId="{047FA11A-C14B-47BD-B446-0409571CC023}" type="pres">
      <dgm:prSet presAssocID="{DF78CBF8-A24C-4D62-ADA1-B549D0AFF6B3}" presName="thickLine" presStyleLbl="alignNode1" presStyleIdx="4" presStyleCnt="8"/>
      <dgm:spPr/>
    </dgm:pt>
    <dgm:pt modelId="{141F3266-DDBE-45E7-8C77-6C8DCCC7F57B}" type="pres">
      <dgm:prSet presAssocID="{DF78CBF8-A24C-4D62-ADA1-B549D0AFF6B3}" presName="horz1" presStyleCnt="0"/>
      <dgm:spPr/>
    </dgm:pt>
    <dgm:pt modelId="{2F7C5436-18AB-4116-8926-69A71FA5BD44}" type="pres">
      <dgm:prSet presAssocID="{DF78CBF8-A24C-4D62-ADA1-B549D0AFF6B3}" presName="tx1" presStyleLbl="revTx" presStyleIdx="4" presStyleCnt="8"/>
      <dgm:spPr/>
    </dgm:pt>
    <dgm:pt modelId="{EAC1CD0E-3339-4402-984F-ADBE612AC0A4}" type="pres">
      <dgm:prSet presAssocID="{DF78CBF8-A24C-4D62-ADA1-B549D0AFF6B3}" presName="vert1" presStyleCnt="0"/>
      <dgm:spPr/>
    </dgm:pt>
    <dgm:pt modelId="{E90F1F34-085A-42AC-9191-E6F98B7403B8}" type="pres">
      <dgm:prSet presAssocID="{6306DA69-6260-453F-93FC-9BA29129B276}" presName="thickLine" presStyleLbl="alignNode1" presStyleIdx="5" presStyleCnt="8"/>
      <dgm:spPr/>
    </dgm:pt>
    <dgm:pt modelId="{BE854A8D-3401-487F-8CCF-F51F0F833AEC}" type="pres">
      <dgm:prSet presAssocID="{6306DA69-6260-453F-93FC-9BA29129B276}" presName="horz1" presStyleCnt="0"/>
      <dgm:spPr/>
    </dgm:pt>
    <dgm:pt modelId="{EC5A9CA3-46C3-45B7-928B-684A9B5204DE}" type="pres">
      <dgm:prSet presAssocID="{6306DA69-6260-453F-93FC-9BA29129B276}" presName="tx1" presStyleLbl="revTx" presStyleIdx="5" presStyleCnt="8"/>
      <dgm:spPr/>
    </dgm:pt>
    <dgm:pt modelId="{5259BD26-FB07-4D17-B0DD-1BBB7BDC0CDD}" type="pres">
      <dgm:prSet presAssocID="{6306DA69-6260-453F-93FC-9BA29129B276}" presName="vert1" presStyleCnt="0"/>
      <dgm:spPr/>
    </dgm:pt>
    <dgm:pt modelId="{A7379F9D-4CF3-47A0-86F4-A6B3963D0A8C}" type="pres">
      <dgm:prSet presAssocID="{4B2F1869-0514-4DF2-B3EC-666FB81AD4A3}" presName="thickLine" presStyleLbl="alignNode1" presStyleIdx="6" presStyleCnt="8"/>
      <dgm:spPr/>
    </dgm:pt>
    <dgm:pt modelId="{DCB22F2E-B5FB-4E43-95F1-0EACBA60588D}" type="pres">
      <dgm:prSet presAssocID="{4B2F1869-0514-4DF2-B3EC-666FB81AD4A3}" presName="horz1" presStyleCnt="0"/>
      <dgm:spPr/>
    </dgm:pt>
    <dgm:pt modelId="{728965B9-E8E4-4395-9F73-EAC8E76F1241}" type="pres">
      <dgm:prSet presAssocID="{4B2F1869-0514-4DF2-B3EC-666FB81AD4A3}" presName="tx1" presStyleLbl="revTx" presStyleIdx="6" presStyleCnt="8"/>
      <dgm:spPr/>
    </dgm:pt>
    <dgm:pt modelId="{7A361C9A-4BFD-475F-A2A1-CEF4E210FE3C}" type="pres">
      <dgm:prSet presAssocID="{4B2F1869-0514-4DF2-B3EC-666FB81AD4A3}" presName="vert1" presStyleCnt="0"/>
      <dgm:spPr/>
    </dgm:pt>
    <dgm:pt modelId="{62A651A3-168A-4B45-A55B-5D5C2C00E6C7}" type="pres">
      <dgm:prSet presAssocID="{61012BB1-087C-460C-90F5-28531382FA14}" presName="thickLine" presStyleLbl="alignNode1" presStyleIdx="7" presStyleCnt="8"/>
      <dgm:spPr/>
    </dgm:pt>
    <dgm:pt modelId="{1C57B912-084D-4328-906F-5E5B703C0205}" type="pres">
      <dgm:prSet presAssocID="{61012BB1-087C-460C-90F5-28531382FA14}" presName="horz1" presStyleCnt="0"/>
      <dgm:spPr/>
    </dgm:pt>
    <dgm:pt modelId="{6103998F-D4EB-442C-9440-1714DCFC92E1}" type="pres">
      <dgm:prSet presAssocID="{61012BB1-087C-460C-90F5-28531382FA14}" presName="tx1" presStyleLbl="revTx" presStyleIdx="7" presStyleCnt="8"/>
      <dgm:spPr/>
    </dgm:pt>
    <dgm:pt modelId="{D4CBD798-F166-4812-A881-3C6C79C31EED}" type="pres">
      <dgm:prSet presAssocID="{61012BB1-087C-460C-90F5-28531382FA14}" presName="vert1" presStyleCnt="0"/>
      <dgm:spPr/>
    </dgm:pt>
  </dgm:ptLst>
  <dgm:cxnLst>
    <dgm:cxn modelId="{A46A8516-72F2-4D1C-9C63-6E7707ED4C4E}" type="presOf" srcId="{B44F2D24-4E24-4ED7-BCAD-3E67DD4162DA}" destId="{57423E6C-4697-48D8-8C29-25D2492F6B5C}" srcOrd="0" destOrd="0" presId="urn:microsoft.com/office/officeart/2008/layout/LinedList"/>
    <dgm:cxn modelId="{7B944C2D-07FF-49DC-B124-A2A682A26995}" type="presOf" srcId="{4B2F1869-0514-4DF2-B3EC-666FB81AD4A3}" destId="{728965B9-E8E4-4395-9F73-EAC8E76F1241}" srcOrd="0" destOrd="0" presId="urn:microsoft.com/office/officeart/2008/layout/LinedList"/>
    <dgm:cxn modelId="{D32A7B35-04BF-4E9D-B14F-049175FE6F37}" srcId="{8F0A7B41-187B-41F4-8F30-D8DC390E230B}" destId="{B44F2D24-4E24-4ED7-BCAD-3E67DD4162DA}" srcOrd="0" destOrd="0" parTransId="{160B36B4-76D3-4CE7-AE54-D35E31501E53}" sibTransId="{0E2C0BF9-B385-40E5-A15F-21F652FABD98}"/>
    <dgm:cxn modelId="{0A7C0440-85F8-4E2E-8D51-1F4205A05AB6}" type="presOf" srcId="{398B2E43-E2B5-4081-BF3C-CED0E8DACDDC}" destId="{22ACF3F6-7381-4C84-AE8C-FC5B8A6E5C82}" srcOrd="0" destOrd="0" presId="urn:microsoft.com/office/officeart/2008/layout/LinedList"/>
    <dgm:cxn modelId="{FFC1C969-A0AD-4747-A5AD-85DD73A0992B}" type="presOf" srcId="{681B0CB2-7EC4-4A01-A17E-A51F5E463C98}" destId="{283D38B8-4348-4919-B5F2-EE074D9D471E}" srcOrd="0" destOrd="0" presId="urn:microsoft.com/office/officeart/2008/layout/LinedList"/>
    <dgm:cxn modelId="{4C2DE06B-D24D-4095-B2A8-B3F5FC5B508E}" type="presOf" srcId="{61012BB1-087C-460C-90F5-28531382FA14}" destId="{6103998F-D4EB-442C-9440-1714DCFC92E1}" srcOrd="0" destOrd="0" presId="urn:microsoft.com/office/officeart/2008/layout/LinedList"/>
    <dgm:cxn modelId="{0697266C-3A5D-4FB5-BBAE-C33F7CB966CA}" srcId="{8F0A7B41-187B-41F4-8F30-D8DC390E230B}" destId="{4B2F1869-0514-4DF2-B3EC-666FB81AD4A3}" srcOrd="6" destOrd="0" parTransId="{418A2A52-06D2-47C0-8CA5-949BA18999A3}" sibTransId="{48831362-519D-4A6D-8427-9A86D86E66D9}"/>
    <dgm:cxn modelId="{1F9A566C-5470-493A-AD43-D49058CE0A21}" srcId="{8F0A7B41-187B-41F4-8F30-D8DC390E230B}" destId="{C262E79A-E032-41E1-A940-46B1C7BF2D0E}" srcOrd="2" destOrd="0" parTransId="{D9F73BC6-4760-41D8-903D-DCFA436D5662}" sibTransId="{EF1DA66C-CC7A-4711-84B6-BC915253B570}"/>
    <dgm:cxn modelId="{9B80B97B-DB2F-41D0-A120-B4583473DDFF}" type="presOf" srcId="{8F0A7B41-187B-41F4-8F30-D8DC390E230B}" destId="{BD3318C4-9565-4380-B696-AA98616D6890}" srcOrd="0" destOrd="0" presId="urn:microsoft.com/office/officeart/2008/layout/LinedList"/>
    <dgm:cxn modelId="{5111A8AC-327A-4372-B6C0-A33FE5A87BD0}" srcId="{8F0A7B41-187B-41F4-8F30-D8DC390E230B}" destId="{681B0CB2-7EC4-4A01-A17E-A51F5E463C98}" srcOrd="1" destOrd="0" parTransId="{D337D807-2EB9-40E0-8D41-DA7D77D9014F}" sibTransId="{FAE9E255-F60C-4139-ACAD-88D64AD9FD62}"/>
    <dgm:cxn modelId="{085D8FB0-72BB-4056-8F4F-3ADC2CB93B35}" type="presOf" srcId="{DF78CBF8-A24C-4D62-ADA1-B549D0AFF6B3}" destId="{2F7C5436-18AB-4116-8926-69A71FA5BD44}" srcOrd="0" destOrd="0" presId="urn:microsoft.com/office/officeart/2008/layout/LinedList"/>
    <dgm:cxn modelId="{A72957BD-53B5-4CC7-BED4-3AA99B9BBED9}" type="presOf" srcId="{C262E79A-E032-41E1-A940-46B1C7BF2D0E}" destId="{31AD8FF4-2CB7-4CB2-8C73-29CA43339E21}" srcOrd="0" destOrd="0" presId="urn:microsoft.com/office/officeart/2008/layout/LinedList"/>
    <dgm:cxn modelId="{97BDDFCE-0C40-4A9B-A8E7-CDEE23E7E1E0}" srcId="{8F0A7B41-187B-41F4-8F30-D8DC390E230B}" destId="{61012BB1-087C-460C-90F5-28531382FA14}" srcOrd="7" destOrd="0" parTransId="{E366A4D6-3EB3-4461-BB9D-20CF2D3380DF}" sibTransId="{98E9A651-03CD-4CA4-8956-977E8CFA198B}"/>
    <dgm:cxn modelId="{E414A6E1-BD79-4CE0-BD03-65ADB8B478B0}" srcId="{8F0A7B41-187B-41F4-8F30-D8DC390E230B}" destId="{DF78CBF8-A24C-4D62-ADA1-B549D0AFF6B3}" srcOrd="4" destOrd="0" parTransId="{9962F0D4-6FFD-43FF-97B5-3A805B5DD631}" sibTransId="{B91D0BC4-711D-4DC1-AC85-160B8FDA8459}"/>
    <dgm:cxn modelId="{16D226E5-7118-4207-83FD-FE851092C5DC}" srcId="{8F0A7B41-187B-41F4-8F30-D8DC390E230B}" destId="{398B2E43-E2B5-4081-BF3C-CED0E8DACDDC}" srcOrd="3" destOrd="0" parTransId="{6EC0DECE-5C06-4E04-8F90-EB0F0DF04F9D}" sibTransId="{310710EC-89AE-42D4-9E25-006F07DD6ED5}"/>
    <dgm:cxn modelId="{58DCD3F3-670D-4B33-B074-72CB14A8535A}" type="presOf" srcId="{6306DA69-6260-453F-93FC-9BA29129B276}" destId="{EC5A9CA3-46C3-45B7-928B-684A9B5204DE}" srcOrd="0" destOrd="0" presId="urn:microsoft.com/office/officeart/2008/layout/LinedList"/>
    <dgm:cxn modelId="{59686EF5-6D83-4E4D-AABA-0D475140A46A}" srcId="{8F0A7B41-187B-41F4-8F30-D8DC390E230B}" destId="{6306DA69-6260-453F-93FC-9BA29129B276}" srcOrd="5" destOrd="0" parTransId="{07855535-3E0F-4DDB-9962-5DE8BE92B525}" sibTransId="{7F736F3E-5802-4133-A15D-43B290AE8846}"/>
    <dgm:cxn modelId="{FC918669-A22C-4BF8-A13C-3F21609AEC28}" type="presParOf" srcId="{BD3318C4-9565-4380-B696-AA98616D6890}" destId="{CBACDB1D-A59C-45D4-B679-3612C776E07E}" srcOrd="0" destOrd="0" presId="urn:microsoft.com/office/officeart/2008/layout/LinedList"/>
    <dgm:cxn modelId="{A096129B-A43A-45F4-BC53-D936A755C918}" type="presParOf" srcId="{BD3318C4-9565-4380-B696-AA98616D6890}" destId="{C831ECE7-23D3-4FEF-AC61-6F0E05DC4B92}" srcOrd="1" destOrd="0" presId="urn:microsoft.com/office/officeart/2008/layout/LinedList"/>
    <dgm:cxn modelId="{EC45AA91-5D85-4FEE-9061-497ED88FE41F}" type="presParOf" srcId="{C831ECE7-23D3-4FEF-AC61-6F0E05DC4B92}" destId="{57423E6C-4697-48D8-8C29-25D2492F6B5C}" srcOrd="0" destOrd="0" presId="urn:microsoft.com/office/officeart/2008/layout/LinedList"/>
    <dgm:cxn modelId="{D02088F6-7FA7-4151-9FC6-EA8E0522EC32}" type="presParOf" srcId="{C831ECE7-23D3-4FEF-AC61-6F0E05DC4B92}" destId="{AD1C069C-5BE7-4418-AD59-6B242FD839BA}" srcOrd="1" destOrd="0" presId="urn:microsoft.com/office/officeart/2008/layout/LinedList"/>
    <dgm:cxn modelId="{C8F893DE-2C56-45DC-8A9A-7B205410AD97}" type="presParOf" srcId="{BD3318C4-9565-4380-B696-AA98616D6890}" destId="{CB61A638-D17C-476B-B209-35A483372093}" srcOrd="2" destOrd="0" presId="urn:microsoft.com/office/officeart/2008/layout/LinedList"/>
    <dgm:cxn modelId="{2E9DE71E-4D48-4F6C-9D54-053E6776C60B}" type="presParOf" srcId="{BD3318C4-9565-4380-B696-AA98616D6890}" destId="{997EB7A8-0533-4985-8652-984FACD1ACFC}" srcOrd="3" destOrd="0" presId="urn:microsoft.com/office/officeart/2008/layout/LinedList"/>
    <dgm:cxn modelId="{D0C19593-8809-4F67-83CF-B05781ECE8EF}" type="presParOf" srcId="{997EB7A8-0533-4985-8652-984FACD1ACFC}" destId="{283D38B8-4348-4919-B5F2-EE074D9D471E}" srcOrd="0" destOrd="0" presId="urn:microsoft.com/office/officeart/2008/layout/LinedList"/>
    <dgm:cxn modelId="{D682CF40-2675-4992-AF92-D01FE6BB310F}" type="presParOf" srcId="{997EB7A8-0533-4985-8652-984FACD1ACFC}" destId="{60BDA2BE-44A0-4113-ADCB-D966B97B297B}" srcOrd="1" destOrd="0" presId="urn:microsoft.com/office/officeart/2008/layout/LinedList"/>
    <dgm:cxn modelId="{1F6069A5-895C-444F-8675-C556867F9665}" type="presParOf" srcId="{BD3318C4-9565-4380-B696-AA98616D6890}" destId="{6BBA49DF-1C2B-4F83-9CB4-4D5E3051B638}" srcOrd="4" destOrd="0" presId="urn:microsoft.com/office/officeart/2008/layout/LinedList"/>
    <dgm:cxn modelId="{22CDF1F8-9FAD-4275-9A42-13EAD3F60D4E}" type="presParOf" srcId="{BD3318C4-9565-4380-B696-AA98616D6890}" destId="{FE90A7D2-7D55-4C2F-A7B9-41E1742089BF}" srcOrd="5" destOrd="0" presId="urn:microsoft.com/office/officeart/2008/layout/LinedList"/>
    <dgm:cxn modelId="{C8842B39-7893-4D12-AD0F-B4AB398DF41A}" type="presParOf" srcId="{FE90A7D2-7D55-4C2F-A7B9-41E1742089BF}" destId="{31AD8FF4-2CB7-4CB2-8C73-29CA43339E21}" srcOrd="0" destOrd="0" presId="urn:microsoft.com/office/officeart/2008/layout/LinedList"/>
    <dgm:cxn modelId="{E21725A8-9798-4D91-9B02-7654918C1DA6}" type="presParOf" srcId="{FE90A7D2-7D55-4C2F-A7B9-41E1742089BF}" destId="{A750E626-E041-493A-964A-E8BBC8CE3C02}" srcOrd="1" destOrd="0" presId="urn:microsoft.com/office/officeart/2008/layout/LinedList"/>
    <dgm:cxn modelId="{BA65241B-065E-48FF-9085-C264011CEFD4}" type="presParOf" srcId="{BD3318C4-9565-4380-B696-AA98616D6890}" destId="{BD3CC28C-DD14-48FD-8368-AB884F736B69}" srcOrd="6" destOrd="0" presId="urn:microsoft.com/office/officeart/2008/layout/LinedList"/>
    <dgm:cxn modelId="{714E9A04-34A8-4887-AC85-9D3E1D2DC696}" type="presParOf" srcId="{BD3318C4-9565-4380-B696-AA98616D6890}" destId="{B5F4326A-CCC8-41BD-8102-A03D9356A255}" srcOrd="7" destOrd="0" presId="urn:microsoft.com/office/officeart/2008/layout/LinedList"/>
    <dgm:cxn modelId="{8DCCD6F3-D05F-4266-B515-B2150114AF5C}" type="presParOf" srcId="{B5F4326A-CCC8-41BD-8102-A03D9356A255}" destId="{22ACF3F6-7381-4C84-AE8C-FC5B8A6E5C82}" srcOrd="0" destOrd="0" presId="urn:microsoft.com/office/officeart/2008/layout/LinedList"/>
    <dgm:cxn modelId="{9A5C0FB2-5347-40C9-B9AA-6B9996C1210D}" type="presParOf" srcId="{B5F4326A-CCC8-41BD-8102-A03D9356A255}" destId="{374CFE8D-A993-4E25-B84B-DCCF47A30A6C}" srcOrd="1" destOrd="0" presId="urn:microsoft.com/office/officeart/2008/layout/LinedList"/>
    <dgm:cxn modelId="{FD46622D-38F0-41F1-8B39-1E4068AA3A09}" type="presParOf" srcId="{BD3318C4-9565-4380-B696-AA98616D6890}" destId="{047FA11A-C14B-47BD-B446-0409571CC023}" srcOrd="8" destOrd="0" presId="urn:microsoft.com/office/officeart/2008/layout/LinedList"/>
    <dgm:cxn modelId="{94F17803-D14F-43D1-8A00-0A17AE4C107C}" type="presParOf" srcId="{BD3318C4-9565-4380-B696-AA98616D6890}" destId="{141F3266-DDBE-45E7-8C77-6C8DCCC7F57B}" srcOrd="9" destOrd="0" presId="urn:microsoft.com/office/officeart/2008/layout/LinedList"/>
    <dgm:cxn modelId="{AE88E3CA-D279-4D3A-80F2-E75088DC54CA}" type="presParOf" srcId="{141F3266-DDBE-45E7-8C77-6C8DCCC7F57B}" destId="{2F7C5436-18AB-4116-8926-69A71FA5BD44}" srcOrd="0" destOrd="0" presId="urn:microsoft.com/office/officeart/2008/layout/LinedList"/>
    <dgm:cxn modelId="{E9C49F99-FFE1-4E56-BDD6-C8FD002A1973}" type="presParOf" srcId="{141F3266-DDBE-45E7-8C77-6C8DCCC7F57B}" destId="{EAC1CD0E-3339-4402-984F-ADBE612AC0A4}" srcOrd="1" destOrd="0" presId="urn:microsoft.com/office/officeart/2008/layout/LinedList"/>
    <dgm:cxn modelId="{99EE7415-FC36-4CB0-AAE8-B38B16D47B98}" type="presParOf" srcId="{BD3318C4-9565-4380-B696-AA98616D6890}" destId="{E90F1F34-085A-42AC-9191-E6F98B7403B8}" srcOrd="10" destOrd="0" presId="urn:microsoft.com/office/officeart/2008/layout/LinedList"/>
    <dgm:cxn modelId="{BBB0BB02-70A9-4DF4-87BA-C30D3CAA7FE5}" type="presParOf" srcId="{BD3318C4-9565-4380-B696-AA98616D6890}" destId="{BE854A8D-3401-487F-8CCF-F51F0F833AEC}" srcOrd="11" destOrd="0" presId="urn:microsoft.com/office/officeart/2008/layout/LinedList"/>
    <dgm:cxn modelId="{F8D98DC7-9D1A-4012-87E9-33D263C514B4}" type="presParOf" srcId="{BE854A8D-3401-487F-8CCF-F51F0F833AEC}" destId="{EC5A9CA3-46C3-45B7-928B-684A9B5204DE}" srcOrd="0" destOrd="0" presId="urn:microsoft.com/office/officeart/2008/layout/LinedList"/>
    <dgm:cxn modelId="{3412A9A7-03EE-4EA7-A528-4EFF129B146F}" type="presParOf" srcId="{BE854A8D-3401-487F-8CCF-F51F0F833AEC}" destId="{5259BD26-FB07-4D17-B0DD-1BBB7BDC0CDD}" srcOrd="1" destOrd="0" presId="urn:microsoft.com/office/officeart/2008/layout/LinedList"/>
    <dgm:cxn modelId="{1695DECE-FB80-4416-81AF-F6DD659FAF0F}" type="presParOf" srcId="{BD3318C4-9565-4380-B696-AA98616D6890}" destId="{A7379F9D-4CF3-47A0-86F4-A6B3963D0A8C}" srcOrd="12" destOrd="0" presId="urn:microsoft.com/office/officeart/2008/layout/LinedList"/>
    <dgm:cxn modelId="{66972D95-A80F-4A94-B8BA-8D9F73842B8B}" type="presParOf" srcId="{BD3318C4-9565-4380-B696-AA98616D6890}" destId="{DCB22F2E-B5FB-4E43-95F1-0EACBA60588D}" srcOrd="13" destOrd="0" presId="urn:microsoft.com/office/officeart/2008/layout/LinedList"/>
    <dgm:cxn modelId="{0ADC3044-F7CD-4705-BE77-BBAC91FABB85}" type="presParOf" srcId="{DCB22F2E-B5FB-4E43-95F1-0EACBA60588D}" destId="{728965B9-E8E4-4395-9F73-EAC8E76F1241}" srcOrd="0" destOrd="0" presId="urn:microsoft.com/office/officeart/2008/layout/LinedList"/>
    <dgm:cxn modelId="{4C3C258D-FF7A-4880-AE47-88A804B0C460}" type="presParOf" srcId="{DCB22F2E-B5FB-4E43-95F1-0EACBA60588D}" destId="{7A361C9A-4BFD-475F-A2A1-CEF4E210FE3C}" srcOrd="1" destOrd="0" presId="urn:microsoft.com/office/officeart/2008/layout/LinedList"/>
    <dgm:cxn modelId="{1400E909-D47E-4B5C-9FC7-6AD9AA7DB4AC}" type="presParOf" srcId="{BD3318C4-9565-4380-B696-AA98616D6890}" destId="{62A651A3-168A-4B45-A55B-5D5C2C00E6C7}" srcOrd="14" destOrd="0" presId="urn:microsoft.com/office/officeart/2008/layout/LinedList"/>
    <dgm:cxn modelId="{0CB17FEC-740D-4818-B01F-89667060914A}" type="presParOf" srcId="{BD3318C4-9565-4380-B696-AA98616D6890}" destId="{1C57B912-084D-4328-906F-5E5B703C0205}" srcOrd="15" destOrd="0" presId="urn:microsoft.com/office/officeart/2008/layout/LinedList"/>
    <dgm:cxn modelId="{4F54F70D-AB36-46EC-9B0A-86839196F012}" type="presParOf" srcId="{1C57B912-084D-4328-906F-5E5B703C0205}" destId="{6103998F-D4EB-442C-9440-1714DCFC92E1}" srcOrd="0" destOrd="0" presId="urn:microsoft.com/office/officeart/2008/layout/LinedList"/>
    <dgm:cxn modelId="{AC284E18-1FA0-4EEC-865D-57EA051BF370}" type="presParOf" srcId="{1C57B912-084D-4328-906F-5E5B703C0205}" destId="{D4CBD798-F166-4812-A881-3C6C79C31EE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C7FA2A-E204-4277-BFC1-30D50A44F8BF}" type="doc">
      <dgm:prSet loTypeId="urn:microsoft.com/office/officeart/2005/8/layout/process4" loCatId="process" qsTypeId="urn:microsoft.com/office/officeart/2005/8/quickstyle/simple2" qsCatId="simple" csTypeId="urn:microsoft.com/office/officeart/2005/8/colors/colorful2" csCatId="colorful"/>
      <dgm:spPr/>
      <dgm:t>
        <a:bodyPr/>
        <a:lstStyle/>
        <a:p>
          <a:endParaRPr lang="en-US"/>
        </a:p>
      </dgm:t>
    </dgm:pt>
    <dgm:pt modelId="{4DF9FD14-699F-4F22-8830-E22D366FCAC8}">
      <dgm:prSet/>
      <dgm:spPr/>
      <dgm:t>
        <a:bodyPr/>
        <a:lstStyle/>
        <a:p>
          <a:r>
            <a:rPr lang="en-US"/>
            <a:t>11100 (Biopsy of skin, subcutaneous tissue and/or mucous membrane [including simple closure], unless otherwise listed; single lesion); and</a:t>
          </a:r>
        </a:p>
      </dgm:t>
    </dgm:pt>
    <dgm:pt modelId="{30DCCB95-9845-4B82-9D54-7082B62FD778}" type="parTrans" cxnId="{17BCCBC5-C3E0-45D3-AF24-BE2A179FABA2}">
      <dgm:prSet/>
      <dgm:spPr/>
      <dgm:t>
        <a:bodyPr/>
        <a:lstStyle/>
        <a:p>
          <a:endParaRPr lang="en-US"/>
        </a:p>
      </dgm:t>
    </dgm:pt>
    <dgm:pt modelId="{EE80030B-6013-4C3B-A784-5D085761233D}" type="sibTrans" cxnId="{17BCCBC5-C3E0-45D3-AF24-BE2A179FABA2}">
      <dgm:prSet/>
      <dgm:spPr/>
      <dgm:t>
        <a:bodyPr/>
        <a:lstStyle/>
        <a:p>
          <a:endParaRPr lang="en-US"/>
        </a:p>
      </dgm:t>
    </dgm:pt>
    <dgm:pt modelId="{753A9BAB-E89E-4D8F-A4AC-176BFC8C59DA}">
      <dgm:prSet/>
      <dgm:spPr/>
      <dgm:t>
        <a:bodyPr/>
        <a:lstStyle/>
        <a:p>
          <a:r>
            <a:rPr lang="en-US"/>
            <a:t>+11101 (…; each separate/additional lesion [List separately in addition to code for primary procedure]) </a:t>
          </a:r>
        </a:p>
      </dgm:t>
    </dgm:pt>
    <dgm:pt modelId="{66BBF24E-965C-44E3-A518-5949E5708334}" type="parTrans" cxnId="{6A2607B3-93BF-46BC-938D-3812F4FC6DD7}">
      <dgm:prSet/>
      <dgm:spPr/>
      <dgm:t>
        <a:bodyPr/>
        <a:lstStyle/>
        <a:p>
          <a:endParaRPr lang="en-US"/>
        </a:p>
      </dgm:t>
    </dgm:pt>
    <dgm:pt modelId="{C4E622DE-3C93-419F-9E12-28DFD440E9E4}" type="sibTrans" cxnId="{6A2607B3-93BF-46BC-938D-3812F4FC6DD7}">
      <dgm:prSet/>
      <dgm:spPr/>
      <dgm:t>
        <a:bodyPr/>
        <a:lstStyle/>
        <a:p>
          <a:endParaRPr lang="en-US"/>
        </a:p>
      </dgm:t>
    </dgm:pt>
    <dgm:pt modelId="{61D1779C-566D-47EA-A2B6-D8E404758536}" type="pres">
      <dgm:prSet presAssocID="{97C7FA2A-E204-4277-BFC1-30D50A44F8BF}" presName="Name0" presStyleCnt="0">
        <dgm:presLayoutVars>
          <dgm:dir/>
          <dgm:animLvl val="lvl"/>
          <dgm:resizeHandles val="exact"/>
        </dgm:presLayoutVars>
      </dgm:prSet>
      <dgm:spPr/>
    </dgm:pt>
    <dgm:pt modelId="{E71FF0DD-043C-4675-ACDE-43B16D513767}" type="pres">
      <dgm:prSet presAssocID="{753A9BAB-E89E-4D8F-A4AC-176BFC8C59DA}" presName="boxAndChildren" presStyleCnt="0"/>
      <dgm:spPr/>
    </dgm:pt>
    <dgm:pt modelId="{06489649-BF17-49D9-B512-A81EF7769EC5}" type="pres">
      <dgm:prSet presAssocID="{753A9BAB-E89E-4D8F-A4AC-176BFC8C59DA}" presName="parentTextBox" presStyleLbl="node1" presStyleIdx="0" presStyleCnt="2"/>
      <dgm:spPr/>
    </dgm:pt>
    <dgm:pt modelId="{8D3355BB-09AC-4E12-9329-BF99A7356F1D}" type="pres">
      <dgm:prSet presAssocID="{EE80030B-6013-4C3B-A784-5D085761233D}" presName="sp" presStyleCnt="0"/>
      <dgm:spPr/>
    </dgm:pt>
    <dgm:pt modelId="{31588534-062C-44AA-875A-A912D94B6C23}" type="pres">
      <dgm:prSet presAssocID="{4DF9FD14-699F-4F22-8830-E22D366FCAC8}" presName="arrowAndChildren" presStyleCnt="0"/>
      <dgm:spPr/>
    </dgm:pt>
    <dgm:pt modelId="{7A5C11F7-44E5-4BAC-89A3-FA65FF2EAF76}" type="pres">
      <dgm:prSet presAssocID="{4DF9FD14-699F-4F22-8830-E22D366FCAC8}" presName="parentTextArrow" presStyleLbl="node1" presStyleIdx="1" presStyleCnt="2"/>
      <dgm:spPr/>
    </dgm:pt>
  </dgm:ptLst>
  <dgm:cxnLst>
    <dgm:cxn modelId="{6563CD5D-4814-43F8-85B6-24DC660EE45C}" type="presOf" srcId="{4DF9FD14-699F-4F22-8830-E22D366FCAC8}" destId="{7A5C11F7-44E5-4BAC-89A3-FA65FF2EAF76}" srcOrd="0" destOrd="0" presId="urn:microsoft.com/office/officeart/2005/8/layout/process4"/>
    <dgm:cxn modelId="{11E80657-1323-414A-96F9-FBF3F69DF1BE}" type="presOf" srcId="{753A9BAB-E89E-4D8F-A4AC-176BFC8C59DA}" destId="{06489649-BF17-49D9-B512-A81EF7769EC5}" srcOrd="0" destOrd="0" presId="urn:microsoft.com/office/officeart/2005/8/layout/process4"/>
    <dgm:cxn modelId="{9109D885-A1D7-4877-AEA4-CCA5F05F4F8D}" type="presOf" srcId="{97C7FA2A-E204-4277-BFC1-30D50A44F8BF}" destId="{61D1779C-566D-47EA-A2B6-D8E404758536}" srcOrd="0" destOrd="0" presId="urn:microsoft.com/office/officeart/2005/8/layout/process4"/>
    <dgm:cxn modelId="{6A2607B3-93BF-46BC-938D-3812F4FC6DD7}" srcId="{97C7FA2A-E204-4277-BFC1-30D50A44F8BF}" destId="{753A9BAB-E89E-4D8F-A4AC-176BFC8C59DA}" srcOrd="1" destOrd="0" parTransId="{66BBF24E-965C-44E3-A518-5949E5708334}" sibTransId="{C4E622DE-3C93-419F-9E12-28DFD440E9E4}"/>
    <dgm:cxn modelId="{17BCCBC5-C3E0-45D3-AF24-BE2A179FABA2}" srcId="{97C7FA2A-E204-4277-BFC1-30D50A44F8BF}" destId="{4DF9FD14-699F-4F22-8830-E22D366FCAC8}" srcOrd="0" destOrd="0" parTransId="{30DCCB95-9845-4B82-9D54-7082B62FD778}" sibTransId="{EE80030B-6013-4C3B-A784-5D085761233D}"/>
    <dgm:cxn modelId="{84F98F2E-F3A0-4B1D-B1AD-DC92FEF685BF}" type="presParOf" srcId="{61D1779C-566D-47EA-A2B6-D8E404758536}" destId="{E71FF0DD-043C-4675-ACDE-43B16D513767}" srcOrd="0" destOrd="0" presId="urn:microsoft.com/office/officeart/2005/8/layout/process4"/>
    <dgm:cxn modelId="{5C89F582-1582-42F9-9A11-19AA4C5A731E}" type="presParOf" srcId="{E71FF0DD-043C-4675-ACDE-43B16D513767}" destId="{06489649-BF17-49D9-B512-A81EF7769EC5}" srcOrd="0" destOrd="0" presId="urn:microsoft.com/office/officeart/2005/8/layout/process4"/>
    <dgm:cxn modelId="{2CFC09A8-F0E1-473F-B5F8-498B76A1BC7C}" type="presParOf" srcId="{61D1779C-566D-47EA-A2B6-D8E404758536}" destId="{8D3355BB-09AC-4E12-9329-BF99A7356F1D}" srcOrd="1" destOrd="0" presId="urn:microsoft.com/office/officeart/2005/8/layout/process4"/>
    <dgm:cxn modelId="{D8EAB936-6C4A-4A8D-B89D-21FFB51DE514}" type="presParOf" srcId="{61D1779C-566D-47EA-A2B6-D8E404758536}" destId="{31588534-062C-44AA-875A-A912D94B6C23}" srcOrd="2" destOrd="0" presId="urn:microsoft.com/office/officeart/2005/8/layout/process4"/>
    <dgm:cxn modelId="{B0EB635E-693F-4185-8242-C387EB9D5E3F}" type="presParOf" srcId="{31588534-062C-44AA-875A-A912D94B6C23}" destId="{7A5C11F7-44E5-4BAC-89A3-FA65FF2EAF7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787384-7F58-4D99-90FE-FB218F07B584}"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AD18229-57B5-4D52-B702-2F4871A93D85}">
      <dgm:prSet/>
      <dgm:spPr/>
      <dgm:t>
        <a:bodyPr/>
        <a:lstStyle/>
        <a:p>
          <a:r>
            <a:rPr lang="en-US"/>
            <a:t>11102 (Tangential biopsy of skin [e.g., shave, scoop, saucerize, curette]; single lesion) and </a:t>
          </a:r>
        </a:p>
      </dgm:t>
    </dgm:pt>
    <dgm:pt modelId="{4EFF7B9C-8848-445D-A4CE-E182EB063285}" type="parTrans" cxnId="{ED280ED7-08FC-4AC7-B602-8239A5AC506A}">
      <dgm:prSet/>
      <dgm:spPr/>
      <dgm:t>
        <a:bodyPr/>
        <a:lstStyle/>
        <a:p>
          <a:endParaRPr lang="en-US"/>
        </a:p>
      </dgm:t>
    </dgm:pt>
    <dgm:pt modelId="{E5764C27-AECB-40C7-9479-38EA62FC4FF8}" type="sibTrans" cxnId="{ED280ED7-08FC-4AC7-B602-8239A5AC506A}">
      <dgm:prSet/>
      <dgm:spPr/>
      <dgm:t>
        <a:bodyPr/>
        <a:lstStyle/>
        <a:p>
          <a:endParaRPr lang="en-US"/>
        </a:p>
      </dgm:t>
    </dgm:pt>
    <dgm:pt modelId="{F431EA14-D611-45BC-90F3-4ED8DD022BC2}">
      <dgm:prSet/>
      <dgm:spPr/>
      <dgm:t>
        <a:bodyPr/>
        <a:lstStyle/>
        <a:p>
          <a:r>
            <a:rPr lang="en-US"/>
            <a:t>+11103 (…, each separate/additional lesion [List separately in addition to code for primary procedure]</a:t>
          </a:r>
        </a:p>
      </dgm:t>
    </dgm:pt>
    <dgm:pt modelId="{87D24265-D74B-48F9-BF10-0DC41E187898}" type="parTrans" cxnId="{D3E8ABBE-B7A9-44DC-B6D2-CEBFDADF902D}">
      <dgm:prSet/>
      <dgm:spPr/>
      <dgm:t>
        <a:bodyPr/>
        <a:lstStyle/>
        <a:p>
          <a:endParaRPr lang="en-US"/>
        </a:p>
      </dgm:t>
    </dgm:pt>
    <dgm:pt modelId="{A5448C95-CBC1-4182-9FEB-FC67675E5A91}" type="sibTrans" cxnId="{D3E8ABBE-B7A9-44DC-B6D2-CEBFDADF902D}">
      <dgm:prSet/>
      <dgm:spPr/>
      <dgm:t>
        <a:bodyPr/>
        <a:lstStyle/>
        <a:p>
          <a:endParaRPr lang="en-US"/>
        </a:p>
      </dgm:t>
    </dgm:pt>
    <dgm:pt modelId="{B2579119-C501-4500-8BC1-E356F0BA0677}">
      <dgm:prSet/>
      <dgm:spPr/>
      <dgm:t>
        <a:bodyPr/>
        <a:lstStyle/>
        <a:p>
          <a:r>
            <a:rPr lang="en-US"/>
            <a:t>The definition states that the biopsy is performed - with a sharp blade, such as a flexible biopsy blade, obliquely oriented scalpel or curette to remove a sample of epidermal tissue with or without portions of the underlying dermis</a:t>
          </a:r>
        </a:p>
      </dgm:t>
    </dgm:pt>
    <dgm:pt modelId="{3D1EA8E3-FEBE-4BAD-98BF-F4A84A18E744}" type="parTrans" cxnId="{DD344AD1-AC72-483E-BB34-87C83878F5F0}">
      <dgm:prSet/>
      <dgm:spPr/>
      <dgm:t>
        <a:bodyPr/>
        <a:lstStyle/>
        <a:p>
          <a:endParaRPr lang="en-US"/>
        </a:p>
      </dgm:t>
    </dgm:pt>
    <dgm:pt modelId="{31DFF879-64B5-461A-93CB-E0BB212A1EA6}" type="sibTrans" cxnId="{DD344AD1-AC72-483E-BB34-87C83878F5F0}">
      <dgm:prSet/>
      <dgm:spPr/>
      <dgm:t>
        <a:bodyPr/>
        <a:lstStyle/>
        <a:p>
          <a:endParaRPr lang="en-US"/>
        </a:p>
      </dgm:t>
    </dgm:pt>
    <dgm:pt modelId="{EDC538C7-84A9-42BB-B367-E5974CAFD7F3}">
      <dgm:prSet/>
      <dgm:spPr/>
      <dgm:t>
        <a:bodyPr/>
        <a:lstStyle/>
        <a:p>
          <a:r>
            <a:rPr lang="en-US"/>
            <a:t>11104 Punch biopsy of skin, single lesion</a:t>
          </a:r>
        </a:p>
      </dgm:t>
    </dgm:pt>
    <dgm:pt modelId="{468D0043-B02F-4345-85A9-9B86A4C74E9F}" type="parTrans" cxnId="{63CB0AE0-6333-410E-B6B2-CD9310BB2935}">
      <dgm:prSet/>
      <dgm:spPr/>
      <dgm:t>
        <a:bodyPr/>
        <a:lstStyle/>
        <a:p>
          <a:endParaRPr lang="en-US"/>
        </a:p>
      </dgm:t>
    </dgm:pt>
    <dgm:pt modelId="{B378EF3C-A805-472D-8FE0-3140393619E5}" type="sibTrans" cxnId="{63CB0AE0-6333-410E-B6B2-CD9310BB2935}">
      <dgm:prSet/>
      <dgm:spPr/>
      <dgm:t>
        <a:bodyPr/>
        <a:lstStyle/>
        <a:p>
          <a:endParaRPr lang="en-US"/>
        </a:p>
      </dgm:t>
    </dgm:pt>
    <dgm:pt modelId="{5525DDBD-E270-4759-B1AB-C94F25BB5E9F}">
      <dgm:prSet/>
      <dgm:spPr/>
      <dgm:t>
        <a:bodyPr/>
        <a:lstStyle/>
        <a:p>
          <a:r>
            <a:rPr lang="en-US"/>
            <a:t>+11105 (…; each separate/additional lesion [List separately in addition to code for primary procedure]) also includes a simple closure </a:t>
          </a:r>
        </a:p>
      </dgm:t>
    </dgm:pt>
    <dgm:pt modelId="{73BEBE3D-707A-442D-887F-97D776079687}" type="parTrans" cxnId="{BA6F1103-7C3C-475D-A49F-686C06477227}">
      <dgm:prSet/>
      <dgm:spPr/>
      <dgm:t>
        <a:bodyPr/>
        <a:lstStyle/>
        <a:p>
          <a:endParaRPr lang="en-US"/>
        </a:p>
      </dgm:t>
    </dgm:pt>
    <dgm:pt modelId="{E6CEDCA5-B1BD-41C6-836C-1E5F1F13B841}" type="sibTrans" cxnId="{BA6F1103-7C3C-475D-A49F-686C06477227}">
      <dgm:prSet/>
      <dgm:spPr/>
      <dgm:t>
        <a:bodyPr/>
        <a:lstStyle/>
        <a:p>
          <a:endParaRPr lang="en-US"/>
        </a:p>
      </dgm:t>
    </dgm:pt>
    <dgm:pt modelId="{024BDAA8-6D3F-4089-8621-5527795E03F0}">
      <dgm:prSet/>
      <dgm:spPr/>
      <dgm:t>
        <a:bodyPr/>
        <a:lstStyle/>
        <a:p>
          <a:r>
            <a:rPr lang="en-US"/>
            <a:t>11106 Incisional biopsy of skin, single lesion</a:t>
          </a:r>
        </a:p>
      </dgm:t>
    </dgm:pt>
    <dgm:pt modelId="{FE619154-73DE-465B-814E-0898514145FB}" type="parTrans" cxnId="{6BE041E2-EC93-4739-A86C-DA5890053479}">
      <dgm:prSet/>
      <dgm:spPr/>
      <dgm:t>
        <a:bodyPr/>
        <a:lstStyle/>
        <a:p>
          <a:endParaRPr lang="en-US"/>
        </a:p>
      </dgm:t>
    </dgm:pt>
    <dgm:pt modelId="{5DD6B7CD-D270-46A2-9D5D-71821E640552}" type="sibTrans" cxnId="{6BE041E2-EC93-4739-A86C-DA5890053479}">
      <dgm:prSet/>
      <dgm:spPr/>
      <dgm:t>
        <a:bodyPr/>
        <a:lstStyle/>
        <a:p>
          <a:endParaRPr lang="en-US"/>
        </a:p>
      </dgm:t>
    </dgm:pt>
    <dgm:pt modelId="{66DF4EEE-95D2-4985-A1B6-840CBA7CA260}">
      <dgm:prSet/>
      <dgm:spPr/>
      <dgm:t>
        <a:bodyPr/>
        <a:lstStyle/>
        <a:p>
          <a:r>
            <a:rPr lang="en-US"/>
            <a:t>+11107 (…; each separate/additional lesion [List separately in addition to code for primary procedure]) also includes a simple closure</a:t>
          </a:r>
        </a:p>
      </dgm:t>
    </dgm:pt>
    <dgm:pt modelId="{2D070069-A6A1-43EF-9A80-49829256A957}" type="parTrans" cxnId="{6095E00D-8EC4-474F-9419-F39321348F26}">
      <dgm:prSet/>
      <dgm:spPr/>
      <dgm:t>
        <a:bodyPr/>
        <a:lstStyle/>
        <a:p>
          <a:endParaRPr lang="en-US"/>
        </a:p>
      </dgm:t>
    </dgm:pt>
    <dgm:pt modelId="{FC46649E-3995-4938-895C-5D28C308E59C}" type="sibTrans" cxnId="{6095E00D-8EC4-474F-9419-F39321348F26}">
      <dgm:prSet/>
      <dgm:spPr/>
      <dgm:t>
        <a:bodyPr/>
        <a:lstStyle/>
        <a:p>
          <a:endParaRPr lang="en-US"/>
        </a:p>
      </dgm:t>
    </dgm:pt>
    <dgm:pt modelId="{FF5C55DB-B4ED-4FD4-BF9F-6C22CF495012}" type="pres">
      <dgm:prSet presAssocID="{0A787384-7F58-4D99-90FE-FB218F07B584}" presName="vert0" presStyleCnt="0">
        <dgm:presLayoutVars>
          <dgm:dir/>
          <dgm:animOne val="branch"/>
          <dgm:animLvl val="lvl"/>
        </dgm:presLayoutVars>
      </dgm:prSet>
      <dgm:spPr/>
    </dgm:pt>
    <dgm:pt modelId="{53C55066-B869-4347-85F1-7A0234A2041D}" type="pres">
      <dgm:prSet presAssocID="{FAD18229-57B5-4D52-B702-2F4871A93D85}" presName="thickLine" presStyleLbl="alignNode1" presStyleIdx="0" presStyleCnt="7"/>
      <dgm:spPr/>
    </dgm:pt>
    <dgm:pt modelId="{85C73FEA-DA4F-4515-A6AE-5621F0B3EB67}" type="pres">
      <dgm:prSet presAssocID="{FAD18229-57B5-4D52-B702-2F4871A93D85}" presName="horz1" presStyleCnt="0"/>
      <dgm:spPr/>
    </dgm:pt>
    <dgm:pt modelId="{3A666B3C-2B42-431A-8779-5C26D0564661}" type="pres">
      <dgm:prSet presAssocID="{FAD18229-57B5-4D52-B702-2F4871A93D85}" presName="tx1" presStyleLbl="revTx" presStyleIdx="0" presStyleCnt="7"/>
      <dgm:spPr/>
    </dgm:pt>
    <dgm:pt modelId="{C3789F61-8360-411B-B56E-27EAA1BB52EC}" type="pres">
      <dgm:prSet presAssocID="{FAD18229-57B5-4D52-B702-2F4871A93D85}" presName="vert1" presStyleCnt="0"/>
      <dgm:spPr/>
    </dgm:pt>
    <dgm:pt modelId="{091653AC-422E-49D5-AA0C-77FD41897507}" type="pres">
      <dgm:prSet presAssocID="{F431EA14-D611-45BC-90F3-4ED8DD022BC2}" presName="thickLine" presStyleLbl="alignNode1" presStyleIdx="1" presStyleCnt="7"/>
      <dgm:spPr/>
    </dgm:pt>
    <dgm:pt modelId="{771159C8-B412-416D-864D-F850C2053F02}" type="pres">
      <dgm:prSet presAssocID="{F431EA14-D611-45BC-90F3-4ED8DD022BC2}" presName="horz1" presStyleCnt="0"/>
      <dgm:spPr/>
    </dgm:pt>
    <dgm:pt modelId="{FAFC9888-B51D-43EF-93CD-F943EE095F09}" type="pres">
      <dgm:prSet presAssocID="{F431EA14-D611-45BC-90F3-4ED8DD022BC2}" presName="tx1" presStyleLbl="revTx" presStyleIdx="1" presStyleCnt="7"/>
      <dgm:spPr/>
    </dgm:pt>
    <dgm:pt modelId="{2BB93598-8068-4A95-BB87-CA6642F504D1}" type="pres">
      <dgm:prSet presAssocID="{F431EA14-D611-45BC-90F3-4ED8DD022BC2}" presName="vert1" presStyleCnt="0"/>
      <dgm:spPr/>
    </dgm:pt>
    <dgm:pt modelId="{3210F8AE-EED6-409D-974E-CB866FF8D32C}" type="pres">
      <dgm:prSet presAssocID="{B2579119-C501-4500-8BC1-E356F0BA0677}" presName="thickLine" presStyleLbl="alignNode1" presStyleIdx="2" presStyleCnt="7"/>
      <dgm:spPr/>
    </dgm:pt>
    <dgm:pt modelId="{41AFD433-04F6-4B80-95D8-BA74E9223B99}" type="pres">
      <dgm:prSet presAssocID="{B2579119-C501-4500-8BC1-E356F0BA0677}" presName="horz1" presStyleCnt="0"/>
      <dgm:spPr/>
    </dgm:pt>
    <dgm:pt modelId="{DCFBFAC8-CB00-4C87-A55B-0D6327BFBAA4}" type="pres">
      <dgm:prSet presAssocID="{B2579119-C501-4500-8BC1-E356F0BA0677}" presName="tx1" presStyleLbl="revTx" presStyleIdx="2" presStyleCnt="7"/>
      <dgm:spPr/>
    </dgm:pt>
    <dgm:pt modelId="{5858A6C0-815B-47EA-9D1C-3B928AF35D0C}" type="pres">
      <dgm:prSet presAssocID="{B2579119-C501-4500-8BC1-E356F0BA0677}" presName="vert1" presStyleCnt="0"/>
      <dgm:spPr/>
    </dgm:pt>
    <dgm:pt modelId="{E05278D5-ABE5-4F11-9D55-EF049ABFADF4}" type="pres">
      <dgm:prSet presAssocID="{EDC538C7-84A9-42BB-B367-E5974CAFD7F3}" presName="thickLine" presStyleLbl="alignNode1" presStyleIdx="3" presStyleCnt="7"/>
      <dgm:spPr/>
    </dgm:pt>
    <dgm:pt modelId="{0DA05A30-DA3D-4BFE-9F90-A792D8D30FFA}" type="pres">
      <dgm:prSet presAssocID="{EDC538C7-84A9-42BB-B367-E5974CAFD7F3}" presName="horz1" presStyleCnt="0"/>
      <dgm:spPr/>
    </dgm:pt>
    <dgm:pt modelId="{E6288B7A-5365-4FB6-9E41-9763E0DBF901}" type="pres">
      <dgm:prSet presAssocID="{EDC538C7-84A9-42BB-B367-E5974CAFD7F3}" presName="tx1" presStyleLbl="revTx" presStyleIdx="3" presStyleCnt="7"/>
      <dgm:spPr/>
    </dgm:pt>
    <dgm:pt modelId="{90E0DFE0-B53C-45DC-9B91-8FA65CED3139}" type="pres">
      <dgm:prSet presAssocID="{EDC538C7-84A9-42BB-B367-E5974CAFD7F3}" presName="vert1" presStyleCnt="0"/>
      <dgm:spPr/>
    </dgm:pt>
    <dgm:pt modelId="{E157A15D-B75C-4D4E-A7CF-B2525741F39F}" type="pres">
      <dgm:prSet presAssocID="{5525DDBD-E270-4759-B1AB-C94F25BB5E9F}" presName="thickLine" presStyleLbl="alignNode1" presStyleIdx="4" presStyleCnt="7"/>
      <dgm:spPr/>
    </dgm:pt>
    <dgm:pt modelId="{07E9F751-592D-4C79-BA64-2D7FD1DF8089}" type="pres">
      <dgm:prSet presAssocID="{5525DDBD-E270-4759-B1AB-C94F25BB5E9F}" presName="horz1" presStyleCnt="0"/>
      <dgm:spPr/>
    </dgm:pt>
    <dgm:pt modelId="{2561A7CB-5F30-45ED-83D7-953E1E74E821}" type="pres">
      <dgm:prSet presAssocID="{5525DDBD-E270-4759-B1AB-C94F25BB5E9F}" presName="tx1" presStyleLbl="revTx" presStyleIdx="4" presStyleCnt="7"/>
      <dgm:spPr/>
    </dgm:pt>
    <dgm:pt modelId="{B549C5CB-E5A8-4434-BC90-A0EF41FFC160}" type="pres">
      <dgm:prSet presAssocID="{5525DDBD-E270-4759-B1AB-C94F25BB5E9F}" presName="vert1" presStyleCnt="0"/>
      <dgm:spPr/>
    </dgm:pt>
    <dgm:pt modelId="{70D61AF5-CA93-46C8-B536-8B254AE10CEB}" type="pres">
      <dgm:prSet presAssocID="{024BDAA8-6D3F-4089-8621-5527795E03F0}" presName="thickLine" presStyleLbl="alignNode1" presStyleIdx="5" presStyleCnt="7"/>
      <dgm:spPr/>
    </dgm:pt>
    <dgm:pt modelId="{AA604F1A-80E2-4097-B5F4-25D36A9719AE}" type="pres">
      <dgm:prSet presAssocID="{024BDAA8-6D3F-4089-8621-5527795E03F0}" presName="horz1" presStyleCnt="0"/>
      <dgm:spPr/>
    </dgm:pt>
    <dgm:pt modelId="{B08E3182-88A5-4D6A-9217-39C383303821}" type="pres">
      <dgm:prSet presAssocID="{024BDAA8-6D3F-4089-8621-5527795E03F0}" presName="tx1" presStyleLbl="revTx" presStyleIdx="5" presStyleCnt="7"/>
      <dgm:spPr/>
    </dgm:pt>
    <dgm:pt modelId="{3FEF6AB8-30EB-4D29-A498-8DE5B6B4383A}" type="pres">
      <dgm:prSet presAssocID="{024BDAA8-6D3F-4089-8621-5527795E03F0}" presName="vert1" presStyleCnt="0"/>
      <dgm:spPr/>
    </dgm:pt>
    <dgm:pt modelId="{A18DB556-A48A-4774-9907-43FECC1D377E}" type="pres">
      <dgm:prSet presAssocID="{66DF4EEE-95D2-4985-A1B6-840CBA7CA260}" presName="thickLine" presStyleLbl="alignNode1" presStyleIdx="6" presStyleCnt="7"/>
      <dgm:spPr/>
    </dgm:pt>
    <dgm:pt modelId="{C096DA21-10E5-4EAF-8DC1-60647B59E1BD}" type="pres">
      <dgm:prSet presAssocID="{66DF4EEE-95D2-4985-A1B6-840CBA7CA260}" presName="horz1" presStyleCnt="0"/>
      <dgm:spPr/>
    </dgm:pt>
    <dgm:pt modelId="{8B6A1470-2085-41E5-B916-358647DEC069}" type="pres">
      <dgm:prSet presAssocID="{66DF4EEE-95D2-4985-A1B6-840CBA7CA260}" presName="tx1" presStyleLbl="revTx" presStyleIdx="6" presStyleCnt="7"/>
      <dgm:spPr/>
    </dgm:pt>
    <dgm:pt modelId="{CDC775BF-6137-4401-BD10-BB57239DE060}" type="pres">
      <dgm:prSet presAssocID="{66DF4EEE-95D2-4985-A1B6-840CBA7CA260}" presName="vert1" presStyleCnt="0"/>
      <dgm:spPr/>
    </dgm:pt>
  </dgm:ptLst>
  <dgm:cxnLst>
    <dgm:cxn modelId="{BA6F1103-7C3C-475D-A49F-686C06477227}" srcId="{0A787384-7F58-4D99-90FE-FB218F07B584}" destId="{5525DDBD-E270-4759-B1AB-C94F25BB5E9F}" srcOrd="4" destOrd="0" parTransId="{73BEBE3D-707A-442D-887F-97D776079687}" sibTransId="{E6CEDCA5-B1BD-41C6-836C-1E5F1F13B841}"/>
    <dgm:cxn modelId="{0E7E4B07-9B7B-4052-8FF5-DCED67A619BB}" type="presOf" srcId="{024BDAA8-6D3F-4089-8621-5527795E03F0}" destId="{B08E3182-88A5-4D6A-9217-39C383303821}" srcOrd="0" destOrd="0" presId="urn:microsoft.com/office/officeart/2008/layout/LinedList"/>
    <dgm:cxn modelId="{6095E00D-8EC4-474F-9419-F39321348F26}" srcId="{0A787384-7F58-4D99-90FE-FB218F07B584}" destId="{66DF4EEE-95D2-4985-A1B6-840CBA7CA260}" srcOrd="6" destOrd="0" parTransId="{2D070069-A6A1-43EF-9A80-49829256A957}" sibTransId="{FC46649E-3995-4938-895C-5D28C308E59C}"/>
    <dgm:cxn modelId="{63D80232-8E54-4ED7-BF81-837C38C73284}" type="presOf" srcId="{FAD18229-57B5-4D52-B702-2F4871A93D85}" destId="{3A666B3C-2B42-431A-8779-5C26D0564661}" srcOrd="0" destOrd="0" presId="urn:microsoft.com/office/officeart/2008/layout/LinedList"/>
    <dgm:cxn modelId="{6390408E-5D2E-429F-AF73-A5ECF00DA370}" type="presOf" srcId="{5525DDBD-E270-4759-B1AB-C94F25BB5E9F}" destId="{2561A7CB-5F30-45ED-83D7-953E1E74E821}" srcOrd="0" destOrd="0" presId="urn:microsoft.com/office/officeart/2008/layout/LinedList"/>
    <dgm:cxn modelId="{28715C92-D4F4-4525-8C54-D04247794388}" type="presOf" srcId="{B2579119-C501-4500-8BC1-E356F0BA0677}" destId="{DCFBFAC8-CB00-4C87-A55B-0D6327BFBAA4}" srcOrd="0" destOrd="0" presId="urn:microsoft.com/office/officeart/2008/layout/LinedList"/>
    <dgm:cxn modelId="{63116EBB-E8C6-4C51-B506-92F96F183B89}" type="presOf" srcId="{66DF4EEE-95D2-4985-A1B6-840CBA7CA260}" destId="{8B6A1470-2085-41E5-B916-358647DEC069}" srcOrd="0" destOrd="0" presId="urn:microsoft.com/office/officeart/2008/layout/LinedList"/>
    <dgm:cxn modelId="{086CEFBD-BA70-4E42-98A0-152E0322B9C2}" type="presOf" srcId="{F431EA14-D611-45BC-90F3-4ED8DD022BC2}" destId="{FAFC9888-B51D-43EF-93CD-F943EE095F09}" srcOrd="0" destOrd="0" presId="urn:microsoft.com/office/officeart/2008/layout/LinedList"/>
    <dgm:cxn modelId="{D3E8ABBE-B7A9-44DC-B6D2-CEBFDADF902D}" srcId="{0A787384-7F58-4D99-90FE-FB218F07B584}" destId="{F431EA14-D611-45BC-90F3-4ED8DD022BC2}" srcOrd="1" destOrd="0" parTransId="{87D24265-D74B-48F9-BF10-0DC41E187898}" sibTransId="{A5448C95-CBC1-4182-9FEB-FC67675E5A91}"/>
    <dgm:cxn modelId="{DD344AD1-AC72-483E-BB34-87C83878F5F0}" srcId="{0A787384-7F58-4D99-90FE-FB218F07B584}" destId="{B2579119-C501-4500-8BC1-E356F0BA0677}" srcOrd="2" destOrd="0" parTransId="{3D1EA8E3-FEBE-4BAD-98BF-F4A84A18E744}" sibTransId="{31DFF879-64B5-461A-93CB-E0BB212A1EA6}"/>
    <dgm:cxn modelId="{76E6BCD5-B55F-4D52-9F7E-386BD289F0A8}" type="presOf" srcId="{EDC538C7-84A9-42BB-B367-E5974CAFD7F3}" destId="{E6288B7A-5365-4FB6-9E41-9763E0DBF901}" srcOrd="0" destOrd="0" presId="urn:microsoft.com/office/officeart/2008/layout/LinedList"/>
    <dgm:cxn modelId="{ED280ED7-08FC-4AC7-B602-8239A5AC506A}" srcId="{0A787384-7F58-4D99-90FE-FB218F07B584}" destId="{FAD18229-57B5-4D52-B702-2F4871A93D85}" srcOrd="0" destOrd="0" parTransId="{4EFF7B9C-8848-445D-A4CE-E182EB063285}" sibTransId="{E5764C27-AECB-40C7-9479-38EA62FC4FF8}"/>
    <dgm:cxn modelId="{63CB0AE0-6333-410E-B6B2-CD9310BB2935}" srcId="{0A787384-7F58-4D99-90FE-FB218F07B584}" destId="{EDC538C7-84A9-42BB-B367-E5974CAFD7F3}" srcOrd="3" destOrd="0" parTransId="{468D0043-B02F-4345-85A9-9B86A4C74E9F}" sibTransId="{B378EF3C-A805-472D-8FE0-3140393619E5}"/>
    <dgm:cxn modelId="{6BE041E2-EC93-4739-A86C-DA5890053479}" srcId="{0A787384-7F58-4D99-90FE-FB218F07B584}" destId="{024BDAA8-6D3F-4089-8621-5527795E03F0}" srcOrd="5" destOrd="0" parTransId="{FE619154-73DE-465B-814E-0898514145FB}" sibTransId="{5DD6B7CD-D270-46A2-9D5D-71821E640552}"/>
    <dgm:cxn modelId="{147634F8-C4EE-4A13-879C-0BBC11FA0336}" type="presOf" srcId="{0A787384-7F58-4D99-90FE-FB218F07B584}" destId="{FF5C55DB-B4ED-4FD4-BF9F-6C22CF495012}" srcOrd="0" destOrd="0" presId="urn:microsoft.com/office/officeart/2008/layout/LinedList"/>
    <dgm:cxn modelId="{9200DBC7-19BE-4D25-8027-3434410F608B}" type="presParOf" srcId="{FF5C55DB-B4ED-4FD4-BF9F-6C22CF495012}" destId="{53C55066-B869-4347-85F1-7A0234A2041D}" srcOrd="0" destOrd="0" presId="urn:microsoft.com/office/officeart/2008/layout/LinedList"/>
    <dgm:cxn modelId="{19DBBFA8-CA13-4E61-9829-693562BFD317}" type="presParOf" srcId="{FF5C55DB-B4ED-4FD4-BF9F-6C22CF495012}" destId="{85C73FEA-DA4F-4515-A6AE-5621F0B3EB67}" srcOrd="1" destOrd="0" presId="urn:microsoft.com/office/officeart/2008/layout/LinedList"/>
    <dgm:cxn modelId="{3E2613AB-CC90-4F57-9A35-2C3896433A34}" type="presParOf" srcId="{85C73FEA-DA4F-4515-A6AE-5621F0B3EB67}" destId="{3A666B3C-2B42-431A-8779-5C26D0564661}" srcOrd="0" destOrd="0" presId="urn:microsoft.com/office/officeart/2008/layout/LinedList"/>
    <dgm:cxn modelId="{7B2278AB-1BCA-4B61-9D7B-FCE72CAECB88}" type="presParOf" srcId="{85C73FEA-DA4F-4515-A6AE-5621F0B3EB67}" destId="{C3789F61-8360-411B-B56E-27EAA1BB52EC}" srcOrd="1" destOrd="0" presId="urn:microsoft.com/office/officeart/2008/layout/LinedList"/>
    <dgm:cxn modelId="{AF163118-2D91-45AB-9805-DBE9C857D80B}" type="presParOf" srcId="{FF5C55DB-B4ED-4FD4-BF9F-6C22CF495012}" destId="{091653AC-422E-49D5-AA0C-77FD41897507}" srcOrd="2" destOrd="0" presId="urn:microsoft.com/office/officeart/2008/layout/LinedList"/>
    <dgm:cxn modelId="{1C0189E3-5B17-43F8-828D-EFA4F96B855F}" type="presParOf" srcId="{FF5C55DB-B4ED-4FD4-BF9F-6C22CF495012}" destId="{771159C8-B412-416D-864D-F850C2053F02}" srcOrd="3" destOrd="0" presId="urn:microsoft.com/office/officeart/2008/layout/LinedList"/>
    <dgm:cxn modelId="{5AE3B944-0BE7-495E-89A6-E6C9225A7278}" type="presParOf" srcId="{771159C8-B412-416D-864D-F850C2053F02}" destId="{FAFC9888-B51D-43EF-93CD-F943EE095F09}" srcOrd="0" destOrd="0" presId="urn:microsoft.com/office/officeart/2008/layout/LinedList"/>
    <dgm:cxn modelId="{06DAE976-A69B-4430-98D8-7AD5DA468950}" type="presParOf" srcId="{771159C8-B412-416D-864D-F850C2053F02}" destId="{2BB93598-8068-4A95-BB87-CA6642F504D1}" srcOrd="1" destOrd="0" presId="urn:microsoft.com/office/officeart/2008/layout/LinedList"/>
    <dgm:cxn modelId="{A3695D7F-CEA9-437E-ACCC-C6DED24DD781}" type="presParOf" srcId="{FF5C55DB-B4ED-4FD4-BF9F-6C22CF495012}" destId="{3210F8AE-EED6-409D-974E-CB866FF8D32C}" srcOrd="4" destOrd="0" presId="urn:microsoft.com/office/officeart/2008/layout/LinedList"/>
    <dgm:cxn modelId="{85F6AEDF-4ED6-4CCE-9A29-2B24CD2A006B}" type="presParOf" srcId="{FF5C55DB-B4ED-4FD4-BF9F-6C22CF495012}" destId="{41AFD433-04F6-4B80-95D8-BA74E9223B99}" srcOrd="5" destOrd="0" presId="urn:microsoft.com/office/officeart/2008/layout/LinedList"/>
    <dgm:cxn modelId="{07D7AC5D-77D5-4D6A-BE5E-61E9134D7A38}" type="presParOf" srcId="{41AFD433-04F6-4B80-95D8-BA74E9223B99}" destId="{DCFBFAC8-CB00-4C87-A55B-0D6327BFBAA4}" srcOrd="0" destOrd="0" presId="urn:microsoft.com/office/officeart/2008/layout/LinedList"/>
    <dgm:cxn modelId="{C3BBAD93-5C6A-4E30-B2B7-1F1B7537372C}" type="presParOf" srcId="{41AFD433-04F6-4B80-95D8-BA74E9223B99}" destId="{5858A6C0-815B-47EA-9D1C-3B928AF35D0C}" srcOrd="1" destOrd="0" presId="urn:microsoft.com/office/officeart/2008/layout/LinedList"/>
    <dgm:cxn modelId="{57DBE19D-C53F-43E5-8BAC-AE61713D0687}" type="presParOf" srcId="{FF5C55DB-B4ED-4FD4-BF9F-6C22CF495012}" destId="{E05278D5-ABE5-4F11-9D55-EF049ABFADF4}" srcOrd="6" destOrd="0" presId="urn:microsoft.com/office/officeart/2008/layout/LinedList"/>
    <dgm:cxn modelId="{42FFFA50-B840-4ABA-977A-D1A190A6946D}" type="presParOf" srcId="{FF5C55DB-B4ED-4FD4-BF9F-6C22CF495012}" destId="{0DA05A30-DA3D-4BFE-9F90-A792D8D30FFA}" srcOrd="7" destOrd="0" presId="urn:microsoft.com/office/officeart/2008/layout/LinedList"/>
    <dgm:cxn modelId="{7718A83C-276B-47F3-8C84-0770BDA068B7}" type="presParOf" srcId="{0DA05A30-DA3D-4BFE-9F90-A792D8D30FFA}" destId="{E6288B7A-5365-4FB6-9E41-9763E0DBF901}" srcOrd="0" destOrd="0" presId="urn:microsoft.com/office/officeart/2008/layout/LinedList"/>
    <dgm:cxn modelId="{7B14E7C2-2B26-4AF0-8681-3CAE19AC8AF2}" type="presParOf" srcId="{0DA05A30-DA3D-4BFE-9F90-A792D8D30FFA}" destId="{90E0DFE0-B53C-45DC-9B91-8FA65CED3139}" srcOrd="1" destOrd="0" presId="urn:microsoft.com/office/officeart/2008/layout/LinedList"/>
    <dgm:cxn modelId="{DAAFE9F5-2843-4D85-9461-C45DE489F24D}" type="presParOf" srcId="{FF5C55DB-B4ED-4FD4-BF9F-6C22CF495012}" destId="{E157A15D-B75C-4D4E-A7CF-B2525741F39F}" srcOrd="8" destOrd="0" presId="urn:microsoft.com/office/officeart/2008/layout/LinedList"/>
    <dgm:cxn modelId="{F730C0AF-38AA-4A4C-A21E-79D958B7C659}" type="presParOf" srcId="{FF5C55DB-B4ED-4FD4-BF9F-6C22CF495012}" destId="{07E9F751-592D-4C79-BA64-2D7FD1DF8089}" srcOrd="9" destOrd="0" presId="urn:microsoft.com/office/officeart/2008/layout/LinedList"/>
    <dgm:cxn modelId="{8372ED7C-D173-485F-9E4E-2659315EC5FB}" type="presParOf" srcId="{07E9F751-592D-4C79-BA64-2D7FD1DF8089}" destId="{2561A7CB-5F30-45ED-83D7-953E1E74E821}" srcOrd="0" destOrd="0" presId="urn:microsoft.com/office/officeart/2008/layout/LinedList"/>
    <dgm:cxn modelId="{22BAD34F-9CD5-461C-92E8-302DE1B2C91C}" type="presParOf" srcId="{07E9F751-592D-4C79-BA64-2D7FD1DF8089}" destId="{B549C5CB-E5A8-4434-BC90-A0EF41FFC160}" srcOrd="1" destOrd="0" presId="urn:microsoft.com/office/officeart/2008/layout/LinedList"/>
    <dgm:cxn modelId="{B12B7CFE-0FBD-4BF3-9A99-FC144EC2071E}" type="presParOf" srcId="{FF5C55DB-B4ED-4FD4-BF9F-6C22CF495012}" destId="{70D61AF5-CA93-46C8-B536-8B254AE10CEB}" srcOrd="10" destOrd="0" presId="urn:microsoft.com/office/officeart/2008/layout/LinedList"/>
    <dgm:cxn modelId="{7262EDAA-4767-415A-BC76-645F3365C7C1}" type="presParOf" srcId="{FF5C55DB-B4ED-4FD4-BF9F-6C22CF495012}" destId="{AA604F1A-80E2-4097-B5F4-25D36A9719AE}" srcOrd="11" destOrd="0" presId="urn:microsoft.com/office/officeart/2008/layout/LinedList"/>
    <dgm:cxn modelId="{B2EAEBE6-090D-4DF8-B8F2-5A9B60D597B5}" type="presParOf" srcId="{AA604F1A-80E2-4097-B5F4-25D36A9719AE}" destId="{B08E3182-88A5-4D6A-9217-39C383303821}" srcOrd="0" destOrd="0" presId="urn:microsoft.com/office/officeart/2008/layout/LinedList"/>
    <dgm:cxn modelId="{7C1A224E-8874-4565-A8D3-B181016F7489}" type="presParOf" srcId="{AA604F1A-80E2-4097-B5F4-25D36A9719AE}" destId="{3FEF6AB8-30EB-4D29-A498-8DE5B6B4383A}" srcOrd="1" destOrd="0" presId="urn:microsoft.com/office/officeart/2008/layout/LinedList"/>
    <dgm:cxn modelId="{96A35835-70AF-4300-91E7-84CAC91ADB14}" type="presParOf" srcId="{FF5C55DB-B4ED-4FD4-BF9F-6C22CF495012}" destId="{A18DB556-A48A-4774-9907-43FECC1D377E}" srcOrd="12" destOrd="0" presId="urn:microsoft.com/office/officeart/2008/layout/LinedList"/>
    <dgm:cxn modelId="{84DF307C-2AC6-457E-B558-C4C7210E7CF7}" type="presParOf" srcId="{FF5C55DB-B4ED-4FD4-BF9F-6C22CF495012}" destId="{C096DA21-10E5-4EAF-8DC1-60647B59E1BD}" srcOrd="13" destOrd="0" presId="urn:microsoft.com/office/officeart/2008/layout/LinedList"/>
    <dgm:cxn modelId="{AD9D65B2-10D8-4F68-A4A6-B0A6E7654A77}" type="presParOf" srcId="{C096DA21-10E5-4EAF-8DC1-60647B59E1BD}" destId="{8B6A1470-2085-41E5-B916-358647DEC069}" srcOrd="0" destOrd="0" presId="urn:microsoft.com/office/officeart/2008/layout/LinedList"/>
    <dgm:cxn modelId="{661E7B76-B50E-459B-8688-9E9865FC9BB2}" type="presParOf" srcId="{C096DA21-10E5-4EAF-8DC1-60647B59E1BD}" destId="{CDC775BF-6137-4401-BD10-BB57239DE06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2941956-B199-41FB-9A96-FE24BE23D0D4}"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00067853-0825-40EE-AB24-B8262050C000}">
      <dgm:prSet/>
      <dgm:spPr/>
      <dgm:t>
        <a:bodyPr/>
        <a:lstStyle/>
        <a:p>
          <a:r>
            <a:rPr lang="en-US"/>
            <a:t>11102		$93.68 </a:t>
          </a:r>
        </a:p>
      </dgm:t>
    </dgm:pt>
    <dgm:pt modelId="{B9FC26DD-D301-4DF6-81F2-173F2328E5BE}" type="parTrans" cxnId="{2A29C819-B447-45CA-8E3F-0E2B18C6C530}">
      <dgm:prSet/>
      <dgm:spPr/>
      <dgm:t>
        <a:bodyPr/>
        <a:lstStyle/>
        <a:p>
          <a:endParaRPr lang="en-US"/>
        </a:p>
      </dgm:t>
    </dgm:pt>
    <dgm:pt modelId="{6FA6FD36-A38E-4F93-8B60-CAB829D1881F}" type="sibTrans" cxnId="{2A29C819-B447-45CA-8E3F-0E2B18C6C530}">
      <dgm:prSet/>
      <dgm:spPr/>
      <dgm:t>
        <a:bodyPr/>
        <a:lstStyle/>
        <a:p>
          <a:endParaRPr lang="en-US"/>
        </a:p>
      </dgm:t>
    </dgm:pt>
    <dgm:pt modelId="{56B9A1BC-1BB7-4339-8B20-13D5EA75E3C5}">
      <dgm:prSet/>
      <dgm:spPr/>
      <dgm:t>
        <a:bodyPr/>
        <a:lstStyle/>
        <a:p>
          <a:r>
            <a:rPr lang="en-US"/>
            <a:t>11103		$50.62 </a:t>
          </a:r>
        </a:p>
      </dgm:t>
    </dgm:pt>
    <dgm:pt modelId="{937E8992-CA70-42FF-8923-4954A51041F6}" type="parTrans" cxnId="{2C57EF2A-A714-4462-8B3B-4DAEC5AC9888}">
      <dgm:prSet/>
      <dgm:spPr/>
      <dgm:t>
        <a:bodyPr/>
        <a:lstStyle/>
        <a:p>
          <a:endParaRPr lang="en-US"/>
        </a:p>
      </dgm:t>
    </dgm:pt>
    <dgm:pt modelId="{12D85AF2-6B99-4148-80D2-72C4B7288068}" type="sibTrans" cxnId="{2C57EF2A-A714-4462-8B3B-4DAEC5AC9888}">
      <dgm:prSet/>
      <dgm:spPr/>
      <dgm:t>
        <a:bodyPr/>
        <a:lstStyle/>
        <a:p>
          <a:endParaRPr lang="en-US"/>
        </a:p>
      </dgm:t>
    </dgm:pt>
    <dgm:pt modelId="{4C3C7352-53A3-4DE1-A57E-A862AFB4DF4F}">
      <dgm:prSet/>
      <dgm:spPr/>
      <dgm:t>
        <a:bodyPr/>
        <a:lstStyle/>
        <a:p>
          <a:r>
            <a:rPr lang="en-US"/>
            <a:t>11104		$117.76 </a:t>
          </a:r>
        </a:p>
      </dgm:t>
    </dgm:pt>
    <dgm:pt modelId="{8CEA7AB3-9D8E-43E2-A84C-A32B40CD6007}" type="parTrans" cxnId="{3EC14DB1-DE39-4EE1-81A2-50A309A33A65}">
      <dgm:prSet/>
      <dgm:spPr/>
      <dgm:t>
        <a:bodyPr/>
        <a:lstStyle/>
        <a:p>
          <a:endParaRPr lang="en-US"/>
        </a:p>
      </dgm:t>
    </dgm:pt>
    <dgm:pt modelId="{B9DED04B-7F2E-4985-96AA-40548EE3701F}" type="sibTrans" cxnId="{3EC14DB1-DE39-4EE1-81A2-50A309A33A65}">
      <dgm:prSet/>
      <dgm:spPr/>
      <dgm:t>
        <a:bodyPr/>
        <a:lstStyle/>
        <a:p>
          <a:endParaRPr lang="en-US"/>
        </a:p>
      </dgm:t>
    </dgm:pt>
    <dgm:pt modelId="{808E1780-74EC-49D0-950E-D181EB8B95F4}">
      <dgm:prSet/>
      <dgm:spPr/>
      <dgm:t>
        <a:bodyPr/>
        <a:lstStyle/>
        <a:p>
          <a:r>
            <a:rPr lang="en-US"/>
            <a:t>11105		$58.06 </a:t>
          </a:r>
        </a:p>
      </dgm:t>
    </dgm:pt>
    <dgm:pt modelId="{BAC684CF-7CD0-43DC-A929-1E273AB5DB16}" type="parTrans" cxnId="{BDD48584-4F07-4374-B447-F60A8EFF39D0}">
      <dgm:prSet/>
      <dgm:spPr/>
      <dgm:t>
        <a:bodyPr/>
        <a:lstStyle/>
        <a:p>
          <a:endParaRPr lang="en-US"/>
        </a:p>
      </dgm:t>
    </dgm:pt>
    <dgm:pt modelId="{03AB766F-0F5A-4113-A6AF-F1A46F5ACD19}" type="sibTrans" cxnId="{BDD48584-4F07-4374-B447-F60A8EFF39D0}">
      <dgm:prSet/>
      <dgm:spPr/>
      <dgm:t>
        <a:bodyPr/>
        <a:lstStyle/>
        <a:p>
          <a:endParaRPr lang="en-US"/>
        </a:p>
      </dgm:t>
    </dgm:pt>
    <dgm:pt modelId="{91ED2342-8A1B-4478-94F2-905F2D694123}">
      <dgm:prSet/>
      <dgm:spPr/>
      <dgm:t>
        <a:bodyPr/>
        <a:lstStyle/>
        <a:p>
          <a:r>
            <a:rPr lang="en-US"/>
            <a:t>11106		$142.57 </a:t>
          </a:r>
        </a:p>
      </dgm:t>
    </dgm:pt>
    <dgm:pt modelId="{06350EFC-DC11-4056-98F9-8A564602E570}" type="parTrans" cxnId="{C8F6098F-3E8B-4C6D-938B-3D8979BCF5B6}">
      <dgm:prSet/>
      <dgm:spPr/>
      <dgm:t>
        <a:bodyPr/>
        <a:lstStyle/>
        <a:p>
          <a:endParaRPr lang="en-US"/>
        </a:p>
      </dgm:t>
    </dgm:pt>
    <dgm:pt modelId="{4258ED92-5C31-42EB-A544-981256657683}" type="sibTrans" cxnId="{C8F6098F-3E8B-4C6D-938B-3D8979BCF5B6}">
      <dgm:prSet/>
      <dgm:spPr/>
      <dgm:t>
        <a:bodyPr/>
        <a:lstStyle/>
        <a:p>
          <a:endParaRPr lang="en-US"/>
        </a:p>
      </dgm:t>
    </dgm:pt>
    <dgm:pt modelId="{6C5842B5-BA75-48B3-A5B1-6BD2FFAFDFCB}">
      <dgm:prSet/>
      <dgm:spPr/>
      <dgm:t>
        <a:bodyPr/>
        <a:lstStyle/>
        <a:p>
          <a:r>
            <a:rPr lang="en-US"/>
            <a:t>11107		$68.50 </a:t>
          </a:r>
        </a:p>
      </dgm:t>
    </dgm:pt>
    <dgm:pt modelId="{5FE3C9CD-EA4A-4581-B377-F5A62C79A1AE}" type="parTrans" cxnId="{2EEC3EF8-BB87-4242-9004-24AFF3A880D5}">
      <dgm:prSet/>
      <dgm:spPr/>
      <dgm:t>
        <a:bodyPr/>
        <a:lstStyle/>
        <a:p>
          <a:endParaRPr lang="en-US"/>
        </a:p>
      </dgm:t>
    </dgm:pt>
    <dgm:pt modelId="{22719242-27B5-4716-925F-0FC3EBB0D2A1}" type="sibTrans" cxnId="{2EEC3EF8-BB87-4242-9004-24AFF3A880D5}">
      <dgm:prSet/>
      <dgm:spPr/>
      <dgm:t>
        <a:bodyPr/>
        <a:lstStyle/>
        <a:p>
          <a:endParaRPr lang="en-US"/>
        </a:p>
      </dgm:t>
    </dgm:pt>
    <dgm:pt modelId="{3A68EADA-F25A-40F0-8458-F61889BD90BE}" type="pres">
      <dgm:prSet presAssocID="{12941956-B199-41FB-9A96-FE24BE23D0D4}" presName="vert0" presStyleCnt="0">
        <dgm:presLayoutVars>
          <dgm:dir/>
          <dgm:animOne val="branch"/>
          <dgm:animLvl val="lvl"/>
        </dgm:presLayoutVars>
      </dgm:prSet>
      <dgm:spPr/>
    </dgm:pt>
    <dgm:pt modelId="{5531A058-ACA0-4945-8578-55AC613EB8E6}" type="pres">
      <dgm:prSet presAssocID="{00067853-0825-40EE-AB24-B8262050C000}" presName="thickLine" presStyleLbl="alignNode1" presStyleIdx="0" presStyleCnt="6"/>
      <dgm:spPr/>
    </dgm:pt>
    <dgm:pt modelId="{59BBC61C-C4E9-4618-845F-783ADFD83F62}" type="pres">
      <dgm:prSet presAssocID="{00067853-0825-40EE-AB24-B8262050C000}" presName="horz1" presStyleCnt="0"/>
      <dgm:spPr/>
    </dgm:pt>
    <dgm:pt modelId="{BA0829B7-B302-4988-B4C6-FBC55E78556C}" type="pres">
      <dgm:prSet presAssocID="{00067853-0825-40EE-AB24-B8262050C000}" presName="tx1" presStyleLbl="revTx" presStyleIdx="0" presStyleCnt="6"/>
      <dgm:spPr/>
    </dgm:pt>
    <dgm:pt modelId="{FB99BEAD-2AE5-4FBF-BD14-0B03B2809CB8}" type="pres">
      <dgm:prSet presAssocID="{00067853-0825-40EE-AB24-B8262050C000}" presName="vert1" presStyleCnt="0"/>
      <dgm:spPr/>
    </dgm:pt>
    <dgm:pt modelId="{D1B3C488-A244-4DFF-A2ED-8D5C4C856728}" type="pres">
      <dgm:prSet presAssocID="{56B9A1BC-1BB7-4339-8B20-13D5EA75E3C5}" presName="thickLine" presStyleLbl="alignNode1" presStyleIdx="1" presStyleCnt="6"/>
      <dgm:spPr/>
    </dgm:pt>
    <dgm:pt modelId="{7F07CD3C-EF4E-4C0C-A573-B59C20B6058B}" type="pres">
      <dgm:prSet presAssocID="{56B9A1BC-1BB7-4339-8B20-13D5EA75E3C5}" presName="horz1" presStyleCnt="0"/>
      <dgm:spPr/>
    </dgm:pt>
    <dgm:pt modelId="{113BEBE1-6F71-424C-9987-545C24D6812D}" type="pres">
      <dgm:prSet presAssocID="{56B9A1BC-1BB7-4339-8B20-13D5EA75E3C5}" presName="tx1" presStyleLbl="revTx" presStyleIdx="1" presStyleCnt="6"/>
      <dgm:spPr/>
    </dgm:pt>
    <dgm:pt modelId="{CAF5D0AF-9E8C-4DDD-B63D-306823C2A01F}" type="pres">
      <dgm:prSet presAssocID="{56B9A1BC-1BB7-4339-8B20-13D5EA75E3C5}" presName="vert1" presStyleCnt="0"/>
      <dgm:spPr/>
    </dgm:pt>
    <dgm:pt modelId="{BD4A26EE-F6C0-46AE-A674-7C47F7A08EC8}" type="pres">
      <dgm:prSet presAssocID="{4C3C7352-53A3-4DE1-A57E-A862AFB4DF4F}" presName="thickLine" presStyleLbl="alignNode1" presStyleIdx="2" presStyleCnt="6"/>
      <dgm:spPr/>
    </dgm:pt>
    <dgm:pt modelId="{467BC165-8637-4E20-94FA-73969BE13516}" type="pres">
      <dgm:prSet presAssocID="{4C3C7352-53A3-4DE1-A57E-A862AFB4DF4F}" presName="horz1" presStyleCnt="0"/>
      <dgm:spPr/>
    </dgm:pt>
    <dgm:pt modelId="{F634D0DF-A325-40B8-93D3-8B1EF7ADDBC5}" type="pres">
      <dgm:prSet presAssocID="{4C3C7352-53A3-4DE1-A57E-A862AFB4DF4F}" presName="tx1" presStyleLbl="revTx" presStyleIdx="2" presStyleCnt="6"/>
      <dgm:spPr/>
    </dgm:pt>
    <dgm:pt modelId="{93389C09-7E45-4B15-8998-1B1B9EC32DD2}" type="pres">
      <dgm:prSet presAssocID="{4C3C7352-53A3-4DE1-A57E-A862AFB4DF4F}" presName="vert1" presStyleCnt="0"/>
      <dgm:spPr/>
    </dgm:pt>
    <dgm:pt modelId="{66109722-8999-4901-A64A-C4D724EB3EB3}" type="pres">
      <dgm:prSet presAssocID="{808E1780-74EC-49D0-950E-D181EB8B95F4}" presName="thickLine" presStyleLbl="alignNode1" presStyleIdx="3" presStyleCnt="6"/>
      <dgm:spPr/>
    </dgm:pt>
    <dgm:pt modelId="{A0EAE354-4B2F-4458-B80C-CAF39C276A36}" type="pres">
      <dgm:prSet presAssocID="{808E1780-74EC-49D0-950E-D181EB8B95F4}" presName="horz1" presStyleCnt="0"/>
      <dgm:spPr/>
    </dgm:pt>
    <dgm:pt modelId="{144D7E95-C668-4689-B4CA-18862F276959}" type="pres">
      <dgm:prSet presAssocID="{808E1780-74EC-49D0-950E-D181EB8B95F4}" presName="tx1" presStyleLbl="revTx" presStyleIdx="3" presStyleCnt="6"/>
      <dgm:spPr/>
    </dgm:pt>
    <dgm:pt modelId="{FA43822F-4185-4814-BC5E-3367BC5315F6}" type="pres">
      <dgm:prSet presAssocID="{808E1780-74EC-49D0-950E-D181EB8B95F4}" presName="vert1" presStyleCnt="0"/>
      <dgm:spPr/>
    </dgm:pt>
    <dgm:pt modelId="{EF4038C7-B742-43CB-A200-1FB9EE3AD17F}" type="pres">
      <dgm:prSet presAssocID="{91ED2342-8A1B-4478-94F2-905F2D694123}" presName="thickLine" presStyleLbl="alignNode1" presStyleIdx="4" presStyleCnt="6"/>
      <dgm:spPr/>
    </dgm:pt>
    <dgm:pt modelId="{4AD54486-20C4-4545-B6CD-66553F0CE502}" type="pres">
      <dgm:prSet presAssocID="{91ED2342-8A1B-4478-94F2-905F2D694123}" presName="horz1" presStyleCnt="0"/>
      <dgm:spPr/>
    </dgm:pt>
    <dgm:pt modelId="{7573079C-F38A-47D2-A581-B9E4D142346F}" type="pres">
      <dgm:prSet presAssocID="{91ED2342-8A1B-4478-94F2-905F2D694123}" presName="tx1" presStyleLbl="revTx" presStyleIdx="4" presStyleCnt="6"/>
      <dgm:spPr/>
    </dgm:pt>
    <dgm:pt modelId="{C549A3FF-7B43-4F49-A6BF-917E4159DE6B}" type="pres">
      <dgm:prSet presAssocID="{91ED2342-8A1B-4478-94F2-905F2D694123}" presName="vert1" presStyleCnt="0"/>
      <dgm:spPr/>
    </dgm:pt>
    <dgm:pt modelId="{35D37A46-CE0F-476C-A360-B6F174D2DF4B}" type="pres">
      <dgm:prSet presAssocID="{6C5842B5-BA75-48B3-A5B1-6BD2FFAFDFCB}" presName="thickLine" presStyleLbl="alignNode1" presStyleIdx="5" presStyleCnt="6"/>
      <dgm:spPr/>
    </dgm:pt>
    <dgm:pt modelId="{0BB0CEF7-3AD3-4DAA-878F-D65A536769AF}" type="pres">
      <dgm:prSet presAssocID="{6C5842B5-BA75-48B3-A5B1-6BD2FFAFDFCB}" presName="horz1" presStyleCnt="0"/>
      <dgm:spPr/>
    </dgm:pt>
    <dgm:pt modelId="{3F92112C-2186-4725-BE7A-172F74EC1E75}" type="pres">
      <dgm:prSet presAssocID="{6C5842B5-BA75-48B3-A5B1-6BD2FFAFDFCB}" presName="tx1" presStyleLbl="revTx" presStyleIdx="5" presStyleCnt="6"/>
      <dgm:spPr/>
    </dgm:pt>
    <dgm:pt modelId="{EF0AEB6F-755C-4A80-8CD3-3AB6811FE300}" type="pres">
      <dgm:prSet presAssocID="{6C5842B5-BA75-48B3-A5B1-6BD2FFAFDFCB}" presName="vert1" presStyleCnt="0"/>
      <dgm:spPr/>
    </dgm:pt>
  </dgm:ptLst>
  <dgm:cxnLst>
    <dgm:cxn modelId="{2A29C819-B447-45CA-8E3F-0E2B18C6C530}" srcId="{12941956-B199-41FB-9A96-FE24BE23D0D4}" destId="{00067853-0825-40EE-AB24-B8262050C000}" srcOrd="0" destOrd="0" parTransId="{B9FC26DD-D301-4DF6-81F2-173F2328E5BE}" sibTransId="{6FA6FD36-A38E-4F93-8B60-CAB829D1881F}"/>
    <dgm:cxn modelId="{2C57EF2A-A714-4462-8B3B-4DAEC5AC9888}" srcId="{12941956-B199-41FB-9A96-FE24BE23D0D4}" destId="{56B9A1BC-1BB7-4339-8B20-13D5EA75E3C5}" srcOrd="1" destOrd="0" parTransId="{937E8992-CA70-42FF-8923-4954A51041F6}" sibTransId="{12D85AF2-6B99-4148-80D2-72C4B7288068}"/>
    <dgm:cxn modelId="{A6F7545F-F88E-49B9-8CC1-6D884959EB63}" type="presOf" srcId="{808E1780-74EC-49D0-950E-D181EB8B95F4}" destId="{144D7E95-C668-4689-B4CA-18862F276959}" srcOrd="0" destOrd="0" presId="urn:microsoft.com/office/officeart/2008/layout/LinedList"/>
    <dgm:cxn modelId="{92FB0E54-88A3-4723-BE92-9F82C1ACEBF0}" type="presOf" srcId="{00067853-0825-40EE-AB24-B8262050C000}" destId="{BA0829B7-B302-4988-B4C6-FBC55E78556C}" srcOrd="0" destOrd="0" presId="urn:microsoft.com/office/officeart/2008/layout/LinedList"/>
    <dgm:cxn modelId="{D7FDC658-1DC4-4F8C-902A-E8A5E547ADDE}" type="presOf" srcId="{56B9A1BC-1BB7-4339-8B20-13D5EA75E3C5}" destId="{113BEBE1-6F71-424C-9987-545C24D6812D}" srcOrd="0" destOrd="0" presId="urn:microsoft.com/office/officeart/2008/layout/LinedList"/>
    <dgm:cxn modelId="{BDD48584-4F07-4374-B447-F60A8EFF39D0}" srcId="{12941956-B199-41FB-9A96-FE24BE23D0D4}" destId="{808E1780-74EC-49D0-950E-D181EB8B95F4}" srcOrd="3" destOrd="0" parTransId="{BAC684CF-7CD0-43DC-A929-1E273AB5DB16}" sibTransId="{03AB766F-0F5A-4113-A6AF-F1A46F5ACD19}"/>
    <dgm:cxn modelId="{C8F6098F-3E8B-4C6D-938B-3D8979BCF5B6}" srcId="{12941956-B199-41FB-9A96-FE24BE23D0D4}" destId="{91ED2342-8A1B-4478-94F2-905F2D694123}" srcOrd="4" destOrd="0" parTransId="{06350EFC-DC11-4056-98F9-8A564602E570}" sibTransId="{4258ED92-5C31-42EB-A544-981256657683}"/>
    <dgm:cxn modelId="{A721CDA8-7156-456E-A0B0-B42454D23AE6}" type="presOf" srcId="{91ED2342-8A1B-4478-94F2-905F2D694123}" destId="{7573079C-F38A-47D2-A581-B9E4D142346F}" srcOrd="0" destOrd="0" presId="urn:microsoft.com/office/officeart/2008/layout/LinedList"/>
    <dgm:cxn modelId="{3EC14DB1-DE39-4EE1-81A2-50A309A33A65}" srcId="{12941956-B199-41FB-9A96-FE24BE23D0D4}" destId="{4C3C7352-53A3-4DE1-A57E-A862AFB4DF4F}" srcOrd="2" destOrd="0" parTransId="{8CEA7AB3-9D8E-43E2-A84C-A32B40CD6007}" sibTransId="{B9DED04B-7F2E-4985-96AA-40548EE3701F}"/>
    <dgm:cxn modelId="{C8435EC8-346B-4F35-AD29-A4D60FE7499F}" type="presOf" srcId="{6C5842B5-BA75-48B3-A5B1-6BD2FFAFDFCB}" destId="{3F92112C-2186-4725-BE7A-172F74EC1E75}" srcOrd="0" destOrd="0" presId="urn:microsoft.com/office/officeart/2008/layout/LinedList"/>
    <dgm:cxn modelId="{168D0ACE-0805-4343-AC49-7DD76E183801}" type="presOf" srcId="{4C3C7352-53A3-4DE1-A57E-A862AFB4DF4F}" destId="{F634D0DF-A325-40B8-93D3-8B1EF7ADDBC5}" srcOrd="0" destOrd="0" presId="urn:microsoft.com/office/officeart/2008/layout/LinedList"/>
    <dgm:cxn modelId="{11982ACF-3A66-4D64-B154-67CE116AC270}" type="presOf" srcId="{12941956-B199-41FB-9A96-FE24BE23D0D4}" destId="{3A68EADA-F25A-40F0-8458-F61889BD90BE}" srcOrd="0" destOrd="0" presId="urn:microsoft.com/office/officeart/2008/layout/LinedList"/>
    <dgm:cxn modelId="{2EEC3EF8-BB87-4242-9004-24AFF3A880D5}" srcId="{12941956-B199-41FB-9A96-FE24BE23D0D4}" destId="{6C5842B5-BA75-48B3-A5B1-6BD2FFAFDFCB}" srcOrd="5" destOrd="0" parTransId="{5FE3C9CD-EA4A-4581-B377-F5A62C79A1AE}" sibTransId="{22719242-27B5-4716-925F-0FC3EBB0D2A1}"/>
    <dgm:cxn modelId="{929EC323-C71F-4819-A32C-D55B8AECF46C}" type="presParOf" srcId="{3A68EADA-F25A-40F0-8458-F61889BD90BE}" destId="{5531A058-ACA0-4945-8578-55AC613EB8E6}" srcOrd="0" destOrd="0" presId="urn:microsoft.com/office/officeart/2008/layout/LinedList"/>
    <dgm:cxn modelId="{B4F53823-C05B-44F0-96E4-A36FC3FEFC7B}" type="presParOf" srcId="{3A68EADA-F25A-40F0-8458-F61889BD90BE}" destId="{59BBC61C-C4E9-4618-845F-783ADFD83F62}" srcOrd="1" destOrd="0" presId="urn:microsoft.com/office/officeart/2008/layout/LinedList"/>
    <dgm:cxn modelId="{72E95DAC-1DD0-4303-A37A-881DA7C7252B}" type="presParOf" srcId="{59BBC61C-C4E9-4618-845F-783ADFD83F62}" destId="{BA0829B7-B302-4988-B4C6-FBC55E78556C}" srcOrd="0" destOrd="0" presId="urn:microsoft.com/office/officeart/2008/layout/LinedList"/>
    <dgm:cxn modelId="{2BF5C7E0-7DD2-4DB3-9A85-AE5A0103560D}" type="presParOf" srcId="{59BBC61C-C4E9-4618-845F-783ADFD83F62}" destId="{FB99BEAD-2AE5-4FBF-BD14-0B03B2809CB8}" srcOrd="1" destOrd="0" presId="urn:microsoft.com/office/officeart/2008/layout/LinedList"/>
    <dgm:cxn modelId="{5AF8A18F-2AF0-4721-AFE7-DD2F95580037}" type="presParOf" srcId="{3A68EADA-F25A-40F0-8458-F61889BD90BE}" destId="{D1B3C488-A244-4DFF-A2ED-8D5C4C856728}" srcOrd="2" destOrd="0" presId="urn:microsoft.com/office/officeart/2008/layout/LinedList"/>
    <dgm:cxn modelId="{C7020EAE-C3C5-4BE1-8ECD-6C84487F8B8F}" type="presParOf" srcId="{3A68EADA-F25A-40F0-8458-F61889BD90BE}" destId="{7F07CD3C-EF4E-4C0C-A573-B59C20B6058B}" srcOrd="3" destOrd="0" presId="urn:microsoft.com/office/officeart/2008/layout/LinedList"/>
    <dgm:cxn modelId="{302688CD-FBD6-4152-B7D3-D1E20F23E961}" type="presParOf" srcId="{7F07CD3C-EF4E-4C0C-A573-B59C20B6058B}" destId="{113BEBE1-6F71-424C-9987-545C24D6812D}" srcOrd="0" destOrd="0" presId="urn:microsoft.com/office/officeart/2008/layout/LinedList"/>
    <dgm:cxn modelId="{2548C82F-66E3-4505-8294-749803E3C7F2}" type="presParOf" srcId="{7F07CD3C-EF4E-4C0C-A573-B59C20B6058B}" destId="{CAF5D0AF-9E8C-4DDD-B63D-306823C2A01F}" srcOrd="1" destOrd="0" presId="urn:microsoft.com/office/officeart/2008/layout/LinedList"/>
    <dgm:cxn modelId="{A1938391-F0FF-4FA9-A2B2-8E0CF1E0A45C}" type="presParOf" srcId="{3A68EADA-F25A-40F0-8458-F61889BD90BE}" destId="{BD4A26EE-F6C0-46AE-A674-7C47F7A08EC8}" srcOrd="4" destOrd="0" presId="urn:microsoft.com/office/officeart/2008/layout/LinedList"/>
    <dgm:cxn modelId="{397D1916-8B72-4A93-9536-2892ED3523E5}" type="presParOf" srcId="{3A68EADA-F25A-40F0-8458-F61889BD90BE}" destId="{467BC165-8637-4E20-94FA-73969BE13516}" srcOrd="5" destOrd="0" presId="urn:microsoft.com/office/officeart/2008/layout/LinedList"/>
    <dgm:cxn modelId="{7C2BB4C3-DFCD-4B1D-A5E0-DC495B059F31}" type="presParOf" srcId="{467BC165-8637-4E20-94FA-73969BE13516}" destId="{F634D0DF-A325-40B8-93D3-8B1EF7ADDBC5}" srcOrd="0" destOrd="0" presId="urn:microsoft.com/office/officeart/2008/layout/LinedList"/>
    <dgm:cxn modelId="{A9B82BD5-5809-43C3-9FC6-C89204970CCD}" type="presParOf" srcId="{467BC165-8637-4E20-94FA-73969BE13516}" destId="{93389C09-7E45-4B15-8998-1B1B9EC32DD2}" srcOrd="1" destOrd="0" presId="urn:microsoft.com/office/officeart/2008/layout/LinedList"/>
    <dgm:cxn modelId="{916408AB-2F5F-440C-B3DA-E405E0FB303C}" type="presParOf" srcId="{3A68EADA-F25A-40F0-8458-F61889BD90BE}" destId="{66109722-8999-4901-A64A-C4D724EB3EB3}" srcOrd="6" destOrd="0" presId="urn:microsoft.com/office/officeart/2008/layout/LinedList"/>
    <dgm:cxn modelId="{E971062F-5192-4816-B7EC-70BF45DBCC66}" type="presParOf" srcId="{3A68EADA-F25A-40F0-8458-F61889BD90BE}" destId="{A0EAE354-4B2F-4458-B80C-CAF39C276A36}" srcOrd="7" destOrd="0" presId="urn:microsoft.com/office/officeart/2008/layout/LinedList"/>
    <dgm:cxn modelId="{2FAF9909-DB87-4F52-B88C-48C0FEAD8CDA}" type="presParOf" srcId="{A0EAE354-4B2F-4458-B80C-CAF39C276A36}" destId="{144D7E95-C668-4689-B4CA-18862F276959}" srcOrd="0" destOrd="0" presId="urn:microsoft.com/office/officeart/2008/layout/LinedList"/>
    <dgm:cxn modelId="{72A327D5-36BA-4BD7-BDCF-CE3774D2948D}" type="presParOf" srcId="{A0EAE354-4B2F-4458-B80C-CAF39C276A36}" destId="{FA43822F-4185-4814-BC5E-3367BC5315F6}" srcOrd="1" destOrd="0" presId="urn:microsoft.com/office/officeart/2008/layout/LinedList"/>
    <dgm:cxn modelId="{6BBCB62D-413B-4351-A332-EE5DB3449C03}" type="presParOf" srcId="{3A68EADA-F25A-40F0-8458-F61889BD90BE}" destId="{EF4038C7-B742-43CB-A200-1FB9EE3AD17F}" srcOrd="8" destOrd="0" presId="urn:microsoft.com/office/officeart/2008/layout/LinedList"/>
    <dgm:cxn modelId="{7A8C0456-0E40-46B7-8782-006F0EAC6A37}" type="presParOf" srcId="{3A68EADA-F25A-40F0-8458-F61889BD90BE}" destId="{4AD54486-20C4-4545-B6CD-66553F0CE502}" srcOrd="9" destOrd="0" presId="urn:microsoft.com/office/officeart/2008/layout/LinedList"/>
    <dgm:cxn modelId="{AD9ACCE1-7F1B-4DC9-8536-3BA02197F9B7}" type="presParOf" srcId="{4AD54486-20C4-4545-B6CD-66553F0CE502}" destId="{7573079C-F38A-47D2-A581-B9E4D142346F}" srcOrd="0" destOrd="0" presId="urn:microsoft.com/office/officeart/2008/layout/LinedList"/>
    <dgm:cxn modelId="{652E3706-6F92-4DC7-8063-9D742F9B24F3}" type="presParOf" srcId="{4AD54486-20C4-4545-B6CD-66553F0CE502}" destId="{C549A3FF-7B43-4F49-A6BF-917E4159DE6B}" srcOrd="1" destOrd="0" presId="urn:microsoft.com/office/officeart/2008/layout/LinedList"/>
    <dgm:cxn modelId="{631F53ED-D3BE-4DD0-AA62-29F8DAB4D345}" type="presParOf" srcId="{3A68EADA-F25A-40F0-8458-F61889BD90BE}" destId="{35D37A46-CE0F-476C-A360-B6F174D2DF4B}" srcOrd="10" destOrd="0" presId="urn:microsoft.com/office/officeart/2008/layout/LinedList"/>
    <dgm:cxn modelId="{BCACAB9F-C219-402D-9BD3-DD468B317533}" type="presParOf" srcId="{3A68EADA-F25A-40F0-8458-F61889BD90BE}" destId="{0BB0CEF7-3AD3-4DAA-878F-D65A536769AF}" srcOrd="11" destOrd="0" presId="urn:microsoft.com/office/officeart/2008/layout/LinedList"/>
    <dgm:cxn modelId="{8ED507D9-099C-474C-A122-9E32AF9E3202}" type="presParOf" srcId="{0BB0CEF7-3AD3-4DAA-878F-D65A536769AF}" destId="{3F92112C-2186-4725-BE7A-172F74EC1E75}" srcOrd="0" destOrd="0" presId="urn:microsoft.com/office/officeart/2008/layout/LinedList"/>
    <dgm:cxn modelId="{FE70A3AE-30A2-4388-A94D-C2141B4EFC29}" type="presParOf" srcId="{0BB0CEF7-3AD3-4DAA-878F-D65A536769AF}" destId="{EF0AEB6F-755C-4A80-8CD3-3AB6811FE30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F0074EB-69E4-4F86-B876-00772A4306B8}"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6BE37B91-BDBB-4F17-82D4-BC3563FEB56F}">
      <dgm:prSet/>
      <dgm:spPr/>
      <dgm:t>
        <a:bodyPr/>
        <a:lstStyle/>
        <a:p>
          <a:r>
            <a:rPr lang="en-US"/>
            <a:t>Arthrography code </a:t>
          </a:r>
          <a:r>
            <a:rPr lang="en-US" b="1"/>
            <a:t>27370</a:t>
          </a:r>
          <a:r>
            <a:rPr lang="en-US"/>
            <a:t> (Injection of contrast for knee arthrography) will be deleted and replaced with </a:t>
          </a:r>
          <a:r>
            <a:rPr lang="en-US" b="1"/>
            <a:t>27369</a:t>
          </a:r>
          <a:r>
            <a:rPr lang="en-US"/>
            <a:t> (Injection procedure for contrast knee arthrography or contrast enhanced CT/MRI knee arthrography). </a:t>
          </a:r>
        </a:p>
      </dgm:t>
    </dgm:pt>
    <dgm:pt modelId="{54822CF8-ED36-4EEE-8E22-2D32F8D55C06}" type="parTrans" cxnId="{50FF6406-1DCE-449F-B106-91621DF32E54}">
      <dgm:prSet/>
      <dgm:spPr/>
      <dgm:t>
        <a:bodyPr/>
        <a:lstStyle/>
        <a:p>
          <a:endParaRPr lang="en-US"/>
        </a:p>
      </dgm:t>
    </dgm:pt>
    <dgm:pt modelId="{1E1238C3-80E8-4A4D-9BB6-57FE731CF5B0}" type="sibTrans" cxnId="{50FF6406-1DCE-449F-B106-91621DF32E54}">
      <dgm:prSet/>
      <dgm:spPr/>
      <dgm:t>
        <a:bodyPr/>
        <a:lstStyle/>
        <a:p>
          <a:endParaRPr lang="en-US"/>
        </a:p>
      </dgm:t>
    </dgm:pt>
    <dgm:pt modelId="{4A64A738-20D7-432C-B27D-AFD83DA091B6}">
      <dgm:prSet/>
      <dgm:spPr/>
      <dgm:t>
        <a:bodyPr/>
        <a:lstStyle/>
        <a:p>
          <a:r>
            <a:rPr lang="en-US"/>
            <a:t>If you need help selecting the correct image guidance codes, look no further than the detailed parenthetical guidance.</a:t>
          </a:r>
        </a:p>
      </dgm:t>
    </dgm:pt>
    <dgm:pt modelId="{C646E631-0210-412A-8F71-069B3CD0145E}" type="parTrans" cxnId="{ADC66C8D-564D-4582-894B-A33FCBE24A51}">
      <dgm:prSet/>
      <dgm:spPr/>
      <dgm:t>
        <a:bodyPr/>
        <a:lstStyle/>
        <a:p>
          <a:endParaRPr lang="en-US"/>
        </a:p>
      </dgm:t>
    </dgm:pt>
    <dgm:pt modelId="{F64D02E8-AFA4-4583-93A2-BF240971307E}" type="sibTrans" cxnId="{ADC66C8D-564D-4582-894B-A33FCBE24A51}">
      <dgm:prSet/>
      <dgm:spPr/>
      <dgm:t>
        <a:bodyPr/>
        <a:lstStyle/>
        <a:p>
          <a:endParaRPr lang="en-US"/>
        </a:p>
      </dgm:t>
    </dgm:pt>
    <dgm:pt modelId="{14973ACC-4352-4C61-AF58-886078F4406F}" type="pres">
      <dgm:prSet presAssocID="{0F0074EB-69E4-4F86-B876-00772A4306B8}" presName="vert0" presStyleCnt="0">
        <dgm:presLayoutVars>
          <dgm:dir/>
          <dgm:animOne val="branch"/>
          <dgm:animLvl val="lvl"/>
        </dgm:presLayoutVars>
      </dgm:prSet>
      <dgm:spPr/>
    </dgm:pt>
    <dgm:pt modelId="{2F903661-9EA7-4CC0-975D-2B6DE8310579}" type="pres">
      <dgm:prSet presAssocID="{6BE37B91-BDBB-4F17-82D4-BC3563FEB56F}" presName="thickLine" presStyleLbl="alignNode1" presStyleIdx="0" presStyleCnt="2"/>
      <dgm:spPr/>
    </dgm:pt>
    <dgm:pt modelId="{F555E15E-46B1-4116-8A48-58BC08CA917B}" type="pres">
      <dgm:prSet presAssocID="{6BE37B91-BDBB-4F17-82D4-BC3563FEB56F}" presName="horz1" presStyleCnt="0"/>
      <dgm:spPr/>
    </dgm:pt>
    <dgm:pt modelId="{6E824C6C-29F0-4A07-BC4B-6328F28B3BED}" type="pres">
      <dgm:prSet presAssocID="{6BE37B91-BDBB-4F17-82D4-BC3563FEB56F}" presName="tx1" presStyleLbl="revTx" presStyleIdx="0" presStyleCnt="2"/>
      <dgm:spPr/>
    </dgm:pt>
    <dgm:pt modelId="{501AB369-18D9-4886-B3D8-C1FC7A97D77A}" type="pres">
      <dgm:prSet presAssocID="{6BE37B91-BDBB-4F17-82D4-BC3563FEB56F}" presName="vert1" presStyleCnt="0"/>
      <dgm:spPr/>
    </dgm:pt>
    <dgm:pt modelId="{74AFFBFC-BCE0-4560-824E-A36A056418FE}" type="pres">
      <dgm:prSet presAssocID="{4A64A738-20D7-432C-B27D-AFD83DA091B6}" presName="thickLine" presStyleLbl="alignNode1" presStyleIdx="1" presStyleCnt="2"/>
      <dgm:spPr/>
    </dgm:pt>
    <dgm:pt modelId="{C47DE7B5-EDA1-4620-B7EA-D16ED53020A4}" type="pres">
      <dgm:prSet presAssocID="{4A64A738-20D7-432C-B27D-AFD83DA091B6}" presName="horz1" presStyleCnt="0"/>
      <dgm:spPr/>
    </dgm:pt>
    <dgm:pt modelId="{16194189-8649-4236-91D7-7728972D7C8E}" type="pres">
      <dgm:prSet presAssocID="{4A64A738-20D7-432C-B27D-AFD83DA091B6}" presName="tx1" presStyleLbl="revTx" presStyleIdx="1" presStyleCnt="2"/>
      <dgm:spPr/>
    </dgm:pt>
    <dgm:pt modelId="{3BCD654B-AFDF-4D98-914D-3E73910083AB}" type="pres">
      <dgm:prSet presAssocID="{4A64A738-20D7-432C-B27D-AFD83DA091B6}" presName="vert1" presStyleCnt="0"/>
      <dgm:spPr/>
    </dgm:pt>
  </dgm:ptLst>
  <dgm:cxnLst>
    <dgm:cxn modelId="{50FF6406-1DCE-449F-B106-91621DF32E54}" srcId="{0F0074EB-69E4-4F86-B876-00772A4306B8}" destId="{6BE37B91-BDBB-4F17-82D4-BC3563FEB56F}" srcOrd="0" destOrd="0" parTransId="{54822CF8-ED36-4EEE-8E22-2D32F8D55C06}" sibTransId="{1E1238C3-80E8-4A4D-9BB6-57FE731CF5B0}"/>
    <dgm:cxn modelId="{ADC66C8D-564D-4582-894B-A33FCBE24A51}" srcId="{0F0074EB-69E4-4F86-B876-00772A4306B8}" destId="{4A64A738-20D7-432C-B27D-AFD83DA091B6}" srcOrd="1" destOrd="0" parTransId="{C646E631-0210-412A-8F71-069B3CD0145E}" sibTransId="{F64D02E8-AFA4-4583-93A2-BF240971307E}"/>
    <dgm:cxn modelId="{E113D0B4-534F-4F14-975A-673ED25A6C44}" type="presOf" srcId="{4A64A738-20D7-432C-B27D-AFD83DA091B6}" destId="{16194189-8649-4236-91D7-7728972D7C8E}" srcOrd="0" destOrd="0" presId="urn:microsoft.com/office/officeart/2008/layout/LinedList"/>
    <dgm:cxn modelId="{46BAC9C6-6DDC-4CC1-99D5-B771DBFD3A5F}" type="presOf" srcId="{6BE37B91-BDBB-4F17-82D4-BC3563FEB56F}" destId="{6E824C6C-29F0-4A07-BC4B-6328F28B3BED}" srcOrd="0" destOrd="0" presId="urn:microsoft.com/office/officeart/2008/layout/LinedList"/>
    <dgm:cxn modelId="{7BEEC9C9-5252-4EFD-AE39-DB3F1B9ADD3A}" type="presOf" srcId="{0F0074EB-69E4-4F86-B876-00772A4306B8}" destId="{14973ACC-4352-4C61-AF58-886078F4406F}" srcOrd="0" destOrd="0" presId="urn:microsoft.com/office/officeart/2008/layout/LinedList"/>
    <dgm:cxn modelId="{7EDE0CC1-F194-453D-986C-180926A35CCF}" type="presParOf" srcId="{14973ACC-4352-4C61-AF58-886078F4406F}" destId="{2F903661-9EA7-4CC0-975D-2B6DE8310579}" srcOrd="0" destOrd="0" presId="urn:microsoft.com/office/officeart/2008/layout/LinedList"/>
    <dgm:cxn modelId="{316C3F6F-53BB-44C1-85C9-F6E89326029B}" type="presParOf" srcId="{14973ACC-4352-4C61-AF58-886078F4406F}" destId="{F555E15E-46B1-4116-8A48-58BC08CA917B}" srcOrd="1" destOrd="0" presId="urn:microsoft.com/office/officeart/2008/layout/LinedList"/>
    <dgm:cxn modelId="{28ED71C7-722B-4052-B244-40E67EC92D2F}" type="presParOf" srcId="{F555E15E-46B1-4116-8A48-58BC08CA917B}" destId="{6E824C6C-29F0-4A07-BC4B-6328F28B3BED}" srcOrd="0" destOrd="0" presId="urn:microsoft.com/office/officeart/2008/layout/LinedList"/>
    <dgm:cxn modelId="{4AFDCEB2-35AF-4204-B572-5B39C5F6BB51}" type="presParOf" srcId="{F555E15E-46B1-4116-8A48-58BC08CA917B}" destId="{501AB369-18D9-4886-B3D8-C1FC7A97D77A}" srcOrd="1" destOrd="0" presId="urn:microsoft.com/office/officeart/2008/layout/LinedList"/>
    <dgm:cxn modelId="{730A422B-7050-4B6B-9B51-543022F53571}" type="presParOf" srcId="{14973ACC-4352-4C61-AF58-886078F4406F}" destId="{74AFFBFC-BCE0-4560-824E-A36A056418FE}" srcOrd="2" destOrd="0" presId="urn:microsoft.com/office/officeart/2008/layout/LinedList"/>
    <dgm:cxn modelId="{16A09FB3-142E-4BAF-B4BE-81A42D29B855}" type="presParOf" srcId="{14973ACC-4352-4C61-AF58-886078F4406F}" destId="{C47DE7B5-EDA1-4620-B7EA-D16ED53020A4}" srcOrd="3" destOrd="0" presId="urn:microsoft.com/office/officeart/2008/layout/LinedList"/>
    <dgm:cxn modelId="{69C98F42-8A6F-4035-A8C2-100C15B8DAD6}" type="presParOf" srcId="{C47DE7B5-EDA1-4620-B7EA-D16ED53020A4}" destId="{16194189-8649-4236-91D7-7728972D7C8E}" srcOrd="0" destOrd="0" presId="urn:microsoft.com/office/officeart/2008/layout/LinedList"/>
    <dgm:cxn modelId="{35509D24-B11F-4026-A76D-CD030FC3DCB4}" type="presParOf" srcId="{C47DE7B5-EDA1-4620-B7EA-D16ED53020A4}" destId="{3BCD654B-AFDF-4D98-914D-3E73910083AB}"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6D24B15-6430-4D66-8CFE-F054AF1C8E76}" type="doc">
      <dgm:prSet loTypeId="urn:microsoft.com/office/officeart/2005/8/layout/process4" loCatId="process" qsTypeId="urn:microsoft.com/office/officeart/2005/8/quickstyle/simple2" qsCatId="simple" csTypeId="urn:microsoft.com/office/officeart/2005/8/colors/colorful5" csCatId="colorful"/>
      <dgm:spPr/>
      <dgm:t>
        <a:bodyPr/>
        <a:lstStyle/>
        <a:p>
          <a:endParaRPr lang="en-US"/>
        </a:p>
      </dgm:t>
    </dgm:pt>
    <dgm:pt modelId="{E5EED700-D308-44ED-87EB-6CD367041965}">
      <dgm:prSet/>
      <dgm:spPr/>
      <dgm:t>
        <a:bodyPr/>
        <a:lstStyle/>
        <a:p>
          <a:r>
            <a:rPr lang="en-US"/>
            <a:t>Category III codes 0387T-0391T were deleted and replaced with permanent codes </a:t>
          </a:r>
        </a:p>
      </dgm:t>
    </dgm:pt>
    <dgm:pt modelId="{D54EF043-2192-412C-8852-0CE36D14F1F4}" type="parTrans" cxnId="{2DBA482F-01A1-4ABF-B70F-44B59E3BBA37}">
      <dgm:prSet/>
      <dgm:spPr/>
      <dgm:t>
        <a:bodyPr/>
        <a:lstStyle/>
        <a:p>
          <a:endParaRPr lang="en-US"/>
        </a:p>
      </dgm:t>
    </dgm:pt>
    <dgm:pt modelId="{F1463239-1D6B-4576-857B-7A1AC23F790D}" type="sibTrans" cxnId="{2DBA482F-01A1-4ABF-B70F-44B59E3BBA37}">
      <dgm:prSet/>
      <dgm:spPr/>
      <dgm:t>
        <a:bodyPr/>
        <a:lstStyle/>
        <a:p>
          <a:endParaRPr lang="en-US"/>
        </a:p>
      </dgm:t>
    </dgm:pt>
    <dgm:pt modelId="{52F716E1-E6A7-46B3-852D-2BADC0548FAA}">
      <dgm:prSet/>
      <dgm:spPr/>
      <dgm:t>
        <a:bodyPr/>
        <a:lstStyle/>
        <a:p>
          <a:pPr algn="l"/>
          <a:r>
            <a:rPr lang="en-US" b="1" dirty="0"/>
            <a:t>33274</a:t>
          </a:r>
          <a:r>
            <a:rPr lang="en-US" dirty="0"/>
            <a:t> (Transcatheter insertion or replacement of permanent leadless pacemaker, right ventricular, including imaging guidance [eg, fluoroscopy, venous ultrasound, ventriculography, femoral venography] and device evaluation [eg, interrogation or programming], when performed) and </a:t>
          </a:r>
        </a:p>
      </dgm:t>
    </dgm:pt>
    <dgm:pt modelId="{4DA53026-0596-4D3E-8739-3E9A0C26A092}" type="parTrans" cxnId="{6E229223-20C2-400F-8804-930CAB733A5A}">
      <dgm:prSet/>
      <dgm:spPr/>
      <dgm:t>
        <a:bodyPr/>
        <a:lstStyle/>
        <a:p>
          <a:endParaRPr lang="en-US"/>
        </a:p>
      </dgm:t>
    </dgm:pt>
    <dgm:pt modelId="{E2F82164-43FB-4FF5-863D-56D20E547D6B}" type="sibTrans" cxnId="{6E229223-20C2-400F-8804-930CAB733A5A}">
      <dgm:prSet/>
      <dgm:spPr/>
      <dgm:t>
        <a:bodyPr/>
        <a:lstStyle/>
        <a:p>
          <a:endParaRPr lang="en-US"/>
        </a:p>
      </dgm:t>
    </dgm:pt>
    <dgm:pt modelId="{7C05FF07-F369-4A57-8154-9186FF366FE6}">
      <dgm:prSet/>
      <dgm:spPr/>
      <dgm:t>
        <a:bodyPr/>
        <a:lstStyle/>
        <a:p>
          <a:pPr algn="l"/>
          <a:r>
            <a:rPr lang="en-US" b="1" dirty="0"/>
            <a:t>33275</a:t>
          </a:r>
          <a:r>
            <a:rPr lang="en-US" dirty="0"/>
            <a:t> (Transcatheter removal of permanent leadless pacemaker, right ventricular).</a:t>
          </a:r>
        </a:p>
      </dgm:t>
    </dgm:pt>
    <dgm:pt modelId="{048C0255-4D77-4949-8423-B2DDE7B795A9}" type="parTrans" cxnId="{AB535738-4DF0-4D1D-8246-5BC8ACEB6F68}">
      <dgm:prSet/>
      <dgm:spPr/>
      <dgm:t>
        <a:bodyPr/>
        <a:lstStyle/>
        <a:p>
          <a:endParaRPr lang="en-US"/>
        </a:p>
      </dgm:t>
    </dgm:pt>
    <dgm:pt modelId="{BA3D02D1-F028-4448-82E7-B9951F5AC8BF}" type="sibTrans" cxnId="{AB535738-4DF0-4D1D-8246-5BC8ACEB6F68}">
      <dgm:prSet/>
      <dgm:spPr/>
      <dgm:t>
        <a:bodyPr/>
        <a:lstStyle/>
        <a:p>
          <a:endParaRPr lang="en-US"/>
        </a:p>
      </dgm:t>
    </dgm:pt>
    <dgm:pt modelId="{33A9FAA6-C12C-49A3-9062-6F393D63756B}" type="pres">
      <dgm:prSet presAssocID="{86D24B15-6430-4D66-8CFE-F054AF1C8E76}" presName="Name0" presStyleCnt="0">
        <dgm:presLayoutVars>
          <dgm:dir/>
          <dgm:animLvl val="lvl"/>
          <dgm:resizeHandles val="exact"/>
        </dgm:presLayoutVars>
      </dgm:prSet>
      <dgm:spPr/>
    </dgm:pt>
    <dgm:pt modelId="{4724E4FD-1B3D-49FD-9EA9-6C2FA38F4A78}" type="pres">
      <dgm:prSet presAssocID="{E5EED700-D308-44ED-87EB-6CD367041965}" presName="boxAndChildren" presStyleCnt="0"/>
      <dgm:spPr/>
    </dgm:pt>
    <dgm:pt modelId="{40D08404-DC18-4062-8D1E-D36C13AD3F6F}" type="pres">
      <dgm:prSet presAssocID="{E5EED700-D308-44ED-87EB-6CD367041965}" presName="parentTextBox" presStyleLbl="node1" presStyleIdx="0" presStyleCnt="1"/>
      <dgm:spPr/>
    </dgm:pt>
    <dgm:pt modelId="{A6B894CA-E3BB-4FDD-ADE7-BEC906D499BA}" type="pres">
      <dgm:prSet presAssocID="{E5EED700-D308-44ED-87EB-6CD367041965}" presName="entireBox" presStyleLbl="node1" presStyleIdx="0" presStyleCnt="1"/>
      <dgm:spPr/>
    </dgm:pt>
    <dgm:pt modelId="{5AF4B32D-0DD5-4D98-B484-51B21C49EFE2}" type="pres">
      <dgm:prSet presAssocID="{E5EED700-D308-44ED-87EB-6CD367041965}" presName="descendantBox" presStyleCnt="0"/>
      <dgm:spPr/>
    </dgm:pt>
    <dgm:pt modelId="{0FB4C276-485C-4BE5-8517-D4177203D89E}" type="pres">
      <dgm:prSet presAssocID="{52F716E1-E6A7-46B3-852D-2BADC0548FAA}" presName="childTextBox" presStyleLbl="fgAccFollowNode1" presStyleIdx="0" presStyleCnt="2">
        <dgm:presLayoutVars>
          <dgm:bulletEnabled val="1"/>
        </dgm:presLayoutVars>
      </dgm:prSet>
      <dgm:spPr/>
    </dgm:pt>
    <dgm:pt modelId="{8888305F-60F3-4552-9B87-4711C5ABB5BC}" type="pres">
      <dgm:prSet presAssocID="{7C05FF07-F369-4A57-8154-9186FF366FE6}" presName="childTextBox" presStyleLbl="fgAccFollowNode1" presStyleIdx="1" presStyleCnt="2">
        <dgm:presLayoutVars>
          <dgm:bulletEnabled val="1"/>
        </dgm:presLayoutVars>
      </dgm:prSet>
      <dgm:spPr/>
    </dgm:pt>
  </dgm:ptLst>
  <dgm:cxnLst>
    <dgm:cxn modelId="{6E229223-20C2-400F-8804-930CAB733A5A}" srcId="{E5EED700-D308-44ED-87EB-6CD367041965}" destId="{52F716E1-E6A7-46B3-852D-2BADC0548FAA}" srcOrd="0" destOrd="0" parTransId="{4DA53026-0596-4D3E-8739-3E9A0C26A092}" sibTransId="{E2F82164-43FB-4FF5-863D-56D20E547D6B}"/>
    <dgm:cxn modelId="{7B0F7A28-D684-4365-91F3-EB3258216E71}" type="presOf" srcId="{86D24B15-6430-4D66-8CFE-F054AF1C8E76}" destId="{33A9FAA6-C12C-49A3-9062-6F393D63756B}" srcOrd="0" destOrd="0" presId="urn:microsoft.com/office/officeart/2005/8/layout/process4"/>
    <dgm:cxn modelId="{2DBA482F-01A1-4ABF-B70F-44B59E3BBA37}" srcId="{86D24B15-6430-4D66-8CFE-F054AF1C8E76}" destId="{E5EED700-D308-44ED-87EB-6CD367041965}" srcOrd="0" destOrd="0" parTransId="{D54EF043-2192-412C-8852-0CE36D14F1F4}" sibTransId="{F1463239-1D6B-4576-857B-7A1AC23F790D}"/>
    <dgm:cxn modelId="{AB535738-4DF0-4D1D-8246-5BC8ACEB6F68}" srcId="{E5EED700-D308-44ED-87EB-6CD367041965}" destId="{7C05FF07-F369-4A57-8154-9186FF366FE6}" srcOrd="1" destOrd="0" parTransId="{048C0255-4D77-4949-8423-B2DDE7B795A9}" sibTransId="{BA3D02D1-F028-4448-82E7-B9951F5AC8BF}"/>
    <dgm:cxn modelId="{ABA87D44-336F-4E61-895F-4A6200D92A33}" type="presOf" srcId="{7C05FF07-F369-4A57-8154-9186FF366FE6}" destId="{8888305F-60F3-4552-9B87-4711C5ABB5BC}" srcOrd="0" destOrd="0" presId="urn:microsoft.com/office/officeart/2005/8/layout/process4"/>
    <dgm:cxn modelId="{135D0357-8423-4F2C-9926-838926E649DB}" type="presOf" srcId="{52F716E1-E6A7-46B3-852D-2BADC0548FAA}" destId="{0FB4C276-485C-4BE5-8517-D4177203D89E}" srcOrd="0" destOrd="0" presId="urn:microsoft.com/office/officeart/2005/8/layout/process4"/>
    <dgm:cxn modelId="{18F07A87-ABD8-4252-BA02-04190E67B0C9}" type="presOf" srcId="{E5EED700-D308-44ED-87EB-6CD367041965}" destId="{40D08404-DC18-4062-8D1E-D36C13AD3F6F}" srcOrd="0" destOrd="0" presId="urn:microsoft.com/office/officeart/2005/8/layout/process4"/>
    <dgm:cxn modelId="{CEE4A1FC-072F-4D74-9C13-4D4B2881E5F1}" type="presOf" srcId="{E5EED700-D308-44ED-87EB-6CD367041965}" destId="{A6B894CA-E3BB-4FDD-ADE7-BEC906D499BA}" srcOrd="1" destOrd="0" presId="urn:microsoft.com/office/officeart/2005/8/layout/process4"/>
    <dgm:cxn modelId="{1CC967C5-372D-4FD2-9931-AC6ECE794840}" type="presParOf" srcId="{33A9FAA6-C12C-49A3-9062-6F393D63756B}" destId="{4724E4FD-1B3D-49FD-9EA9-6C2FA38F4A78}" srcOrd="0" destOrd="0" presId="urn:microsoft.com/office/officeart/2005/8/layout/process4"/>
    <dgm:cxn modelId="{A1554D9E-5BDB-4DCB-B8DA-34D2063C387D}" type="presParOf" srcId="{4724E4FD-1B3D-49FD-9EA9-6C2FA38F4A78}" destId="{40D08404-DC18-4062-8D1E-D36C13AD3F6F}" srcOrd="0" destOrd="0" presId="urn:microsoft.com/office/officeart/2005/8/layout/process4"/>
    <dgm:cxn modelId="{7D71587D-A079-4612-9EC0-23CDE9B3768E}" type="presParOf" srcId="{4724E4FD-1B3D-49FD-9EA9-6C2FA38F4A78}" destId="{A6B894CA-E3BB-4FDD-ADE7-BEC906D499BA}" srcOrd="1" destOrd="0" presId="urn:microsoft.com/office/officeart/2005/8/layout/process4"/>
    <dgm:cxn modelId="{15DFC92F-E8FB-4070-8CD8-94F3CAC78239}" type="presParOf" srcId="{4724E4FD-1B3D-49FD-9EA9-6C2FA38F4A78}" destId="{5AF4B32D-0DD5-4D98-B484-51B21C49EFE2}" srcOrd="2" destOrd="0" presId="urn:microsoft.com/office/officeart/2005/8/layout/process4"/>
    <dgm:cxn modelId="{CA272326-88C6-48A8-8B0A-CD65629A47FE}" type="presParOf" srcId="{5AF4B32D-0DD5-4D98-B484-51B21C49EFE2}" destId="{0FB4C276-485C-4BE5-8517-D4177203D89E}" srcOrd="0" destOrd="0" presId="urn:microsoft.com/office/officeart/2005/8/layout/process4"/>
    <dgm:cxn modelId="{BF848A74-C3D3-41F0-8D6D-520018A0D880}" type="presParOf" srcId="{5AF4B32D-0DD5-4D98-B484-51B21C49EFE2}" destId="{8888305F-60F3-4552-9B87-4711C5ABB5BC}" srcOrd="1"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D6A6605-F1F1-4F5C-80A8-6C86C4745081}"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7AB97CA-8868-4C7D-B9AE-4DE18C60FD63}">
      <dgm:prSet/>
      <dgm:spPr/>
      <dgm:t>
        <a:bodyPr/>
        <a:lstStyle/>
        <a:p>
          <a:r>
            <a:rPr lang="en-US" dirty="0"/>
            <a:t>43762 is reported for the percutaneous gastrostomy tube </a:t>
          </a:r>
          <a:r>
            <a:rPr lang="en-US" b="1" dirty="0"/>
            <a:t>replacement</a:t>
          </a:r>
          <a:r>
            <a:rPr lang="en-US" dirty="0"/>
            <a:t> including removal without imaging or endoscopic guidance not requiring revision of the gastrostomy tract and</a:t>
          </a:r>
        </a:p>
      </dgm:t>
    </dgm:pt>
    <dgm:pt modelId="{FCC035D6-4985-41E3-A2A5-9DFCFCAE16DD}" type="parTrans" cxnId="{DF8E77FB-DCB5-43C4-B5C1-D70DD216FE9F}">
      <dgm:prSet/>
      <dgm:spPr/>
      <dgm:t>
        <a:bodyPr/>
        <a:lstStyle/>
        <a:p>
          <a:endParaRPr lang="en-US"/>
        </a:p>
      </dgm:t>
    </dgm:pt>
    <dgm:pt modelId="{D8D9637D-BEE8-4571-8DC2-960AEFFBCFCB}" type="sibTrans" cxnId="{DF8E77FB-DCB5-43C4-B5C1-D70DD216FE9F}">
      <dgm:prSet/>
      <dgm:spPr/>
      <dgm:t>
        <a:bodyPr/>
        <a:lstStyle/>
        <a:p>
          <a:endParaRPr lang="en-US"/>
        </a:p>
      </dgm:t>
    </dgm:pt>
    <dgm:pt modelId="{2E23DBEA-18A1-4021-B924-BF41EA414D42}">
      <dgm:prSet/>
      <dgm:spPr/>
      <dgm:t>
        <a:bodyPr/>
        <a:lstStyle/>
        <a:p>
          <a:r>
            <a:rPr lang="en-US" dirty="0"/>
            <a:t>43763 requires </a:t>
          </a:r>
          <a:r>
            <a:rPr lang="en-US" b="1" dirty="0"/>
            <a:t>revision</a:t>
          </a:r>
          <a:r>
            <a:rPr lang="en-US" dirty="0"/>
            <a:t> of gastrostomy tract. These codes were added to define simple versus complex replacement of a percutaneous gastrostomy tube.</a:t>
          </a:r>
        </a:p>
      </dgm:t>
    </dgm:pt>
    <dgm:pt modelId="{0C2DE079-AE58-405A-BE06-2BD36345BD1B}" type="parTrans" cxnId="{673E2DCF-91CC-4876-AA86-621D17478D35}">
      <dgm:prSet/>
      <dgm:spPr/>
      <dgm:t>
        <a:bodyPr/>
        <a:lstStyle/>
        <a:p>
          <a:endParaRPr lang="en-US"/>
        </a:p>
      </dgm:t>
    </dgm:pt>
    <dgm:pt modelId="{8347EB1E-9F2B-4E42-AAD4-42CF490FD279}" type="sibTrans" cxnId="{673E2DCF-91CC-4876-AA86-621D17478D35}">
      <dgm:prSet/>
      <dgm:spPr/>
      <dgm:t>
        <a:bodyPr/>
        <a:lstStyle/>
        <a:p>
          <a:endParaRPr lang="en-US"/>
        </a:p>
      </dgm:t>
    </dgm:pt>
    <dgm:pt modelId="{3EA2C416-EAEC-4DE5-A929-5A42308DB3A6}" type="pres">
      <dgm:prSet presAssocID="{FD6A6605-F1F1-4F5C-80A8-6C86C4745081}" presName="vert0" presStyleCnt="0">
        <dgm:presLayoutVars>
          <dgm:dir/>
          <dgm:animOne val="branch"/>
          <dgm:animLvl val="lvl"/>
        </dgm:presLayoutVars>
      </dgm:prSet>
      <dgm:spPr/>
    </dgm:pt>
    <dgm:pt modelId="{DE0AA140-2AEF-4FF0-A11B-52066BB2B29B}" type="pres">
      <dgm:prSet presAssocID="{57AB97CA-8868-4C7D-B9AE-4DE18C60FD63}" presName="thickLine" presStyleLbl="alignNode1" presStyleIdx="0" presStyleCnt="2"/>
      <dgm:spPr/>
    </dgm:pt>
    <dgm:pt modelId="{327BF506-7C5A-4AE3-A687-6A8B8B1966DF}" type="pres">
      <dgm:prSet presAssocID="{57AB97CA-8868-4C7D-B9AE-4DE18C60FD63}" presName="horz1" presStyleCnt="0"/>
      <dgm:spPr/>
    </dgm:pt>
    <dgm:pt modelId="{B60C06EC-457D-4CA6-9250-F632BBE0942C}" type="pres">
      <dgm:prSet presAssocID="{57AB97CA-8868-4C7D-B9AE-4DE18C60FD63}" presName="tx1" presStyleLbl="revTx" presStyleIdx="0" presStyleCnt="2"/>
      <dgm:spPr/>
    </dgm:pt>
    <dgm:pt modelId="{17F1FEE7-D85E-4E3C-8AA3-F5C1B7C6CBC7}" type="pres">
      <dgm:prSet presAssocID="{57AB97CA-8868-4C7D-B9AE-4DE18C60FD63}" presName="vert1" presStyleCnt="0"/>
      <dgm:spPr/>
    </dgm:pt>
    <dgm:pt modelId="{4DE82930-940F-4250-B85E-5D4CCA0E64EF}" type="pres">
      <dgm:prSet presAssocID="{2E23DBEA-18A1-4021-B924-BF41EA414D42}" presName="thickLine" presStyleLbl="alignNode1" presStyleIdx="1" presStyleCnt="2"/>
      <dgm:spPr/>
    </dgm:pt>
    <dgm:pt modelId="{FAEC4F71-68E8-43CE-A54C-404BFEE06BC8}" type="pres">
      <dgm:prSet presAssocID="{2E23DBEA-18A1-4021-B924-BF41EA414D42}" presName="horz1" presStyleCnt="0"/>
      <dgm:spPr/>
    </dgm:pt>
    <dgm:pt modelId="{75CBDFE9-C5FA-476B-AE2C-36AE35F22655}" type="pres">
      <dgm:prSet presAssocID="{2E23DBEA-18A1-4021-B924-BF41EA414D42}" presName="tx1" presStyleLbl="revTx" presStyleIdx="1" presStyleCnt="2"/>
      <dgm:spPr/>
    </dgm:pt>
    <dgm:pt modelId="{93C5EEEB-5FE4-41FC-BD70-C877B5071C4E}" type="pres">
      <dgm:prSet presAssocID="{2E23DBEA-18A1-4021-B924-BF41EA414D42}" presName="vert1" presStyleCnt="0"/>
      <dgm:spPr/>
    </dgm:pt>
  </dgm:ptLst>
  <dgm:cxnLst>
    <dgm:cxn modelId="{F350F008-CB4D-4F6E-8E0B-B31A978A7587}" type="presOf" srcId="{FD6A6605-F1F1-4F5C-80A8-6C86C4745081}" destId="{3EA2C416-EAEC-4DE5-A929-5A42308DB3A6}" srcOrd="0" destOrd="0" presId="urn:microsoft.com/office/officeart/2008/layout/LinedList"/>
    <dgm:cxn modelId="{EC6EC278-1B85-402F-8084-1199B2267520}" type="presOf" srcId="{2E23DBEA-18A1-4021-B924-BF41EA414D42}" destId="{75CBDFE9-C5FA-476B-AE2C-36AE35F22655}" srcOrd="0" destOrd="0" presId="urn:microsoft.com/office/officeart/2008/layout/LinedList"/>
    <dgm:cxn modelId="{CA7E3D81-D56C-4D9E-A3DA-0C7D363910AC}" type="presOf" srcId="{57AB97CA-8868-4C7D-B9AE-4DE18C60FD63}" destId="{B60C06EC-457D-4CA6-9250-F632BBE0942C}" srcOrd="0" destOrd="0" presId="urn:microsoft.com/office/officeart/2008/layout/LinedList"/>
    <dgm:cxn modelId="{673E2DCF-91CC-4876-AA86-621D17478D35}" srcId="{FD6A6605-F1F1-4F5C-80A8-6C86C4745081}" destId="{2E23DBEA-18A1-4021-B924-BF41EA414D42}" srcOrd="1" destOrd="0" parTransId="{0C2DE079-AE58-405A-BE06-2BD36345BD1B}" sibTransId="{8347EB1E-9F2B-4E42-AAD4-42CF490FD279}"/>
    <dgm:cxn modelId="{DF8E77FB-DCB5-43C4-B5C1-D70DD216FE9F}" srcId="{FD6A6605-F1F1-4F5C-80A8-6C86C4745081}" destId="{57AB97CA-8868-4C7D-B9AE-4DE18C60FD63}" srcOrd="0" destOrd="0" parTransId="{FCC035D6-4985-41E3-A2A5-9DFCFCAE16DD}" sibTransId="{D8D9637D-BEE8-4571-8DC2-960AEFFBCFCB}"/>
    <dgm:cxn modelId="{5D15F12F-1CA2-44CB-974B-F956F3508A1D}" type="presParOf" srcId="{3EA2C416-EAEC-4DE5-A929-5A42308DB3A6}" destId="{DE0AA140-2AEF-4FF0-A11B-52066BB2B29B}" srcOrd="0" destOrd="0" presId="urn:microsoft.com/office/officeart/2008/layout/LinedList"/>
    <dgm:cxn modelId="{6529F55D-F266-4EC5-A207-A37AA0EC1064}" type="presParOf" srcId="{3EA2C416-EAEC-4DE5-A929-5A42308DB3A6}" destId="{327BF506-7C5A-4AE3-A687-6A8B8B1966DF}" srcOrd="1" destOrd="0" presId="urn:microsoft.com/office/officeart/2008/layout/LinedList"/>
    <dgm:cxn modelId="{176FC105-6783-4D50-A033-20F438B530A1}" type="presParOf" srcId="{327BF506-7C5A-4AE3-A687-6A8B8B1966DF}" destId="{B60C06EC-457D-4CA6-9250-F632BBE0942C}" srcOrd="0" destOrd="0" presId="urn:microsoft.com/office/officeart/2008/layout/LinedList"/>
    <dgm:cxn modelId="{9ED8719B-2F5E-4483-B3B1-E5AF8DB44C63}" type="presParOf" srcId="{327BF506-7C5A-4AE3-A687-6A8B8B1966DF}" destId="{17F1FEE7-D85E-4E3C-8AA3-F5C1B7C6CBC7}" srcOrd="1" destOrd="0" presId="urn:microsoft.com/office/officeart/2008/layout/LinedList"/>
    <dgm:cxn modelId="{5565479A-7EEA-4A76-A368-AFB2D126F2A1}" type="presParOf" srcId="{3EA2C416-EAEC-4DE5-A929-5A42308DB3A6}" destId="{4DE82930-940F-4250-B85E-5D4CCA0E64EF}" srcOrd="2" destOrd="0" presId="urn:microsoft.com/office/officeart/2008/layout/LinedList"/>
    <dgm:cxn modelId="{84ADC6EB-C3B2-4FD3-96DF-A44059FFD411}" type="presParOf" srcId="{3EA2C416-EAEC-4DE5-A929-5A42308DB3A6}" destId="{FAEC4F71-68E8-43CE-A54C-404BFEE06BC8}" srcOrd="3" destOrd="0" presId="urn:microsoft.com/office/officeart/2008/layout/LinedList"/>
    <dgm:cxn modelId="{B0700DA3-C68B-47F6-AE13-E631E4ECC083}" type="presParOf" srcId="{FAEC4F71-68E8-43CE-A54C-404BFEE06BC8}" destId="{75CBDFE9-C5FA-476B-AE2C-36AE35F22655}" srcOrd="0" destOrd="0" presId="urn:microsoft.com/office/officeart/2008/layout/LinedList"/>
    <dgm:cxn modelId="{6F97D482-E6E0-4930-A99A-AFE8A779200B}" type="presParOf" srcId="{FAEC4F71-68E8-43CE-A54C-404BFEE06BC8}" destId="{93C5EEEB-5FE4-41FC-BD70-C877B5071C4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EE8E7-5A83-430A-8B5C-244047A434A7}">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DA8F5-6E53-4474-92C1-12033AF9DBA5}">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Brief communication technology-based service, e.g. virtual check-in (HCPCS code G2012) and</a:t>
          </a:r>
        </a:p>
      </dsp:txBody>
      <dsp:txXfrm>
        <a:off x="0" y="0"/>
        <a:ext cx="6492875" cy="2552700"/>
      </dsp:txXfrm>
    </dsp:sp>
    <dsp:sp modelId="{6D667EF5-5BA9-4231-97F4-B334478E666C}">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D7339B-01BC-4C02-A414-6C17E132E711}">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Remote evaluation of recorded video and/or images submitted by an established patient (HCPCS code G2010)</a:t>
          </a:r>
        </a:p>
      </dsp:txBody>
      <dsp:txXfrm>
        <a:off x="0" y="2552700"/>
        <a:ext cx="6492875" cy="255270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CAEB91-910B-41CD-8BF0-8E74B3BBE466}">
      <dsp:nvSpPr>
        <dsp:cNvPr id="0" name=""/>
        <dsp:cNvSpPr/>
      </dsp:nvSpPr>
      <dsp:spPr>
        <a:xfrm>
          <a:off x="0" y="2442"/>
          <a:ext cx="6513603" cy="1238008"/>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4C2BD01-931F-411A-8364-7E601F6DE34C}">
      <dsp:nvSpPr>
        <dsp:cNvPr id="0" name=""/>
        <dsp:cNvSpPr/>
      </dsp:nvSpPr>
      <dsp:spPr>
        <a:xfrm>
          <a:off x="374497" y="280994"/>
          <a:ext cx="680904" cy="68090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3DBD1F6-A347-47FD-84C2-BE515F5FE738}">
      <dsp:nvSpPr>
        <dsp:cNvPr id="0" name=""/>
        <dsp:cNvSpPr/>
      </dsp:nvSpPr>
      <dsp:spPr>
        <a:xfrm>
          <a:off x="1429899" y="2442"/>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90000"/>
            </a:lnSpc>
            <a:spcBef>
              <a:spcPct val="0"/>
            </a:spcBef>
            <a:spcAft>
              <a:spcPct val="35000"/>
            </a:spcAft>
            <a:buNone/>
          </a:pPr>
          <a:r>
            <a:rPr lang="en-US" sz="1400" b="1" kern="1200"/>
            <a:t>77046</a:t>
          </a:r>
          <a:r>
            <a:rPr lang="en-US" sz="1400" kern="1200"/>
            <a:t> Magnetic resonance imaging, breast, without contrast material unilateral</a:t>
          </a:r>
        </a:p>
      </dsp:txBody>
      <dsp:txXfrm>
        <a:off x="1429899" y="2442"/>
        <a:ext cx="5083704" cy="1238008"/>
      </dsp:txXfrm>
    </dsp:sp>
    <dsp:sp modelId="{B1216D26-22F4-4334-B2C0-2EE34CDDCBC3}">
      <dsp:nvSpPr>
        <dsp:cNvPr id="0" name=""/>
        <dsp:cNvSpPr/>
      </dsp:nvSpPr>
      <dsp:spPr>
        <a:xfrm>
          <a:off x="0" y="1549953"/>
          <a:ext cx="6513603" cy="1238008"/>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E97A243-D114-408F-8438-85E16739E6DF}">
      <dsp:nvSpPr>
        <dsp:cNvPr id="0" name=""/>
        <dsp:cNvSpPr/>
      </dsp:nvSpPr>
      <dsp:spPr>
        <a:xfrm>
          <a:off x="374497" y="1828505"/>
          <a:ext cx="680904" cy="68090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9BA4DA1-61D0-4DA7-9E82-8B14A03B32B2}">
      <dsp:nvSpPr>
        <dsp:cNvPr id="0" name=""/>
        <dsp:cNvSpPr/>
      </dsp:nvSpPr>
      <dsp:spPr>
        <a:xfrm>
          <a:off x="1429899" y="1549953"/>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90000"/>
            </a:lnSpc>
            <a:spcBef>
              <a:spcPct val="0"/>
            </a:spcBef>
            <a:spcAft>
              <a:spcPct val="35000"/>
            </a:spcAft>
            <a:buNone/>
          </a:pPr>
          <a:r>
            <a:rPr lang="en-US" sz="1400" b="1" kern="1200"/>
            <a:t>77047</a:t>
          </a:r>
          <a:r>
            <a:rPr lang="en-US" sz="1400" kern="1200"/>
            <a:t> 	bilateral </a:t>
          </a:r>
        </a:p>
      </dsp:txBody>
      <dsp:txXfrm>
        <a:off x="1429899" y="1549953"/>
        <a:ext cx="5083704" cy="1238008"/>
      </dsp:txXfrm>
    </dsp:sp>
    <dsp:sp modelId="{6D7FBCE0-4DE5-4932-898C-81743E6870E4}">
      <dsp:nvSpPr>
        <dsp:cNvPr id="0" name=""/>
        <dsp:cNvSpPr/>
      </dsp:nvSpPr>
      <dsp:spPr>
        <a:xfrm>
          <a:off x="0" y="3097464"/>
          <a:ext cx="6513603" cy="1238008"/>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79D1DEA-E3B5-419A-BDE7-1F1D24C8B0AF}">
      <dsp:nvSpPr>
        <dsp:cNvPr id="0" name=""/>
        <dsp:cNvSpPr/>
      </dsp:nvSpPr>
      <dsp:spPr>
        <a:xfrm>
          <a:off x="374497" y="3376015"/>
          <a:ext cx="680904" cy="68090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7FA823E-0C98-4A52-8347-A5EC4596FDC3}">
      <dsp:nvSpPr>
        <dsp:cNvPr id="0" name=""/>
        <dsp:cNvSpPr/>
      </dsp:nvSpPr>
      <dsp:spPr>
        <a:xfrm>
          <a:off x="1429899" y="3097464"/>
          <a:ext cx="5083704"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90000"/>
            </a:lnSpc>
            <a:spcBef>
              <a:spcPct val="0"/>
            </a:spcBef>
            <a:spcAft>
              <a:spcPct val="35000"/>
            </a:spcAft>
            <a:buNone/>
          </a:pPr>
          <a:r>
            <a:rPr lang="en-US" sz="1400" b="1" kern="1200"/>
            <a:t>77048</a:t>
          </a:r>
          <a:r>
            <a:rPr lang="en-US" sz="1400" kern="1200"/>
            <a:t> Magnetic resonance imaging, breast, without and with contrast material(s), including computer-aided detection (CAD real-time lesion detection, characterization and pharmacokinetic analysis), when performed unilateral 3 CPT Changes: </a:t>
          </a:r>
        </a:p>
      </dsp:txBody>
      <dsp:txXfrm>
        <a:off x="1429899" y="3097464"/>
        <a:ext cx="5083704" cy="1238008"/>
      </dsp:txXfrm>
    </dsp:sp>
    <dsp:sp modelId="{CAA2B78C-4FB0-4D5E-9C7D-BDA7B1E96A83}">
      <dsp:nvSpPr>
        <dsp:cNvPr id="0" name=""/>
        <dsp:cNvSpPr/>
      </dsp:nvSpPr>
      <dsp:spPr>
        <a:xfrm>
          <a:off x="0" y="4644974"/>
          <a:ext cx="6513603" cy="1238008"/>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4E607CA-4A5F-41C7-8EE3-B0E7C606E655}">
      <dsp:nvSpPr>
        <dsp:cNvPr id="0" name=""/>
        <dsp:cNvSpPr/>
      </dsp:nvSpPr>
      <dsp:spPr>
        <a:xfrm>
          <a:off x="374497" y="4923526"/>
          <a:ext cx="680904" cy="68090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41C3FDD9-80AA-49EA-87DE-5A303E79A6DB}">
      <dsp:nvSpPr>
        <dsp:cNvPr id="0" name=""/>
        <dsp:cNvSpPr/>
      </dsp:nvSpPr>
      <dsp:spPr>
        <a:xfrm>
          <a:off x="1429899" y="4644974"/>
          <a:ext cx="2931121"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622300">
            <a:lnSpc>
              <a:spcPct val="90000"/>
            </a:lnSpc>
            <a:spcBef>
              <a:spcPct val="0"/>
            </a:spcBef>
            <a:spcAft>
              <a:spcPct val="35000"/>
            </a:spcAft>
            <a:buNone/>
          </a:pPr>
          <a:r>
            <a:rPr lang="en-US" sz="1400" b="1" kern="1200"/>
            <a:t>77049</a:t>
          </a:r>
          <a:r>
            <a:rPr lang="en-US" sz="1400" kern="1200"/>
            <a:t> 	bilateral </a:t>
          </a:r>
        </a:p>
      </dsp:txBody>
      <dsp:txXfrm>
        <a:off x="1429899" y="4644974"/>
        <a:ext cx="2931121" cy="1238008"/>
      </dsp:txXfrm>
    </dsp:sp>
    <dsp:sp modelId="{8BC5FD7B-2B40-4D45-9A6D-5264917147E8}">
      <dsp:nvSpPr>
        <dsp:cNvPr id="0" name=""/>
        <dsp:cNvSpPr/>
      </dsp:nvSpPr>
      <dsp:spPr>
        <a:xfrm>
          <a:off x="4361021" y="4644974"/>
          <a:ext cx="2152582" cy="12380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023" tIns="131023" rIns="131023" bIns="131023" numCol="1" spcCol="1270" anchor="ctr" anchorCtr="0">
          <a:noAutofit/>
        </a:bodyPr>
        <a:lstStyle/>
        <a:p>
          <a:pPr marL="0" lvl="0" indent="0" algn="l" defTabSz="488950">
            <a:lnSpc>
              <a:spcPct val="90000"/>
            </a:lnSpc>
            <a:spcBef>
              <a:spcPct val="0"/>
            </a:spcBef>
            <a:spcAft>
              <a:spcPct val="35000"/>
            </a:spcAft>
            <a:buNone/>
          </a:pPr>
          <a:r>
            <a:rPr lang="en-US" sz="1100" kern="1200"/>
            <a:t>(77051 has been deleted. To report, see 77065, 77066) (77052 has been deleted. To report, use 77067</a:t>
          </a:r>
        </a:p>
      </dsp:txBody>
      <dsp:txXfrm>
        <a:off x="4361021" y="4644974"/>
        <a:ext cx="2152582" cy="123800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9CC52A-3A7E-4050-AC18-3EAA2E2C53D1}">
      <dsp:nvSpPr>
        <dsp:cNvPr id="0" name=""/>
        <dsp:cNvSpPr/>
      </dsp:nvSpPr>
      <dsp:spPr>
        <a:xfrm>
          <a:off x="0" y="126073"/>
          <a:ext cx="6513603" cy="27705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Due to frequent use, many services previously classified with the </a:t>
          </a:r>
          <a:r>
            <a:rPr lang="en-US" sz="3200" b="1" u="sng" kern="1200"/>
            <a:t>Tier 2</a:t>
          </a:r>
          <a:r>
            <a:rPr lang="en-US" sz="3200" kern="1200"/>
            <a:t> molecular pathology codes are now described using standalone </a:t>
          </a:r>
          <a:r>
            <a:rPr lang="en-US" sz="3200" b="1" u="sng" kern="1200"/>
            <a:t>Tier 1 </a:t>
          </a:r>
          <a:r>
            <a:rPr lang="en-US" sz="3200" kern="1200"/>
            <a:t>codes like 81171-81183</a:t>
          </a:r>
        </a:p>
      </dsp:txBody>
      <dsp:txXfrm>
        <a:off x="135248" y="261321"/>
        <a:ext cx="6243107" cy="2500063"/>
      </dsp:txXfrm>
    </dsp:sp>
    <dsp:sp modelId="{BA51E5CE-31B1-41DE-A832-0C12996665E6}">
      <dsp:nvSpPr>
        <dsp:cNvPr id="0" name=""/>
        <dsp:cNvSpPr/>
      </dsp:nvSpPr>
      <dsp:spPr>
        <a:xfrm>
          <a:off x="0" y="2988793"/>
          <a:ext cx="6513603" cy="277055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The BRCA1 &amp; BRCA2 codes have also been revised due to changes in clinical practice and are listed under </a:t>
          </a:r>
          <a:r>
            <a:rPr lang="en-US" sz="3200" b="1" kern="1200"/>
            <a:t>Tier 1 codes</a:t>
          </a:r>
          <a:endParaRPr lang="en-US" sz="3200" kern="1200"/>
        </a:p>
      </dsp:txBody>
      <dsp:txXfrm>
        <a:off x="135248" y="3124041"/>
        <a:ext cx="6243107" cy="2500063"/>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BB26-892B-47D9-B881-711D97FD85F3}">
      <dsp:nvSpPr>
        <dsp:cNvPr id="0" name=""/>
        <dsp:cNvSpPr/>
      </dsp:nvSpPr>
      <dsp:spPr>
        <a:xfrm>
          <a:off x="0" y="304273"/>
          <a:ext cx="6513603" cy="171288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In the Ophthalmology section, new codes 92273 and 92274 were added. These are electroretinography procedures to evaluate function of the retina and optic nerve of the eye.  </a:t>
          </a:r>
        </a:p>
      </dsp:txBody>
      <dsp:txXfrm>
        <a:off x="83616" y="387889"/>
        <a:ext cx="6346371" cy="1545648"/>
      </dsp:txXfrm>
    </dsp:sp>
    <dsp:sp modelId="{5AF51F23-C0FD-4A8E-A6CA-76A53095FDCB}">
      <dsp:nvSpPr>
        <dsp:cNvPr id="0" name=""/>
        <dsp:cNvSpPr/>
      </dsp:nvSpPr>
      <dsp:spPr>
        <a:xfrm>
          <a:off x="0" y="2086273"/>
          <a:ext cx="6513603" cy="1712880"/>
        </a:xfrm>
        <a:prstGeom prst="roundRect">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CPT 92273 was added to report global response of photoreceptors of the retina and </a:t>
          </a:r>
        </a:p>
      </dsp:txBody>
      <dsp:txXfrm>
        <a:off x="83616" y="2169889"/>
        <a:ext cx="6346371" cy="1545648"/>
      </dsp:txXfrm>
    </dsp:sp>
    <dsp:sp modelId="{0891C919-7C72-406A-B300-D1EBF8980682}">
      <dsp:nvSpPr>
        <dsp:cNvPr id="0" name=""/>
        <dsp:cNvSpPr/>
      </dsp:nvSpPr>
      <dsp:spPr>
        <a:xfrm>
          <a:off x="0" y="3868273"/>
          <a:ext cx="6513603" cy="1712880"/>
        </a:xfrm>
        <a:prstGeom prst="round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t>CPT 92274 to report photoreceptors in multiple separate locations in the retina and macula.</a:t>
          </a:r>
        </a:p>
      </dsp:txBody>
      <dsp:txXfrm>
        <a:off x="83616" y="3951889"/>
        <a:ext cx="6346371" cy="15456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EB9AD5-23BA-4D46-B045-BA8CE65873D3}">
      <dsp:nvSpPr>
        <dsp:cNvPr id="0" name=""/>
        <dsp:cNvSpPr/>
      </dsp:nvSpPr>
      <dsp:spPr>
        <a:xfrm>
          <a:off x="130938" y="1393"/>
          <a:ext cx="4224635" cy="26826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590BCC1E-4F81-453E-9394-26782CC0F997}">
      <dsp:nvSpPr>
        <dsp:cNvPr id="0" name=""/>
        <dsp:cNvSpPr/>
      </dsp:nvSpPr>
      <dsp:spPr>
        <a:xfrm>
          <a:off x="600342" y="447327"/>
          <a:ext cx="4224635" cy="268264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The FNAB involves aspiration of material with a fine needle and cytological examination of the cells. </a:t>
          </a:r>
        </a:p>
      </dsp:txBody>
      <dsp:txXfrm>
        <a:off x="678914" y="525899"/>
        <a:ext cx="4067491" cy="2525499"/>
      </dsp:txXfrm>
    </dsp:sp>
    <dsp:sp modelId="{0B92F5D9-B046-4B89-96F7-EA3B711DA115}">
      <dsp:nvSpPr>
        <dsp:cNvPr id="0" name=""/>
        <dsp:cNvSpPr/>
      </dsp:nvSpPr>
      <dsp:spPr>
        <a:xfrm>
          <a:off x="5294381" y="1393"/>
          <a:ext cx="4224635" cy="2682643"/>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804AA1-F6F7-4155-960F-C511FFEE3D0C}">
      <dsp:nvSpPr>
        <dsp:cNvPr id="0" name=""/>
        <dsp:cNvSpPr/>
      </dsp:nvSpPr>
      <dsp:spPr>
        <a:xfrm>
          <a:off x="5763785" y="447327"/>
          <a:ext cx="4224635" cy="2682643"/>
        </a:xfrm>
        <a:prstGeom prst="roundRect">
          <a:avLst>
            <a:gd name="adj" fmla="val 10000"/>
          </a:avLst>
        </a:prstGeom>
        <a:solidFill>
          <a:schemeClr val="lt2">
            <a:alpha val="90000"/>
            <a:hueOff val="0"/>
            <a:satOff val="0"/>
            <a:lumOff val="0"/>
            <a:alphaOff val="0"/>
          </a:schemeClr>
        </a:solidFill>
        <a:ln w="635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 core needle biopsy involves obtaining a core sample with a larger bore needle and histopathologic examination of the tissue</a:t>
          </a:r>
        </a:p>
      </dsp:txBody>
      <dsp:txXfrm>
        <a:off x="5842357" y="525899"/>
        <a:ext cx="4067491" cy="252549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CDB1D-A59C-45D4-B679-3612C776E07E}">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423E6C-4697-48D8-8C29-25D2492F6B5C}">
      <dsp:nvSpPr>
        <dsp:cNvPr id="0" name=""/>
        <dsp:cNvSpPr/>
      </dsp:nvSpPr>
      <dsp:spPr>
        <a:xfrm>
          <a:off x="0" y="0"/>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10004		$51.88 </a:t>
          </a:r>
        </a:p>
      </dsp:txBody>
      <dsp:txXfrm>
        <a:off x="0" y="0"/>
        <a:ext cx="6492875" cy="638175"/>
      </dsp:txXfrm>
    </dsp:sp>
    <dsp:sp modelId="{CB61A638-D17C-476B-B209-35A483372093}">
      <dsp:nvSpPr>
        <dsp:cNvPr id="0" name=""/>
        <dsp:cNvSpPr/>
      </dsp:nvSpPr>
      <dsp:spPr>
        <a:xfrm>
          <a:off x="0" y="638175"/>
          <a:ext cx="6492875" cy="0"/>
        </a:xfrm>
        <a:prstGeom prst="line">
          <a:avLst/>
        </a:prstGeom>
        <a:solidFill>
          <a:schemeClr val="accent2">
            <a:hueOff val="-207909"/>
            <a:satOff val="-11990"/>
            <a:lumOff val="1233"/>
            <a:alphaOff val="0"/>
          </a:schemeClr>
        </a:solidFill>
        <a:ln w="12700" cap="flat" cmpd="sng" algn="ctr">
          <a:solidFill>
            <a:schemeClr val="accent2">
              <a:hueOff val="-207909"/>
              <a:satOff val="-11990"/>
              <a:lumOff val="123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3D38B8-4348-4919-B5F2-EE074D9D471E}">
      <dsp:nvSpPr>
        <dsp:cNvPr id="0" name=""/>
        <dsp:cNvSpPr/>
      </dsp:nvSpPr>
      <dsp:spPr>
        <a:xfrm>
          <a:off x="0" y="638175"/>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10005		$122.57 </a:t>
          </a:r>
        </a:p>
      </dsp:txBody>
      <dsp:txXfrm>
        <a:off x="0" y="638175"/>
        <a:ext cx="6492875" cy="638175"/>
      </dsp:txXfrm>
    </dsp:sp>
    <dsp:sp modelId="{6BBA49DF-1C2B-4F83-9CB4-4D5E3051B638}">
      <dsp:nvSpPr>
        <dsp:cNvPr id="0" name=""/>
        <dsp:cNvSpPr/>
      </dsp:nvSpPr>
      <dsp:spPr>
        <a:xfrm>
          <a:off x="0" y="1276350"/>
          <a:ext cx="6492875" cy="0"/>
        </a:xfrm>
        <a:prstGeom prst="line">
          <a:avLst/>
        </a:prstGeom>
        <a:solidFill>
          <a:schemeClr val="accent2">
            <a:hueOff val="-415818"/>
            <a:satOff val="-23979"/>
            <a:lumOff val="2465"/>
            <a:alphaOff val="0"/>
          </a:schemeClr>
        </a:solidFill>
        <a:ln w="12700" cap="flat" cmpd="sng" algn="ctr">
          <a:solidFill>
            <a:schemeClr val="accent2">
              <a:hueOff val="-415818"/>
              <a:satOff val="-23979"/>
              <a:lumOff val="24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AD8FF4-2CB7-4CB2-8C73-29CA43339E21}">
      <dsp:nvSpPr>
        <dsp:cNvPr id="0" name=""/>
        <dsp:cNvSpPr/>
      </dsp:nvSpPr>
      <dsp:spPr>
        <a:xfrm>
          <a:off x="0" y="1276350"/>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10006		$59.67 </a:t>
          </a:r>
        </a:p>
      </dsp:txBody>
      <dsp:txXfrm>
        <a:off x="0" y="1276350"/>
        <a:ext cx="6492875" cy="638175"/>
      </dsp:txXfrm>
    </dsp:sp>
    <dsp:sp modelId="{BD3CC28C-DD14-48FD-8368-AB884F736B69}">
      <dsp:nvSpPr>
        <dsp:cNvPr id="0" name=""/>
        <dsp:cNvSpPr/>
      </dsp:nvSpPr>
      <dsp:spPr>
        <a:xfrm>
          <a:off x="0" y="1914524"/>
          <a:ext cx="6492875" cy="0"/>
        </a:xfrm>
        <a:prstGeom prst="line">
          <a:avLst/>
        </a:prstGeom>
        <a:solidFill>
          <a:schemeClr val="accent2">
            <a:hueOff val="-623727"/>
            <a:satOff val="-35969"/>
            <a:lumOff val="3698"/>
            <a:alphaOff val="0"/>
          </a:schemeClr>
        </a:solidFill>
        <a:ln w="12700" cap="flat" cmpd="sng" algn="ctr">
          <a:solidFill>
            <a:schemeClr val="accent2">
              <a:hueOff val="-623727"/>
              <a:satOff val="-35969"/>
              <a:lumOff val="369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ACF3F6-7381-4C84-AE8C-FC5B8A6E5C82}">
      <dsp:nvSpPr>
        <dsp:cNvPr id="0" name=""/>
        <dsp:cNvSpPr/>
      </dsp:nvSpPr>
      <dsp:spPr>
        <a:xfrm>
          <a:off x="0" y="1914525"/>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10007		$269.89 </a:t>
          </a:r>
        </a:p>
      </dsp:txBody>
      <dsp:txXfrm>
        <a:off x="0" y="1914525"/>
        <a:ext cx="6492875" cy="638175"/>
      </dsp:txXfrm>
    </dsp:sp>
    <dsp:sp modelId="{047FA11A-C14B-47BD-B446-0409571CC023}">
      <dsp:nvSpPr>
        <dsp:cNvPr id="0" name=""/>
        <dsp:cNvSpPr/>
      </dsp:nvSpPr>
      <dsp:spPr>
        <a:xfrm>
          <a:off x="0" y="2552700"/>
          <a:ext cx="6492875" cy="0"/>
        </a:xfrm>
        <a:prstGeom prst="line">
          <a:avLst/>
        </a:prstGeom>
        <a:solidFill>
          <a:schemeClr val="accent2">
            <a:hueOff val="-831636"/>
            <a:satOff val="-47959"/>
            <a:lumOff val="4930"/>
            <a:alphaOff val="0"/>
          </a:schemeClr>
        </a:solidFill>
        <a:ln w="12700" cap="flat" cmpd="sng" algn="ctr">
          <a:solidFill>
            <a:schemeClr val="accent2">
              <a:hueOff val="-831636"/>
              <a:satOff val="-47959"/>
              <a:lumOff val="493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7C5436-18AB-4116-8926-69A71FA5BD44}">
      <dsp:nvSpPr>
        <dsp:cNvPr id="0" name=""/>
        <dsp:cNvSpPr/>
      </dsp:nvSpPr>
      <dsp:spPr>
        <a:xfrm>
          <a:off x="0" y="2552700"/>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10008		$152.79 </a:t>
          </a:r>
        </a:p>
      </dsp:txBody>
      <dsp:txXfrm>
        <a:off x="0" y="2552700"/>
        <a:ext cx="6492875" cy="638175"/>
      </dsp:txXfrm>
    </dsp:sp>
    <dsp:sp modelId="{E90F1F34-085A-42AC-9191-E6F98B7403B8}">
      <dsp:nvSpPr>
        <dsp:cNvPr id="0" name=""/>
        <dsp:cNvSpPr/>
      </dsp:nvSpPr>
      <dsp:spPr>
        <a:xfrm>
          <a:off x="0" y="3190874"/>
          <a:ext cx="6492875" cy="0"/>
        </a:xfrm>
        <a:prstGeom prst="line">
          <a:avLst/>
        </a:prstGeom>
        <a:solidFill>
          <a:schemeClr val="accent2">
            <a:hueOff val="-1039545"/>
            <a:satOff val="-59949"/>
            <a:lumOff val="6163"/>
            <a:alphaOff val="0"/>
          </a:schemeClr>
        </a:solidFill>
        <a:ln w="12700" cap="flat" cmpd="sng" algn="ctr">
          <a:solidFill>
            <a:schemeClr val="accent2">
              <a:hueOff val="-1039545"/>
              <a:satOff val="-59949"/>
              <a:lumOff val="61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5A9CA3-46C3-45B7-928B-684A9B5204DE}">
      <dsp:nvSpPr>
        <dsp:cNvPr id="0" name=""/>
        <dsp:cNvSpPr/>
      </dsp:nvSpPr>
      <dsp:spPr>
        <a:xfrm>
          <a:off x="0" y="3190875"/>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10009		$438.57 </a:t>
          </a:r>
        </a:p>
      </dsp:txBody>
      <dsp:txXfrm>
        <a:off x="0" y="3190875"/>
        <a:ext cx="6492875" cy="638175"/>
      </dsp:txXfrm>
    </dsp:sp>
    <dsp:sp modelId="{A7379F9D-4CF3-47A0-86F4-A6B3963D0A8C}">
      <dsp:nvSpPr>
        <dsp:cNvPr id="0" name=""/>
        <dsp:cNvSpPr/>
      </dsp:nvSpPr>
      <dsp:spPr>
        <a:xfrm>
          <a:off x="0" y="3829050"/>
          <a:ext cx="6492875" cy="0"/>
        </a:xfrm>
        <a:prstGeom prst="line">
          <a:avLst/>
        </a:prstGeom>
        <a:solidFill>
          <a:schemeClr val="accent2">
            <a:hueOff val="-1247454"/>
            <a:satOff val="-71938"/>
            <a:lumOff val="7395"/>
            <a:alphaOff val="0"/>
          </a:schemeClr>
        </a:solidFill>
        <a:ln w="12700" cap="flat" cmpd="sng" algn="ctr">
          <a:solidFill>
            <a:schemeClr val="accent2">
              <a:hueOff val="-1247454"/>
              <a:satOff val="-71938"/>
              <a:lumOff val="73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8965B9-E8E4-4395-9F73-EAC8E76F1241}">
      <dsp:nvSpPr>
        <dsp:cNvPr id="0" name=""/>
        <dsp:cNvSpPr/>
      </dsp:nvSpPr>
      <dsp:spPr>
        <a:xfrm>
          <a:off x="0" y="3829050"/>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10010		$265.55 </a:t>
          </a:r>
        </a:p>
      </dsp:txBody>
      <dsp:txXfrm>
        <a:off x="0" y="3829050"/>
        <a:ext cx="6492875" cy="638175"/>
      </dsp:txXfrm>
    </dsp:sp>
    <dsp:sp modelId="{62A651A3-168A-4B45-A55B-5D5C2C00E6C7}">
      <dsp:nvSpPr>
        <dsp:cNvPr id="0" name=""/>
        <dsp:cNvSpPr/>
      </dsp:nvSpPr>
      <dsp:spPr>
        <a:xfrm>
          <a:off x="0" y="4467225"/>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03998F-D4EB-442C-9440-1714DCFC92E1}">
      <dsp:nvSpPr>
        <dsp:cNvPr id="0" name=""/>
        <dsp:cNvSpPr/>
      </dsp:nvSpPr>
      <dsp:spPr>
        <a:xfrm>
          <a:off x="0" y="4467225"/>
          <a:ext cx="6492875" cy="638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490" tIns="110490" rIns="110490" bIns="110490" numCol="1" spcCol="1270" anchor="t" anchorCtr="0">
          <a:noAutofit/>
        </a:bodyPr>
        <a:lstStyle/>
        <a:p>
          <a:pPr marL="0" lvl="0" indent="0" algn="l" defTabSz="1289050">
            <a:lnSpc>
              <a:spcPct val="90000"/>
            </a:lnSpc>
            <a:spcBef>
              <a:spcPct val="0"/>
            </a:spcBef>
            <a:spcAft>
              <a:spcPct val="35000"/>
            </a:spcAft>
            <a:buNone/>
          </a:pPr>
          <a:r>
            <a:rPr lang="en-US" sz="2900" kern="1200"/>
            <a:t>10021		$94.70 </a:t>
          </a:r>
        </a:p>
      </dsp:txBody>
      <dsp:txXfrm>
        <a:off x="0" y="4467225"/>
        <a:ext cx="6492875" cy="63817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489649-BF17-49D9-B512-A81EF7769EC5}">
      <dsp:nvSpPr>
        <dsp:cNvPr id="0" name=""/>
        <dsp:cNvSpPr/>
      </dsp:nvSpPr>
      <dsp:spPr>
        <a:xfrm>
          <a:off x="0" y="1889944"/>
          <a:ext cx="10119359" cy="124000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+11101 (…; each separate/additional lesion [List separately in addition to code for primary procedure]) </a:t>
          </a:r>
        </a:p>
      </dsp:txBody>
      <dsp:txXfrm>
        <a:off x="0" y="1889944"/>
        <a:ext cx="10119359" cy="1240007"/>
      </dsp:txXfrm>
    </dsp:sp>
    <dsp:sp modelId="{7A5C11F7-44E5-4BAC-89A3-FA65FF2EAF76}">
      <dsp:nvSpPr>
        <dsp:cNvPr id="0" name=""/>
        <dsp:cNvSpPr/>
      </dsp:nvSpPr>
      <dsp:spPr>
        <a:xfrm rot="10800000">
          <a:off x="0" y="1412"/>
          <a:ext cx="10119359" cy="1907132"/>
        </a:xfrm>
        <a:prstGeom prst="upArrowCallout">
          <a:avLst/>
        </a:prstGeom>
        <a:solidFill>
          <a:schemeClr val="accent2">
            <a:hueOff val="-1455363"/>
            <a:satOff val="-83928"/>
            <a:lumOff val="8628"/>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a:lnSpc>
              <a:spcPct val="90000"/>
            </a:lnSpc>
            <a:spcBef>
              <a:spcPct val="0"/>
            </a:spcBef>
            <a:spcAft>
              <a:spcPct val="35000"/>
            </a:spcAft>
            <a:buNone/>
          </a:pPr>
          <a:r>
            <a:rPr lang="en-US" sz="2600" kern="1200"/>
            <a:t>11100 (Biopsy of skin, subcutaneous tissue and/or mucous membrane [including simple closure], unless otherwise listed; single lesion); and</a:t>
          </a:r>
        </a:p>
      </dsp:txBody>
      <dsp:txXfrm rot="10800000">
        <a:off x="0" y="1412"/>
        <a:ext cx="10119359" cy="123919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C55066-B869-4347-85F1-7A0234A2041D}">
      <dsp:nvSpPr>
        <dsp:cNvPr id="0" name=""/>
        <dsp:cNvSpPr/>
      </dsp:nvSpPr>
      <dsp:spPr>
        <a:xfrm>
          <a:off x="0" y="623"/>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666B3C-2B42-431A-8779-5C26D0564661}">
      <dsp:nvSpPr>
        <dsp:cNvPr id="0" name=""/>
        <dsp:cNvSpPr/>
      </dsp:nvSpPr>
      <dsp:spPr>
        <a:xfrm>
          <a:off x="0" y="623"/>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11102 (Tangential biopsy of skin [e.g., shave, scoop, saucerize, curette]; single lesion) and </a:t>
          </a:r>
        </a:p>
      </dsp:txBody>
      <dsp:txXfrm>
        <a:off x="0" y="623"/>
        <a:ext cx="6492875" cy="729164"/>
      </dsp:txXfrm>
    </dsp:sp>
    <dsp:sp modelId="{091653AC-422E-49D5-AA0C-77FD41897507}">
      <dsp:nvSpPr>
        <dsp:cNvPr id="0" name=""/>
        <dsp:cNvSpPr/>
      </dsp:nvSpPr>
      <dsp:spPr>
        <a:xfrm>
          <a:off x="0" y="729788"/>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C9888-B51D-43EF-93CD-F943EE095F09}">
      <dsp:nvSpPr>
        <dsp:cNvPr id="0" name=""/>
        <dsp:cNvSpPr/>
      </dsp:nvSpPr>
      <dsp:spPr>
        <a:xfrm>
          <a:off x="0" y="729788"/>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+11103 (…, each separate/additional lesion [List separately in addition to code for primary procedure]</a:t>
          </a:r>
        </a:p>
      </dsp:txBody>
      <dsp:txXfrm>
        <a:off x="0" y="729788"/>
        <a:ext cx="6492875" cy="729164"/>
      </dsp:txXfrm>
    </dsp:sp>
    <dsp:sp modelId="{3210F8AE-EED6-409D-974E-CB866FF8D32C}">
      <dsp:nvSpPr>
        <dsp:cNvPr id="0" name=""/>
        <dsp:cNvSpPr/>
      </dsp:nvSpPr>
      <dsp:spPr>
        <a:xfrm>
          <a:off x="0" y="1458952"/>
          <a:ext cx="6492875"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CFBFAC8-CB00-4C87-A55B-0D6327BFBAA4}">
      <dsp:nvSpPr>
        <dsp:cNvPr id="0" name=""/>
        <dsp:cNvSpPr/>
      </dsp:nvSpPr>
      <dsp:spPr>
        <a:xfrm>
          <a:off x="0" y="145895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The definition states that the biopsy is performed - with a sharp blade, such as a flexible biopsy blade, obliquely oriented scalpel or curette to remove a sample of epidermal tissue with or without portions of the underlying dermis</a:t>
          </a:r>
        </a:p>
      </dsp:txBody>
      <dsp:txXfrm>
        <a:off x="0" y="1458952"/>
        <a:ext cx="6492875" cy="729164"/>
      </dsp:txXfrm>
    </dsp:sp>
    <dsp:sp modelId="{E05278D5-ABE5-4F11-9D55-EF049ABFADF4}">
      <dsp:nvSpPr>
        <dsp:cNvPr id="0" name=""/>
        <dsp:cNvSpPr/>
      </dsp:nvSpPr>
      <dsp:spPr>
        <a:xfrm>
          <a:off x="0" y="2188117"/>
          <a:ext cx="6492875"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288B7A-5365-4FB6-9E41-9763E0DBF901}">
      <dsp:nvSpPr>
        <dsp:cNvPr id="0" name=""/>
        <dsp:cNvSpPr/>
      </dsp:nvSpPr>
      <dsp:spPr>
        <a:xfrm>
          <a:off x="0" y="218811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11104 Punch biopsy of skin, single lesion</a:t>
          </a:r>
        </a:p>
      </dsp:txBody>
      <dsp:txXfrm>
        <a:off x="0" y="2188117"/>
        <a:ext cx="6492875" cy="729164"/>
      </dsp:txXfrm>
    </dsp:sp>
    <dsp:sp modelId="{E157A15D-B75C-4D4E-A7CF-B2525741F39F}">
      <dsp:nvSpPr>
        <dsp:cNvPr id="0" name=""/>
        <dsp:cNvSpPr/>
      </dsp:nvSpPr>
      <dsp:spPr>
        <a:xfrm>
          <a:off x="0" y="2917282"/>
          <a:ext cx="6492875"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61A7CB-5F30-45ED-83D7-953E1E74E821}">
      <dsp:nvSpPr>
        <dsp:cNvPr id="0" name=""/>
        <dsp:cNvSpPr/>
      </dsp:nvSpPr>
      <dsp:spPr>
        <a:xfrm>
          <a:off x="0" y="2917282"/>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+11105 (…; each separate/additional lesion [List separately in addition to code for primary procedure]) also includes a simple closure </a:t>
          </a:r>
        </a:p>
      </dsp:txBody>
      <dsp:txXfrm>
        <a:off x="0" y="2917282"/>
        <a:ext cx="6492875" cy="729164"/>
      </dsp:txXfrm>
    </dsp:sp>
    <dsp:sp modelId="{70D61AF5-CA93-46C8-B536-8B254AE10CEB}">
      <dsp:nvSpPr>
        <dsp:cNvPr id="0" name=""/>
        <dsp:cNvSpPr/>
      </dsp:nvSpPr>
      <dsp:spPr>
        <a:xfrm>
          <a:off x="0" y="3646447"/>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08E3182-88A5-4D6A-9217-39C383303821}">
      <dsp:nvSpPr>
        <dsp:cNvPr id="0" name=""/>
        <dsp:cNvSpPr/>
      </dsp:nvSpPr>
      <dsp:spPr>
        <a:xfrm>
          <a:off x="0" y="3646447"/>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11106 Incisional biopsy of skin, single lesion</a:t>
          </a:r>
        </a:p>
      </dsp:txBody>
      <dsp:txXfrm>
        <a:off x="0" y="3646447"/>
        <a:ext cx="6492875" cy="729164"/>
      </dsp:txXfrm>
    </dsp:sp>
    <dsp:sp modelId="{A18DB556-A48A-4774-9907-43FECC1D377E}">
      <dsp:nvSpPr>
        <dsp:cNvPr id="0" name=""/>
        <dsp:cNvSpPr/>
      </dsp:nvSpPr>
      <dsp:spPr>
        <a:xfrm>
          <a:off x="0" y="4375611"/>
          <a:ext cx="6492875"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B6A1470-2085-41E5-B916-358647DEC069}">
      <dsp:nvSpPr>
        <dsp:cNvPr id="0" name=""/>
        <dsp:cNvSpPr/>
      </dsp:nvSpPr>
      <dsp:spPr>
        <a:xfrm>
          <a:off x="0" y="4375611"/>
          <a:ext cx="6492875" cy="729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a:t>+11107 (…; each separate/additional lesion [List separately in addition to code for primary procedure]) also includes a simple closure</a:t>
          </a:r>
        </a:p>
      </dsp:txBody>
      <dsp:txXfrm>
        <a:off x="0" y="4375611"/>
        <a:ext cx="6492875" cy="729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1A058-ACA0-4945-8578-55AC613EB8E6}">
      <dsp:nvSpPr>
        <dsp:cNvPr id="0" name=""/>
        <dsp:cNvSpPr/>
      </dsp:nvSpPr>
      <dsp:spPr>
        <a:xfrm>
          <a:off x="0" y="2492"/>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829B7-B302-4988-B4C6-FBC55E78556C}">
      <dsp:nvSpPr>
        <dsp:cNvPr id="0" name=""/>
        <dsp:cNvSpPr/>
      </dsp:nvSpPr>
      <dsp:spPr>
        <a:xfrm>
          <a:off x="0" y="2492"/>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11102		$93.68 </a:t>
          </a:r>
        </a:p>
      </dsp:txBody>
      <dsp:txXfrm>
        <a:off x="0" y="2492"/>
        <a:ext cx="6492875" cy="850069"/>
      </dsp:txXfrm>
    </dsp:sp>
    <dsp:sp modelId="{D1B3C488-A244-4DFF-A2ED-8D5C4C856728}">
      <dsp:nvSpPr>
        <dsp:cNvPr id="0" name=""/>
        <dsp:cNvSpPr/>
      </dsp:nvSpPr>
      <dsp:spPr>
        <a:xfrm>
          <a:off x="0" y="852561"/>
          <a:ext cx="6492875" cy="0"/>
        </a:xfrm>
        <a:prstGeom prst="line">
          <a:avLst/>
        </a:prstGeom>
        <a:solidFill>
          <a:schemeClr val="accent2">
            <a:hueOff val="-291073"/>
            <a:satOff val="-16786"/>
            <a:lumOff val="1726"/>
            <a:alphaOff val="0"/>
          </a:schemeClr>
        </a:solidFill>
        <a:ln w="12700" cap="flat" cmpd="sng" algn="ctr">
          <a:solidFill>
            <a:schemeClr val="accent2">
              <a:hueOff val="-291073"/>
              <a:satOff val="-16786"/>
              <a:lumOff val="1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3BEBE1-6F71-424C-9987-545C24D6812D}">
      <dsp:nvSpPr>
        <dsp:cNvPr id="0" name=""/>
        <dsp:cNvSpPr/>
      </dsp:nvSpPr>
      <dsp:spPr>
        <a:xfrm>
          <a:off x="0" y="852561"/>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11103		$50.62 </a:t>
          </a:r>
        </a:p>
      </dsp:txBody>
      <dsp:txXfrm>
        <a:off x="0" y="852561"/>
        <a:ext cx="6492875" cy="850069"/>
      </dsp:txXfrm>
    </dsp:sp>
    <dsp:sp modelId="{BD4A26EE-F6C0-46AE-A674-7C47F7A08EC8}">
      <dsp:nvSpPr>
        <dsp:cNvPr id="0" name=""/>
        <dsp:cNvSpPr/>
      </dsp:nvSpPr>
      <dsp:spPr>
        <a:xfrm>
          <a:off x="0" y="1702630"/>
          <a:ext cx="6492875" cy="0"/>
        </a:xfrm>
        <a:prstGeom prst="line">
          <a:avLst/>
        </a:prstGeom>
        <a:solidFill>
          <a:schemeClr val="accent2">
            <a:hueOff val="-582145"/>
            <a:satOff val="-33571"/>
            <a:lumOff val="3451"/>
            <a:alphaOff val="0"/>
          </a:schemeClr>
        </a:solidFill>
        <a:ln w="12700" cap="flat" cmpd="sng" algn="ctr">
          <a:solidFill>
            <a:schemeClr val="accent2">
              <a:hueOff val="-582145"/>
              <a:satOff val="-33571"/>
              <a:lumOff val="345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34D0DF-A325-40B8-93D3-8B1EF7ADDBC5}">
      <dsp:nvSpPr>
        <dsp:cNvPr id="0" name=""/>
        <dsp:cNvSpPr/>
      </dsp:nvSpPr>
      <dsp:spPr>
        <a:xfrm>
          <a:off x="0" y="1702630"/>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11104		$117.76 </a:t>
          </a:r>
        </a:p>
      </dsp:txBody>
      <dsp:txXfrm>
        <a:off x="0" y="1702630"/>
        <a:ext cx="6492875" cy="850069"/>
      </dsp:txXfrm>
    </dsp:sp>
    <dsp:sp modelId="{66109722-8999-4901-A64A-C4D724EB3EB3}">
      <dsp:nvSpPr>
        <dsp:cNvPr id="0" name=""/>
        <dsp:cNvSpPr/>
      </dsp:nvSpPr>
      <dsp:spPr>
        <a:xfrm>
          <a:off x="0" y="2552699"/>
          <a:ext cx="6492875" cy="0"/>
        </a:xfrm>
        <a:prstGeom prst="line">
          <a:avLst/>
        </a:prstGeom>
        <a:solidFill>
          <a:schemeClr val="accent2">
            <a:hueOff val="-873218"/>
            <a:satOff val="-50357"/>
            <a:lumOff val="5177"/>
            <a:alphaOff val="0"/>
          </a:schemeClr>
        </a:solidFill>
        <a:ln w="12700" cap="flat" cmpd="sng" algn="ctr">
          <a:solidFill>
            <a:schemeClr val="accent2">
              <a:hueOff val="-873218"/>
              <a:satOff val="-50357"/>
              <a:lumOff val="5177"/>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4D7E95-C668-4689-B4CA-18862F276959}">
      <dsp:nvSpPr>
        <dsp:cNvPr id="0" name=""/>
        <dsp:cNvSpPr/>
      </dsp:nvSpPr>
      <dsp:spPr>
        <a:xfrm>
          <a:off x="0" y="255269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11105		$58.06 </a:t>
          </a:r>
        </a:p>
      </dsp:txBody>
      <dsp:txXfrm>
        <a:off x="0" y="2552699"/>
        <a:ext cx="6492875" cy="850069"/>
      </dsp:txXfrm>
    </dsp:sp>
    <dsp:sp modelId="{EF4038C7-B742-43CB-A200-1FB9EE3AD17F}">
      <dsp:nvSpPr>
        <dsp:cNvPr id="0" name=""/>
        <dsp:cNvSpPr/>
      </dsp:nvSpPr>
      <dsp:spPr>
        <a:xfrm>
          <a:off x="0" y="3402769"/>
          <a:ext cx="6492875" cy="0"/>
        </a:xfrm>
        <a:prstGeom prst="line">
          <a:avLst/>
        </a:prstGeom>
        <a:solidFill>
          <a:schemeClr val="accent2">
            <a:hueOff val="-1164290"/>
            <a:satOff val="-67142"/>
            <a:lumOff val="6902"/>
            <a:alphaOff val="0"/>
          </a:schemeClr>
        </a:solidFill>
        <a:ln w="12700" cap="flat" cmpd="sng" algn="ctr">
          <a:solidFill>
            <a:schemeClr val="accent2">
              <a:hueOff val="-1164290"/>
              <a:satOff val="-67142"/>
              <a:lumOff val="690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73079C-F38A-47D2-A581-B9E4D142346F}">
      <dsp:nvSpPr>
        <dsp:cNvPr id="0" name=""/>
        <dsp:cNvSpPr/>
      </dsp:nvSpPr>
      <dsp:spPr>
        <a:xfrm>
          <a:off x="0" y="3402769"/>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11106		$142.57 </a:t>
          </a:r>
        </a:p>
      </dsp:txBody>
      <dsp:txXfrm>
        <a:off x="0" y="3402769"/>
        <a:ext cx="6492875" cy="850069"/>
      </dsp:txXfrm>
    </dsp:sp>
    <dsp:sp modelId="{35D37A46-CE0F-476C-A360-B6F174D2DF4B}">
      <dsp:nvSpPr>
        <dsp:cNvPr id="0" name=""/>
        <dsp:cNvSpPr/>
      </dsp:nvSpPr>
      <dsp:spPr>
        <a:xfrm>
          <a:off x="0" y="4252838"/>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92112C-2186-4725-BE7A-172F74EC1E75}">
      <dsp:nvSpPr>
        <dsp:cNvPr id="0" name=""/>
        <dsp:cNvSpPr/>
      </dsp:nvSpPr>
      <dsp:spPr>
        <a:xfrm>
          <a:off x="0" y="4252838"/>
          <a:ext cx="6492875" cy="850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8590" tIns="148590" rIns="148590" bIns="148590" numCol="1" spcCol="1270" anchor="t" anchorCtr="0">
          <a:noAutofit/>
        </a:bodyPr>
        <a:lstStyle/>
        <a:p>
          <a:pPr marL="0" lvl="0" indent="0" algn="l" defTabSz="1733550">
            <a:lnSpc>
              <a:spcPct val="90000"/>
            </a:lnSpc>
            <a:spcBef>
              <a:spcPct val="0"/>
            </a:spcBef>
            <a:spcAft>
              <a:spcPct val="35000"/>
            </a:spcAft>
            <a:buNone/>
          </a:pPr>
          <a:r>
            <a:rPr lang="en-US" sz="3900" kern="1200"/>
            <a:t>11107		$68.50 </a:t>
          </a:r>
        </a:p>
      </dsp:txBody>
      <dsp:txXfrm>
        <a:off x="0" y="4252838"/>
        <a:ext cx="6492875" cy="85006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03661-9EA7-4CC0-975D-2B6DE8310579}">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824C6C-29F0-4A07-BC4B-6328F28B3BED}">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Arthrography code </a:t>
          </a:r>
          <a:r>
            <a:rPr lang="en-US" sz="2700" b="1" kern="1200"/>
            <a:t>27370</a:t>
          </a:r>
          <a:r>
            <a:rPr lang="en-US" sz="2700" kern="1200"/>
            <a:t> (Injection of contrast for knee arthrography) will be deleted and replaced with </a:t>
          </a:r>
          <a:r>
            <a:rPr lang="en-US" sz="2700" b="1" kern="1200"/>
            <a:t>27369</a:t>
          </a:r>
          <a:r>
            <a:rPr lang="en-US" sz="2700" kern="1200"/>
            <a:t> (Injection procedure for contrast knee arthrography or contrast enhanced CT/MRI knee arthrography). </a:t>
          </a:r>
        </a:p>
      </dsp:txBody>
      <dsp:txXfrm>
        <a:off x="0" y="0"/>
        <a:ext cx="6492875" cy="2552700"/>
      </dsp:txXfrm>
    </dsp:sp>
    <dsp:sp modelId="{74AFFBFC-BCE0-4560-824E-A36A056418FE}">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194189-8649-4236-91D7-7728972D7C8E}">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a:t>If you need help selecting the correct image guidance codes, look no further than the detailed parenthetical guidance.</a:t>
          </a:r>
        </a:p>
      </dsp:txBody>
      <dsp:txXfrm>
        <a:off x="0" y="2552700"/>
        <a:ext cx="6492875" cy="25527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B894CA-E3BB-4FDD-ADE7-BEC906D499BA}">
      <dsp:nvSpPr>
        <dsp:cNvPr id="0" name=""/>
        <dsp:cNvSpPr/>
      </dsp:nvSpPr>
      <dsp:spPr>
        <a:xfrm>
          <a:off x="0" y="0"/>
          <a:ext cx="7315200" cy="4524706"/>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91592" tIns="291592" rIns="291592" bIns="291592" numCol="1" spcCol="1270" anchor="ctr" anchorCtr="0">
          <a:noAutofit/>
        </a:bodyPr>
        <a:lstStyle/>
        <a:p>
          <a:pPr marL="0" lvl="0" indent="0" algn="ctr" defTabSz="1822450">
            <a:lnSpc>
              <a:spcPct val="90000"/>
            </a:lnSpc>
            <a:spcBef>
              <a:spcPct val="0"/>
            </a:spcBef>
            <a:spcAft>
              <a:spcPct val="35000"/>
            </a:spcAft>
            <a:buNone/>
          </a:pPr>
          <a:r>
            <a:rPr lang="en-US" sz="4100" kern="1200"/>
            <a:t>Category III codes 0387T-0391T were deleted and replaced with permanent codes </a:t>
          </a:r>
        </a:p>
      </dsp:txBody>
      <dsp:txXfrm>
        <a:off x="0" y="0"/>
        <a:ext cx="7315200" cy="2443341"/>
      </dsp:txXfrm>
    </dsp:sp>
    <dsp:sp modelId="{0FB4C276-485C-4BE5-8517-D4177203D89E}">
      <dsp:nvSpPr>
        <dsp:cNvPr id="0" name=""/>
        <dsp:cNvSpPr/>
      </dsp:nvSpPr>
      <dsp:spPr>
        <a:xfrm>
          <a:off x="0" y="2352847"/>
          <a:ext cx="3657599" cy="2081364"/>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l" defTabSz="755650">
            <a:lnSpc>
              <a:spcPct val="90000"/>
            </a:lnSpc>
            <a:spcBef>
              <a:spcPct val="0"/>
            </a:spcBef>
            <a:spcAft>
              <a:spcPct val="35000"/>
            </a:spcAft>
            <a:buNone/>
          </a:pPr>
          <a:r>
            <a:rPr lang="en-US" sz="1700" b="1" kern="1200" dirty="0"/>
            <a:t>33274</a:t>
          </a:r>
          <a:r>
            <a:rPr lang="en-US" sz="1700" kern="1200" dirty="0"/>
            <a:t> (Transcatheter insertion or replacement of permanent leadless pacemaker, right ventricular, including imaging guidance [eg, fluoroscopy, venous ultrasound, ventriculography, femoral venography] and device evaluation [eg, interrogation or programming], when performed) and </a:t>
          </a:r>
        </a:p>
      </dsp:txBody>
      <dsp:txXfrm>
        <a:off x="0" y="2352847"/>
        <a:ext cx="3657599" cy="2081364"/>
      </dsp:txXfrm>
    </dsp:sp>
    <dsp:sp modelId="{8888305F-60F3-4552-9B87-4711C5ABB5BC}">
      <dsp:nvSpPr>
        <dsp:cNvPr id="0" name=""/>
        <dsp:cNvSpPr/>
      </dsp:nvSpPr>
      <dsp:spPr>
        <a:xfrm>
          <a:off x="3657600" y="2352847"/>
          <a:ext cx="3657599" cy="2081364"/>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21590" rIns="120904" bIns="21590" numCol="1" spcCol="1270" anchor="ctr" anchorCtr="0">
          <a:noAutofit/>
        </a:bodyPr>
        <a:lstStyle/>
        <a:p>
          <a:pPr marL="0" lvl="0" indent="0" algn="l" defTabSz="755650">
            <a:lnSpc>
              <a:spcPct val="90000"/>
            </a:lnSpc>
            <a:spcBef>
              <a:spcPct val="0"/>
            </a:spcBef>
            <a:spcAft>
              <a:spcPct val="35000"/>
            </a:spcAft>
            <a:buNone/>
          </a:pPr>
          <a:r>
            <a:rPr lang="en-US" sz="1700" b="1" kern="1200" dirty="0"/>
            <a:t>33275</a:t>
          </a:r>
          <a:r>
            <a:rPr lang="en-US" sz="1700" kern="1200" dirty="0"/>
            <a:t> (Transcatheter removal of permanent leadless pacemaker, right ventricular).</a:t>
          </a:r>
        </a:p>
      </dsp:txBody>
      <dsp:txXfrm>
        <a:off x="3657600" y="2352847"/>
        <a:ext cx="3657599" cy="20813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AA140-2AEF-4FF0-A11B-52066BB2B29B}">
      <dsp:nvSpPr>
        <dsp:cNvPr id="0" name=""/>
        <dsp:cNvSpPr/>
      </dsp:nvSpPr>
      <dsp:spPr>
        <a:xfrm>
          <a:off x="0" y="0"/>
          <a:ext cx="649287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60C06EC-457D-4CA6-9250-F632BBE0942C}">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43762 is reported for the percutaneous gastrostomy tube </a:t>
          </a:r>
          <a:r>
            <a:rPr lang="en-US" sz="3000" b="1" kern="1200" dirty="0"/>
            <a:t>replacement</a:t>
          </a:r>
          <a:r>
            <a:rPr lang="en-US" sz="3000" kern="1200" dirty="0"/>
            <a:t> including removal without imaging or endoscopic guidance not requiring revision of the gastrostomy tract and</a:t>
          </a:r>
        </a:p>
      </dsp:txBody>
      <dsp:txXfrm>
        <a:off x="0" y="0"/>
        <a:ext cx="6492875" cy="2552700"/>
      </dsp:txXfrm>
    </dsp:sp>
    <dsp:sp modelId="{4DE82930-940F-4250-B85E-5D4CCA0E64EF}">
      <dsp:nvSpPr>
        <dsp:cNvPr id="0" name=""/>
        <dsp:cNvSpPr/>
      </dsp:nvSpPr>
      <dsp:spPr>
        <a:xfrm>
          <a:off x="0" y="2552700"/>
          <a:ext cx="6492875"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CBDFE9-C5FA-476B-AE2C-36AE35F22655}">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43763 requires </a:t>
          </a:r>
          <a:r>
            <a:rPr lang="en-US" sz="3000" b="1" kern="1200" dirty="0"/>
            <a:t>revision</a:t>
          </a:r>
          <a:r>
            <a:rPr lang="en-US" sz="3000" kern="1200" dirty="0"/>
            <a:t> of gastrostomy tract. These codes were added to define simple versus complex replacement of a percutaneous gastrostomy tube.</a:t>
          </a:r>
        </a:p>
      </dsp:txBody>
      <dsp:txXfrm>
        <a:off x="0" y="2552700"/>
        <a:ext cx="6492875" cy="25527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76FE5A-6028-4840-9945-6E7D92B07897}" type="datetimeFigureOut">
              <a:rPr lang="en-US" smtClean="0"/>
              <a:t>11/28/2018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531DE-2339-4415-8E8A-C869985A1EAF}" type="slidenum">
              <a:rPr lang="en-US" smtClean="0"/>
              <a:t>‹#›</a:t>
            </a:fld>
            <a:endParaRPr lang="en-US"/>
          </a:p>
        </p:txBody>
      </p:sp>
    </p:spTree>
    <p:extLst>
      <p:ext uri="{BB962C8B-B14F-4D97-AF65-F5344CB8AC3E}">
        <p14:creationId xmlns:p14="http://schemas.microsoft.com/office/powerpoint/2010/main" val="2887757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A5FED8E-99ED-4178-84E9-C63C7FABCA66}"/>
              </a:ext>
            </a:extLst>
          </p:cNvPr>
          <p:cNvSpPr>
            <a:spLocks noGrp="1" noChangeArrowheads="1"/>
          </p:cNvSpPr>
          <p:nvPr>
            <p:ph type="sldNum" sz="quarter" idx="5"/>
          </p:nvPr>
        </p:nvSpPr>
        <p:spPr/>
        <p:txBody>
          <a:bodyPr/>
          <a:lstStyle>
            <a:lvl1pPr>
              <a:defRPr sz="3000">
                <a:solidFill>
                  <a:schemeClr val="tx1"/>
                </a:solidFill>
                <a:latin typeface="Times New Roman" panose="02020603050405020304" pitchFamily="18" charset="0"/>
              </a:defRPr>
            </a:lvl1pPr>
            <a:lvl2pPr marL="742950" indent="-285750">
              <a:defRPr sz="3000">
                <a:solidFill>
                  <a:schemeClr val="tx1"/>
                </a:solidFill>
                <a:latin typeface="Times New Roman" panose="02020603050405020304" pitchFamily="18" charset="0"/>
              </a:defRPr>
            </a:lvl2pPr>
            <a:lvl3pPr marL="1143000" indent="-228600">
              <a:defRPr sz="3000">
                <a:solidFill>
                  <a:schemeClr val="tx1"/>
                </a:solidFill>
                <a:latin typeface="Times New Roman" panose="02020603050405020304" pitchFamily="18" charset="0"/>
              </a:defRPr>
            </a:lvl3pPr>
            <a:lvl4pPr marL="1600200" indent="-228600">
              <a:defRPr sz="3000">
                <a:solidFill>
                  <a:schemeClr val="tx1"/>
                </a:solidFill>
                <a:latin typeface="Times New Roman" panose="02020603050405020304" pitchFamily="18" charset="0"/>
              </a:defRPr>
            </a:lvl4pPr>
            <a:lvl5pPr marL="2057400" indent="-228600">
              <a:defRPr sz="3000">
                <a:solidFill>
                  <a:schemeClr val="tx1"/>
                </a:solidFill>
                <a:latin typeface="Times New Roman" panose="02020603050405020304" pitchFamily="18" charset="0"/>
              </a:defRPr>
            </a:lvl5pPr>
            <a:lvl6pPr marL="2514600" indent="-228600" algn="ctr" eaLnBrk="0" fontAlgn="base" hangingPunct="0">
              <a:spcBef>
                <a:spcPct val="50000"/>
              </a:spcBef>
              <a:spcAft>
                <a:spcPct val="0"/>
              </a:spcAft>
              <a:defRPr sz="3000">
                <a:solidFill>
                  <a:schemeClr val="tx1"/>
                </a:solidFill>
                <a:latin typeface="Times New Roman" panose="02020603050405020304" pitchFamily="18" charset="0"/>
              </a:defRPr>
            </a:lvl6pPr>
            <a:lvl7pPr marL="2971800" indent="-228600" algn="ctr" eaLnBrk="0" fontAlgn="base" hangingPunct="0">
              <a:spcBef>
                <a:spcPct val="50000"/>
              </a:spcBef>
              <a:spcAft>
                <a:spcPct val="0"/>
              </a:spcAft>
              <a:defRPr sz="3000">
                <a:solidFill>
                  <a:schemeClr val="tx1"/>
                </a:solidFill>
                <a:latin typeface="Times New Roman" panose="02020603050405020304" pitchFamily="18" charset="0"/>
              </a:defRPr>
            </a:lvl7pPr>
            <a:lvl8pPr marL="3429000" indent="-228600" algn="ctr" eaLnBrk="0" fontAlgn="base" hangingPunct="0">
              <a:spcBef>
                <a:spcPct val="50000"/>
              </a:spcBef>
              <a:spcAft>
                <a:spcPct val="0"/>
              </a:spcAft>
              <a:defRPr sz="3000">
                <a:solidFill>
                  <a:schemeClr val="tx1"/>
                </a:solidFill>
                <a:latin typeface="Times New Roman" panose="02020603050405020304" pitchFamily="18" charset="0"/>
              </a:defRPr>
            </a:lvl8pPr>
            <a:lvl9pPr marL="3886200" indent="-228600" algn="ctr" eaLnBrk="0" fontAlgn="base" hangingPunct="0">
              <a:spcBef>
                <a:spcPct val="50000"/>
              </a:spcBef>
              <a:spcAft>
                <a:spcPct val="0"/>
              </a:spcAft>
              <a:defRPr sz="3000">
                <a:solidFill>
                  <a:schemeClr val="tx1"/>
                </a:solidFill>
                <a:latin typeface="Times New Roman" panose="02020603050405020304" pitchFamily="18" charset="0"/>
              </a:defRPr>
            </a:lvl9pPr>
          </a:lstStyle>
          <a:p>
            <a:pPr>
              <a:defRPr/>
            </a:pPr>
            <a:fld id="{FCDF2D73-30BE-4605-920D-A14B984ADF8E}" type="slidenum">
              <a:rPr lang="en-US" altLang="en-US" sz="1200" smtClean="0">
                <a:latin typeface="Tahoma" panose="020B0604030504040204" pitchFamily="34" charset="0"/>
              </a:rPr>
              <a:pPr>
                <a:defRPr/>
              </a:pPr>
              <a:t>122</a:t>
            </a:fld>
            <a:endParaRPr lang="en-US" altLang="en-US" sz="1200">
              <a:latin typeface="Tahoma" panose="020B0604030504040204" pitchFamily="34" charset="0"/>
            </a:endParaRPr>
          </a:p>
        </p:txBody>
      </p:sp>
      <p:sp>
        <p:nvSpPr>
          <p:cNvPr id="134147" name="Rectangle 2">
            <a:extLst>
              <a:ext uri="{FF2B5EF4-FFF2-40B4-BE49-F238E27FC236}">
                <a16:creationId xmlns:a16="http://schemas.microsoft.com/office/drawing/2014/main" id="{01A43213-35AC-4B13-9F5F-75F15771CCEF}"/>
              </a:ext>
            </a:extLst>
          </p:cNvPr>
          <p:cNvSpPr>
            <a:spLocks noGrp="1" noRot="1" noChangeAspect="1" noChangeArrowheads="1" noTextEdit="1"/>
          </p:cNvSpPr>
          <p:nvPr>
            <p:ph type="sldImg"/>
          </p:nvPr>
        </p:nvSpPr>
        <p:spPr>
          <a:xfrm>
            <a:off x="441325" y="708025"/>
            <a:ext cx="6435725" cy="3621088"/>
          </a:xfrm>
          <a:solidFill>
            <a:srgbClr val="FFFFFF"/>
          </a:solidFill>
          <a:ln/>
        </p:spPr>
      </p:sp>
      <p:sp>
        <p:nvSpPr>
          <p:cNvPr id="134148" name="Rectangle 3">
            <a:extLst>
              <a:ext uri="{FF2B5EF4-FFF2-40B4-BE49-F238E27FC236}">
                <a16:creationId xmlns:a16="http://schemas.microsoft.com/office/drawing/2014/main" id="{508D150E-0418-4D05-9978-2600B7F49723}"/>
              </a:ext>
            </a:extLst>
          </p:cNvPr>
          <p:cNvSpPr>
            <a:spLocks noGrp="1" noChangeArrowheads="1"/>
          </p:cNvSpPr>
          <p:nvPr>
            <p:ph type="body" idx="1"/>
          </p:nvPr>
        </p:nvSpPr>
        <p:spPr>
          <a:xfrm>
            <a:off x="954088" y="6588125"/>
            <a:ext cx="5407025" cy="280988"/>
          </a:xfrm>
          <a:solidFill>
            <a:srgbClr val="FFFFFF"/>
          </a:solidFill>
          <a:ln>
            <a:solidFill>
              <a:srgbClr val="000000"/>
            </a:solidFill>
          </a:ln>
        </p:spPr>
        <p:txBody>
          <a:bodyPr lIns="94820" tIns="47411" rIns="94820" bIns="47411"/>
          <a:lstStyle/>
          <a:p>
            <a:pPr eaLnBrk="1" hangingPunct="1"/>
            <a:endParaRPr lang="en-US" altLang="en-US"/>
          </a:p>
        </p:txBody>
      </p:sp>
    </p:spTree>
    <p:extLst>
      <p:ext uri="{BB962C8B-B14F-4D97-AF65-F5344CB8AC3E}">
        <p14:creationId xmlns:p14="http://schemas.microsoft.com/office/powerpoint/2010/main" val="272837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464783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82607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5551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D5C1420A-B0DB-4795-AE6A-559FCD2618B5}"/>
              </a:ext>
            </a:extLst>
          </p:cNvPr>
          <p:cNvSpPr>
            <a:spLocks noGrp="1"/>
          </p:cNvSpPr>
          <p:nvPr>
            <p:ph type="dt" sz="half" idx="10"/>
          </p:nvPr>
        </p:nvSpPr>
        <p:spPr/>
        <p:txBody>
          <a:bodyPr/>
          <a:lstStyle>
            <a:lvl1pPr>
              <a:defRPr/>
            </a:lvl1pPr>
          </a:lstStyle>
          <a:p>
            <a:pPr>
              <a:defRPr/>
            </a:pPr>
            <a:fld id="{B6B1A1F6-E2D9-40CE-856B-7493E62D2ACE}" type="datetimeFigureOut">
              <a:rPr lang="en-US"/>
              <a:pPr>
                <a:defRPr/>
              </a:pPr>
              <a:t>11/28/2018</a:t>
            </a:fld>
            <a:endParaRPr lang="en-US"/>
          </a:p>
        </p:txBody>
      </p:sp>
      <p:sp>
        <p:nvSpPr>
          <p:cNvPr id="5" name="Footer Placeholder 4">
            <a:extLst>
              <a:ext uri="{FF2B5EF4-FFF2-40B4-BE49-F238E27FC236}">
                <a16:creationId xmlns:a16="http://schemas.microsoft.com/office/drawing/2014/main" id="{C6C008D0-4BC1-42C8-B7EC-E6AC3277DE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AD617D7-222A-42AF-913E-F082CA15E581}"/>
              </a:ext>
            </a:extLst>
          </p:cNvPr>
          <p:cNvSpPr>
            <a:spLocks noGrp="1"/>
          </p:cNvSpPr>
          <p:nvPr>
            <p:ph type="sldNum" sz="quarter" idx="12"/>
          </p:nvPr>
        </p:nvSpPr>
        <p:spPr/>
        <p:txBody>
          <a:bodyPr/>
          <a:lstStyle>
            <a:lvl1pPr>
              <a:defRPr/>
            </a:lvl1pPr>
          </a:lstStyle>
          <a:p>
            <a:pPr>
              <a:defRPr/>
            </a:pPr>
            <a:fld id="{8E54EB9E-A8B1-46B3-B295-29E2EAA1E80A}" type="slidenum">
              <a:rPr lang="en-US"/>
              <a:pPr>
                <a:defRPr/>
              </a:pPr>
              <a:t>‹#›</a:t>
            </a:fld>
            <a:endParaRPr lang="en-US"/>
          </a:p>
        </p:txBody>
      </p:sp>
    </p:spTree>
    <p:extLst>
      <p:ext uri="{BB962C8B-B14F-4D97-AF65-F5344CB8AC3E}">
        <p14:creationId xmlns:p14="http://schemas.microsoft.com/office/powerpoint/2010/main" val="705483239"/>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DC678-0594-4128-9136-E813CFC2A6AA}"/>
              </a:ext>
            </a:extLst>
          </p:cNvPr>
          <p:cNvSpPr>
            <a:spLocks noGrp="1"/>
          </p:cNvSpPr>
          <p:nvPr>
            <p:ph type="dt" sz="half" idx="10"/>
          </p:nvPr>
        </p:nvSpPr>
        <p:spPr/>
        <p:txBody>
          <a:bodyPr/>
          <a:lstStyle>
            <a:lvl1pPr>
              <a:defRPr/>
            </a:lvl1pPr>
          </a:lstStyle>
          <a:p>
            <a:pPr>
              <a:defRPr/>
            </a:pPr>
            <a:fld id="{9F306104-8B31-4621-8047-7401FF62CDAE}" type="datetimeFigureOut">
              <a:rPr lang="en-US"/>
              <a:pPr>
                <a:defRPr/>
              </a:pPr>
              <a:t>11/28/2018</a:t>
            </a:fld>
            <a:endParaRPr lang="en-US"/>
          </a:p>
        </p:txBody>
      </p:sp>
      <p:sp>
        <p:nvSpPr>
          <p:cNvPr id="5" name="Footer Placeholder 4">
            <a:extLst>
              <a:ext uri="{FF2B5EF4-FFF2-40B4-BE49-F238E27FC236}">
                <a16:creationId xmlns:a16="http://schemas.microsoft.com/office/drawing/2014/main" id="{DD667C8B-62D7-40F8-90A2-5D2A8D42C8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53DCF03-7702-4F8B-AF59-12A9CFCD3B83}"/>
              </a:ext>
            </a:extLst>
          </p:cNvPr>
          <p:cNvSpPr>
            <a:spLocks noGrp="1"/>
          </p:cNvSpPr>
          <p:nvPr>
            <p:ph type="sldNum" sz="quarter" idx="12"/>
          </p:nvPr>
        </p:nvSpPr>
        <p:spPr/>
        <p:txBody>
          <a:bodyPr/>
          <a:lstStyle>
            <a:lvl1pPr>
              <a:defRPr/>
            </a:lvl1pPr>
          </a:lstStyle>
          <a:p>
            <a:pPr>
              <a:defRPr/>
            </a:pPr>
            <a:fld id="{66DE33B1-BD14-427B-BF80-EC3686A56DB6}" type="slidenum">
              <a:rPr lang="en-US"/>
              <a:pPr>
                <a:defRPr/>
              </a:pPr>
              <a:t>‹#›</a:t>
            </a:fld>
            <a:endParaRPr lang="en-US"/>
          </a:p>
        </p:txBody>
      </p:sp>
    </p:spTree>
    <p:extLst>
      <p:ext uri="{BB962C8B-B14F-4D97-AF65-F5344CB8AC3E}">
        <p14:creationId xmlns:p14="http://schemas.microsoft.com/office/powerpoint/2010/main" val="2831916888"/>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039C8B-03A8-43B7-9BDA-08873B390AD5}"/>
              </a:ext>
            </a:extLst>
          </p:cNvPr>
          <p:cNvSpPr>
            <a:spLocks noGrp="1"/>
          </p:cNvSpPr>
          <p:nvPr>
            <p:ph type="dt" sz="half" idx="10"/>
          </p:nvPr>
        </p:nvSpPr>
        <p:spPr/>
        <p:txBody>
          <a:bodyPr/>
          <a:lstStyle>
            <a:lvl1pPr>
              <a:defRPr/>
            </a:lvl1pPr>
          </a:lstStyle>
          <a:p>
            <a:pPr>
              <a:defRPr/>
            </a:pPr>
            <a:fld id="{F65E17FB-4432-425C-8B6A-D38425D35374}" type="datetimeFigureOut">
              <a:rPr lang="en-US"/>
              <a:pPr>
                <a:defRPr/>
              </a:pPr>
              <a:t>11/28/2018</a:t>
            </a:fld>
            <a:endParaRPr lang="en-US"/>
          </a:p>
        </p:txBody>
      </p:sp>
      <p:sp>
        <p:nvSpPr>
          <p:cNvPr id="5" name="Footer Placeholder 4">
            <a:extLst>
              <a:ext uri="{FF2B5EF4-FFF2-40B4-BE49-F238E27FC236}">
                <a16:creationId xmlns:a16="http://schemas.microsoft.com/office/drawing/2014/main" id="{AA550198-C059-45D2-B5EF-1B963E4BAF5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8AC5A9-F0F9-420E-B836-8CB0EB7010B2}"/>
              </a:ext>
            </a:extLst>
          </p:cNvPr>
          <p:cNvSpPr>
            <a:spLocks noGrp="1"/>
          </p:cNvSpPr>
          <p:nvPr>
            <p:ph type="sldNum" sz="quarter" idx="12"/>
          </p:nvPr>
        </p:nvSpPr>
        <p:spPr/>
        <p:txBody>
          <a:bodyPr/>
          <a:lstStyle>
            <a:lvl1pPr>
              <a:defRPr/>
            </a:lvl1pPr>
          </a:lstStyle>
          <a:p>
            <a:pPr>
              <a:defRPr/>
            </a:pPr>
            <a:fld id="{9BC26698-6F6E-456A-B7C7-309DF796C875}" type="slidenum">
              <a:rPr lang="en-US"/>
              <a:pPr>
                <a:defRPr/>
              </a:pPr>
              <a:t>‹#›</a:t>
            </a:fld>
            <a:endParaRPr lang="en-US"/>
          </a:p>
        </p:txBody>
      </p:sp>
    </p:spTree>
    <p:extLst>
      <p:ext uri="{BB962C8B-B14F-4D97-AF65-F5344CB8AC3E}">
        <p14:creationId xmlns:p14="http://schemas.microsoft.com/office/powerpoint/2010/main" val="1487689207"/>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8C4F9E7-3623-4005-BE01-7CF4FE25934F}"/>
              </a:ext>
            </a:extLst>
          </p:cNvPr>
          <p:cNvSpPr>
            <a:spLocks noGrp="1"/>
          </p:cNvSpPr>
          <p:nvPr>
            <p:ph type="dt" sz="half" idx="10"/>
          </p:nvPr>
        </p:nvSpPr>
        <p:spPr/>
        <p:txBody>
          <a:bodyPr/>
          <a:lstStyle>
            <a:lvl1pPr>
              <a:defRPr/>
            </a:lvl1pPr>
          </a:lstStyle>
          <a:p>
            <a:pPr>
              <a:defRPr/>
            </a:pPr>
            <a:fld id="{8E9FD0F4-D8D5-4A94-9A83-3337D3DFA37E}" type="datetimeFigureOut">
              <a:rPr lang="en-US"/>
              <a:pPr>
                <a:defRPr/>
              </a:pPr>
              <a:t>11/28/2018</a:t>
            </a:fld>
            <a:endParaRPr lang="en-US"/>
          </a:p>
        </p:txBody>
      </p:sp>
      <p:sp>
        <p:nvSpPr>
          <p:cNvPr id="6" name="Footer Placeholder 4">
            <a:extLst>
              <a:ext uri="{FF2B5EF4-FFF2-40B4-BE49-F238E27FC236}">
                <a16:creationId xmlns:a16="http://schemas.microsoft.com/office/drawing/2014/main" id="{7C03F707-0AD9-473C-953B-245D353C380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41357F4-139A-4AC0-9981-D1BBEDE8E069}"/>
              </a:ext>
            </a:extLst>
          </p:cNvPr>
          <p:cNvSpPr>
            <a:spLocks noGrp="1"/>
          </p:cNvSpPr>
          <p:nvPr>
            <p:ph type="sldNum" sz="quarter" idx="12"/>
          </p:nvPr>
        </p:nvSpPr>
        <p:spPr/>
        <p:txBody>
          <a:bodyPr/>
          <a:lstStyle>
            <a:lvl1pPr>
              <a:defRPr/>
            </a:lvl1pPr>
          </a:lstStyle>
          <a:p>
            <a:pPr>
              <a:defRPr/>
            </a:pPr>
            <a:fld id="{15C460B2-B006-485E-BEE1-A988FB128E15}" type="slidenum">
              <a:rPr lang="en-US"/>
              <a:pPr>
                <a:defRPr/>
              </a:pPr>
              <a:t>‹#›</a:t>
            </a:fld>
            <a:endParaRPr lang="en-US"/>
          </a:p>
        </p:txBody>
      </p:sp>
    </p:spTree>
    <p:extLst>
      <p:ext uri="{BB962C8B-B14F-4D97-AF65-F5344CB8AC3E}">
        <p14:creationId xmlns:p14="http://schemas.microsoft.com/office/powerpoint/2010/main" val="232607237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6EB6196-8208-4D4E-BF35-721F303AAFB0}"/>
              </a:ext>
            </a:extLst>
          </p:cNvPr>
          <p:cNvSpPr>
            <a:spLocks noGrp="1"/>
          </p:cNvSpPr>
          <p:nvPr>
            <p:ph type="dt" sz="half" idx="10"/>
          </p:nvPr>
        </p:nvSpPr>
        <p:spPr/>
        <p:txBody>
          <a:bodyPr/>
          <a:lstStyle>
            <a:lvl1pPr>
              <a:defRPr/>
            </a:lvl1pPr>
          </a:lstStyle>
          <a:p>
            <a:pPr>
              <a:defRPr/>
            </a:pPr>
            <a:fld id="{80CE1E5F-C66F-4CAB-B243-EF951D9CFEE6}" type="datetimeFigureOut">
              <a:rPr lang="en-US"/>
              <a:pPr>
                <a:defRPr/>
              </a:pPr>
              <a:t>11/28/2018</a:t>
            </a:fld>
            <a:endParaRPr lang="en-US"/>
          </a:p>
        </p:txBody>
      </p:sp>
      <p:sp>
        <p:nvSpPr>
          <p:cNvPr id="8" name="Footer Placeholder 4">
            <a:extLst>
              <a:ext uri="{FF2B5EF4-FFF2-40B4-BE49-F238E27FC236}">
                <a16:creationId xmlns:a16="http://schemas.microsoft.com/office/drawing/2014/main" id="{C7547902-6FF0-4FA7-9495-F9E776E430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558ED94-42D8-4E42-8277-F05A357739D9}"/>
              </a:ext>
            </a:extLst>
          </p:cNvPr>
          <p:cNvSpPr>
            <a:spLocks noGrp="1"/>
          </p:cNvSpPr>
          <p:nvPr>
            <p:ph type="sldNum" sz="quarter" idx="12"/>
          </p:nvPr>
        </p:nvSpPr>
        <p:spPr/>
        <p:txBody>
          <a:bodyPr/>
          <a:lstStyle>
            <a:lvl1pPr>
              <a:defRPr/>
            </a:lvl1pPr>
          </a:lstStyle>
          <a:p>
            <a:pPr>
              <a:defRPr/>
            </a:pPr>
            <a:fld id="{9ED6827A-09C9-4991-9B3D-D1F516C979BC}" type="slidenum">
              <a:rPr lang="en-US"/>
              <a:pPr>
                <a:defRPr/>
              </a:pPr>
              <a:t>‹#›</a:t>
            </a:fld>
            <a:endParaRPr lang="en-US"/>
          </a:p>
        </p:txBody>
      </p:sp>
    </p:spTree>
    <p:extLst>
      <p:ext uri="{BB962C8B-B14F-4D97-AF65-F5344CB8AC3E}">
        <p14:creationId xmlns:p14="http://schemas.microsoft.com/office/powerpoint/2010/main" val="2334187275"/>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FA44C8A-420B-4DD7-A82F-0C6A87148A0E}"/>
              </a:ext>
            </a:extLst>
          </p:cNvPr>
          <p:cNvSpPr>
            <a:spLocks noGrp="1"/>
          </p:cNvSpPr>
          <p:nvPr>
            <p:ph type="dt" sz="half" idx="10"/>
          </p:nvPr>
        </p:nvSpPr>
        <p:spPr/>
        <p:txBody>
          <a:bodyPr/>
          <a:lstStyle>
            <a:lvl1pPr>
              <a:defRPr/>
            </a:lvl1pPr>
          </a:lstStyle>
          <a:p>
            <a:pPr>
              <a:defRPr/>
            </a:pPr>
            <a:fld id="{6C343146-E40D-4FD7-95E5-109C48F42319}" type="datetimeFigureOut">
              <a:rPr lang="en-US"/>
              <a:pPr>
                <a:defRPr/>
              </a:pPr>
              <a:t>11/28/2018</a:t>
            </a:fld>
            <a:endParaRPr lang="en-US"/>
          </a:p>
        </p:txBody>
      </p:sp>
      <p:sp>
        <p:nvSpPr>
          <p:cNvPr id="4" name="Footer Placeholder 4">
            <a:extLst>
              <a:ext uri="{FF2B5EF4-FFF2-40B4-BE49-F238E27FC236}">
                <a16:creationId xmlns:a16="http://schemas.microsoft.com/office/drawing/2014/main" id="{5F9A3867-4395-4DA0-A3E9-8AC9F890B1F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F21072E-B72F-46B9-AE1D-73E9793A4B12}"/>
              </a:ext>
            </a:extLst>
          </p:cNvPr>
          <p:cNvSpPr>
            <a:spLocks noGrp="1"/>
          </p:cNvSpPr>
          <p:nvPr>
            <p:ph type="sldNum" sz="quarter" idx="12"/>
          </p:nvPr>
        </p:nvSpPr>
        <p:spPr/>
        <p:txBody>
          <a:bodyPr/>
          <a:lstStyle>
            <a:lvl1pPr>
              <a:defRPr/>
            </a:lvl1pPr>
          </a:lstStyle>
          <a:p>
            <a:pPr>
              <a:defRPr/>
            </a:pPr>
            <a:fld id="{6E88D98A-63DD-4FD6-96E6-8538589D80CB}" type="slidenum">
              <a:rPr lang="en-US"/>
              <a:pPr>
                <a:defRPr/>
              </a:pPr>
              <a:t>‹#›</a:t>
            </a:fld>
            <a:endParaRPr lang="en-US"/>
          </a:p>
        </p:txBody>
      </p:sp>
    </p:spTree>
    <p:extLst>
      <p:ext uri="{BB962C8B-B14F-4D97-AF65-F5344CB8AC3E}">
        <p14:creationId xmlns:p14="http://schemas.microsoft.com/office/powerpoint/2010/main" val="2416683630"/>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467900B-5132-4EE2-9100-E8AA9E02C858}"/>
              </a:ext>
            </a:extLst>
          </p:cNvPr>
          <p:cNvSpPr>
            <a:spLocks noGrp="1"/>
          </p:cNvSpPr>
          <p:nvPr>
            <p:ph type="dt" sz="half" idx="10"/>
          </p:nvPr>
        </p:nvSpPr>
        <p:spPr/>
        <p:txBody>
          <a:bodyPr/>
          <a:lstStyle>
            <a:lvl1pPr>
              <a:defRPr/>
            </a:lvl1pPr>
          </a:lstStyle>
          <a:p>
            <a:pPr>
              <a:defRPr/>
            </a:pPr>
            <a:fld id="{5DEF81E2-5452-47BA-B9AE-59C8FCD35542}" type="datetimeFigureOut">
              <a:rPr lang="en-US"/>
              <a:pPr>
                <a:defRPr/>
              </a:pPr>
              <a:t>11/28/2018</a:t>
            </a:fld>
            <a:endParaRPr lang="en-US"/>
          </a:p>
        </p:txBody>
      </p:sp>
      <p:sp>
        <p:nvSpPr>
          <p:cNvPr id="3" name="Footer Placeholder 4">
            <a:extLst>
              <a:ext uri="{FF2B5EF4-FFF2-40B4-BE49-F238E27FC236}">
                <a16:creationId xmlns:a16="http://schemas.microsoft.com/office/drawing/2014/main" id="{CADA2F7D-4C4D-4E62-80D1-C0EFA07B24C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EFD4258C-C705-4BDC-9302-046DC4BB6E24}"/>
              </a:ext>
            </a:extLst>
          </p:cNvPr>
          <p:cNvSpPr>
            <a:spLocks noGrp="1"/>
          </p:cNvSpPr>
          <p:nvPr>
            <p:ph type="sldNum" sz="quarter" idx="12"/>
          </p:nvPr>
        </p:nvSpPr>
        <p:spPr/>
        <p:txBody>
          <a:bodyPr/>
          <a:lstStyle>
            <a:lvl1pPr>
              <a:defRPr/>
            </a:lvl1pPr>
          </a:lstStyle>
          <a:p>
            <a:pPr>
              <a:defRPr/>
            </a:pPr>
            <a:fld id="{8F21545F-1FBC-463C-A1DB-DC9A95EC9789}" type="slidenum">
              <a:rPr lang="en-US"/>
              <a:pPr>
                <a:defRPr/>
              </a:pPr>
              <a:t>‹#›</a:t>
            </a:fld>
            <a:endParaRPr lang="en-US"/>
          </a:p>
        </p:txBody>
      </p:sp>
    </p:spTree>
    <p:extLst>
      <p:ext uri="{BB962C8B-B14F-4D97-AF65-F5344CB8AC3E}">
        <p14:creationId xmlns:p14="http://schemas.microsoft.com/office/powerpoint/2010/main" val="3974366096"/>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5517A7B-145B-45F2-915E-9E4D8DE6A4B1}"/>
              </a:ext>
            </a:extLst>
          </p:cNvPr>
          <p:cNvSpPr>
            <a:spLocks noGrp="1"/>
          </p:cNvSpPr>
          <p:nvPr>
            <p:ph type="dt" sz="half" idx="10"/>
          </p:nvPr>
        </p:nvSpPr>
        <p:spPr/>
        <p:txBody>
          <a:bodyPr/>
          <a:lstStyle>
            <a:lvl1pPr>
              <a:defRPr/>
            </a:lvl1pPr>
          </a:lstStyle>
          <a:p>
            <a:pPr>
              <a:defRPr/>
            </a:pPr>
            <a:fld id="{B1AAEFC9-F582-4464-A8D3-2A894D9AFDBE}" type="datetimeFigureOut">
              <a:rPr lang="en-US"/>
              <a:pPr>
                <a:defRPr/>
              </a:pPr>
              <a:t>11/28/2018</a:t>
            </a:fld>
            <a:endParaRPr lang="en-US"/>
          </a:p>
        </p:txBody>
      </p:sp>
      <p:sp>
        <p:nvSpPr>
          <p:cNvPr id="6" name="Footer Placeholder 4">
            <a:extLst>
              <a:ext uri="{FF2B5EF4-FFF2-40B4-BE49-F238E27FC236}">
                <a16:creationId xmlns:a16="http://schemas.microsoft.com/office/drawing/2014/main" id="{0256F2EC-4813-4492-B687-47A90A7D221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8D51796-783E-4B44-B8BA-5543EEC6CD31}"/>
              </a:ext>
            </a:extLst>
          </p:cNvPr>
          <p:cNvSpPr>
            <a:spLocks noGrp="1"/>
          </p:cNvSpPr>
          <p:nvPr>
            <p:ph type="sldNum" sz="quarter" idx="12"/>
          </p:nvPr>
        </p:nvSpPr>
        <p:spPr/>
        <p:txBody>
          <a:bodyPr/>
          <a:lstStyle>
            <a:lvl1pPr>
              <a:defRPr/>
            </a:lvl1pPr>
          </a:lstStyle>
          <a:p>
            <a:pPr>
              <a:defRPr/>
            </a:pPr>
            <a:fld id="{288F2743-1F6F-47BD-BEEE-0579AFDBCD42}" type="slidenum">
              <a:rPr lang="en-US"/>
              <a:pPr>
                <a:defRPr/>
              </a:pPr>
              <a:t>‹#›</a:t>
            </a:fld>
            <a:endParaRPr lang="en-US"/>
          </a:p>
        </p:txBody>
      </p:sp>
    </p:spTree>
    <p:extLst>
      <p:ext uri="{BB962C8B-B14F-4D97-AF65-F5344CB8AC3E}">
        <p14:creationId xmlns:p14="http://schemas.microsoft.com/office/powerpoint/2010/main" val="3232734562"/>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543016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27593EAE-D7EE-46B1-A01E-D5DB03EF0B96}"/>
              </a:ext>
            </a:extLst>
          </p:cNvPr>
          <p:cNvSpPr>
            <a:spLocks noGrp="1"/>
          </p:cNvSpPr>
          <p:nvPr>
            <p:ph type="dt" sz="half" idx="10"/>
          </p:nvPr>
        </p:nvSpPr>
        <p:spPr/>
        <p:txBody>
          <a:bodyPr/>
          <a:lstStyle>
            <a:lvl1pPr>
              <a:defRPr/>
            </a:lvl1pPr>
          </a:lstStyle>
          <a:p>
            <a:pPr>
              <a:defRPr/>
            </a:pPr>
            <a:fld id="{85CB4D8C-C250-4545-84F0-EB0F5837B572}" type="datetimeFigureOut">
              <a:rPr lang="en-US"/>
              <a:pPr>
                <a:defRPr/>
              </a:pPr>
              <a:t>11/28/2018</a:t>
            </a:fld>
            <a:endParaRPr lang="en-US"/>
          </a:p>
        </p:txBody>
      </p:sp>
      <p:sp>
        <p:nvSpPr>
          <p:cNvPr id="6" name="Footer Placeholder 4">
            <a:extLst>
              <a:ext uri="{FF2B5EF4-FFF2-40B4-BE49-F238E27FC236}">
                <a16:creationId xmlns:a16="http://schemas.microsoft.com/office/drawing/2014/main" id="{EB490288-DC20-4431-9BC4-6F42DFC236F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FCEE9D-C9FF-45D0-976C-BFEF5711A2B4}"/>
              </a:ext>
            </a:extLst>
          </p:cNvPr>
          <p:cNvSpPr>
            <a:spLocks noGrp="1"/>
          </p:cNvSpPr>
          <p:nvPr>
            <p:ph type="sldNum" sz="quarter" idx="12"/>
          </p:nvPr>
        </p:nvSpPr>
        <p:spPr/>
        <p:txBody>
          <a:bodyPr/>
          <a:lstStyle>
            <a:lvl1pPr>
              <a:defRPr/>
            </a:lvl1pPr>
          </a:lstStyle>
          <a:p>
            <a:pPr>
              <a:defRPr/>
            </a:pPr>
            <a:fld id="{781D158D-9A2B-41A7-BE7E-65B8248115AB}" type="slidenum">
              <a:rPr lang="en-US"/>
              <a:pPr>
                <a:defRPr/>
              </a:pPr>
              <a:t>‹#›</a:t>
            </a:fld>
            <a:endParaRPr lang="en-US"/>
          </a:p>
        </p:txBody>
      </p:sp>
    </p:spTree>
    <p:extLst>
      <p:ext uri="{BB962C8B-B14F-4D97-AF65-F5344CB8AC3E}">
        <p14:creationId xmlns:p14="http://schemas.microsoft.com/office/powerpoint/2010/main" val="143079984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CE7DA-7A6B-4633-B4CC-12F60B7F0574}"/>
              </a:ext>
            </a:extLst>
          </p:cNvPr>
          <p:cNvSpPr>
            <a:spLocks noGrp="1"/>
          </p:cNvSpPr>
          <p:nvPr>
            <p:ph type="dt" sz="half" idx="10"/>
          </p:nvPr>
        </p:nvSpPr>
        <p:spPr/>
        <p:txBody>
          <a:bodyPr/>
          <a:lstStyle>
            <a:lvl1pPr>
              <a:defRPr/>
            </a:lvl1pPr>
          </a:lstStyle>
          <a:p>
            <a:pPr>
              <a:defRPr/>
            </a:pPr>
            <a:fld id="{59581660-05AF-4683-AB26-B13DD15DEA86}" type="datetimeFigureOut">
              <a:rPr lang="en-US"/>
              <a:pPr>
                <a:defRPr/>
              </a:pPr>
              <a:t>11/28/2018</a:t>
            </a:fld>
            <a:endParaRPr lang="en-US"/>
          </a:p>
        </p:txBody>
      </p:sp>
      <p:sp>
        <p:nvSpPr>
          <p:cNvPr id="5" name="Footer Placeholder 4">
            <a:extLst>
              <a:ext uri="{FF2B5EF4-FFF2-40B4-BE49-F238E27FC236}">
                <a16:creationId xmlns:a16="http://schemas.microsoft.com/office/drawing/2014/main" id="{998D2CDE-E3E2-4059-8938-0D1BE81FF85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3022A2E-4D2B-41C8-BC83-7093BB8A699A}"/>
              </a:ext>
            </a:extLst>
          </p:cNvPr>
          <p:cNvSpPr>
            <a:spLocks noGrp="1"/>
          </p:cNvSpPr>
          <p:nvPr>
            <p:ph type="sldNum" sz="quarter" idx="12"/>
          </p:nvPr>
        </p:nvSpPr>
        <p:spPr/>
        <p:txBody>
          <a:bodyPr/>
          <a:lstStyle>
            <a:lvl1pPr>
              <a:defRPr/>
            </a:lvl1pPr>
          </a:lstStyle>
          <a:p>
            <a:pPr>
              <a:defRPr/>
            </a:pPr>
            <a:fld id="{D052D125-776B-4416-A1FE-B54BE688B375}" type="slidenum">
              <a:rPr lang="en-US"/>
              <a:pPr>
                <a:defRPr/>
              </a:pPr>
              <a:t>‹#›</a:t>
            </a:fld>
            <a:endParaRPr lang="en-US"/>
          </a:p>
        </p:txBody>
      </p:sp>
    </p:spTree>
    <p:extLst>
      <p:ext uri="{BB962C8B-B14F-4D97-AF65-F5344CB8AC3E}">
        <p14:creationId xmlns:p14="http://schemas.microsoft.com/office/powerpoint/2010/main" val="3044486299"/>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52767E-D945-4F77-B613-B4A67DB04AA8}"/>
              </a:ext>
            </a:extLst>
          </p:cNvPr>
          <p:cNvSpPr>
            <a:spLocks noGrp="1"/>
          </p:cNvSpPr>
          <p:nvPr>
            <p:ph type="dt" sz="half" idx="10"/>
          </p:nvPr>
        </p:nvSpPr>
        <p:spPr/>
        <p:txBody>
          <a:bodyPr/>
          <a:lstStyle>
            <a:lvl1pPr>
              <a:defRPr/>
            </a:lvl1pPr>
          </a:lstStyle>
          <a:p>
            <a:pPr>
              <a:defRPr/>
            </a:pPr>
            <a:fld id="{DDB56502-9A48-4257-AE29-0FE5DF419F2D}" type="datetimeFigureOut">
              <a:rPr lang="en-US"/>
              <a:pPr>
                <a:defRPr/>
              </a:pPr>
              <a:t>11/28/2018</a:t>
            </a:fld>
            <a:endParaRPr lang="en-US"/>
          </a:p>
        </p:txBody>
      </p:sp>
      <p:sp>
        <p:nvSpPr>
          <p:cNvPr id="5" name="Footer Placeholder 4">
            <a:extLst>
              <a:ext uri="{FF2B5EF4-FFF2-40B4-BE49-F238E27FC236}">
                <a16:creationId xmlns:a16="http://schemas.microsoft.com/office/drawing/2014/main" id="{8291EAE3-B643-48C1-8EBB-13D94B6D977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708A6B7-1A24-4FB6-AF12-2AECAE17C206}"/>
              </a:ext>
            </a:extLst>
          </p:cNvPr>
          <p:cNvSpPr>
            <a:spLocks noGrp="1"/>
          </p:cNvSpPr>
          <p:nvPr>
            <p:ph type="sldNum" sz="quarter" idx="12"/>
          </p:nvPr>
        </p:nvSpPr>
        <p:spPr/>
        <p:txBody>
          <a:bodyPr/>
          <a:lstStyle>
            <a:lvl1pPr>
              <a:defRPr/>
            </a:lvl1pPr>
          </a:lstStyle>
          <a:p>
            <a:pPr>
              <a:defRPr/>
            </a:pPr>
            <a:fld id="{2E29355F-6037-410F-8D6A-36C883313495}" type="slidenum">
              <a:rPr lang="en-US"/>
              <a:pPr>
                <a:defRPr/>
              </a:pPr>
              <a:t>‹#›</a:t>
            </a:fld>
            <a:endParaRPr lang="en-US"/>
          </a:p>
        </p:txBody>
      </p:sp>
    </p:spTree>
    <p:extLst>
      <p:ext uri="{BB962C8B-B14F-4D97-AF65-F5344CB8AC3E}">
        <p14:creationId xmlns:p14="http://schemas.microsoft.com/office/powerpoint/2010/main" val="2250253440"/>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A4E45391-7F81-4B00-B2E7-81949C18EE81}"/>
              </a:ext>
            </a:extLst>
          </p:cNvPr>
          <p:cNvSpPr>
            <a:spLocks noGrp="1" noChangeArrowheads="1"/>
          </p:cNvSpPr>
          <p:nvPr>
            <p:ph type="sldNum" sz="quarter" idx="10"/>
          </p:nvPr>
        </p:nvSpPr>
        <p:spPr bwMode="auto">
          <a:xfrm>
            <a:off x="8737600" y="6248400"/>
            <a:ext cx="2540000" cy="457200"/>
          </a:xfrm>
          <a:ln>
            <a:miter lim="800000"/>
            <a:headEnd/>
            <a:tailEnd/>
          </a:ln>
        </p:spPr>
        <p:txBody>
          <a:bodyPr wrap="square" numCol="1" anchor="t" anchorCtr="0" compatLnSpc="1">
            <a:prstTxWarp prst="textNoShape">
              <a:avLst/>
            </a:prstTxWarp>
          </a:bodyPr>
          <a:lstStyle>
            <a:lvl1pPr algn="r">
              <a:spcBef>
                <a:spcPct val="0"/>
              </a:spcBef>
              <a:defRPr sz="1400"/>
            </a:lvl1pPr>
          </a:lstStyle>
          <a:p>
            <a:pPr>
              <a:defRPr/>
            </a:pPr>
            <a:fld id="{05CFB5FD-E79C-4207-ADFC-FF5D5BDA8170}" type="slidenum">
              <a:rPr lang="en-US" altLang="en-US"/>
              <a:pPr>
                <a:defRPr/>
              </a:pPr>
              <a:t>‹#›</a:t>
            </a:fld>
            <a:endParaRPr lang="en-US" altLang="en-US"/>
          </a:p>
        </p:txBody>
      </p:sp>
    </p:spTree>
    <p:extLst>
      <p:ext uri="{BB962C8B-B14F-4D97-AF65-F5344CB8AC3E}">
        <p14:creationId xmlns:p14="http://schemas.microsoft.com/office/powerpoint/2010/main" val="1404263650"/>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45D09AB6-D7CE-4621-BBC1-84A8046AEDA7}"/>
              </a:ext>
            </a:extLst>
          </p:cNvPr>
          <p:cNvSpPr>
            <a:spLocks noGrp="1"/>
          </p:cNvSpPr>
          <p:nvPr>
            <p:ph type="dt" sz="half" idx="10"/>
          </p:nvPr>
        </p:nvSpPr>
        <p:spPr/>
        <p:txBody>
          <a:bodyPr/>
          <a:lstStyle>
            <a:lvl1pPr>
              <a:defRPr/>
            </a:lvl1pPr>
          </a:lstStyle>
          <a:p>
            <a:pPr>
              <a:defRPr/>
            </a:pPr>
            <a:fld id="{26451A15-C770-4B8D-949E-D43DE6E01542}" type="datetimeFigureOut">
              <a:rPr lang="en-US"/>
              <a:pPr>
                <a:defRPr/>
              </a:pPr>
              <a:t>11/28/2018</a:t>
            </a:fld>
            <a:endParaRPr lang="en-US"/>
          </a:p>
        </p:txBody>
      </p:sp>
      <p:sp>
        <p:nvSpPr>
          <p:cNvPr id="5" name="Footer Placeholder 4">
            <a:extLst>
              <a:ext uri="{FF2B5EF4-FFF2-40B4-BE49-F238E27FC236}">
                <a16:creationId xmlns:a16="http://schemas.microsoft.com/office/drawing/2014/main" id="{4C560A95-7481-4EDD-BA92-EF0F55CE0A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BE7B7A1-D883-495C-82C6-82F382634A2C}"/>
              </a:ext>
            </a:extLst>
          </p:cNvPr>
          <p:cNvSpPr>
            <a:spLocks noGrp="1"/>
          </p:cNvSpPr>
          <p:nvPr>
            <p:ph type="sldNum" sz="quarter" idx="12"/>
          </p:nvPr>
        </p:nvSpPr>
        <p:spPr/>
        <p:txBody>
          <a:bodyPr/>
          <a:lstStyle>
            <a:lvl1pPr>
              <a:defRPr/>
            </a:lvl1pPr>
          </a:lstStyle>
          <a:p>
            <a:pPr>
              <a:defRPr/>
            </a:pPr>
            <a:fld id="{773DBFFD-1268-40D4-A6CE-5B3F6AA90F8A}" type="slidenum">
              <a:rPr lang="en-US"/>
              <a:pPr>
                <a:defRPr/>
              </a:pPr>
              <a:t>‹#›</a:t>
            </a:fld>
            <a:endParaRPr lang="en-US"/>
          </a:p>
        </p:txBody>
      </p:sp>
    </p:spTree>
    <p:extLst>
      <p:ext uri="{BB962C8B-B14F-4D97-AF65-F5344CB8AC3E}">
        <p14:creationId xmlns:p14="http://schemas.microsoft.com/office/powerpoint/2010/main" val="1159280763"/>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B93F2F-4AA2-4B4C-A5B4-6FFCA9C03D6E}"/>
              </a:ext>
            </a:extLst>
          </p:cNvPr>
          <p:cNvSpPr>
            <a:spLocks noGrp="1"/>
          </p:cNvSpPr>
          <p:nvPr>
            <p:ph type="dt" sz="half" idx="10"/>
          </p:nvPr>
        </p:nvSpPr>
        <p:spPr/>
        <p:txBody>
          <a:bodyPr/>
          <a:lstStyle>
            <a:lvl1pPr>
              <a:defRPr/>
            </a:lvl1pPr>
          </a:lstStyle>
          <a:p>
            <a:pPr>
              <a:defRPr/>
            </a:pPr>
            <a:fld id="{092EBEF5-BAE8-4EF1-BD78-AAB364E3F17F}" type="datetimeFigureOut">
              <a:rPr lang="en-US"/>
              <a:pPr>
                <a:defRPr/>
              </a:pPr>
              <a:t>11/28/2018</a:t>
            </a:fld>
            <a:endParaRPr lang="en-US"/>
          </a:p>
        </p:txBody>
      </p:sp>
      <p:sp>
        <p:nvSpPr>
          <p:cNvPr id="5" name="Footer Placeholder 4">
            <a:extLst>
              <a:ext uri="{FF2B5EF4-FFF2-40B4-BE49-F238E27FC236}">
                <a16:creationId xmlns:a16="http://schemas.microsoft.com/office/drawing/2014/main" id="{69B08FC2-938D-4747-A9E5-3B3AAD0254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B6639EE-C7A3-4DD3-BD2F-E3FC79CFE871}"/>
              </a:ext>
            </a:extLst>
          </p:cNvPr>
          <p:cNvSpPr>
            <a:spLocks noGrp="1"/>
          </p:cNvSpPr>
          <p:nvPr>
            <p:ph type="sldNum" sz="quarter" idx="12"/>
          </p:nvPr>
        </p:nvSpPr>
        <p:spPr/>
        <p:txBody>
          <a:bodyPr/>
          <a:lstStyle>
            <a:lvl1pPr>
              <a:defRPr/>
            </a:lvl1pPr>
          </a:lstStyle>
          <a:p>
            <a:pPr>
              <a:defRPr/>
            </a:pPr>
            <a:fld id="{645F3254-786C-4096-975A-EF1FF1E25DD0}" type="slidenum">
              <a:rPr lang="en-US"/>
              <a:pPr>
                <a:defRPr/>
              </a:pPr>
              <a:t>‹#›</a:t>
            </a:fld>
            <a:endParaRPr lang="en-US"/>
          </a:p>
        </p:txBody>
      </p:sp>
    </p:spTree>
    <p:extLst>
      <p:ext uri="{BB962C8B-B14F-4D97-AF65-F5344CB8AC3E}">
        <p14:creationId xmlns:p14="http://schemas.microsoft.com/office/powerpoint/2010/main" val="371356958"/>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E7043A-C926-485A-A06D-F3058DA3FDD4}"/>
              </a:ext>
            </a:extLst>
          </p:cNvPr>
          <p:cNvSpPr>
            <a:spLocks noGrp="1"/>
          </p:cNvSpPr>
          <p:nvPr>
            <p:ph type="dt" sz="half" idx="10"/>
          </p:nvPr>
        </p:nvSpPr>
        <p:spPr/>
        <p:txBody>
          <a:bodyPr/>
          <a:lstStyle>
            <a:lvl1pPr>
              <a:defRPr/>
            </a:lvl1pPr>
          </a:lstStyle>
          <a:p>
            <a:pPr>
              <a:defRPr/>
            </a:pPr>
            <a:fld id="{E004B808-9C22-4119-A487-0391F7072210}" type="datetimeFigureOut">
              <a:rPr lang="en-US"/>
              <a:pPr>
                <a:defRPr/>
              </a:pPr>
              <a:t>11/28/2018</a:t>
            </a:fld>
            <a:endParaRPr lang="en-US"/>
          </a:p>
        </p:txBody>
      </p:sp>
      <p:sp>
        <p:nvSpPr>
          <p:cNvPr id="5" name="Footer Placeholder 4">
            <a:extLst>
              <a:ext uri="{FF2B5EF4-FFF2-40B4-BE49-F238E27FC236}">
                <a16:creationId xmlns:a16="http://schemas.microsoft.com/office/drawing/2014/main" id="{A39AA6E2-7AB4-456D-BCB6-88B6CC75770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7D638FC-BBD8-4B23-8410-3E5DDE4D5ED3}"/>
              </a:ext>
            </a:extLst>
          </p:cNvPr>
          <p:cNvSpPr>
            <a:spLocks noGrp="1"/>
          </p:cNvSpPr>
          <p:nvPr>
            <p:ph type="sldNum" sz="quarter" idx="12"/>
          </p:nvPr>
        </p:nvSpPr>
        <p:spPr/>
        <p:txBody>
          <a:bodyPr/>
          <a:lstStyle>
            <a:lvl1pPr>
              <a:defRPr/>
            </a:lvl1pPr>
          </a:lstStyle>
          <a:p>
            <a:pPr>
              <a:defRPr/>
            </a:pPr>
            <a:fld id="{B5BD67F3-19FD-4658-99DD-381368AA3F9E}" type="slidenum">
              <a:rPr lang="en-US"/>
              <a:pPr>
                <a:defRPr/>
              </a:pPr>
              <a:t>‹#›</a:t>
            </a:fld>
            <a:endParaRPr lang="en-US"/>
          </a:p>
        </p:txBody>
      </p:sp>
    </p:spTree>
    <p:extLst>
      <p:ext uri="{BB962C8B-B14F-4D97-AF65-F5344CB8AC3E}">
        <p14:creationId xmlns:p14="http://schemas.microsoft.com/office/powerpoint/2010/main" val="1412037388"/>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77F5DD45-3D9B-4F69-A8AD-A3082F230B68}"/>
              </a:ext>
            </a:extLst>
          </p:cNvPr>
          <p:cNvSpPr>
            <a:spLocks noGrp="1"/>
          </p:cNvSpPr>
          <p:nvPr>
            <p:ph type="dt" sz="half" idx="10"/>
          </p:nvPr>
        </p:nvSpPr>
        <p:spPr/>
        <p:txBody>
          <a:bodyPr/>
          <a:lstStyle>
            <a:lvl1pPr>
              <a:defRPr/>
            </a:lvl1pPr>
          </a:lstStyle>
          <a:p>
            <a:pPr>
              <a:defRPr/>
            </a:pPr>
            <a:fld id="{BE5AF1EB-281A-447E-A678-EEC5D89D9979}" type="datetimeFigureOut">
              <a:rPr lang="en-US"/>
              <a:pPr>
                <a:defRPr/>
              </a:pPr>
              <a:t>11/28/2018</a:t>
            </a:fld>
            <a:endParaRPr lang="en-US"/>
          </a:p>
        </p:txBody>
      </p:sp>
      <p:sp>
        <p:nvSpPr>
          <p:cNvPr id="6" name="Footer Placeholder 4">
            <a:extLst>
              <a:ext uri="{FF2B5EF4-FFF2-40B4-BE49-F238E27FC236}">
                <a16:creationId xmlns:a16="http://schemas.microsoft.com/office/drawing/2014/main" id="{8D9605D2-1D61-4BE8-B7F4-6A5157AB5DB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AC5E8AB-23F3-4F8D-B43E-95B6E92976EB}"/>
              </a:ext>
            </a:extLst>
          </p:cNvPr>
          <p:cNvSpPr>
            <a:spLocks noGrp="1"/>
          </p:cNvSpPr>
          <p:nvPr>
            <p:ph type="sldNum" sz="quarter" idx="12"/>
          </p:nvPr>
        </p:nvSpPr>
        <p:spPr/>
        <p:txBody>
          <a:bodyPr/>
          <a:lstStyle>
            <a:lvl1pPr>
              <a:defRPr/>
            </a:lvl1pPr>
          </a:lstStyle>
          <a:p>
            <a:pPr>
              <a:defRPr/>
            </a:pPr>
            <a:fld id="{1DA38EC8-B1D4-4583-8FDF-8C0B2A512737}" type="slidenum">
              <a:rPr lang="en-US"/>
              <a:pPr>
                <a:defRPr/>
              </a:pPr>
              <a:t>‹#›</a:t>
            </a:fld>
            <a:endParaRPr lang="en-US"/>
          </a:p>
        </p:txBody>
      </p:sp>
    </p:spTree>
    <p:extLst>
      <p:ext uri="{BB962C8B-B14F-4D97-AF65-F5344CB8AC3E}">
        <p14:creationId xmlns:p14="http://schemas.microsoft.com/office/powerpoint/2010/main" val="1489028933"/>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1C39702-CD18-4830-8B90-1958997F45F1}"/>
              </a:ext>
            </a:extLst>
          </p:cNvPr>
          <p:cNvSpPr>
            <a:spLocks noGrp="1"/>
          </p:cNvSpPr>
          <p:nvPr>
            <p:ph type="dt" sz="half" idx="10"/>
          </p:nvPr>
        </p:nvSpPr>
        <p:spPr/>
        <p:txBody>
          <a:bodyPr/>
          <a:lstStyle>
            <a:lvl1pPr>
              <a:defRPr/>
            </a:lvl1pPr>
          </a:lstStyle>
          <a:p>
            <a:pPr>
              <a:defRPr/>
            </a:pPr>
            <a:fld id="{743036F8-BA3A-4276-BF6A-FF8BE186760C}" type="datetimeFigureOut">
              <a:rPr lang="en-US"/>
              <a:pPr>
                <a:defRPr/>
              </a:pPr>
              <a:t>11/28/2018</a:t>
            </a:fld>
            <a:endParaRPr lang="en-US"/>
          </a:p>
        </p:txBody>
      </p:sp>
      <p:sp>
        <p:nvSpPr>
          <p:cNvPr id="8" name="Footer Placeholder 4">
            <a:extLst>
              <a:ext uri="{FF2B5EF4-FFF2-40B4-BE49-F238E27FC236}">
                <a16:creationId xmlns:a16="http://schemas.microsoft.com/office/drawing/2014/main" id="{90609B67-7202-4B4F-9966-C17A4819D97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0C98C63-90CE-4716-9383-D2136C0161D3}"/>
              </a:ext>
            </a:extLst>
          </p:cNvPr>
          <p:cNvSpPr>
            <a:spLocks noGrp="1"/>
          </p:cNvSpPr>
          <p:nvPr>
            <p:ph type="sldNum" sz="quarter" idx="12"/>
          </p:nvPr>
        </p:nvSpPr>
        <p:spPr/>
        <p:txBody>
          <a:bodyPr/>
          <a:lstStyle>
            <a:lvl1pPr>
              <a:defRPr/>
            </a:lvl1pPr>
          </a:lstStyle>
          <a:p>
            <a:pPr>
              <a:defRPr/>
            </a:pPr>
            <a:fld id="{F077D562-2E21-446F-ACD2-4E912932A106}" type="slidenum">
              <a:rPr lang="en-US"/>
              <a:pPr>
                <a:defRPr/>
              </a:pPr>
              <a:t>‹#›</a:t>
            </a:fld>
            <a:endParaRPr lang="en-US"/>
          </a:p>
        </p:txBody>
      </p:sp>
    </p:spTree>
    <p:extLst>
      <p:ext uri="{BB962C8B-B14F-4D97-AF65-F5344CB8AC3E}">
        <p14:creationId xmlns:p14="http://schemas.microsoft.com/office/powerpoint/2010/main" val="4100222863"/>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0AEE79D-0D1B-4608-A7B0-24572D3E01F0}"/>
              </a:ext>
            </a:extLst>
          </p:cNvPr>
          <p:cNvSpPr>
            <a:spLocks noGrp="1"/>
          </p:cNvSpPr>
          <p:nvPr>
            <p:ph type="dt" sz="half" idx="10"/>
          </p:nvPr>
        </p:nvSpPr>
        <p:spPr/>
        <p:txBody>
          <a:bodyPr/>
          <a:lstStyle>
            <a:lvl1pPr>
              <a:defRPr/>
            </a:lvl1pPr>
          </a:lstStyle>
          <a:p>
            <a:pPr>
              <a:defRPr/>
            </a:pPr>
            <a:fld id="{E37D3586-84FD-41B8-87DF-04D1E0F2FE21}" type="datetimeFigureOut">
              <a:rPr lang="en-US"/>
              <a:pPr>
                <a:defRPr/>
              </a:pPr>
              <a:t>11/28/2018</a:t>
            </a:fld>
            <a:endParaRPr lang="en-US"/>
          </a:p>
        </p:txBody>
      </p:sp>
      <p:sp>
        <p:nvSpPr>
          <p:cNvPr id="4" name="Footer Placeholder 4">
            <a:extLst>
              <a:ext uri="{FF2B5EF4-FFF2-40B4-BE49-F238E27FC236}">
                <a16:creationId xmlns:a16="http://schemas.microsoft.com/office/drawing/2014/main" id="{8A8635C5-A338-4294-AA45-15945261676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37B8D8F-6FE4-42E3-BF13-D9F565C84243}"/>
              </a:ext>
            </a:extLst>
          </p:cNvPr>
          <p:cNvSpPr>
            <a:spLocks noGrp="1"/>
          </p:cNvSpPr>
          <p:nvPr>
            <p:ph type="sldNum" sz="quarter" idx="12"/>
          </p:nvPr>
        </p:nvSpPr>
        <p:spPr/>
        <p:txBody>
          <a:bodyPr/>
          <a:lstStyle>
            <a:lvl1pPr>
              <a:defRPr/>
            </a:lvl1pPr>
          </a:lstStyle>
          <a:p>
            <a:pPr>
              <a:defRPr/>
            </a:pPr>
            <a:fld id="{078F248A-0FDC-45F6-9F2F-42283E640A68}" type="slidenum">
              <a:rPr lang="en-US"/>
              <a:pPr>
                <a:defRPr/>
              </a:pPr>
              <a:t>‹#›</a:t>
            </a:fld>
            <a:endParaRPr lang="en-US"/>
          </a:p>
        </p:txBody>
      </p:sp>
    </p:spTree>
    <p:extLst>
      <p:ext uri="{BB962C8B-B14F-4D97-AF65-F5344CB8AC3E}">
        <p14:creationId xmlns:p14="http://schemas.microsoft.com/office/powerpoint/2010/main" val="670394272"/>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7453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206A71BE-CB7A-4146-9651-C718C42977BB}"/>
              </a:ext>
            </a:extLst>
          </p:cNvPr>
          <p:cNvSpPr>
            <a:spLocks noGrp="1"/>
          </p:cNvSpPr>
          <p:nvPr>
            <p:ph type="dt" sz="half" idx="10"/>
          </p:nvPr>
        </p:nvSpPr>
        <p:spPr/>
        <p:txBody>
          <a:bodyPr/>
          <a:lstStyle>
            <a:lvl1pPr>
              <a:defRPr/>
            </a:lvl1pPr>
          </a:lstStyle>
          <a:p>
            <a:pPr>
              <a:defRPr/>
            </a:pPr>
            <a:fld id="{9D9DB898-69F5-404D-B7BF-B95940BADD07}" type="datetimeFigureOut">
              <a:rPr lang="en-US"/>
              <a:pPr>
                <a:defRPr/>
              </a:pPr>
              <a:t>11/28/2018</a:t>
            </a:fld>
            <a:endParaRPr lang="en-US"/>
          </a:p>
        </p:txBody>
      </p:sp>
      <p:sp>
        <p:nvSpPr>
          <p:cNvPr id="3" name="Footer Placeholder 4">
            <a:extLst>
              <a:ext uri="{FF2B5EF4-FFF2-40B4-BE49-F238E27FC236}">
                <a16:creationId xmlns:a16="http://schemas.microsoft.com/office/drawing/2014/main" id="{E6723F98-C235-4A38-B172-131CFD99A9A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E68EC32-A173-4087-BE19-D4A65FDC9CB0}"/>
              </a:ext>
            </a:extLst>
          </p:cNvPr>
          <p:cNvSpPr>
            <a:spLocks noGrp="1"/>
          </p:cNvSpPr>
          <p:nvPr>
            <p:ph type="sldNum" sz="quarter" idx="12"/>
          </p:nvPr>
        </p:nvSpPr>
        <p:spPr/>
        <p:txBody>
          <a:bodyPr/>
          <a:lstStyle>
            <a:lvl1pPr>
              <a:defRPr/>
            </a:lvl1pPr>
          </a:lstStyle>
          <a:p>
            <a:pPr>
              <a:defRPr/>
            </a:pPr>
            <a:fld id="{BD7C6600-FDAB-4F62-8B5B-715161AC0F6E}" type="slidenum">
              <a:rPr lang="en-US"/>
              <a:pPr>
                <a:defRPr/>
              </a:pPr>
              <a:t>‹#›</a:t>
            </a:fld>
            <a:endParaRPr lang="en-US"/>
          </a:p>
        </p:txBody>
      </p:sp>
    </p:spTree>
    <p:extLst>
      <p:ext uri="{BB962C8B-B14F-4D97-AF65-F5344CB8AC3E}">
        <p14:creationId xmlns:p14="http://schemas.microsoft.com/office/powerpoint/2010/main" val="835530994"/>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A2321F8C-3A74-41D1-AFF2-7E654CDBEDD4}"/>
              </a:ext>
            </a:extLst>
          </p:cNvPr>
          <p:cNvSpPr>
            <a:spLocks noGrp="1"/>
          </p:cNvSpPr>
          <p:nvPr>
            <p:ph type="dt" sz="half" idx="10"/>
          </p:nvPr>
        </p:nvSpPr>
        <p:spPr/>
        <p:txBody>
          <a:bodyPr/>
          <a:lstStyle>
            <a:lvl1pPr>
              <a:defRPr/>
            </a:lvl1pPr>
          </a:lstStyle>
          <a:p>
            <a:pPr>
              <a:defRPr/>
            </a:pPr>
            <a:fld id="{74089824-7D09-4EF5-8703-F1B4F20BBDEA}" type="datetimeFigureOut">
              <a:rPr lang="en-US"/>
              <a:pPr>
                <a:defRPr/>
              </a:pPr>
              <a:t>11/28/2018</a:t>
            </a:fld>
            <a:endParaRPr lang="en-US"/>
          </a:p>
        </p:txBody>
      </p:sp>
      <p:sp>
        <p:nvSpPr>
          <p:cNvPr id="6" name="Footer Placeholder 4">
            <a:extLst>
              <a:ext uri="{FF2B5EF4-FFF2-40B4-BE49-F238E27FC236}">
                <a16:creationId xmlns:a16="http://schemas.microsoft.com/office/drawing/2014/main" id="{DB063F54-F44C-460F-8143-5139342CC0C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7E70941-E123-493C-92A5-97D90CA1C4A4}"/>
              </a:ext>
            </a:extLst>
          </p:cNvPr>
          <p:cNvSpPr>
            <a:spLocks noGrp="1"/>
          </p:cNvSpPr>
          <p:nvPr>
            <p:ph type="sldNum" sz="quarter" idx="12"/>
          </p:nvPr>
        </p:nvSpPr>
        <p:spPr/>
        <p:txBody>
          <a:bodyPr/>
          <a:lstStyle>
            <a:lvl1pPr>
              <a:defRPr/>
            </a:lvl1pPr>
          </a:lstStyle>
          <a:p>
            <a:pPr>
              <a:defRPr/>
            </a:pPr>
            <a:fld id="{042D0115-187C-4418-B1E9-5FE93F61F295}" type="slidenum">
              <a:rPr lang="en-US"/>
              <a:pPr>
                <a:defRPr/>
              </a:pPr>
              <a:t>‹#›</a:t>
            </a:fld>
            <a:endParaRPr lang="en-US"/>
          </a:p>
        </p:txBody>
      </p:sp>
    </p:spTree>
    <p:extLst>
      <p:ext uri="{BB962C8B-B14F-4D97-AF65-F5344CB8AC3E}">
        <p14:creationId xmlns:p14="http://schemas.microsoft.com/office/powerpoint/2010/main" val="4023138974"/>
      </p:ext>
    </p:extLst>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a:extLst>
              <a:ext uri="{FF2B5EF4-FFF2-40B4-BE49-F238E27FC236}">
                <a16:creationId xmlns:a16="http://schemas.microsoft.com/office/drawing/2014/main" id="{72507D2F-3604-4F35-92F8-7B7BE5915B4A}"/>
              </a:ext>
            </a:extLst>
          </p:cNvPr>
          <p:cNvSpPr>
            <a:spLocks noGrp="1"/>
          </p:cNvSpPr>
          <p:nvPr>
            <p:ph type="dt" sz="half" idx="10"/>
          </p:nvPr>
        </p:nvSpPr>
        <p:spPr/>
        <p:txBody>
          <a:bodyPr/>
          <a:lstStyle>
            <a:lvl1pPr>
              <a:defRPr/>
            </a:lvl1pPr>
          </a:lstStyle>
          <a:p>
            <a:pPr>
              <a:defRPr/>
            </a:pPr>
            <a:fld id="{2C447AE8-BB09-4990-B23E-884BEB93BD55}" type="datetimeFigureOut">
              <a:rPr lang="en-US"/>
              <a:pPr>
                <a:defRPr/>
              </a:pPr>
              <a:t>11/28/2018</a:t>
            </a:fld>
            <a:endParaRPr lang="en-US"/>
          </a:p>
        </p:txBody>
      </p:sp>
      <p:sp>
        <p:nvSpPr>
          <p:cNvPr id="6" name="Footer Placeholder 4">
            <a:extLst>
              <a:ext uri="{FF2B5EF4-FFF2-40B4-BE49-F238E27FC236}">
                <a16:creationId xmlns:a16="http://schemas.microsoft.com/office/drawing/2014/main" id="{01028FA7-4D61-4382-8D0C-9EEFD610EB3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8844BB-2048-4E3F-BD9B-68F95AAA04E9}"/>
              </a:ext>
            </a:extLst>
          </p:cNvPr>
          <p:cNvSpPr>
            <a:spLocks noGrp="1"/>
          </p:cNvSpPr>
          <p:nvPr>
            <p:ph type="sldNum" sz="quarter" idx="12"/>
          </p:nvPr>
        </p:nvSpPr>
        <p:spPr/>
        <p:txBody>
          <a:bodyPr/>
          <a:lstStyle>
            <a:lvl1pPr>
              <a:defRPr/>
            </a:lvl1pPr>
          </a:lstStyle>
          <a:p>
            <a:pPr>
              <a:defRPr/>
            </a:pPr>
            <a:fld id="{9D8C62A1-BC80-41BC-81AC-E6B3EF78095F}" type="slidenum">
              <a:rPr lang="en-US"/>
              <a:pPr>
                <a:defRPr/>
              </a:pPr>
              <a:t>‹#›</a:t>
            </a:fld>
            <a:endParaRPr lang="en-US"/>
          </a:p>
        </p:txBody>
      </p:sp>
    </p:spTree>
    <p:extLst>
      <p:ext uri="{BB962C8B-B14F-4D97-AF65-F5344CB8AC3E}">
        <p14:creationId xmlns:p14="http://schemas.microsoft.com/office/powerpoint/2010/main" val="445391675"/>
      </p:ext>
    </p:extLst>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15B76E-F291-4962-A481-08D3970ADE68}"/>
              </a:ext>
            </a:extLst>
          </p:cNvPr>
          <p:cNvSpPr>
            <a:spLocks noGrp="1"/>
          </p:cNvSpPr>
          <p:nvPr>
            <p:ph type="dt" sz="half" idx="10"/>
          </p:nvPr>
        </p:nvSpPr>
        <p:spPr/>
        <p:txBody>
          <a:bodyPr/>
          <a:lstStyle>
            <a:lvl1pPr>
              <a:defRPr/>
            </a:lvl1pPr>
          </a:lstStyle>
          <a:p>
            <a:pPr>
              <a:defRPr/>
            </a:pPr>
            <a:fld id="{CBEBCB8C-5A3D-428C-A49F-FE85769F2765}" type="datetimeFigureOut">
              <a:rPr lang="en-US"/>
              <a:pPr>
                <a:defRPr/>
              </a:pPr>
              <a:t>11/28/2018</a:t>
            </a:fld>
            <a:endParaRPr lang="en-US"/>
          </a:p>
        </p:txBody>
      </p:sp>
      <p:sp>
        <p:nvSpPr>
          <p:cNvPr id="5" name="Footer Placeholder 4">
            <a:extLst>
              <a:ext uri="{FF2B5EF4-FFF2-40B4-BE49-F238E27FC236}">
                <a16:creationId xmlns:a16="http://schemas.microsoft.com/office/drawing/2014/main" id="{B7F0730A-09E3-4531-AA1B-F4AC3140225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0AE556C-B7A0-4AA0-B481-3585FA8A8DB6}"/>
              </a:ext>
            </a:extLst>
          </p:cNvPr>
          <p:cNvSpPr>
            <a:spLocks noGrp="1"/>
          </p:cNvSpPr>
          <p:nvPr>
            <p:ph type="sldNum" sz="quarter" idx="12"/>
          </p:nvPr>
        </p:nvSpPr>
        <p:spPr/>
        <p:txBody>
          <a:bodyPr/>
          <a:lstStyle>
            <a:lvl1pPr>
              <a:defRPr/>
            </a:lvl1pPr>
          </a:lstStyle>
          <a:p>
            <a:pPr>
              <a:defRPr/>
            </a:pPr>
            <a:fld id="{D9CE60D2-AEE7-4F27-9842-ED476804D172}" type="slidenum">
              <a:rPr lang="en-US"/>
              <a:pPr>
                <a:defRPr/>
              </a:pPr>
              <a:t>‹#›</a:t>
            </a:fld>
            <a:endParaRPr lang="en-US"/>
          </a:p>
        </p:txBody>
      </p:sp>
    </p:spTree>
    <p:extLst>
      <p:ext uri="{BB962C8B-B14F-4D97-AF65-F5344CB8AC3E}">
        <p14:creationId xmlns:p14="http://schemas.microsoft.com/office/powerpoint/2010/main" val="358358483"/>
      </p:ext>
    </p:extLst>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DF7E5A-6935-4F50-A5D2-781D10ED0478}"/>
              </a:ext>
            </a:extLst>
          </p:cNvPr>
          <p:cNvSpPr>
            <a:spLocks noGrp="1"/>
          </p:cNvSpPr>
          <p:nvPr>
            <p:ph type="dt" sz="half" idx="10"/>
          </p:nvPr>
        </p:nvSpPr>
        <p:spPr/>
        <p:txBody>
          <a:bodyPr/>
          <a:lstStyle>
            <a:lvl1pPr>
              <a:defRPr/>
            </a:lvl1pPr>
          </a:lstStyle>
          <a:p>
            <a:pPr>
              <a:defRPr/>
            </a:pPr>
            <a:fld id="{C7670E10-8113-44A8-90D0-CB48136D2679}" type="datetimeFigureOut">
              <a:rPr lang="en-US"/>
              <a:pPr>
                <a:defRPr/>
              </a:pPr>
              <a:t>11/28/2018</a:t>
            </a:fld>
            <a:endParaRPr lang="en-US"/>
          </a:p>
        </p:txBody>
      </p:sp>
      <p:sp>
        <p:nvSpPr>
          <p:cNvPr id="5" name="Footer Placeholder 4">
            <a:extLst>
              <a:ext uri="{FF2B5EF4-FFF2-40B4-BE49-F238E27FC236}">
                <a16:creationId xmlns:a16="http://schemas.microsoft.com/office/drawing/2014/main" id="{09D3D312-525C-4D79-A931-73368BC425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A90B0C2-B1B3-49CA-9454-D6F6A56B80DF}"/>
              </a:ext>
            </a:extLst>
          </p:cNvPr>
          <p:cNvSpPr>
            <a:spLocks noGrp="1"/>
          </p:cNvSpPr>
          <p:nvPr>
            <p:ph type="sldNum" sz="quarter" idx="12"/>
          </p:nvPr>
        </p:nvSpPr>
        <p:spPr/>
        <p:txBody>
          <a:bodyPr/>
          <a:lstStyle>
            <a:lvl1pPr>
              <a:defRPr/>
            </a:lvl1pPr>
          </a:lstStyle>
          <a:p>
            <a:pPr>
              <a:defRPr/>
            </a:pPr>
            <a:fld id="{F16D6834-4087-4BEF-95B8-91C0F35357DA}" type="slidenum">
              <a:rPr lang="en-US"/>
              <a:pPr>
                <a:defRPr/>
              </a:pPr>
              <a:t>‹#›</a:t>
            </a:fld>
            <a:endParaRPr lang="en-US"/>
          </a:p>
        </p:txBody>
      </p:sp>
    </p:spTree>
    <p:extLst>
      <p:ext uri="{BB962C8B-B14F-4D97-AF65-F5344CB8AC3E}">
        <p14:creationId xmlns:p14="http://schemas.microsoft.com/office/powerpoint/2010/main" val="1983752590"/>
      </p:ext>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028">
            <a:extLst>
              <a:ext uri="{FF2B5EF4-FFF2-40B4-BE49-F238E27FC236}">
                <a16:creationId xmlns:a16="http://schemas.microsoft.com/office/drawing/2014/main" id="{5FEA7D8B-3518-4939-8510-E813BD7FCCD8}"/>
              </a:ext>
            </a:extLst>
          </p:cNvPr>
          <p:cNvSpPr>
            <a:spLocks noGrp="1" noChangeArrowheads="1"/>
          </p:cNvSpPr>
          <p:nvPr>
            <p:ph type="sldNum" sz="quarter" idx="10"/>
          </p:nvPr>
        </p:nvSpPr>
        <p:spPr bwMode="auto">
          <a:xfrm>
            <a:off x="8737600" y="6248400"/>
            <a:ext cx="2540000" cy="457200"/>
          </a:xfrm>
          <a:ln>
            <a:miter lim="800000"/>
            <a:headEnd/>
            <a:tailEnd/>
          </a:ln>
        </p:spPr>
        <p:txBody>
          <a:bodyPr wrap="square" numCol="1" anchor="t" anchorCtr="0" compatLnSpc="1">
            <a:prstTxWarp prst="textNoShape">
              <a:avLst/>
            </a:prstTxWarp>
          </a:bodyPr>
          <a:lstStyle>
            <a:lvl1pPr algn="r">
              <a:spcBef>
                <a:spcPct val="0"/>
              </a:spcBef>
              <a:defRPr sz="1400"/>
            </a:lvl1pPr>
          </a:lstStyle>
          <a:p>
            <a:pPr>
              <a:defRPr/>
            </a:pPr>
            <a:fld id="{EE73E72D-5682-4A88-B045-5C21163A27D6}" type="slidenum">
              <a:rPr lang="en-US" altLang="en-US"/>
              <a:pPr>
                <a:defRPr/>
              </a:pPr>
              <a:t>‹#›</a:t>
            </a:fld>
            <a:endParaRPr lang="en-US" altLang="en-US"/>
          </a:p>
        </p:txBody>
      </p:sp>
    </p:spTree>
    <p:extLst>
      <p:ext uri="{BB962C8B-B14F-4D97-AF65-F5344CB8AC3E}">
        <p14:creationId xmlns:p14="http://schemas.microsoft.com/office/powerpoint/2010/main" val="1119258904"/>
      </p:ext>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816C757-6592-44AE-8DEC-2D2872BD5E32}" type="datetimeFigureOut">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2CA9DDA-DE53-47B3-9CE7-BCDA253CC328}" type="slidenum">
              <a:rPr lang="en-US"/>
              <a:pPr>
                <a:defRPr/>
              </a:pPr>
              <a:t>‹#›</a:t>
            </a:fld>
            <a:endParaRPr lang="en-US"/>
          </a:p>
        </p:txBody>
      </p:sp>
    </p:spTree>
    <p:extLst>
      <p:ext uri="{BB962C8B-B14F-4D97-AF65-F5344CB8AC3E}">
        <p14:creationId xmlns:p14="http://schemas.microsoft.com/office/powerpoint/2010/main" val="2312136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288D22-1832-457B-9133-F335D29BBFCC}" type="datetimeFigureOut">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C77AC0-6924-4A2E-B13A-DB417F5304F1}" type="slidenum">
              <a:rPr lang="en-US"/>
              <a:pPr>
                <a:defRPr/>
              </a:pPr>
              <a:t>‹#›</a:t>
            </a:fld>
            <a:endParaRPr lang="en-US"/>
          </a:p>
        </p:txBody>
      </p:sp>
    </p:spTree>
    <p:extLst>
      <p:ext uri="{BB962C8B-B14F-4D97-AF65-F5344CB8AC3E}">
        <p14:creationId xmlns:p14="http://schemas.microsoft.com/office/powerpoint/2010/main" val="1518972158"/>
      </p:ext>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23FC3C72-F71A-46F8-A909-E929AAA6109E}" type="datetimeFigureOut">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47FBF6-8637-4813-AABE-9BC66DF8320E}" type="slidenum">
              <a:rPr lang="en-US"/>
              <a:pPr>
                <a:defRPr/>
              </a:pPr>
              <a:t>‹#›</a:t>
            </a:fld>
            <a:endParaRPr lang="en-US"/>
          </a:p>
        </p:txBody>
      </p:sp>
    </p:spTree>
    <p:extLst>
      <p:ext uri="{BB962C8B-B14F-4D97-AF65-F5344CB8AC3E}">
        <p14:creationId xmlns:p14="http://schemas.microsoft.com/office/powerpoint/2010/main" val="1724718385"/>
      </p:ext>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779062A-7F5E-4F9D-A155-E6253D1BFD50}" type="datetimeFigureOut">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001AF32-6139-4562-A641-ACD171D92F6F}" type="slidenum">
              <a:rPr lang="en-US"/>
              <a:pPr>
                <a:defRPr/>
              </a:pPr>
              <a:t>‹#›</a:t>
            </a:fld>
            <a:endParaRPr lang="en-US"/>
          </a:p>
        </p:txBody>
      </p:sp>
    </p:spTree>
    <p:extLst>
      <p:ext uri="{BB962C8B-B14F-4D97-AF65-F5344CB8AC3E}">
        <p14:creationId xmlns:p14="http://schemas.microsoft.com/office/powerpoint/2010/main" val="3744599260"/>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23354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4E094A1-1E59-4EAF-8FB4-EAA4263D0CA9}" type="datetimeFigureOut">
              <a:rPr lang="en-US"/>
              <a:pPr>
                <a:defRPr/>
              </a:pPr>
              <a:t>11/28/2018</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2274234-AB47-4795-994B-22DDDF3F0E07}" type="slidenum">
              <a:rPr lang="en-US"/>
              <a:pPr>
                <a:defRPr/>
              </a:pPr>
              <a:t>‹#›</a:t>
            </a:fld>
            <a:endParaRPr lang="en-US"/>
          </a:p>
        </p:txBody>
      </p:sp>
    </p:spTree>
    <p:extLst>
      <p:ext uri="{BB962C8B-B14F-4D97-AF65-F5344CB8AC3E}">
        <p14:creationId xmlns:p14="http://schemas.microsoft.com/office/powerpoint/2010/main" val="3507134095"/>
      </p:ext>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F4392A6D-6E97-45F3-A50B-FD3F9C3CD192}" type="datetimeFigureOut">
              <a:rPr lang="en-US"/>
              <a:pPr>
                <a:defRPr/>
              </a:pPr>
              <a:t>11/28/2018</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E6839D8-0B7B-4175-9468-9628F945C0A0}" type="slidenum">
              <a:rPr lang="en-US"/>
              <a:pPr>
                <a:defRPr/>
              </a:pPr>
              <a:t>‹#›</a:t>
            </a:fld>
            <a:endParaRPr lang="en-US"/>
          </a:p>
        </p:txBody>
      </p:sp>
    </p:spTree>
    <p:extLst>
      <p:ext uri="{BB962C8B-B14F-4D97-AF65-F5344CB8AC3E}">
        <p14:creationId xmlns:p14="http://schemas.microsoft.com/office/powerpoint/2010/main" val="3811941674"/>
      </p:ext>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B9C2AD-3AF2-4BC1-B31C-549025B7DB36}" type="datetimeFigureOut">
              <a:rPr lang="en-US"/>
              <a:pPr>
                <a:defRPr/>
              </a:pPr>
              <a:t>11/28/2018</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B7B3919-240B-4370-9F6C-A4203EA6D5A0}" type="slidenum">
              <a:rPr lang="en-US"/>
              <a:pPr>
                <a:defRPr/>
              </a:pPr>
              <a:t>‹#›</a:t>
            </a:fld>
            <a:endParaRPr lang="en-US"/>
          </a:p>
        </p:txBody>
      </p:sp>
    </p:spTree>
    <p:extLst>
      <p:ext uri="{BB962C8B-B14F-4D97-AF65-F5344CB8AC3E}">
        <p14:creationId xmlns:p14="http://schemas.microsoft.com/office/powerpoint/2010/main" val="2631342194"/>
      </p:ext>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6A6D931-0B93-4B44-A5DA-60AC94EF677E}" type="datetimeFigureOut">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D0C19A8-C5AF-408D-B1D8-71C7A2449492}" type="slidenum">
              <a:rPr lang="en-US"/>
              <a:pPr>
                <a:defRPr/>
              </a:pPr>
              <a:t>‹#›</a:t>
            </a:fld>
            <a:endParaRPr lang="en-US"/>
          </a:p>
        </p:txBody>
      </p:sp>
    </p:spTree>
    <p:extLst>
      <p:ext uri="{BB962C8B-B14F-4D97-AF65-F5344CB8AC3E}">
        <p14:creationId xmlns:p14="http://schemas.microsoft.com/office/powerpoint/2010/main" val="3239663745"/>
      </p:ext>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8D5F02C5-4D51-440A-AB6B-742AAF2CEC95}" type="datetimeFigureOut">
              <a:rPr lang="en-US"/>
              <a:pPr>
                <a:defRPr/>
              </a:pPr>
              <a:t>11/28/2018</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49FD76-9967-4A75-8ACF-22CA56A154AF}" type="slidenum">
              <a:rPr lang="en-US"/>
              <a:pPr>
                <a:defRPr/>
              </a:pPr>
              <a:t>‹#›</a:t>
            </a:fld>
            <a:endParaRPr lang="en-US"/>
          </a:p>
        </p:txBody>
      </p:sp>
    </p:spTree>
    <p:extLst>
      <p:ext uri="{BB962C8B-B14F-4D97-AF65-F5344CB8AC3E}">
        <p14:creationId xmlns:p14="http://schemas.microsoft.com/office/powerpoint/2010/main" val="3809027974"/>
      </p:ext>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0C89B3D-1DAF-4090-983B-1254D3418354}" type="datetimeFigureOut">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223956-5A6C-4894-BFE4-3AF7572E797E}" type="slidenum">
              <a:rPr lang="en-US"/>
              <a:pPr>
                <a:defRPr/>
              </a:pPr>
              <a:t>‹#›</a:t>
            </a:fld>
            <a:endParaRPr lang="en-US"/>
          </a:p>
        </p:txBody>
      </p:sp>
    </p:spTree>
    <p:extLst>
      <p:ext uri="{BB962C8B-B14F-4D97-AF65-F5344CB8AC3E}">
        <p14:creationId xmlns:p14="http://schemas.microsoft.com/office/powerpoint/2010/main" val="3349429520"/>
      </p:ext>
    </p:extLst>
  </p:cSld>
  <p:clrMapOvr>
    <a:masterClrMapping/>
  </p:clrMapOvr>
  <p:transition>
    <p:rand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E2D41-2F04-465E-882F-6F93FEB38CD1}" type="datetimeFigureOut">
              <a:rPr lang="en-US"/>
              <a:pPr>
                <a:defRPr/>
              </a:pPr>
              <a:t>11/28/2018</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C903B83-0FBC-4CC6-A037-C615E54334B9}" type="slidenum">
              <a:rPr lang="en-US"/>
              <a:pPr>
                <a:defRPr/>
              </a:pPr>
              <a:t>‹#›</a:t>
            </a:fld>
            <a:endParaRPr lang="en-US"/>
          </a:p>
        </p:txBody>
      </p:sp>
    </p:spTree>
    <p:extLst>
      <p:ext uri="{BB962C8B-B14F-4D97-AF65-F5344CB8AC3E}">
        <p14:creationId xmlns:p14="http://schemas.microsoft.com/office/powerpoint/2010/main" val="1279292397"/>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052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3767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13289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05219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99561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11/28/2018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51608537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AFAFA"/>
            </a:gs>
            <a:gs pos="100000">
              <a:srgbClr val="E4E4E4"/>
            </a:gs>
          </a:gsLst>
          <a:lin ang="189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3C60E7-E440-42AA-8240-D22269B398F9}"/>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D49FC58-3D16-4408-9A02-CE523BDA94B6}"/>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83CC6D7-D16B-4137-AEDC-4F3D68C6C41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61D21D66-0A37-4E53-B7A3-F460852170E2}" type="datetimeFigureOut">
              <a:rPr lang="en-US"/>
              <a:pPr>
                <a:defRPr/>
              </a:pPr>
              <a:t>11/28/2018</a:t>
            </a:fld>
            <a:endParaRPr lang="en-US"/>
          </a:p>
        </p:txBody>
      </p:sp>
      <p:sp>
        <p:nvSpPr>
          <p:cNvPr id="5" name="Footer Placeholder 4">
            <a:extLst>
              <a:ext uri="{FF2B5EF4-FFF2-40B4-BE49-F238E27FC236}">
                <a16:creationId xmlns:a16="http://schemas.microsoft.com/office/drawing/2014/main" id="{71849AF4-2FD9-4ADB-8035-CB3C00447A5B}"/>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B85E54-2055-4D82-86A9-F08C69B8D3D4}"/>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5FA3C565-5AA2-455E-950C-06241EF17579}" type="slidenum">
              <a:rPr lang="en-US"/>
              <a:pPr>
                <a:defRPr/>
              </a:pPr>
              <a:t>‹#›</a:t>
            </a:fld>
            <a:endParaRPr lang="en-US"/>
          </a:p>
        </p:txBody>
      </p:sp>
      <p:cxnSp>
        <p:nvCxnSpPr>
          <p:cNvPr id="8" name="Straight Connector 7">
            <a:extLst>
              <a:ext uri="{FF2B5EF4-FFF2-40B4-BE49-F238E27FC236}">
                <a16:creationId xmlns:a16="http://schemas.microsoft.com/office/drawing/2014/main" id="{DFD14804-767C-4F36-9ECE-15BF862A05B8}"/>
              </a:ext>
            </a:extLst>
          </p:cNvPr>
          <p:cNvCxnSpPr/>
          <p:nvPr userDrawn="1"/>
        </p:nvCxnSpPr>
        <p:spPr bwMode="auto">
          <a:xfrm>
            <a:off x="1452034" y="6172200"/>
            <a:ext cx="10739967" cy="0"/>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24D0BBE6-C95A-4A97-9B14-688CB0A3CDA5}"/>
              </a:ext>
            </a:extLst>
          </p:cNvPr>
          <p:cNvCxnSpPr/>
          <p:nvPr userDrawn="1"/>
        </p:nvCxnSpPr>
        <p:spPr>
          <a:xfrm>
            <a:off x="7315200" y="0"/>
            <a:ext cx="4876800" cy="2667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E2510A62-7ED8-4E62-B555-A35D24DD667F}"/>
              </a:ext>
            </a:extLst>
          </p:cNvPr>
          <p:cNvCxnSpPr/>
          <p:nvPr userDrawn="1"/>
        </p:nvCxnSpPr>
        <p:spPr>
          <a:xfrm>
            <a:off x="9550400" y="0"/>
            <a:ext cx="2641600" cy="3886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0A57A1C8-0314-41BB-B0CA-4712ED3377CF}"/>
              </a:ext>
            </a:extLst>
          </p:cNvPr>
          <p:cNvCxnSpPr/>
          <p:nvPr userDrawn="1"/>
        </p:nvCxnSpPr>
        <p:spPr>
          <a:xfrm flipV="1">
            <a:off x="9652000" y="2667000"/>
            <a:ext cx="2540000" cy="3505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1C59C8D-696B-4547-A609-CE4FAA08E62E}"/>
              </a:ext>
            </a:extLst>
          </p:cNvPr>
          <p:cNvCxnSpPr/>
          <p:nvPr userDrawn="1"/>
        </p:nvCxnSpPr>
        <p:spPr>
          <a:xfrm>
            <a:off x="10566400" y="0"/>
            <a:ext cx="1625600" cy="57150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C51E8143-A6C7-4C91-A8C7-033EA920A7A1}"/>
              </a:ext>
            </a:extLst>
          </p:cNvPr>
          <p:cNvCxnSpPr/>
          <p:nvPr userDrawn="1"/>
        </p:nvCxnSpPr>
        <p:spPr>
          <a:xfrm flipH="1">
            <a:off x="11353800" y="0"/>
            <a:ext cx="330200" cy="6858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6F6098A0-D133-487E-B8E6-897E3BB0D5A0}"/>
              </a:ext>
            </a:extLst>
          </p:cNvPr>
          <p:cNvCxnSpPr/>
          <p:nvPr userDrawn="1"/>
        </p:nvCxnSpPr>
        <p:spPr>
          <a:xfrm flipV="1">
            <a:off x="8940800" y="3886200"/>
            <a:ext cx="3251200" cy="2971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3A4B1467-C4AB-46A9-8FD0-2AF2F0E57499}"/>
              </a:ext>
            </a:extLst>
          </p:cNvPr>
          <p:cNvCxnSpPr/>
          <p:nvPr userDrawn="1"/>
        </p:nvCxnSpPr>
        <p:spPr>
          <a:xfrm flipH="1" flipV="1">
            <a:off x="8737600" y="0"/>
            <a:ext cx="3454400" cy="2667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37DA4794-16E0-4269-B6EC-58BD3EECCEE1}"/>
              </a:ext>
            </a:extLst>
          </p:cNvPr>
          <p:cNvCxnSpPr/>
          <p:nvPr userDrawn="1"/>
        </p:nvCxnSpPr>
        <p:spPr>
          <a:xfrm flipH="1" flipV="1">
            <a:off x="10096501" y="0"/>
            <a:ext cx="2070100" cy="6858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B10093F3-5DC7-4EE2-AE8B-8451F01EEAFF}"/>
              </a:ext>
            </a:extLst>
          </p:cNvPr>
          <p:cNvCxnSpPr/>
          <p:nvPr userDrawn="1"/>
        </p:nvCxnSpPr>
        <p:spPr>
          <a:xfrm flipH="1" flipV="1">
            <a:off x="5384800" y="0"/>
            <a:ext cx="6781800" cy="14478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27D6608E-70D3-4D85-A180-CB6DC541FD00}"/>
              </a:ext>
            </a:extLst>
          </p:cNvPr>
          <p:cNvCxnSpPr/>
          <p:nvPr userDrawn="1"/>
        </p:nvCxnSpPr>
        <p:spPr>
          <a:xfrm flipH="1">
            <a:off x="1" y="0"/>
            <a:ext cx="1282700" cy="12954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394231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p:random/>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FAFAFA"/>
            </a:gs>
            <a:gs pos="100000">
              <a:srgbClr val="E4E4E4"/>
            </a:gs>
          </a:gsLst>
          <a:lin ang="18900000" scaled="1"/>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A320361-D6D9-43B9-8283-D422C5A53D26}"/>
              </a:ext>
            </a:extLst>
          </p:cNvPr>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10738CCA-246E-470F-A397-01CD9A55E479}"/>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46EC80C-52C3-41F9-AD31-7CBFC5EB75B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738DBDE6-7CE6-4DB3-83C8-DB428197E071}" type="datetimeFigureOut">
              <a:rPr lang="en-US"/>
              <a:pPr>
                <a:defRPr/>
              </a:pPr>
              <a:t>11/28/2018</a:t>
            </a:fld>
            <a:endParaRPr lang="en-US"/>
          </a:p>
        </p:txBody>
      </p:sp>
      <p:sp>
        <p:nvSpPr>
          <p:cNvPr id="5" name="Footer Placeholder 4">
            <a:extLst>
              <a:ext uri="{FF2B5EF4-FFF2-40B4-BE49-F238E27FC236}">
                <a16:creationId xmlns:a16="http://schemas.microsoft.com/office/drawing/2014/main" id="{3F4B6268-9754-4854-B7D7-3AFE24200A89}"/>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A312B59F-7B05-4B7A-9A74-E808669FDFC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187686E4-9A3F-493F-83CC-DBFFBC8FA3B6}" type="slidenum">
              <a:rPr lang="en-US"/>
              <a:pPr>
                <a:defRPr/>
              </a:pPr>
              <a:t>‹#›</a:t>
            </a:fld>
            <a:endParaRPr lang="en-US"/>
          </a:p>
        </p:txBody>
      </p:sp>
      <p:cxnSp>
        <p:nvCxnSpPr>
          <p:cNvPr id="8" name="Straight Connector 7">
            <a:extLst>
              <a:ext uri="{FF2B5EF4-FFF2-40B4-BE49-F238E27FC236}">
                <a16:creationId xmlns:a16="http://schemas.microsoft.com/office/drawing/2014/main" id="{47670901-23C5-4569-AC53-AC51E8926184}"/>
              </a:ext>
            </a:extLst>
          </p:cNvPr>
          <p:cNvCxnSpPr/>
          <p:nvPr userDrawn="1"/>
        </p:nvCxnSpPr>
        <p:spPr bwMode="auto">
          <a:xfrm>
            <a:off x="1452034" y="6172200"/>
            <a:ext cx="10739967" cy="0"/>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9D3D24B-E36B-4B67-BBDA-2F9125753219}"/>
              </a:ext>
            </a:extLst>
          </p:cNvPr>
          <p:cNvCxnSpPr/>
          <p:nvPr userDrawn="1"/>
        </p:nvCxnSpPr>
        <p:spPr>
          <a:xfrm>
            <a:off x="7315200" y="0"/>
            <a:ext cx="4876800" cy="2667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id="{67DD98AA-0B75-462C-A5B6-0004FCE70385}"/>
              </a:ext>
            </a:extLst>
          </p:cNvPr>
          <p:cNvCxnSpPr/>
          <p:nvPr userDrawn="1"/>
        </p:nvCxnSpPr>
        <p:spPr>
          <a:xfrm>
            <a:off x="9550400" y="0"/>
            <a:ext cx="2641600" cy="3886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78F4F2F-253E-4008-97FE-68C68558CFBE}"/>
              </a:ext>
            </a:extLst>
          </p:cNvPr>
          <p:cNvCxnSpPr/>
          <p:nvPr userDrawn="1"/>
        </p:nvCxnSpPr>
        <p:spPr>
          <a:xfrm flipV="1">
            <a:off x="9652000" y="2667000"/>
            <a:ext cx="2540000" cy="3505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1E70F10-AE79-4D01-A4A2-2B3D99C9F163}"/>
              </a:ext>
            </a:extLst>
          </p:cNvPr>
          <p:cNvCxnSpPr/>
          <p:nvPr userDrawn="1"/>
        </p:nvCxnSpPr>
        <p:spPr>
          <a:xfrm>
            <a:off x="10566400" y="0"/>
            <a:ext cx="1625600" cy="57150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5D5EE8E3-9FF6-4D7A-93F5-DB9F08915158}"/>
              </a:ext>
            </a:extLst>
          </p:cNvPr>
          <p:cNvCxnSpPr/>
          <p:nvPr userDrawn="1"/>
        </p:nvCxnSpPr>
        <p:spPr>
          <a:xfrm flipH="1">
            <a:off x="11353800" y="0"/>
            <a:ext cx="330200" cy="6858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4E9E9928-5AC7-4135-8307-7E11272FBB4D}"/>
              </a:ext>
            </a:extLst>
          </p:cNvPr>
          <p:cNvCxnSpPr/>
          <p:nvPr userDrawn="1"/>
        </p:nvCxnSpPr>
        <p:spPr>
          <a:xfrm flipV="1">
            <a:off x="8940800" y="3886200"/>
            <a:ext cx="3251200" cy="2971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1D496EC1-15B8-45A0-9EBB-9617580EF135}"/>
              </a:ext>
            </a:extLst>
          </p:cNvPr>
          <p:cNvCxnSpPr/>
          <p:nvPr userDrawn="1"/>
        </p:nvCxnSpPr>
        <p:spPr>
          <a:xfrm flipH="1" flipV="1">
            <a:off x="8737600" y="0"/>
            <a:ext cx="3454400" cy="2667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BB06680F-5867-43A7-B3A3-8653BC887F38}"/>
              </a:ext>
            </a:extLst>
          </p:cNvPr>
          <p:cNvCxnSpPr/>
          <p:nvPr userDrawn="1"/>
        </p:nvCxnSpPr>
        <p:spPr>
          <a:xfrm flipH="1" flipV="1">
            <a:off x="10096501" y="0"/>
            <a:ext cx="2070100" cy="6858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58A4E6C-03AF-4ED6-BF08-EB907ADAC247}"/>
              </a:ext>
            </a:extLst>
          </p:cNvPr>
          <p:cNvCxnSpPr/>
          <p:nvPr userDrawn="1"/>
        </p:nvCxnSpPr>
        <p:spPr>
          <a:xfrm flipH="1" flipV="1">
            <a:off x="5384800" y="0"/>
            <a:ext cx="6781800" cy="14478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02221A16-E7F0-4E2C-AAC7-A1375781037B}"/>
              </a:ext>
            </a:extLst>
          </p:cNvPr>
          <p:cNvCxnSpPr/>
          <p:nvPr userDrawn="1"/>
        </p:nvCxnSpPr>
        <p:spPr>
          <a:xfrm flipH="1">
            <a:off x="1" y="0"/>
            <a:ext cx="1282700" cy="12954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1926640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ransition>
    <p:random/>
  </p:transition>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AFAFA"/>
            </a:gs>
            <a:gs pos="100000">
              <a:srgbClr val="E4E4E4"/>
            </a:gs>
          </a:gsLst>
          <a:lin ang="18900000" scaled="1"/>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6"/>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a:defRPr/>
            </a:pPr>
            <a:fld id="{D14D191E-71D8-4DAD-85E2-11981477C810}" type="datetimeFigureOut">
              <a:rPr lang="en-US"/>
              <a:pPr>
                <a:defRPr/>
              </a:pPr>
              <a:t>11/28/2018</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a:defRPr/>
            </a:pPr>
            <a:fld id="{93A515E6-FDC9-4183-A960-625BA0FEB4F3}" type="slidenum">
              <a:rPr lang="en-US"/>
              <a:pPr>
                <a:defRPr/>
              </a:pPr>
              <a:t>‹#›</a:t>
            </a:fld>
            <a:endParaRPr lang="en-US"/>
          </a:p>
        </p:txBody>
      </p:sp>
      <p:cxnSp>
        <p:nvCxnSpPr>
          <p:cNvPr id="8" name="Straight Connector 7"/>
          <p:cNvCxnSpPr/>
          <p:nvPr userDrawn="1"/>
        </p:nvCxnSpPr>
        <p:spPr bwMode="auto">
          <a:xfrm>
            <a:off x="1452034" y="6172200"/>
            <a:ext cx="10739967" cy="0"/>
          </a:xfrm>
          <a:prstGeom prst="line">
            <a:avLst/>
          </a:prstGeom>
          <a:ln>
            <a:headEnd type="none" w="sm" len="sm"/>
            <a:tailEnd type="none" w="sm" len="sm"/>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7315200" y="0"/>
            <a:ext cx="4876800" cy="266700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a:off x="9550400" y="0"/>
            <a:ext cx="2641600" cy="388620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userDrawn="1"/>
        </p:nvCxnSpPr>
        <p:spPr>
          <a:xfrm flipV="1">
            <a:off x="9652000" y="2667000"/>
            <a:ext cx="2540000" cy="350520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a:off x="10566400" y="0"/>
            <a:ext cx="1625600" cy="5715000"/>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flipH="1">
            <a:off x="11353800" y="0"/>
            <a:ext cx="330200" cy="6858000"/>
          </a:xfrm>
          <a:prstGeom prst="line">
            <a:avLst/>
          </a:prstGeom>
        </p:spPr>
        <p:style>
          <a:lnRef idx="1">
            <a:schemeClr val="dk1"/>
          </a:lnRef>
          <a:fillRef idx="0">
            <a:schemeClr val="dk1"/>
          </a:fillRef>
          <a:effectRef idx="0">
            <a:schemeClr val="dk1"/>
          </a:effectRef>
          <a:fontRef idx="minor">
            <a:schemeClr val="tx1"/>
          </a:fontRef>
        </p:style>
      </p:cxnSp>
      <p:cxnSp>
        <p:nvCxnSpPr>
          <p:cNvPr id="20" name="Straight Connector 19"/>
          <p:cNvCxnSpPr/>
          <p:nvPr userDrawn="1"/>
        </p:nvCxnSpPr>
        <p:spPr>
          <a:xfrm flipV="1">
            <a:off x="8940800" y="3886200"/>
            <a:ext cx="3251200" cy="2971800"/>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userDrawn="1"/>
        </p:nvCxnSpPr>
        <p:spPr>
          <a:xfrm flipH="1" flipV="1">
            <a:off x="8737600" y="0"/>
            <a:ext cx="3454400" cy="2667000"/>
          </a:xfrm>
          <a:prstGeom prst="line">
            <a:avLst/>
          </a:prstGeom>
        </p:spPr>
        <p:style>
          <a:lnRef idx="1">
            <a:schemeClr val="dk1"/>
          </a:lnRef>
          <a:fillRef idx="0">
            <a:schemeClr val="dk1"/>
          </a:fillRef>
          <a:effectRef idx="0">
            <a:schemeClr val="dk1"/>
          </a:effectRef>
          <a:fontRef idx="minor">
            <a:schemeClr val="tx1"/>
          </a:fontRef>
        </p:style>
      </p:cxnSp>
      <p:cxnSp>
        <p:nvCxnSpPr>
          <p:cNvPr id="26" name="Straight Connector 25"/>
          <p:cNvCxnSpPr/>
          <p:nvPr userDrawn="1"/>
        </p:nvCxnSpPr>
        <p:spPr>
          <a:xfrm flipH="1" flipV="1">
            <a:off x="10096501" y="0"/>
            <a:ext cx="2070100" cy="685800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p:cNvCxnSpPr/>
          <p:nvPr userDrawn="1"/>
        </p:nvCxnSpPr>
        <p:spPr>
          <a:xfrm flipH="1" flipV="1">
            <a:off x="5384800" y="0"/>
            <a:ext cx="6781800" cy="1447800"/>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p:cNvCxnSpPr/>
          <p:nvPr userDrawn="1"/>
        </p:nvCxnSpPr>
        <p:spPr>
          <a:xfrm flipH="1">
            <a:off x="1" y="0"/>
            <a:ext cx="1282700" cy="1295400"/>
          </a:xfrm>
          <a:prstGeom prst="line">
            <a:avLst/>
          </a:prstGeom>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924DE98B-147E-40D1-B6F0-389A703E57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39184" y="5978849"/>
            <a:ext cx="857250" cy="762000"/>
          </a:xfrm>
          <a:prstGeom prst="rect">
            <a:avLst/>
          </a:prstGeom>
        </p:spPr>
      </p:pic>
    </p:spTree>
    <p:extLst>
      <p:ext uri="{BB962C8B-B14F-4D97-AF65-F5344CB8AC3E}">
        <p14:creationId xmlns:p14="http://schemas.microsoft.com/office/powerpoint/2010/main" val="35855149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p:random/>
  </p:transition>
  <p:txStyles>
    <p:title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3.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11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5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7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3.xml"/></Relationships>
</file>

<file path=ppt/slides/_rels/slide9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54.svg"/></Relationships>
</file>

<file path=ppt/slides/_rels/slide9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9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04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23" name="Straight Connector 19">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704437"/>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2A74E37-F70C-4CAA-B7E1-B9237B050EBF}"/>
              </a:ext>
            </a:extLst>
          </p:cNvPr>
          <p:cNvSpPr>
            <a:spLocks noGrp="1"/>
          </p:cNvSpPr>
          <p:nvPr>
            <p:ph type="ctrTitle"/>
          </p:nvPr>
        </p:nvSpPr>
        <p:spPr>
          <a:xfrm>
            <a:off x="1109980" y="4114800"/>
            <a:ext cx="9966960" cy="1560320"/>
          </a:xfrm>
        </p:spPr>
        <p:txBody>
          <a:bodyPr>
            <a:normAutofit/>
          </a:bodyPr>
          <a:lstStyle/>
          <a:p>
            <a:r>
              <a:rPr lang="en-US" sz="5800" dirty="0">
                <a:solidFill>
                  <a:srgbClr val="704437"/>
                </a:solidFill>
              </a:rPr>
              <a:t>2019 CPT and ICD-10 Update</a:t>
            </a:r>
          </a:p>
        </p:txBody>
      </p:sp>
      <p:sp>
        <p:nvSpPr>
          <p:cNvPr id="3" name="Subtitle 2">
            <a:extLst>
              <a:ext uri="{FF2B5EF4-FFF2-40B4-BE49-F238E27FC236}">
                <a16:creationId xmlns:a16="http://schemas.microsoft.com/office/drawing/2014/main" id="{974923DB-414F-450B-9F13-7EF78FC3167D}"/>
              </a:ext>
            </a:extLst>
          </p:cNvPr>
          <p:cNvSpPr>
            <a:spLocks noGrp="1"/>
          </p:cNvSpPr>
          <p:nvPr>
            <p:ph type="subTitle" idx="1"/>
          </p:nvPr>
        </p:nvSpPr>
        <p:spPr>
          <a:xfrm>
            <a:off x="1709530" y="5883778"/>
            <a:ext cx="8767860" cy="440822"/>
          </a:xfrm>
        </p:spPr>
        <p:txBody>
          <a:bodyPr>
            <a:normAutofit/>
          </a:bodyPr>
          <a:lstStyle/>
          <a:p>
            <a:r>
              <a:rPr lang="en-US" sz="2000" dirty="0">
                <a:solidFill>
                  <a:srgbClr val="704437"/>
                </a:solidFill>
              </a:rPr>
              <a:t>Doing It Right the First Time</a:t>
            </a:r>
          </a:p>
        </p:txBody>
      </p:sp>
      <p:pic>
        <p:nvPicPr>
          <p:cNvPr id="5" name="Picture 4">
            <a:extLst>
              <a:ext uri="{FF2B5EF4-FFF2-40B4-BE49-F238E27FC236}">
                <a16:creationId xmlns:a16="http://schemas.microsoft.com/office/drawing/2014/main" id="{0D152BE8-C7C6-4B8E-B6FC-FE75BA582F0E}"/>
              </a:ext>
            </a:extLst>
          </p:cNvPr>
          <p:cNvPicPr>
            <a:picLocks noChangeAspect="1"/>
          </p:cNvPicPr>
          <p:nvPr/>
        </p:nvPicPr>
        <p:blipFill rotWithShape="1">
          <a:blip r:embed="rId2"/>
          <a:srcRect t="26252" r="1" b="14464"/>
          <a:stretch/>
        </p:blipFill>
        <p:spPr>
          <a:xfrm>
            <a:off x="228600" y="426724"/>
            <a:ext cx="11704320" cy="3764276"/>
          </a:xfrm>
          <a:prstGeom prst="rect">
            <a:avLst/>
          </a:prstGeom>
        </p:spPr>
      </p:pic>
    </p:spTree>
    <p:extLst>
      <p:ext uri="{BB962C8B-B14F-4D97-AF65-F5344CB8AC3E}">
        <p14:creationId xmlns:p14="http://schemas.microsoft.com/office/powerpoint/2010/main" val="2933304323"/>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5A7FA05-F49E-4F13-9DBD-9B5966C42A3A}"/>
              </a:ext>
            </a:extLst>
          </p:cNvPr>
          <p:cNvPicPr>
            <a:picLocks noChangeAspect="1"/>
          </p:cNvPicPr>
          <p:nvPr/>
        </p:nvPicPr>
        <p:blipFill>
          <a:blip r:embed="rId2"/>
          <a:stretch>
            <a:fillRect/>
          </a:stretch>
        </p:blipFill>
        <p:spPr>
          <a:xfrm>
            <a:off x="643467" y="1331016"/>
            <a:ext cx="10905066" cy="4195968"/>
          </a:xfrm>
          <a:prstGeom prst="rect">
            <a:avLst/>
          </a:prstGeom>
        </p:spPr>
      </p:pic>
    </p:spTree>
    <p:extLst>
      <p:ext uri="{BB962C8B-B14F-4D97-AF65-F5344CB8AC3E}">
        <p14:creationId xmlns:p14="http://schemas.microsoft.com/office/powerpoint/2010/main" val="2069354643"/>
      </p:ext>
    </p:extLst>
  </p:cSld>
  <p:clrMapOvr>
    <a:masterClrMapping/>
  </p:clrMapOvr>
  <p:transition>
    <p:random/>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DE227F08-406D-4A76-971B-6E7456B1B013}"/>
              </a:ext>
            </a:extLst>
          </p:cNvPr>
          <p:cNvSpPr>
            <a:spLocks noGrp="1"/>
          </p:cNvSpPr>
          <p:nvPr>
            <p:ph type="title"/>
          </p:nvPr>
        </p:nvSpPr>
        <p:spPr>
          <a:xfrm>
            <a:off x="863029" y="1012004"/>
            <a:ext cx="3416158" cy="4795408"/>
          </a:xfrm>
        </p:spPr>
        <p:txBody>
          <a:bodyPr>
            <a:normAutofit/>
          </a:bodyPr>
          <a:lstStyle/>
          <a:p>
            <a:r>
              <a:rPr lang="en-US" b="1">
                <a:solidFill>
                  <a:srgbClr val="FFFFFF"/>
                </a:solidFill>
              </a:rPr>
              <a:t>Pathology Changes</a:t>
            </a:r>
          </a:p>
        </p:txBody>
      </p:sp>
      <p:graphicFrame>
        <p:nvGraphicFramePr>
          <p:cNvPr id="6" name="Content Placeholder 3">
            <a:extLst>
              <a:ext uri="{FF2B5EF4-FFF2-40B4-BE49-F238E27FC236}">
                <a16:creationId xmlns:a16="http://schemas.microsoft.com/office/drawing/2014/main" id="{EFCB8ED1-2861-41D8-B61F-27A566D49C6F}"/>
              </a:ext>
            </a:extLst>
          </p:cNvPr>
          <p:cNvGraphicFramePr>
            <a:graphicFrameLocks noGrp="1"/>
          </p:cNvGraphicFramePr>
          <p:nvPr>
            <p:ph idx="1"/>
            <p:extLst>
              <p:ext uri="{D42A27DB-BD31-4B8C-83A1-F6EECF244321}">
                <p14:modId xmlns:p14="http://schemas.microsoft.com/office/powerpoint/2010/main" val="294091384"/>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63991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Medicine Section Changes</a:t>
            </a:r>
          </a:p>
        </p:txBody>
      </p:sp>
    </p:spTree>
    <p:extLst>
      <p:ext uri="{BB962C8B-B14F-4D97-AF65-F5344CB8AC3E}">
        <p14:creationId xmlns:p14="http://schemas.microsoft.com/office/powerpoint/2010/main" val="17692832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CBC4671-6DE9-463A-859C-059A3AABC28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dirty="0">
                <a:solidFill>
                  <a:srgbClr val="FFFFFF"/>
                </a:solidFill>
                <a:latin typeface="+mj-lt"/>
                <a:ea typeface="+mj-ea"/>
                <a:cs typeface="+mj-cs"/>
              </a:rPr>
              <a:t>New Flu Vaccine</a:t>
            </a:r>
          </a:p>
        </p:txBody>
      </p:sp>
      <p:sp>
        <p:nvSpPr>
          <p:cNvPr id="4" name="Content Placeholder 3">
            <a:extLst>
              <a:ext uri="{FF2B5EF4-FFF2-40B4-BE49-F238E27FC236}">
                <a16:creationId xmlns:a16="http://schemas.microsoft.com/office/drawing/2014/main" id="{C77208DD-0A41-45F6-9BCF-2A9444B4B4E6}"/>
              </a:ext>
            </a:extLst>
          </p:cNvPr>
          <p:cNvSpPr>
            <a:spLocks noGrp="1"/>
          </p:cNvSpPr>
          <p:nvPr>
            <p:ph idx="1"/>
          </p:nvPr>
        </p:nvSpPr>
        <p:spPr>
          <a:xfrm>
            <a:off x="674237" y="4170501"/>
            <a:ext cx="3657600" cy="1525597"/>
          </a:xfrm>
        </p:spPr>
        <p:txBody>
          <a:bodyPr vert="horz" lIns="91440" tIns="45720" rIns="91440" bIns="45720" rtlCol="0">
            <a:normAutofit fontScale="92500" lnSpcReduction="20000"/>
          </a:bodyPr>
          <a:lstStyle/>
          <a:p>
            <a:pPr marL="0" indent="0" algn="ctr">
              <a:buNone/>
            </a:pPr>
            <a:r>
              <a:rPr lang="en-US" kern="1200" dirty="0">
                <a:solidFill>
                  <a:srgbClr val="FFFFFF"/>
                </a:solidFill>
                <a:latin typeface="+mn-lt"/>
                <a:ea typeface="+mn-ea"/>
                <a:cs typeface="+mn-cs"/>
              </a:rPr>
              <a:t>CPT code </a:t>
            </a:r>
            <a:r>
              <a:rPr lang="en-US" b="1" kern="1200" dirty="0">
                <a:solidFill>
                  <a:srgbClr val="FFFFFF"/>
                </a:solidFill>
                <a:latin typeface="+mn-lt"/>
                <a:ea typeface="+mn-ea"/>
                <a:cs typeface="+mn-cs"/>
              </a:rPr>
              <a:t>90689</a:t>
            </a:r>
            <a:r>
              <a:rPr lang="en-US" kern="1200" dirty="0">
                <a:solidFill>
                  <a:srgbClr val="FFFFFF"/>
                </a:solidFill>
                <a:latin typeface="+mn-lt"/>
                <a:ea typeface="+mn-ea"/>
                <a:cs typeface="+mn-cs"/>
              </a:rPr>
              <a:t> was added to report an inactivated adjuvanted preservative free flu vaccination</a:t>
            </a:r>
            <a:r>
              <a:rPr lang="en-US" sz="2000" kern="1200" dirty="0">
                <a:solidFill>
                  <a:srgbClr val="FFFFFF"/>
                </a:solidFill>
                <a:latin typeface="+mn-lt"/>
                <a:ea typeface="+mn-ea"/>
                <a:cs typeface="+mn-cs"/>
              </a:rPr>
              <a:t>.</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F3504AC-B420-412B-BEB1-1162AB87B059}"/>
              </a:ext>
            </a:extLst>
          </p:cNvPr>
          <p:cNvPicPr>
            <a:picLocks noChangeAspect="1"/>
          </p:cNvPicPr>
          <p:nvPr/>
        </p:nvPicPr>
        <p:blipFill>
          <a:blip r:embed="rId2"/>
          <a:stretch>
            <a:fillRect/>
          </a:stretch>
        </p:blipFill>
        <p:spPr>
          <a:xfrm>
            <a:off x="5153822" y="991776"/>
            <a:ext cx="6553545" cy="4882390"/>
          </a:xfrm>
          <a:prstGeom prst="rect">
            <a:avLst/>
          </a:prstGeom>
        </p:spPr>
      </p:pic>
    </p:spTree>
    <p:extLst>
      <p:ext uri="{BB962C8B-B14F-4D97-AF65-F5344CB8AC3E}">
        <p14:creationId xmlns:p14="http://schemas.microsoft.com/office/powerpoint/2010/main" val="243320151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8DE931E-2ACA-41DA-BC5F-F7656029B518}"/>
              </a:ext>
            </a:extLst>
          </p:cNvPr>
          <p:cNvSpPr>
            <a:spLocks noGrp="1"/>
          </p:cNvSpPr>
          <p:nvPr>
            <p:ph type="title"/>
          </p:nvPr>
        </p:nvSpPr>
        <p:spPr>
          <a:xfrm>
            <a:off x="863029" y="1012004"/>
            <a:ext cx="3416158" cy="4795408"/>
          </a:xfrm>
        </p:spPr>
        <p:txBody>
          <a:bodyPr>
            <a:normAutofit/>
          </a:bodyPr>
          <a:lstStyle/>
          <a:p>
            <a:r>
              <a:rPr lang="en-US" sz="3100" dirty="0">
                <a:solidFill>
                  <a:srgbClr val="FFFFFF"/>
                </a:solidFill>
              </a:rPr>
              <a:t>Electroretinography (ERG)</a:t>
            </a:r>
          </a:p>
        </p:txBody>
      </p:sp>
      <p:graphicFrame>
        <p:nvGraphicFramePr>
          <p:cNvPr id="5" name="Content Placeholder 2">
            <a:extLst>
              <a:ext uri="{FF2B5EF4-FFF2-40B4-BE49-F238E27FC236}">
                <a16:creationId xmlns:a16="http://schemas.microsoft.com/office/drawing/2014/main" id="{C6BDF2E5-7175-4334-94F1-00445396CD75}"/>
              </a:ext>
            </a:extLst>
          </p:cNvPr>
          <p:cNvGraphicFramePr>
            <a:graphicFrameLocks noGrp="1"/>
          </p:cNvGraphicFramePr>
          <p:nvPr>
            <p:ph idx="1"/>
            <p:extLst>
              <p:ext uri="{D42A27DB-BD31-4B8C-83A1-F6EECF244321}">
                <p14:modId xmlns:p14="http://schemas.microsoft.com/office/powerpoint/2010/main" val="16075128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832424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Content Placeholder 3">
            <a:extLst>
              <a:ext uri="{FF2B5EF4-FFF2-40B4-BE49-F238E27FC236}">
                <a16:creationId xmlns:a16="http://schemas.microsoft.com/office/drawing/2014/main" id="{F0590AAF-3DC4-4F14-A589-76419C32840F}"/>
              </a:ext>
            </a:extLst>
          </p:cNvPr>
          <p:cNvPicPr>
            <a:picLocks noGrp="1" noChangeAspect="1"/>
          </p:cNvPicPr>
          <p:nvPr>
            <p:ph idx="1"/>
          </p:nvPr>
        </p:nvPicPr>
        <p:blipFill>
          <a:blip r:embed="rId2"/>
          <a:stretch>
            <a:fillRect/>
          </a:stretch>
        </p:blipFill>
        <p:spPr>
          <a:xfrm>
            <a:off x="608180" y="1536701"/>
            <a:ext cx="5305322" cy="3289300"/>
          </a:xfrm>
          <a:prstGeom prst="rect">
            <a:avLst/>
          </a:prstGeom>
        </p:spPr>
      </p:pic>
      <p:cxnSp>
        <p:nvCxnSpPr>
          <p:cNvPr id="16" name="Straight Connector 1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E546453-AD82-4211-8B8C-A7DDAD14EF28}"/>
              </a:ext>
            </a:extLst>
          </p:cNvPr>
          <p:cNvPicPr>
            <a:picLocks noChangeAspect="1"/>
          </p:cNvPicPr>
          <p:nvPr/>
        </p:nvPicPr>
        <p:blipFill>
          <a:blip r:embed="rId3"/>
          <a:stretch>
            <a:fillRect/>
          </a:stretch>
        </p:blipFill>
        <p:spPr>
          <a:xfrm>
            <a:off x="6253817" y="1686342"/>
            <a:ext cx="5294715" cy="3485316"/>
          </a:xfrm>
          <a:prstGeom prst="rect">
            <a:avLst/>
          </a:prstGeom>
        </p:spPr>
      </p:pic>
    </p:spTree>
    <p:extLst>
      <p:ext uri="{BB962C8B-B14F-4D97-AF65-F5344CB8AC3E}">
        <p14:creationId xmlns:p14="http://schemas.microsoft.com/office/powerpoint/2010/main" val="20468826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AD9CF-0B1A-4D90-90E3-E433AD89DC28}"/>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b="1">
                <a:solidFill>
                  <a:schemeClr val="bg1"/>
                </a:solidFill>
              </a:rPr>
              <a:t>Electrocardiogram</a:t>
            </a:r>
          </a:p>
        </p:txBody>
      </p:sp>
      <p:sp>
        <p:nvSpPr>
          <p:cNvPr id="3" name="Content Placeholder 2">
            <a:extLst>
              <a:ext uri="{FF2B5EF4-FFF2-40B4-BE49-F238E27FC236}">
                <a16:creationId xmlns:a16="http://schemas.microsoft.com/office/drawing/2014/main" id="{7BF2210E-B64A-4D7E-BAC9-6814A6525B82}"/>
              </a:ext>
            </a:extLst>
          </p:cNvPr>
          <p:cNvSpPr>
            <a:spLocks noGrp="1"/>
          </p:cNvSpPr>
          <p:nvPr>
            <p:ph idx="1"/>
          </p:nvPr>
        </p:nvSpPr>
        <p:spPr>
          <a:xfrm>
            <a:off x="304800" y="2638044"/>
            <a:ext cx="4051300" cy="3415622"/>
          </a:xfrm>
        </p:spPr>
        <p:txBody>
          <a:bodyPr>
            <a:normAutofit/>
          </a:bodyPr>
          <a:lstStyle/>
          <a:p>
            <a:pPr marL="0" indent="0" algn="ctr">
              <a:buNone/>
            </a:pPr>
            <a:r>
              <a:rPr lang="en-US" sz="2400" dirty="0">
                <a:solidFill>
                  <a:schemeClr val="bg1"/>
                </a:solidFill>
              </a:rPr>
              <a:t>In the Electrocorticography section, CPT </a:t>
            </a:r>
            <a:r>
              <a:rPr lang="en-US" sz="2400" b="1" dirty="0">
                <a:solidFill>
                  <a:schemeClr val="bg1"/>
                </a:solidFill>
              </a:rPr>
              <a:t>95836</a:t>
            </a:r>
            <a:r>
              <a:rPr lang="en-US" sz="2400" dirty="0">
                <a:solidFill>
                  <a:schemeClr val="bg1"/>
                </a:solidFill>
              </a:rPr>
              <a:t> (electrocardiogram) was added to report recording of ECoG from electrodes chronically implanted on or in the brain to allow for intracranial recordings to continue after the patient has been discharged from the hospital.</a:t>
            </a:r>
          </a:p>
        </p:txBody>
      </p:sp>
      <p:pic>
        <p:nvPicPr>
          <p:cNvPr id="5" name="Picture 4">
            <a:extLst>
              <a:ext uri="{FF2B5EF4-FFF2-40B4-BE49-F238E27FC236}">
                <a16:creationId xmlns:a16="http://schemas.microsoft.com/office/drawing/2014/main" id="{2BC187F6-C773-486B-B9A0-D0A8514BDBB1}"/>
              </a:ext>
            </a:extLst>
          </p:cNvPr>
          <p:cNvPicPr>
            <a:picLocks noChangeAspect="1"/>
          </p:cNvPicPr>
          <p:nvPr/>
        </p:nvPicPr>
        <p:blipFill>
          <a:blip r:embed="rId2"/>
          <a:stretch>
            <a:fillRect/>
          </a:stretch>
        </p:blipFill>
        <p:spPr>
          <a:xfrm>
            <a:off x="5417482" y="643467"/>
            <a:ext cx="6011331" cy="5410199"/>
          </a:xfrm>
          <a:prstGeom prst="rect">
            <a:avLst/>
          </a:prstGeom>
        </p:spPr>
      </p:pic>
    </p:spTree>
    <p:extLst>
      <p:ext uri="{BB962C8B-B14F-4D97-AF65-F5344CB8AC3E}">
        <p14:creationId xmlns:p14="http://schemas.microsoft.com/office/powerpoint/2010/main" val="225045023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6C5218B-24CD-4F7F-8EB6-9CCA4779B414}"/>
              </a:ext>
            </a:extLst>
          </p:cNvPr>
          <p:cNvSpPr>
            <a:spLocks noGrp="1"/>
          </p:cNvSpPr>
          <p:nvPr>
            <p:ph type="title"/>
          </p:nvPr>
        </p:nvSpPr>
        <p:spPr>
          <a:xfrm>
            <a:off x="897303" y="1162069"/>
            <a:ext cx="2982748" cy="1781175"/>
          </a:xfrm>
        </p:spPr>
        <p:txBody>
          <a:bodyPr>
            <a:normAutofit/>
          </a:bodyPr>
          <a:lstStyle/>
          <a:p>
            <a:r>
              <a:rPr lang="en-US" sz="2400" b="1" dirty="0">
                <a:solidFill>
                  <a:srgbClr val="FFFFFF"/>
                </a:solidFill>
              </a:rPr>
              <a:t>Implanted Neurostimulator Pulse Generator/Transmitter with Programming</a:t>
            </a:r>
          </a:p>
        </p:txBody>
      </p:sp>
      <p:sp>
        <p:nvSpPr>
          <p:cNvPr id="3" name="Content Placeholder 2">
            <a:extLst>
              <a:ext uri="{FF2B5EF4-FFF2-40B4-BE49-F238E27FC236}">
                <a16:creationId xmlns:a16="http://schemas.microsoft.com/office/drawing/2014/main" id="{21129BB2-6270-43BE-98FC-644CC7848C04}"/>
              </a:ext>
            </a:extLst>
          </p:cNvPr>
          <p:cNvSpPr>
            <a:spLocks noGrp="1"/>
          </p:cNvSpPr>
          <p:nvPr>
            <p:ph idx="1"/>
          </p:nvPr>
        </p:nvSpPr>
        <p:spPr>
          <a:xfrm>
            <a:off x="717423" y="3355130"/>
            <a:ext cx="3342509" cy="2427333"/>
          </a:xfrm>
        </p:spPr>
        <p:txBody>
          <a:bodyPr>
            <a:noAutofit/>
          </a:bodyPr>
          <a:lstStyle/>
          <a:p>
            <a:pPr marL="0" indent="0">
              <a:buNone/>
            </a:pPr>
            <a:r>
              <a:rPr lang="en-US" sz="2000" dirty="0"/>
              <a:t>A group of new codes (95976-95984) describe services related to implanted neurostimulator pulse generator/transmitter.</a:t>
            </a:r>
          </a:p>
          <a:p>
            <a:pPr marL="0" indent="0">
              <a:buNone/>
            </a:pPr>
            <a:r>
              <a:rPr lang="en-US" sz="2000" dirty="0"/>
              <a:t>Codes are selected based on the nerve selected and simple versus complex.</a:t>
            </a:r>
          </a:p>
        </p:txBody>
      </p:sp>
      <p:pic>
        <p:nvPicPr>
          <p:cNvPr id="4" name="Picture 3">
            <a:extLst>
              <a:ext uri="{FF2B5EF4-FFF2-40B4-BE49-F238E27FC236}">
                <a16:creationId xmlns:a16="http://schemas.microsoft.com/office/drawing/2014/main" id="{C0E776E8-F834-46BF-9A61-18076C5B03FD}"/>
              </a:ext>
            </a:extLst>
          </p:cNvPr>
          <p:cNvPicPr>
            <a:picLocks noChangeAspect="1"/>
          </p:cNvPicPr>
          <p:nvPr/>
        </p:nvPicPr>
        <p:blipFill>
          <a:blip r:embed="rId2"/>
          <a:stretch>
            <a:fillRect/>
          </a:stretch>
        </p:blipFill>
        <p:spPr>
          <a:xfrm>
            <a:off x="5146057" y="952500"/>
            <a:ext cx="5935813" cy="4829963"/>
          </a:xfrm>
          <a:prstGeom prst="rect">
            <a:avLst/>
          </a:prstGeom>
        </p:spPr>
      </p:pic>
    </p:spTree>
    <p:extLst>
      <p:ext uri="{BB962C8B-B14F-4D97-AF65-F5344CB8AC3E}">
        <p14:creationId xmlns:p14="http://schemas.microsoft.com/office/powerpoint/2010/main" val="19568875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3CC68A-2387-4F86-94D6-6DAE3533DA81}"/>
              </a:ext>
            </a:extLst>
          </p:cNvPr>
          <p:cNvPicPr>
            <a:picLocks noChangeAspect="1"/>
          </p:cNvPicPr>
          <p:nvPr/>
        </p:nvPicPr>
        <p:blipFill>
          <a:blip r:embed="rId2"/>
          <a:stretch>
            <a:fillRect/>
          </a:stretch>
        </p:blipFill>
        <p:spPr>
          <a:xfrm>
            <a:off x="643467" y="783167"/>
            <a:ext cx="5291666" cy="5291666"/>
          </a:xfrm>
          <a:prstGeom prst="rect">
            <a:avLst/>
          </a:prstGeom>
        </p:spPr>
      </p:pic>
      <p:pic>
        <p:nvPicPr>
          <p:cNvPr id="2" name="Picture 1">
            <a:extLst>
              <a:ext uri="{FF2B5EF4-FFF2-40B4-BE49-F238E27FC236}">
                <a16:creationId xmlns:a16="http://schemas.microsoft.com/office/drawing/2014/main" id="{5399708B-C858-4C85-A986-2FA7C6B44C8C}"/>
              </a:ext>
            </a:extLst>
          </p:cNvPr>
          <p:cNvPicPr>
            <a:picLocks noChangeAspect="1"/>
          </p:cNvPicPr>
          <p:nvPr/>
        </p:nvPicPr>
        <p:blipFill>
          <a:blip r:embed="rId3"/>
          <a:stretch>
            <a:fillRect/>
          </a:stretch>
        </p:blipFill>
        <p:spPr>
          <a:xfrm>
            <a:off x="6256865" y="1008944"/>
            <a:ext cx="5291667" cy="4840111"/>
          </a:xfrm>
          <a:prstGeom prst="rect">
            <a:avLst/>
          </a:prstGeom>
        </p:spPr>
      </p:pic>
    </p:spTree>
    <p:extLst>
      <p:ext uri="{BB962C8B-B14F-4D97-AF65-F5344CB8AC3E}">
        <p14:creationId xmlns:p14="http://schemas.microsoft.com/office/powerpoint/2010/main" val="20428997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8109F-5ECF-4F52-8586-2C15E3B51502}"/>
              </a:ext>
            </a:extLst>
          </p:cNvPr>
          <p:cNvSpPr>
            <a:spLocks noGrp="1"/>
          </p:cNvSpPr>
          <p:nvPr>
            <p:ph type="title"/>
          </p:nvPr>
        </p:nvSpPr>
        <p:spPr>
          <a:xfrm>
            <a:off x="1514292" y="513612"/>
            <a:ext cx="9894133" cy="1031216"/>
          </a:xfrm>
          <a:prstGeom prst="ellipse">
            <a:avLst/>
          </a:prstGeom>
        </p:spPr>
        <p:txBody>
          <a:bodyPr anchor="b">
            <a:normAutofit/>
          </a:bodyPr>
          <a:lstStyle/>
          <a:p>
            <a:r>
              <a:rPr lang="en-US" b="1" dirty="0"/>
              <a:t>Developmental Testing</a:t>
            </a:r>
          </a:p>
        </p:txBody>
      </p:sp>
      <p:pic>
        <p:nvPicPr>
          <p:cNvPr id="4" name="Picture 3">
            <a:extLst>
              <a:ext uri="{FF2B5EF4-FFF2-40B4-BE49-F238E27FC236}">
                <a16:creationId xmlns:a16="http://schemas.microsoft.com/office/drawing/2014/main" id="{66A30D81-411F-44CD-87F1-8BEF566809BD}"/>
              </a:ext>
            </a:extLst>
          </p:cNvPr>
          <p:cNvPicPr>
            <a:picLocks noChangeAspect="1"/>
          </p:cNvPicPr>
          <p:nvPr/>
        </p:nvPicPr>
        <p:blipFill>
          <a:blip r:embed="rId2"/>
          <a:stretch>
            <a:fillRect/>
          </a:stretch>
        </p:blipFill>
        <p:spPr>
          <a:xfrm>
            <a:off x="1391976" y="2568560"/>
            <a:ext cx="5069382" cy="2508010"/>
          </a:xfrm>
          <a:prstGeom prst="rect">
            <a:avLst/>
          </a:prstGeom>
        </p:spPr>
      </p:pic>
      <p:sp>
        <p:nvSpPr>
          <p:cNvPr id="16" name="Freeform: Shape 15">
            <a:extLst>
              <a:ext uri="{FF2B5EF4-FFF2-40B4-BE49-F238E27FC236}">
                <a16:creationId xmlns:a16="http://schemas.microsoft.com/office/drawing/2014/main" id="{C607803A-4E99-444E-94F7-8785CDDF58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80154" y="1884045"/>
            <a:ext cx="3275668" cy="2853308"/>
          </a:xfrm>
          <a:custGeom>
            <a:avLst/>
            <a:gdLst>
              <a:gd name="connsiteX0" fmla="*/ 3275668 w 3275668"/>
              <a:gd name="connsiteY0" fmla="*/ 2853308 h 2853308"/>
              <a:gd name="connsiteX1" fmla="*/ 655 w 3275668"/>
              <a:gd name="connsiteY1" fmla="*/ 2853308 h 2853308"/>
              <a:gd name="connsiteX2" fmla="*/ 0 w 3275668"/>
              <a:gd name="connsiteY2" fmla="*/ 2467565 h 2853308"/>
              <a:gd name="connsiteX3" fmla="*/ 2869894 w 3275668"/>
              <a:gd name="connsiteY3" fmla="*/ 2468888 h 2853308"/>
              <a:gd name="connsiteX4" fmla="*/ 2869894 w 3275668"/>
              <a:gd name="connsiteY4" fmla="*/ 0 h 2853308"/>
              <a:gd name="connsiteX5" fmla="*/ 3275668 w 3275668"/>
              <a:gd name="connsiteY5" fmla="*/ 0 h 285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75668" h="2853308">
                <a:moveTo>
                  <a:pt x="3275668" y="2853308"/>
                </a:moveTo>
                <a:lnTo>
                  <a:pt x="655" y="2853308"/>
                </a:lnTo>
                <a:cubicBezTo>
                  <a:pt x="-655" y="2720171"/>
                  <a:pt x="1310" y="2600702"/>
                  <a:pt x="0" y="2467565"/>
                </a:cubicBezTo>
                <a:lnTo>
                  <a:pt x="2869894" y="2468888"/>
                </a:lnTo>
                <a:lnTo>
                  <a:pt x="2869894" y="0"/>
                </a:lnTo>
                <a:lnTo>
                  <a:pt x="3275668" y="0"/>
                </a:lnTo>
                <a:close/>
              </a:path>
            </a:pathLst>
          </a:custGeom>
          <a:solidFill>
            <a:srgbClr val="4C4C4C"/>
          </a:solidFill>
          <a:ln w="0">
            <a:noFill/>
            <a:prstDash val="solid"/>
            <a:round/>
            <a:headEnd/>
            <a:tailEnd/>
          </a:ln>
        </p:spPr>
      </p:sp>
      <p:sp>
        <p:nvSpPr>
          <p:cNvPr id="18" name="Freeform: Shape 17">
            <a:extLst>
              <a:ext uri="{FF2B5EF4-FFF2-40B4-BE49-F238E27FC236}">
                <a16:creationId xmlns:a16="http://schemas.microsoft.com/office/drawing/2014/main" id="{2989BE6A-C309-418E-8ADD-1616A9805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55822" y="3222529"/>
            <a:ext cx="3242952" cy="2828156"/>
          </a:xfrm>
          <a:custGeom>
            <a:avLst/>
            <a:gdLst>
              <a:gd name="connsiteX0" fmla="*/ 2837178 w 3242952"/>
              <a:gd name="connsiteY0" fmla="*/ 0 h 2828156"/>
              <a:gd name="connsiteX1" fmla="*/ 3242952 w 3242952"/>
              <a:gd name="connsiteY1" fmla="*/ 0 h 2828156"/>
              <a:gd name="connsiteX2" fmla="*/ 3242952 w 3242952"/>
              <a:gd name="connsiteY2" fmla="*/ 2828156 h 2828156"/>
              <a:gd name="connsiteX3" fmla="*/ 0 w 3242952"/>
              <a:gd name="connsiteY3" fmla="*/ 2828156 h 2828156"/>
              <a:gd name="connsiteX4" fmla="*/ 0 w 3242952"/>
              <a:gd name="connsiteY4" fmla="*/ 2442859 h 2828156"/>
              <a:gd name="connsiteX5" fmla="*/ 2837178 w 3242952"/>
              <a:gd name="connsiteY5" fmla="*/ 2443295 h 282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2952" h="2828156">
                <a:moveTo>
                  <a:pt x="2837178" y="0"/>
                </a:moveTo>
                <a:lnTo>
                  <a:pt x="3242952" y="0"/>
                </a:lnTo>
                <a:lnTo>
                  <a:pt x="3242952" y="2828156"/>
                </a:lnTo>
                <a:lnTo>
                  <a:pt x="0" y="2828156"/>
                </a:lnTo>
                <a:lnTo>
                  <a:pt x="0" y="2442859"/>
                </a:lnTo>
                <a:lnTo>
                  <a:pt x="2837178" y="2443295"/>
                </a:lnTo>
                <a:close/>
              </a:path>
            </a:pathLst>
          </a:custGeom>
          <a:solidFill>
            <a:srgbClr val="4C4C4C"/>
          </a:solidFill>
          <a:ln w="0">
            <a:noFill/>
            <a:prstDash val="solid"/>
            <a:round/>
            <a:headEnd/>
            <a:tailEnd/>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0C207778-EAC5-4496-8C86-268F78DD9BD3}"/>
              </a:ext>
            </a:extLst>
          </p:cNvPr>
          <p:cNvSpPr>
            <a:spLocks noGrp="1"/>
          </p:cNvSpPr>
          <p:nvPr>
            <p:ph idx="1"/>
          </p:nvPr>
        </p:nvSpPr>
        <p:spPr>
          <a:xfrm>
            <a:off x="7781373" y="2279151"/>
            <a:ext cx="3934377" cy="3387145"/>
          </a:xfrm>
        </p:spPr>
        <p:txBody>
          <a:bodyPr anchor="ctr">
            <a:normAutofit/>
          </a:bodyPr>
          <a:lstStyle/>
          <a:p>
            <a:pPr marL="0" indent="0">
              <a:buNone/>
            </a:pPr>
            <a:r>
              <a:rPr lang="en-US" sz="2400" dirty="0"/>
              <a:t>96111 (deleted) - Developmental testing, (includes assessment of motor, language, social, adaptive, and/or cognitive functioning by standardized developmental instruments) with interpretation and report</a:t>
            </a:r>
          </a:p>
        </p:txBody>
      </p:sp>
    </p:spTree>
    <p:extLst>
      <p:ext uri="{BB962C8B-B14F-4D97-AF65-F5344CB8AC3E}">
        <p14:creationId xmlns:p14="http://schemas.microsoft.com/office/powerpoint/2010/main" val="2581823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55ABEC-F387-4A28-9AA3-EA10EBDD646E}"/>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endParaRPr lang="en-US" sz="2800">
              <a:solidFill>
                <a:schemeClr val="bg1"/>
              </a:solidFill>
            </a:endParaRPr>
          </a:p>
        </p:txBody>
      </p:sp>
      <p:sp>
        <p:nvSpPr>
          <p:cNvPr id="3" name="Content Placeholder 2">
            <a:extLst>
              <a:ext uri="{FF2B5EF4-FFF2-40B4-BE49-F238E27FC236}">
                <a16:creationId xmlns:a16="http://schemas.microsoft.com/office/drawing/2014/main" id="{D80EE506-241D-42E0-B07E-5AE2E658E595}"/>
              </a:ext>
            </a:extLst>
          </p:cNvPr>
          <p:cNvSpPr>
            <a:spLocks noGrp="1"/>
          </p:cNvSpPr>
          <p:nvPr>
            <p:ph idx="1"/>
          </p:nvPr>
        </p:nvSpPr>
        <p:spPr>
          <a:xfrm>
            <a:off x="643468" y="2638044"/>
            <a:ext cx="3363974" cy="3415622"/>
          </a:xfrm>
        </p:spPr>
        <p:txBody>
          <a:bodyPr>
            <a:normAutofit/>
          </a:bodyPr>
          <a:lstStyle/>
          <a:p>
            <a:r>
              <a:rPr lang="en-US" sz="1900">
                <a:solidFill>
                  <a:schemeClr val="bg1"/>
                </a:solidFill>
              </a:rPr>
              <a:t>CPT codes 96136-96139 were added to report psychological or neuropsychological report testing and scoring.  Codes are based on time and whether the service was performed by a technician or clinician. CPT code 96146 is used to report psychological or neuropsychological automated testing using an electronic platform.</a:t>
            </a:r>
          </a:p>
        </p:txBody>
      </p:sp>
      <p:pic>
        <p:nvPicPr>
          <p:cNvPr id="4" name="Picture 3">
            <a:extLst>
              <a:ext uri="{FF2B5EF4-FFF2-40B4-BE49-F238E27FC236}">
                <a16:creationId xmlns:a16="http://schemas.microsoft.com/office/drawing/2014/main" id="{F1C4A077-AD41-41A8-B83E-917870AFC55A}"/>
              </a:ext>
            </a:extLst>
          </p:cNvPr>
          <p:cNvPicPr>
            <a:picLocks noChangeAspect="1"/>
          </p:cNvPicPr>
          <p:nvPr/>
        </p:nvPicPr>
        <p:blipFill>
          <a:blip r:embed="rId2"/>
          <a:stretch>
            <a:fillRect/>
          </a:stretch>
        </p:blipFill>
        <p:spPr>
          <a:xfrm>
            <a:off x="5927312" y="252006"/>
            <a:ext cx="4654296" cy="6353987"/>
          </a:xfrm>
          <a:prstGeom prst="rect">
            <a:avLst/>
          </a:prstGeom>
        </p:spPr>
      </p:pic>
      <p:pic>
        <p:nvPicPr>
          <p:cNvPr id="5" name="Picture 4">
            <a:extLst>
              <a:ext uri="{FF2B5EF4-FFF2-40B4-BE49-F238E27FC236}">
                <a16:creationId xmlns:a16="http://schemas.microsoft.com/office/drawing/2014/main" id="{0EA22416-49B5-4152-B1C9-92D19C7A8304}"/>
              </a:ext>
            </a:extLst>
          </p:cNvPr>
          <p:cNvPicPr>
            <a:picLocks noChangeAspect="1"/>
          </p:cNvPicPr>
          <p:nvPr/>
        </p:nvPicPr>
        <p:blipFill>
          <a:blip r:embed="rId3"/>
          <a:stretch>
            <a:fillRect/>
          </a:stretch>
        </p:blipFill>
        <p:spPr>
          <a:xfrm>
            <a:off x="596666" y="526282"/>
            <a:ext cx="3457575" cy="1714500"/>
          </a:xfrm>
          <a:prstGeom prst="rect">
            <a:avLst/>
          </a:prstGeom>
        </p:spPr>
      </p:pic>
    </p:spTree>
    <p:extLst>
      <p:ext uri="{BB962C8B-B14F-4D97-AF65-F5344CB8AC3E}">
        <p14:creationId xmlns:p14="http://schemas.microsoft.com/office/powerpoint/2010/main" val="3344765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1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EC41448-9D22-463F-B3C0-C0FE09EB4DE0}"/>
              </a:ext>
            </a:extLst>
          </p:cNvPr>
          <p:cNvPicPr>
            <a:picLocks noChangeAspect="1"/>
          </p:cNvPicPr>
          <p:nvPr/>
        </p:nvPicPr>
        <p:blipFill>
          <a:blip r:embed="rId2"/>
          <a:stretch>
            <a:fillRect/>
          </a:stretch>
        </p:blipFill>
        <p:spPr>
          <a:xfrm>
            <a:off x="1023972" y="643467"/>
            <a:ext cx="10144055" cy="5571066"/>
          </a:xfrm>
          <a:prstGeom prst="rect">
            <a:avLst/>
          </a:prstGeom>
        </p:spPr>
      </p:pic>
    </p:spTree>
    <p:extLst>
      <p:ext uri="{BB962C8B-B14F-4D97-AF65-F5344CB8AC3E}">
        <p14:creationId xmlns:p14="http://schemas.microsoft.com/office/powerpoint/2010/main" val="14656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44EC7F-051F-4A1D-8B86-612BC30DBCB5}"/>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Adaptive Behavior Assessment</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27F082D2-0719-4F8A-B318-AE2F0F5D8479}"/>
              </a:ext>
            </a:extLst>
          </p:cNvPr>
          <p:cNvPicPr>
            <a:picLocks noChangeAspect="1"/>
          </p:cNvPicPr>
          <p:nvPr/>
        </p:nvPicPr>
        <p:blipFill>
          <a:blip r:embed="rId2"/>
          <a:stretch>
            <a:fillRect/>
          </a:stretch>
        </p:blipFill>
        <p:spPr>
          <a:xfrm>
            <a:off x="5795520" y="492573"/>
            <a:ext cx="5270149" cy="5880796"/>
          </a:xfrm>
          <a:prstGeom prst="rect">
            <a:avLst/>
          </a:prstGeom>
        </p:spPr>
      </p:pic>
    </p:spTree>
    <p:extLst>
      <p:ext uri="{BB962C8B-B14F-4D97-AF65-F5344CB8AC3E}">
        <p14:creationId xmlns:p14="http://schemas.microsoft.com/office/powerpoint/2010/main" val="387953784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5C97A-84B3-478D-8264-0BAEF33D22EB}"/>
              </a:ext>
            </a:extLst>
          </p:cNvPr>
          <p:cNvSpPr>
            <a:spLocks noGrp="1"/>
          </p:cNvSpPr>
          <p:nvPr>
            <p:ph type="title"/>
          </p:nvPr>
        </p:nvSpPr>
        <p:spPr>
          <a:xfrm>
            <a:off x="5021821" y="4004732"/>
            <a:ext cx="6465287" cy="1324235"/>
          </a:xfrm>
        </p:spPr>
        <p:txBody>
          <a:bodyPr vert="horz" lIns="91440" tIns="45720" rIns="91440" bIns="45720" rtlCol="0" anchor="b">
            <a:normAutofit/>
          </a:bodyPr>
          <a:lstStyle/>
          <a:p>
            <a:r>
              <a:rPr lang="en-US"/>
              <a:t>Adaptive Behavior Treatment</a:t>
            </a:r>
          </a:p>
        </p:txBody>
      </p:sp>
      <p:sp>
        <p:nvSpPr>
          <p:cNvPr id="22" name="Rectangle 21">
            <a:extLst>
              <a:ext uri="{FF2B5EF4-FFF2-40B4-BE49-F238E27FC236}">
                <a16:creationId xmlns:a16="http://schemas.microsoft.com/office/drawing/2014/main" id="{82B0BD37-87F5-4DDB-B767-20FA060489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17634" y="321733"/>
            <a:ext cx="4129237" cy="606001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ADFE5C4E-0B5D-4AB5-9877-3993F84A3D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811469" y="321733"/>
            <a:ext cx="3375479"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A88A61DA-1122-4DBB-B152-279354C3AFBA}"/>
              </a:ext>
            </a:extLst>
          </p:cNvPr>
          <p:cNvPicPr>
            <a:picLocks noChangeAspect="1"/>
          </p:cNvPicPr>
          <p:nvPr/>
        </p:nvPicPr>
        <p:blipFill>
          <a:blip r:embed="rId2"/>
          <a:stretch>
            <a:fillRect/>
          </a:stretch>
        </p:blipFill>
        <p:spPr>
          <a:xfrm>
            <a:off x="5090338" y="1409691"/>
            <a:ext cx="2804299" cy="1077400"/>
          </a:xfrm>
          <a:prstGeom prst="rect">
            <a:avLst/>
          </a:prstGeom>
        </p:spPr>
      </p:pic>
      <p:sp>
        <p:nvSpPr>
          <p:cNvPr id="26" name="Rectangle 25">
            <a:extLst>
              <a:ext uri="{FF2B5EF4-FFF2-40B4-BE49-F238E27FC236}">
                <a16:creationId xmlns:a16="http://schemas.microsoft.com/office/drawing/2014/main" id="{06048CCE-094B-4948-B61B-DE627F1767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8508682" y="321733"/>
            <a:ext cx="3375478" cy="3259667"/>
          </a:xfrm>
          <a:prstGeom prst="rect">
            <a:avLst/>
          </a:prstGeom>
          <a:solidFill>
            <a:srgbClr val="FFFFFF"/>
          </a:solidFill>
          <a:ln w="127000" cap="sq" cmpd="thinThick">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BF6C2113-F3AA-4826-84B0-C77A08199C7C}"/>
              </a:ext>
            </a:extLst>
          </p:cNvPr>
          <p:cNvPicPr>
            <a:picLocks noChangeAspect="1"/>
          </p:cNvPicPr>
          <p:nvPr/>
        </p:nvPicPr>
        <p:blipFill>
          <a:blip r:embed="rId3"/>
          <a:stretch>
            <a:fillRect/>
          </a:stretch>
        </p:blipFill>
        <p:spPr>
          <a:xfrm>
            <a:off x="522849" y="4523721"/>
            <a:ext cx="3143183" cy="1487613"/>
          </a:xfrm>
          <a:prstGeom prst="rect">
            <a:avLst/>
          </a:prstGeom>
        </p:spPr>
      </p:pic>
      <p:cxnSp>
        <p:nvCxnSpPr>
          <p:cNvPr id="28" name="Straight Connector 27">
            <a:extLst>
              <a:ext uri="{FF2B5EF4-FFF2-40B4-BE49-F238E27FC236}">
                <a16:creationId xmlns:a16="http://schemas.microsoft.com/office/drawing/2014/main" id="{5BB48934-4796-4249-B64C-EE2375977B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chemeClr val="tx1">
                <a:lumMod val="6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71DCE97A-AAD6-4626-B797-D2E093CDAEA5}"/>
              </a:ext>
            </a:extLst>
          </p:cNvPr>
          <p:cNvPicPr>
            <a:picLocks noChangeAspect="1"/>
          </p:cNvPicPr>
          <p:nvPr/>
        </p:nvPicPr>
        <p:blipFill>
          <a:blip r:embed="rId4"/>
          <a:stretch>
            <a:fillRect/>
          </a:stretch>
        </p:blipFill>
        <p:spPr>
          <a:xfrm>
            <a:off x="8593537" y="1099608"/>
            <a:ext cx="2945550" cy="1503458"/>
          </a:xfrm>
          <a:prstGeom prst="rect">
            <a:avLst/>
          </a:prstGeom>
        </p:spPr>
      </p:pic>
      <p:pic>
        <p:nvPicPr>
          <p:cNvPr id="8" name="Picture 7">
            <a:extLst>
              <a:ext uri="{FF2B5EF4-FFF2-40B4-BE49-F238E27FC236}">
                <a16:creationId xmlns:a16="http://schemas.microsoft.com/office/drawing/2014/main" id="{A3575AAC-5398-4772-8D7D-611DD84849FB}"/>
              </a:ext>
            </a:extLst>
          </p:cNvPr>
          <p:cNvPicPr>
            <a:picLocks noChangeAspect="1"/>
          </p:cNvPicPr>
          <p:nvPr/>
        </p:nvPicPr>
        <p:blipFill>
          <a:blip r:embed="rId5"/>
          <a:stretch>
            <a:fillRect/>
          </a:stretch>
        </p:blipFill>
        <p:spPr>
          <a:xfrm>
            <a:off x="412220" y="525205"/>
            <a:ext cx="3364443" cy="3923771"/>
          </a:xfrm>
          <a:prstGeom prst="rect">
            <a:avLst/>
          </a:prstGeom>
        </p:spPr>
      </p:pic>
    </p:spTree>
    <p:extLst>
      <p:ext uri="{BB962C8B-B14F-4D97-AF65-F5344CB8AC3E}">
        <p14:creationId xmlns:p14="http://schemas.microsoft.com/office/powerpoint/2010/main" val="422994759"/>
      </p:ext>
    </p:extLst>
  </p:cSld>
  <p:clrMapOvr>
    <a:overrideClrMapping bg1="dk1" tx1="lt1" bg2="dk2" tx2="lt2" accent1="accent1" accent2="accent2" accent3="accent3" accent4="accent4" accent5="accent5" accent6="accent6" hlink="hlink" folHlink="folHlink"/>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ICD-10 Updates</a:t>
            </a:r>
          </a:p>
        </p:txBody>
      </p:sp>
    </p:spTree>
    <p:extLst>
      <p:ext uri="{BB962C8B-B14F-4D97-AF65-F5344CB8AC3E}">
        <p14:creationId xmlns:p14="http://schemas.microsoft.com/office/powerpoint/2010/main" val="27107204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Chapter 4</a:t>
            </a:r>
          </a:p>
        </p:txBody>
      </p:sp>
      <p:pic>
        <p:nvPicPr>
          <p:cNvPr id="3" name="Picture 2">
            <a:extLst>
              <a:ext uri="{FF2B5EF4-FFF2-40B4-BE49-F238E27FC236}">
                <a16:creationId xmlns:a16="http://schemas.microsoft.com/office/drawing/2014/main" id="{2132526F-F746-4B54-84CD-1C71A07E7BF2}"/>
              </a:ext>
            </a:extLst>
          </p:cNvPr>
          <p:cNvPicPr>
            <a:picLocks noChangeAspect="1"/>
          </p:cNvPicPr>
          <p:nvPr/>
        </p:nvPicPr>
        <p:blipFill>
          <a:blip r:embed="rId2"/>
          <a:stretch>
            <a:fillRect/>
          </a:stretch>
        </p:blipFill>
        <p:spPr>
          <a:xfrm>
            <a:off x="3877974" y="817123"/>
            <a:ext cx="6011092" cy="2637277"/>
          </a:xfrm>
          <a:prstGeom prst="rect">
            <a:avLst/>
          </a:prstGeom>
        </p:spPr>
      </p:pic>
    </p:spTree>
    <p:extLst>
      <p:ext uri="{BB962C8B-B14F-4D97-AF65-F5344CB8AC3E}">
        <p14:creationId xmlns:p14="http://schemas.microsoft.com/office/powerpoint/2010/main" val="322079415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Chapter 5</a:t>
            </a:r>
          </a:p>
        </p:txBody>
      </p:sp>
      <p:pic>
        <p:nvPicPr>
          <p:cNvPr id="4" name="Picture 3">
            <a:extLst>
              <a:ext uri="{FF2B5EF4-FFF2-40B4-BE49-F238E27FC236}">
                <a16:creationId xmlns:a16="http://schemas.microsoft.com/office/drawing/2014/main" id="{D430C775-B054-4FC7-B997-0AC05E5771CD}"/>
              </a:ext>
            </a:extLst>
          </p:cNvPr>
          <p:cNvPicPr>
            <a:picLocks noChangeAspect="1"/>
          </p:cNvPicPr>
          <p:nvPr/>
        </p:nvPicPr>
        <p:blipFill>
          <a:blip r:embed="rId2"/>
          <a:stretch>
            <a:fillRect/>
          </a:stretch>
        </p:blipFill>
        <p:spPr>
          <a:xfrm>
            <a:off x="3633258" y="1460500"/>
            <a:ext cx="6370108" cy="2476500"/>
          </a:xfrm>
          <a:prstGeom prst="rect">
            <a:avLst/>
          </a:prstGeom>
        </p:spPr>
      </p:pic>
    </p:spTree>
    <p:extLst>
      <p:ext uri="{BB962C8B-B14F-4D97-AF65-F5344CB8AC3E}">
        <p14:creationId xmlns:p14="http://schemas.microsoft.com/office/powerpoint/2010/main" val="17198049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Chapter 9</a:t>
            </a:r>
          </a:p>
        </p:txBody>
      </p:sp>
      <p:pic>
        <p:nvPicPr>
          <p:cNvPr id="4" name="Picture 3">
            <a:extLst>
              <a:ext uri="{FF2B5EF4-FFF2-40B4-BE49-F238E27FC236}">
                <a16:creationId xmlns:a16="http://schemas.microsoft.com/office/drawing/2014/main" id="{F2C25C48-0182-4361-8841-5B5D97BE226C}"/>
              </a:ext>
            </a:extLst>
          </p:cNvPr>
          <p:cNvPicPr>
            <a:picLocks noChangeAspect="1"/>
          </p:cNvPicPr>
          <p:nvPr/>
        </p:nvPicPr>
        <p:blipFill>
          <a:blip r:embed="rId2"/>
          <a:stretch>
            <a:fillRect/>
          </a:stretch>
        </p:blipFill>
        <p:spPr>
          <a:xfrm>
            <a:off x="3857002" y="1888409"/>
            <a:ext cx="6406886" cy="1236417"/>
          </a:xfrm>
          <a:prstGeom prst="rect">
            <a:avLst/>
          </a:prstGeom>
        </p:spPr>
      </p:pic>
    </p:spTree>
    <p:extLst>
      <p:ext uri="{BB962C8B-B14F-4D97-AF65-F5344CB8AC3E}">
        <p14:creationId xmlns:p14="http://schemas.microsoft.com/office/powerpoint/2010/main" val="7611440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546351" y="433545"/>
            <a:ext cx="11139854" cy="930447"/>
          </a:xfrm>
          <a:prstGeom prst="ellipse">
            <a:avLst/>
          </a:prstGeom>
        </p:spPr>
        <p:txBody>
          <a:bodyPr vert="horz" lIns="91440" tIns="45720" rIns="91440" bIns="45720" rtlCol="0" anchor="b">
            <a:normAutofit/>
          </a:bodyPr>
          <a:lstStyle/>
          <a:p>
            <a:pPr algn="ctr"/>
            <a:r>
              <a:rPr lang="en-US" sz="3800">
                <a:solidFill>
                  <a:srgbClr val="FFFFFF"/>
                </a:solidFill>
              </a:rPr>
              <a:t>Chapter 11</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3B63EDC-227F-4D8F-B33A-E6C9CAEFB4E7}"/>
              </a:ext>
            </a:extLst>
          </p:cNvPr>
          <p:cNvPicPr>
            <a:picLocks noChangeAspect="1"/>
          </p:cNvPicPr>
          <p:nvPr/>
        </p:nvPicPr>
        <p:blipFill>
          <a:blip r:embed="rId2"/>
          <a:stretch>
            <a:fillRect/>
          </a:stretch>
        </p:blipFill>
        <p:spPr>
          <a:xfrm>
            <a:off x="331567" y="2577445"/>
            <a:ext cx="5455917" cy="3696383"/>
          </a:xfrm>
          <a:prstGeom prst="rect">
            <a:avLst/>
          </a:prstGeom>
        </p:spPr>
      </p:pic>
      <p:cxnSp>
        <p:nvCxnSpPr>
          <p:cNvPr id="19" name="Straight Connector 18">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0837BF0-75C0-4C17-A12D-64F485FF2EB4}"/>
              </a:ext>
            </a:extLst>
          </p:cNvPr>
          <p:cNvPicPr>
            <a:picLocks noChangeAspect="1"/>
          </p:cNvPicPr>
          <p:nvPr/>
        </p:nvPicPr>
        <p:blipFill>
          <a:blip r:embed="rId3"/>
          <a:stretch>
            <a:fillRect/>
          </a:stretch>
        </p:blipFill>
        <p:spPr>
          <a:xfrm>
            <a:off x="6606998" y="2596836"/>
            <a:ext cx="5455917" cy="1336699"/>
          </a:xfrm>
          <a:prstGeom prst="rect">
            <a:avLst/>
          </a:prstGeom>
        </p:spPr>
      </p:pic>
    </p:spTree>
    <p:extLst>
      <p:ext uri="{BB962C8B-B14F-4D97-AF65-F5344CB8AC3E}">
        <p14:creationId xmlns:p14="http://schemas.microsoft.com/office/powerpoint/2010/main" val="237631142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34348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526073" y="466578"/>
            <a:ext cx="11139854" cy="930447"/>
          </a:xfrm>
          <a:prstGeom prst="ellipse">
            <a:avLst/>
          </a:prstGeom>
        </p:spPr>
        <p:txBody>
          <a:bodyPr vert="horz" lIns="91440" tIns="45720" rIns="91440" bIns="45720" rtlCol="0" anchor="b">
            <a:normAutofit/>
          </a:bodyPr>
          <a:lstStyle/>
          <a:p>
            <a:pPr algn="ctr"/>
            <a:r>
              <a:rPr lang="en-US" sz="3800" kern="1200">
                <a:solidFill>
                  <a:srgbClr val="FFFFFF"/>
                </a:solidFill>
                <a:latin typeface="+mj-lt"/>
                <a:ea typeface="+mj-ea"/>
                <a:cs typeface="+mj-cs"/>
              </a:rPr>
              <a:t>Chapter 13</a:t>
            </a:r>
          </a:p>
        </p:txBody>
      </p:sp>
      <p:cxnSp>
        <p:nvCxnSpPr>
          <p:cNvPr id="17" name="Straight Connector 16">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144863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609B97F-95B8-49E0-953A-01D03A804335}"/>
              </a:ext>
            </a:extLst>
          </p:cNvPr>
          <p:cNvPicPr>
            <a:picLocks noChangeAspect="1"/>
          </p:cNvPicPr>
          <p:nvPr/>
        </p:nvPicPr>
        <p:blipFill>
          <a:blip r:embed="rId2"/>
          <a:stretch>
            <a:fillRect/>
          </a:stretch>
        </p:blipFill>
        <p:spPr>
          <a:xfrm>
            <a:off x="592235" y="2509911"/>
            <a:ext cx="10952431" cy="3997637"/>
          </a:xfrm>
          <a:prstGeom prst="rect">
            <a:avLst/>
          </a:prstGeom>
        </p:spPr>
      </p:pic>
    </p:spTree>
    <p:extLst>
      <p:ext uri="{BB962C8B-B14F-4D97-AF65-F5344CB8AC3E}">
        <p14:creationId xmlns:p14="http://schemas.microsoft.com/office/powerpoint/2010/main" val="7706563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Chapter 15</a:t>
            </a:r>
          </a:p>
        </p:txBody>
      </p:sp>
      <p:pic>
        <p:nvPicPr>
          <p:cNvPr id="4" name="Picture 3">
            <a:extLst>
              <a:ext uri="{FF2B5EF4-FFF2-40B4-BE49-F238E27FC236}">
                <a16:creationId xmlns:a16="http://schemas.microsoft.com/office/drawing/2014/main" id="{AED347B0-DF04-4B74-A89C-726F64C19F60}"/>
              </a:ext>
            </a:extLst>
          </p:cNvPr>
          <p:cNvPicPr>
            <a:picLocks noChangeAspect="1"/>
          </p:cNvPicPr>
          <p:nvPr/>
        </p:nvPicPr>
        <p:blipFill>
          <a:blip r:embed="rId2"/>
          <a:stretch>
            <a:fillRect/>
          </a:stretch>
        </p:blipFill>
        <p:spPr>
          <a:xfrm>
            <a:off x="3609460" y="428625"/>
            <a:ext cx="8092002" cy="5819775"/>
          </a:xfrm>
          <a:prstGeom prst="rect">
            <a:avLst/>
          </a:prstGeom>
        </p:spPr>
      </p:pic>
    </p:spTree>
    <p:extLst>
      <p:ext uri="{BB962C8B-B14F-4D97-AF65-F5344CB8AC3E}">
        <p14:creationId xmlns:p14="http://schemas.microsoft.com/office/powerpoint/2010/main" val="38668140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859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97C0EF-39BB-46B8-87A8-39F8A1682B8E}"/>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anchor="ctr">
            <a:normAutofit/>
          </a:bodyPr>
          <a:lstStyle/>
          <a:p>
            <a:pPr algn="ctr"/>
            <a:r>
              <a:rPr lang="en-US" sz="2600" dirty="0">
                <a:solidFill>
                  <a:srgbClr val="FFFFFF"/>
                </a:solidFill>
              </a:rPr>
              <a:t>Chapter 21</a:t>
            </a:r>
          </a:p>
        </p:txBody>
      </p:sp>
      <p:pic>
        <p:nvPicPr>
          <p:cNvPr id="4" name="Picture 3">
            <a:extLst>
              <a:ext uri="{FF2B5EF4-FFF2-40B4-BE49-F238E27FC236}">
                <a16:creationId xmlns:a16="http://schemas.microsoft.com/office/drawing/2014/main" id="{8CDA2EAB-6F1D-4D6A-BC50-130E9D231FD1}"/>
              </a:ext>
            </a:extLst>
          </p:cNvPr>
          <p:cNvPicPr>
            <a:picLocks noChangeAspect="1"/>
          </p:cNvPicPr>
          <p:nvPr/>
        </p:nvPicPr>
        <p:blipFill>
          <a:blip r:embed="rId2"/>
          <a:stretch>
            <a:fillRect/>
          </a:stretch>
        </p:blipFill>
        <p:spPr>
          <a:xfrm>
            <a:off x="3770286" y="379005"/>
            <a:ext cx="8043862" cy="4978807"/>
          </a:xfrm>
          <a:prstGeom prst="rect">
            <a:avLst/>
          </a:prstGeom>
        </p:spPr>
      </p:pic>
    </p:spTree>
    <p:extLst>
      <p:ext uri="{BB962C8B-B14F-4D97-AF65-F5344CB8AC3E}">
        <p14:creationId xmlns:p14="http://schemas.microsoft.com/office/powerpoint/2010/main" val="16478521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2019 E/M Update from CMS</a:t>
            </a:r>
          </a:p>
        </p:txBody>
      </p:sp>
    </p:spTree>
    <p:extLst>
      <p:ext uri="{BB962C8B-B14F-4D97-AF65-F5344CB8AC3E}">
        <p14:creationId xmlns:p14="http://schemas.microsoft.com/office/powerpoint/2010/main" val="18240484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5E9EE68-A1D5-4A99-8417-B300BCF2344B}"/>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Topics </a:t>
            </a:r>
          </a:p>
        </p:txBody>
      </p:sp>
      <p:sp>
        <p:nvSpPr>
          <p:cNvPr id="9" name="Content Placeholder 8">
            <a:extLst>
              <a:ext uri="{FF2B5EF4-FFF2-40B4-BE49-F238E27FC236}">
                <a16:creationId xmlns:a16="http://schemas.microsoft.com/office/drawing/2014/main" id="{F8EB7988-1682-4B38-8590-9A7B541B34DE}"/>
              </a:ext>
            </a:extLst>
          </p:cNvPr>
          <p:cNvSpPr>
            <a:spLocks noGrp="1"/>
          </p:cNvSpPr>
          <p:nvPr>
            <p:ph idx="1"/>
          </p:nvPr>
        </p:nvSpPr>
        <p:spPr>
          <a:xfrm>
            <a:off x="6049182" y="802638"/>
            <a:ext cx="5408696" cy="5252722"/>
          </a:xfrm>
        </p:spPr>
        <p:txBody>
          <a:bodyPr anchor="ctr">
            <a:normAutofit/>
          </a:bodyPr>
          <a:lstStyle/>
          <a:p>
            <a:pPr>
              <a:spcBef>
                <a:spcPts val="1200"/>
              </a:spcBef>
              <a:defRPr/>
            </a:pPr>
            <a:r>
              <a:rPr lang="en-US" sz="3600" dirty="0">
                <a:solidFill>
                  <a:schemeClr val="bg1"/>
                </a:solidFill>
                <a:effectLst>
                  <a:outerShdw blurRad="38100" dist="38100" dir="2700000" algn="tl">
                    <a:srgbClr val="C0C0C0"/>
                  </a:outerShdw>
                </a:effectLst>
              </a:rPr>
              <a:t>QPP and MACRA Update</a:t>
            </a:r>
          </a:p>
          <a:p>
            <a:pPr>
              <a:spcBef>
                <a:spcPts val="1200"/>
              </a:spcBef>
              <a:defRPr/>
            </a:pPr>
            <a:r>
              <a:rPr lang="en-US" sz="3600" dirty="0">
                <a:solidFill>
                  <a:schemeClr val="bg1"/>
                </a:solidFill>
                <a:effectLst>
                  <a:outerShdw blurRad="38100" dist="38100" dir="2700000" algn="tl">
                    <a:srgbClr val="C0C0C0"/>
                  </a:outerShdw>
                </a:effectLst>
              </a:rPr>
              <a:t>EM Changes now and in the Future</a:t>
            </a:r>
          </a:p>
          <a:p>
            <a:pPr>
              <a:spcBef>
                <a:spcPts val="1200"/>
              </a:spcBef>
              <a:defRPr/>
            </a:pPr>
            <a:r>
              <a:rPr lang="en-US" sz="3600" dirty="0">
                <a:solidFill>
                  <a:schemeClr val="bg1"/>
                </a:solidFill>
                <a:effectLst>
                  <a:outerShdw blurRad="38100" dist="38100" dir="2700000" algn="tl">
                    <a:srgbClr val="C0C0C0"/>
                  </a:outerShdw>
                </a:effectLst>
              </a:rPr>
              <a:t>Surgery Section</a:t>
            </a:r>
          </a:p>
          <a:p>
            <a:pPr>
              <a:spcBef>
                <a:spcPts val="1200"/>
              </a:spcBef>
              <a:defRPr/>
            </a:pPr>
            <a:r>
              <a:rPr lang="en-US" sz="3600" dirty="0">
                <a:solidFill>
                  <a:schemeClr val="bg1"/>
                </a:solidFill>
                <a:effectLst>
                  <a:outerShdw blurRad="38100" dist="38100" dir="2700000" algn="tl">
                    <a:srgbClr val="C0C0C0"/>
                  </a:outerShdw>
                </a:effectLst>
              </a:rPr>
              <a:t>Radiology Changes</a:t>
            </a:r>
          </a:p>
          <a:p>
            <a:pPr>
              <a:spcBef>
                <a:spcPts val="1200"/>
              </a:spcBef>
              <a:defRPr/>
            </a:pPr>
            <a:r>
              <a:rPr lang="en-US" sz="3600" dirty="0">
                <a:solidFill>
                  <a:schemeClr val="bg1"/>
                </a:solidFill>
                <a:effectLst>
                  <a:outerShdw blurRad="38100" dist="38100" dir="2700000" algn="tl">
                    <a:srgbClr val="C0C0C0"/>
                  </a:outerShdw>
                </a:effectLst>
              </a:rPr>
              <a:t>Pathology Changes</a:t>
            </a:r>
          </a:p>
          <a:p>
            <a:pPr>
              <a:spcBef>
                <a:spcPts val="1200"/>
              </a:spcBef>
              <a:defRPr/>
            </a:pPr>
            <a:r>
              <a:rPr lang="en-US" sz="3600" dirty="0">
                <a:solidFill>
                  <a:schemeClr val="bg1"/>
                </a:solidFill>
                <a:effectLst>
                  <a:outerShdw blurRad="38100" dist="38100" dir="2700000" algn="tl">
                    <a:srgbClr val="C0C0C0"/>
                  </a:outerShdw>
                </a:effectLst>
              </a:rPr>
              <a:t>Medicine Section Changes</a:t>
            </a:r>
          </a:p>
          <a:p>
            <a:pPr>
              <a:spcBef>
                <a:spcPts val="1200"/>
              </a:spcBef>
              <a:defRPr/>
            </a:pPr>
            <a:r>
              <a:rPr lang="en-US" sz="3600" dirty="0">
                <a:solidFill>
                  <a:schemeClr val="bg1"/>
                </a:solidFill>
                <a:effectLst>
                  <a:outerShdw blurRad="38100" dist="38100" dir="2700000" algn="tl">
                    <a:srgbClr val="C0C0C0"/>
                  </a:outerShdw>
                </a:effectLst>
              </a:rPr>
              <a:t>ICD-10 Updates</a:t>
            </a:r>
          </a:p>
          <a:p>
            <a:pPr marL="0" indent="0">
              <a:buNone/>
            </a:pPr>
            <a:endParaRPr lang="en-US" sz="2400" dirty="0">
              <a:solidFill>
                <a:schemeClr val="bg1"/>
              </a:solidFill>
            </a:endParaRPr>
          </a:p>
        </p:txBody>
      </p:sp>
    </p:spTree>
    <p:extLst>
      <p:ext uri="{BB962C8B-B14F-4D97-AF65-F5344CB8AC3E}">
        <p14:creationId xmlns:p14="http://schemas.microsoft.com/office/powerpoint/2010/main" val="311159192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37" name="Straight Connector 136">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99330" name="Title 1">
            <a:extLst>
              <a:ext uri="{FF2B5EF4-FFF2-40B4-BE49-F238E27FC236}">
                <a16:creationId xmlns:a16="http://schemas.microsoft.com/office/drawing/2014/main" id="{8568D8BB-9D47-459A-849F-05E12DF6F1AE}"/>
              </a:ext>
            </a:extLst>
          </p:cNvPr>
          <p:cNvSpPr>
            <a:spLocks noGrp="1"/>
          </p:cNvSpPr>
          <p:nvPr>
            <p:ph type="title"/>
          </p:nvPr>
        </p:nvSpPr>
        <p:spPr>
          <a:xfrm>
            <a:off x="8022020" y="3429000"/>
            <a:ext cx="3852041" cy="1834056"/>
          </a:xfrm>
          <a:prstGeom prst="ellipse">
            <a:avLst/>
          </a:prstGeom>
        </p:spPr>
        <p:txBody>
          <a:bodyPr vert="horz" lIns="91440" tIns="45720" rIns="91440" bIns="45720" rtlCol="0" anchor="b">
            <a:normAutofit/>
          </a:bodyPr>
          <a:lstStyle/>
          <a:p>
            <a:pPr algn="ctr"/>
            <a:r>
              <a:rPr lang="en-US" altLang="en-US" sz="4000" b="1" dirty="0"/>
              <a:t>Questions</a:t>
            </a:r>
          </a:p>
        </p:txBody>
      </p:sp>
    </p:spTree>
    <p:extLst>
      <p:ext uri="{BB962C8B-B14F-4D97-AF65-F5344CB8AC3E}">
        <p14:creationId xmlns:p14="http://schemas.microsoft.com/office/powerpoint/2010/main" val="3380535598"/>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9BE8018-2FDB-41B1-A53F-9A20C21EE5D7}"/>
              </a:ext>
            </a:extLst>
          </p:cNvPr>
          <p:cNvCxnSpPr>
            <a:cxnSpLocks/>
          </p:cNvCxnSpPr>
          <p:nvPr/>
        </p:nvCxnSpPr>
        <p:spPr>
          <a:xfrm>
            <a:off x="758780" y="1448874"/>
            <a:ext cx="2555920" cy="0"/>
          </a:xfrm>
          <a:prstGeom prst="line">
            <a:avLst/>
          </a:prstGeom>
        </p:spPr>
        <p:style>
          <a:lnRef idx="1">
            <a:schemeClr val="dk1"/>
          </a:lnRef>
          <a:fillRef idx="0">
            <a:schemeClr val="dk1"/>
          </a:fillRef>
          <a:effectRef idx="0">
            <a:schemeClr val="dk1"/>
          </a:effectRef>
          <a:fontRef idx="minor">
            <a:schemeClr val="tx1"/>
          </a:fontRef>
        </p:style>
      </p:cxnSp>
      <p:sp>
        <p:nvSpPr>
          <p:cNvPr id="2" name="Title 1">
            <a:extLst>
              <a:ext uri="{FF2B5EF4-FFF2-40B4-BE49-F238E27FC236}">
                <a16:creationId xmlns:a16="http://schemas.microsoft.com/office/drawing/2014/main" id="{9B2F6BDC-BF40-4CC1-9E3B-ED712ADEE82B}"/>
              </a:ext>
            </a:extLst>
          </p:cNvPr>
          <p:cNvSpPr>
            <a:spLocks noGrp="1"/>
          </p:cNvSpPr>
          <p:nvPr>
            <p:ph type="title"/>
          </p:nvPr>
        </p:nvSpPr>
        <p:spPr>
          <a:xfrm>
            <a:off x="630528" y="399236"/>
            <a:ext cx="10515600" cy="1325563"/>
          </a:xfrm>
        </p:spPr>
        <p:txBody>
          <a:bodyPr>
            <a:normAutofit/>
          </a:bodyPr>
          <a:lstStyle/>
          <a:p>
            <a:r>
              <a:rPr lang="en-US" sz="4800" b="1" dirty="0"/>
              <a:t>Contact Me</a:t>
            </a:r>
          </a:p>
        </p:txBody>
      </p:sp>
      <p:sp>
        <p:nvSpPr>
          <p:cNvPr id="4" name="Content Placeholder 3">
            <a:extLst>
              <a:ext uri="{FF2B5EF4-FFF2-40B4-BE49-F238E27FC236}">
                <a16:creationId xmlns:a16="http://schemas.microsoft.com/office/drawing/2014/main" id="{25C5B541-A385-4F54-852C-CEE6FA9772A5}"/>
              </a:ext>
            </a:extLst>
          </p:cNvPr>
          <p:cNvSpPr>
            <a:spLocks noGrp="1"/>
          </p:cNvSpPr>
          <p:nvPr>
            <p:ph idx="1"/>
          </p:nvPr>
        </p:nvSpPr>
        <p:spPr>
          <a:xfrm>
            <a:off x="758780" y="1736708"/>
            <a:ext cx="10515600" cy="4351338"/>
          </a:xfrm>
        </p:spPr>
        <p:txBody>
          <a:bodyPr>
            <a:normAutofit lnSpcReduction="10000"/>
          </a:bodyPr>
          <a:lstStyle/>
          <a:p>
            <a:pPr marL="0" indent="0">
              <a:buNone/>
            </a:pPr>
            <a:r>
              <a:rPr lang="pt-BR" sz="4000" dirty="0"/>
              <a:t>Direct: 	706-483-4728</a:t>
            </a:r>
          </a:p>
          <a:p>
            <a:pPr marL="0" indent="0">
              <a:buNone/>
            </a:pPr>
            <a:r>
              <a:rPr lang="pt-BR" sz="4000" dirty="0"/>
              <a:t>E-Fax: 	770-709-3698</a:t>
            </a:r>
          </a:p>
          <a:p>
            <a:pPr marL="0" indent="0">
              <a:buNone/>
            </a:pPr>
            <a:r>
              <a:rPr lang="pt-BR" sz="4000" dirty="0"/>
              <a:t>E-mail: 	steve.adams@inhealthps.com</a:t>
            </a:r>
          </a:p>
          <a:p>
            <a:pPr marL="0" indent="0">
              <a:buNone/>
            </a:pPr>
            <a:r>
              <a:rPr lang="pt-BR" sz="4000" dirty="0"/>
              <a:t>Web: 	www.thecodingeducator.com</a:t>
            </a:r>
          </a:p>
          <a:p>
            <a:pPr marL="0" indent="0">
              <a:buNone/>
            </a:pPr>
            <a:r>
              <a:rPr lang="pt-BR" sz="4000" dirty="0"/>
              <a:t>FB:		facebook.com/kingofcoders</a:t>
            </a:r>
          </a:p>
          <a:p>
            <a:pPr marL="0" indent="0">
              <a:buNone/>
            </a:pPr>
            <a:r>
              <a:rPr lang="pt-BR" sz="4000" dirty="0"/>
              <a:t>Twitter:	@thekingofcoders</a:t>
            </a:r>
          </a:p>
          <a:p>
            <a:pPr marL="0" indent="0">
              <a:buNone/>
            </a:pPr>
            <a:r>
              <a:rPr lang="pt-BR" dirty="0"/>
              <a:t> </a:t>
            </a:r>
            <a:endParaRPr lang="en-US" dirty="0"/>
          </a:p>
        </p:txBody>
      </p:sp>
    </p:spTree>
    <p:extLst>
      <p:ext uri="{BB962C8B-B14F-4D97-AF65-F5344CB8AC3E}">
        <p14:creationId xmlns:p14="http://schemas.microsoft.com/office/powerpoint/2010/main" val="33961470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A67B5B4-3A24-436E-B663-1B2EBFF8A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987FDF89-C993-41F4-A1B8-DBAFF16008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1">
            <a:extLst>
              <a:ext uri="{FF2B5EF4-FFF2-40B4-BE49-F238E27FC236}">
                <a16:creationId xmlns:a16="http://schemas.microsoft.com/office/drawing/2014/main" id="{64E585EA-75FD-4025-8270-F66A58A15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rgbClr val="000000">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Content Placeholder 6">
            <a:extLst>
              <a:ext uri="{FF2B5EF4-FFF2-40B4-BE49-F238E27FC236}">
                <a16:creationId xmlns:a16="http://schemas.microsoft.com/office/drawing/2014/main" id="{A21C35FC-207F-445F-9FB0-DB0DC6BEDCDF}"/>
              </a:ext>
            </a:extLst>
          </p:cNvPr>
          <p:cNvSpPr>
            <a:spLocks noGrp="1"/>
          </p:cNvSpPr>
          <p:nvPr>
            <p:ph idx="1"/>
          </p:nvPr>
        </p:nvSpPr>
        <p:spPr>
          <a:xfrm>
            <a:off x="629654" y="354222"/>
            <a:ext cx="10515598" cy="4154361"/>
          </a:xfrm>
        </p:spPr>
        <p:txBody>
          <a:bodyPr>
            <a:noAutofit/>
          </a:bodyPr>
          <a:lstStyle/>
          <a:p>
            <a:pPr marL="0" indent="0" algn="ctr">
              <a:buNone/>
            </a:pPr>
            <a:r>
              <a:rPr lang="en-US" dirty="0">
                <a:solidFill>
                  <a:srgbClr val="FFFFFF"/>
                </a:solidFill>
              </a:rPr>
              <a:t>We proposed to expand this policy to further simplify the documentation of history and exam for established patients such that, for both of these key components, when relevant information is already contained in the medical record, practitioners would only be required to focus their documentation on what has changed since the last visit or on pertinent items that have not changed, rather than re-documenting a defined list of required elements such as review of a specified number of systems and family/social history. Practitioners would still review prior data, update as necessary, and indicate in the medical record that they had done so. Practitioners would conduct clinically relevant and medically necessary elements of history and physical exam, and conform to the general principles of medical record documentation in the 1995 and 1997 guidelines. However, practitioners would not need to re-record these elements (or parts thereof) if there is evidence that the practitioner reviewed and updated the previous information. </a:t>
            </a:r>
          </a:p>
        </p:txBody>
      </p:sp>
    </p:spTree>
    <p:extLst>
      <p:ext uri="{BB962C8B-B14F-4D97-AF65-F5344CB8AC3E}">
        <p14:creationId xmlns:p14="http://schemas.microsoft.com/office/powerpoint/2010/main" val="312846332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1136428" y="627564"/>
            <a:ext cx="7474172" cy="1325563"/>
          </a:xfrm>
        </p:spPr>
        <p:txBody>
          <a:bodyPr vert="horz" lIns="91440" tIns="45720" rIns="91440" bIns="45720" rtlCol="0" anchor="ctr">
            <a:normAutofit/>
          </a:bodyPr>
          <a:lstStyle/>
          <a:p>
            <a:r>
              <a:rPr lang="en-US" b="1" kern="1200">
                <a:solidFill>
                  <a:schemeClr val="tx1"/>
                </a:solidFill>
                <a:latin typeface="+mj-lt"/>
                <a:ea typeface="+mj-ea"/>
                <a:cs typeface="+mj-cs"/>
              </a:rPr>
              <a:t>Chief Complaint and HPI</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1136429" y="2278173"/>
            <a:ext cx="6467867" cy="3450613"/>
          </a:xfrm>
        </p:spPr>
        <p:txBody>
          <a:bodyPr vert="horz" lIns="91440" tIns="45720" rIns="91440" bIns="45720" rtlCol="0" anchor="ctr">
            <a:normAutofit/>
          </a:bodyPr>
          <a:lstStyle/>
          <a:p>
            <a:pPr marL="0" indent="0">
              <a:buNone/>
            </a:pPr>
            <a:r>
              <a:rPr lang="en-US" sz="2400" dirty="0"/>
              <a:t>Additionally, we are clarifying that for E/M office/outpatient visits, for </a:t>
            </a:r>
            <a:r>
              <a:rPr lang="en-US" sz="2400" u="sng" dirty="0"/>
              <a:t>new and established patients </a:t>
            </a:r>
            <a:r>
              <a:rPr lang="en-US" sz="2400" dirty="0"/>
              <a:t>for visits, practitioners need not re-enter in the medical record information on the patient’s chief complaint and history that has already been entered by ancillary staff or the beneficiary. The practitioner may simply indicate in the medical record that he or she reviewed and verified this information; and</a:t>
            </a:r>
          </a:p>
        </p:txBody>
      </p:sp>
      <p:sp>
        <p:nvSpPr>
          <p:cNvPr id="17" name="Rectangle 16">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User Network">
            <a:extLst>
              <a:ext uri="{FF2B5EF4-FFF2-40B4-BE49-F238E27FC236}">
                <a16:creationId xmlns:a16="http://schemas.microsoft.com/office/drawing/2014/main" id="{54A8E1F3-BEDE-4829-89CD-CCE90F4126A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4252298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6090176" y="345755"/>
            <a:ext cx="4977976" cy="1454051"/>
          </a:xfrm>
        </p:spPr>
        <p:txBody>
          <a:bodyPr vert="horz" lIns="91440" tIns="45720" rIns="91440" bIns="45720" rtlCol="0" anchor="ctr">
            <a:normAutofit/>
          </a:bodyPr>
          <a:lstStyle/>
          <a:p>
            <a:r>
              <a:rPr lang="en-US" b="1" kern="1200" dirty="0">
                <a:solidFill>
                  <a:srgbClr val="000000"/>
                </a:solidFill>
                <a:latin typeface="+mj-lt"/>
                <a:ea typeface="+mj-ea"/>
                <a:cs typeface="+mj-cs"/>
              </a:rPr>
              <a:t>Review and Validated</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Checkmark">
            <a:extLst>
              <a:ext uri="{FF2B5EF4-FFF2-40B4-BE49-F238E27FC236}">
                <a16:creationId xmlns:a16="http://schemas.microsoft.com/office/drawing/2014/main" id="{6925DD19-AD8E-406D-AB84-AB274C374D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5614876" y="2145561"/>
            <a:ext cx="5929424" cy="3639289"/>
          </a:xfrm>
        </p:spPr>
        <p:txBody>
          <a:bodyPr vert="horz" lIns="91440" tIns="45720" rIns="91440" bIns="45720" rtlCol="0" anchor="ctr">
            <a:noAutofit/>
          </a:bodyPr>
          <a:lstStyle/>
          <a:p>
            <a:pPr marL="0" indent="0">
              <a:buNone/>
            </a:pPr>
            <a:r>
              <a:rPr lang="en-US" sz="2400" dirty="0">
                <a:solidFill>
                  <a:srgbClr val="000000"/>
                </a:solidFill>
              </a:rPr>
              <a:t>For </a:t>
            </a:r>
            <a:r>
              <a:rPr lang="en-US" sz="2400" u="sng" dirty="0">
                <a:solidFill>
                  <a:srgbClr val="000000"/>
                </a:solidFill>
              </a:rPr>
              <a:t>established</a:t>
            </a:r>
            <a:r>
              <a:rPr lang="en-US" sz="2400" dirty="0">
                <a:solidFill>
                  <a:srgbClr val="000000"/>
                </a:solidFill>
              </a:rPr>
              <a:t> patient office/outpatient visits, when relevant information is already contained in the medical record, practitioners may choose to focus their documentation on what has changed since the last visit, or on pertinent items that have not changed, and need not re-record the defined list of required elements if there is evidence that the practitioner reviewed the previous information and updated it as needed. </a:t>
            </a:r>
            <a:r>
              <a:rPr lang="en-US" sz="2400" i="1" dirty="0">
                <a:solidFill>
                  <a:srgbClr val="000000"/>
                </a:solidFill>
              </a:rPr>
              <a:t>Practitioners should still review prior data, update as necessary, and indicate in the medical record that they have done so.</a:t>
            </a:r>
            <a:endParaRPr lang="en-US" sz="2400" dirty="0">
              <a:solidFill>
                <a:srgbClr val="000000"/>
              </a:solidFill>
            </a:endParaRPr>
          </a:p>
        </p:txBody>
      </p:sp>
    </p:spTree>
    <p:extLst>
      <p:ext uri="{BB962C8B-B14F-4D97-AF65-F5344CB8AC3E}">
        <p14:creationId xmlns:p14="http://schemas.microsoft.com/office/powerpoint/2010/main" val="4150383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640079" y="2053641"/>
            <a:ext cx="3669161" cy="2760098"/>
          </a:xfrm>
        </p:spPr>
        <p:txBody>
          <a:bodyPr vert="horz" lIns="91440" tIns="45720" rIns="91440" bIns="45720" rtlCol="0" anchor="ctr">
            <a:normAutofit/>
          </a:bodyPr>
          <a:lstStyle/>
          <a:p>
            <a:r>
              <a:rPr lang="en-US" b="1" kern="1200">
                <a:solidFill>
                  <a:srgbClr val="FFFFFF"/>
                </a:solidFill>
                <a:latin typeface="+mj-lt"/>
                <a:ea typeface="+mj-ea"/>
                <a:cs typeface="+mj-cs"/>
              </a:rPr>
              <a:t>Teaching Physicians and Residents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6090574" y="801866"/>
            <a:ext cx="5306084" cy="5230634"/>
          </a:xfrm>
        </p:spPr>
        <p:txBody>
          <a:bodyPr vert="horz" lIns="91440" tIns="45720" rIns="91440" bIns="45720" rtlCol="0" anchor="ctr">
            <a:normAutofit/>
          </a:bodyPr>
          <a:lstStyle/>
          <a:p>
            <a:pPr marL="0" indent="0">
              <a:buNone/>
            </a:pPr>
            <a:r>
              <a:rPr lang="en-US" sz="2400" dirty="0">
                <a:solidFill>
                  <a:srgbClr val="000000"/>
                </a:solidFill>
              </a:rPr>
              <a:t>Removal of potentially duplicative requirements for notations in medical records that may have previously been included in the medical records by residents or other members of the medical team for E/M visits furnished by teaching physicians.</a:t>
            </a:r>
          </a:p>
        </p:txBody>
      </p:sp>
    </p:spTree>
    <p:extLst>
      <p:ext uri="{BB962C8B-B14F-4D97-AF65-F5344CB8AC3E}">
        <p14:creationId xmlns:p14="http://schemas.microsoft.com/office/powerpoint/2010/main" val="1248764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535020" y="685800"/>
            <a:ext cx="2780271" cy="5105400"/>
          </a:xfrm>
        </p:spPr>
        <p:txBody>
          <a:bodyPr vert="horz" lIns="91440" tIns="45720" rIns="91440" bIns="45720" rtlCol="0" anchor="ctr">
            <a:normAutofit/>
          </a:bodyPr>
          <a:lstStyle/>
          <a:p>
            <a:r>
              <a:rPr lang="en-US" sz="4000" b="1">
                <a:solidFill>
                  <a:srgbClr val="FFFFFF"/>
                </a:solidFill>
              </a:rPr>
              <a:t>New HCPCS Codes for 2019</a:t>
            </a:r>
          </a:p>
        </p:txBody>
      </p:sp>
      <p:graphicFrame>
        <p:nvGraphicFramePr>
          <p:cNvPr id="5" name="Content Placeholder 2">
            <a:extLst>
              <a:ext uri="{FF2B5EF4-FFF2-40B4-BE49-F238E27FC236}">
                <a16:creationId xmlns:a16="http://schemas.microsoft.com/office/drawing/2014/main" id="{F66E8802-4F63-46F8-AC29-77CD1BCCCFEC}"/>
              </a:ext>
            </a:extLst>
          </p:cNvPr>
          <p:cNvGraphicFramePr>
            <a:graphicFrameLocks noGrp="1"/>
          </p:cNvGraphicFramePr>
          <p:nvPr>
            <p:ph sz="half" idx="1"/>
            <p:extLst>
              <p:ext uri="{D42A27DB-BD31-4B8C-83A1-F6EECF244321}">
                <p14:modId xmlns:p14="http://schemas.microsoft.com/office/powerpoint/2010/main" val="333741873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13317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4">
            <a:extLst>
              <a:ext uri="{FF2B5EF4-FFF2-40B4-BE49-F238E27FC236}">
                <a16:creationId xmlns:a16="http://schemas.microsoft.com/office/drawing/2014/main" id="{FD403B62-4321-442B-834C-E876FBC62AC2}"/>
              </a:ext>
            </a:extLst>
          </p:cNvPr>
          <p:cNvPicPr>
            <a:picLocks noGrp="1" noChangeAspect="1"/>
          </p:cNvPicPr>
          <p:nvPr>
            <p:ph idx="1"/>
          </p:nvPr>
        </p:nvPicPr>
        <p:blipFill>
          <a:blip r:embed="rId2"/>
          <a:stretch>
            <a:fillRect/>
          </a:stretch>
        </p:blipFill>
        <p:spPr>
          <a:xfrm>
            <a:off x="643467" y="1425195"/>
            <a:ext cx="10905066" cy="4007610"/>
          </a:xfrm>
          <a:prstGeom prst="rect">
            <a:avLst/>
          </a:prstGeom>
        </p:spPr>
      </p:pic>
    </p:spTree>
    <p:extLst>
      <p:ext uri="{BB962C8B-B14F-4D97-AF65-F5344CB8AC3E}">
        <p14:creationId xmlns:p14="http://schemas.microsoft.com/office/powerpoint/2010/main" val="2543809322"/>
      </p:ext>
    </p:extLst>
  </p:cSld>
  <p:clrMapOvr>
    <a:masterClrMapping/>
  </p:clrMapOvr>
  <p:transition>
    <p:random/>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56FBB043-5DC7-4F61-B2C0-030CEDE90EDA}"/>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G2012</a:t>
            </a:r>
          </a:p>
        </p:txBody>
      </p:sp>
      <p:sp>
        <p:nvSpPr>
          <p:cNvPr id="3" name="Content Placeholder 2">
            <a:extLst>
              <a:ext uri="{FF2B5EF4-FFF2-40B4-BE49-F238E27FC236}">
                <a16:creationId xmlns:a16="http://schemas.microsoft.com/office/drawing/2014/main" id="{0E1EE5FC-0963-4378-AFE3-5EAAD8912046}"/>
              </a:ext>
            </a:extLst>
          </p:cNvPr>
          <p:cNvSpPr>
            <a:spLocks noGrp="1"/>
          </p:cNvSpPr>
          <p:nvPr>
            <p:ph sz="half" idx="1"/>
          </p:nvPr>
        </p:nvSpPr>
        <p:spPr>
          <a:xfrm>
            <a:off x="5120640" y="804672"/>
            <a:ext cx="6281928" cy="5248656"/>
          </a:xfrm>
        </p:spPr>
        <p:txBody>
          <a:bodyPr vert="horz" lIns="91440" tIns="45720" rIns="91440" bIns="45720" rtlCol="0" anchor="ctr">
            <a:normAutofit/>
          </a:bodyPr>
          <a:lstStyle/>
          <a:p>
            <a:pPr marL="0" indent="0">
              <a:buNone/>
            </a:pPr>
            <a:r>
              <a:rPr lang="en-US" sz="2400" dirty="0"/>
              <a:t>(Brief communication technology-based service, e.g. virtual check-in, by a physician or other qualified health care professional who can report evaluation and management services, provided to an established patient, not originating from a related E/M service provided within the previous 7 days nor leading to an E/M service or procedure within the next 24 hours or soonest available appointment; 5-10 minutes of medical discussion)</a:t>
            </a:r>
          </a:p>
        </p:txBody>
      </p:sp>
    </p:spTree>
    <p:extLst>
      <p:ext uri="{BB962C8B-B14F-4D97-AF65-F5344CB8AC3E}">
        <p14:creationId xmlns:p14="http://schemas.microsoft.com/office/powerpoint/2010/main" val="3627626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79811A55-C332-48D5-BF5F-21471FB375C4}"/>
              </a:ext>
            </a:extLst>
          </p:cNvPr>
          <p:cNvPicPr>
            <a:picLocks noGrp="1" noChangeAspect="1"/>
          </p:cNvPicPr>
          <p:nvPr>
            <p:ph idx="1"/>
          </p:nvPr>
        </p:nvPicPr>
        <p:blipFill>
          <a:blip r:embed="rId2"/>
          <a:stretch>
            <a:fillRect/>
          </a:stretch>
        </p:blipFill>
        <p:spPr>
          <a:xfrm>
            <a:off x="961375" y="457200"/>
            <a:ext cx="10269250" cy="5571067"/>
          </a:xfrm>
          <a:prstGeom prst="rect">
            <a:avLst/>
          </a:prstGeom>
        </p:spPr>
      </p:pic>
    </p:spTree>
    <p:extLst>
      <p:ext uri="{BB962C8B-B14F-4D97-AF65-F5344CB8AC3E}">
        <p14:creationId xmlns:p14="http://schemas.microsoft.com/office/powerpoint/2010/main" val="2995135082"/>
      </p:ext>
    </p:extLst>
  </p:cSld>
  <p:clrMapOvr>
    <a:masterClrMapping/>
  </p:clrMapOvr>
  <p:transition>
    <p:random/>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EE03EAD2-B890-464A-8ADE-BAAFDF6DB3C8}"/>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G2010</a:t>
            </a:r>
          </a:p>
        </p:txBody>
      </p:sp>
      <p:sp>
        <p:nvSpPr>
          <p:cNvPr id="3" name="Content Placeholder 2">
            <a:extLst>
              <a:ext uri="{FF2B5EF4-FFF2-40B4-BE49-F238E27FC236}">
                <a16:creationId xmlns:a16="http://schemas.microsoft.com/office/drawing/2014/main" id="{E218D338-EF37-4913-B24F-86174A6CA070}"/>
              </a:ext>
            </a:extLst>
          </p:cNvPr>
          <p:cNvSpPr>
            <a:spLocks noGrp="1"/>
          </p:cNvSpPr>
          <p:nvPr>
            <p:ph sz="half" idx="1"/>
          </p:nvPr>
        </p:nvSpPr>
        <p:spPr>
          <a:xfrm>
            <a:off x="5120640" y="804672"/>
            <a:ext cx="6281928" cy="5248656"/>
          </a:xfrm>
        </p:spPr>
        <p:txBody>
          <a:bodyPr vert="horz" lIns="91440" tIns="45720" rIns="91440" bIns="45720" rtlCol="0" anchor="ctr">
            <a:normAutofit/>
          </a:bodyPr>
          <a:lstStyle/>
          <a:p>
            <a:pPr marL="0" indent="0">
              <a:buNone/>
            </a:pPr>
            <a:r>
              <a:rPr lang="en-US" sz="2400" dirty="0"/>
              <a:t>(Remote evaluation of recorded video and/or images submitted by an established patient (e.g., store and forward), including interpretation with follow-up with the patient within 24 business hours, not originating from a related E/M service provided within the previous 7 days nor leading to an E/M service or procedure within the next 24 hours or soonest available appointment)</a:t>
            </a:r>
          </a:p>
        </p:txBody>
      </p:sp>
    </p:spTree>
    <p:extLst>
      <p:ext uri="{BB962C8B-B14F-4D97-AF65-F5344CB8AC3E}">
        <p14:creationId xmlns:p14="http://schemas.microsoft.com/office/powerpoint/2010/main" val="34403649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214AA7-F028-4A0D-8698-61AEC754D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1598340"/>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73B2B2B-6013-4708-94B2-355FA23A0656}"/>
              </a:ext>
            </a:extLst>
          </p:cNvPr>
          <p:cNvSpPr>
            <a:spLocks noGrp="1"/>
          </p:cNvSpPr>
          <p:nvPr>
            <p:ph type="title"/>
          </p:nvPr>
        </p:nvSpPr>
        <p:spPr>
          <a:xfrm>
            <a:off x="1159933" y="995318"/>
            <a:ext cx="9872134" cy="1193968"/>
          </a:xfrm>
          <a:solidFill>
            <a:srgbClr val="FFFFFF"/>
          </a:solidFill>
          <a:ln w="38100">
            <a:solidFill>
              <a:srgbClr val="7F7F7F"/>
            </a:solidFill>
            <a:miter lim="800000"/>
          </a:ln>
        </p:spPr>
        <p:txBody>
          <a:bodyPr>
            <a:normAutofit/>
          </a:bodyPr>
          <a:lstStyle/>
          <a:p>
            <a:pPr algn="ctr"/>
            <a:r>
              <a:rPr lang="en-US" sz="3600" b="1">
                <a:solidFill>
                  <a:srgbClr val="3F3F3F"/>
                </a:solidFill>
              </a:rPr>
              <a:t>Definitions</a:t>
            </a:r>
          </a:p>
        </p:txBody>
      </p:sp>
      <p:sp>
        <p:nvSpPr>
          <p:cNvPr id="3" name="Content Placeholder 2">
            <a:extLst>
              <a:ext uri="{FF2B5EF4-FFF2-40B4-BE49-F238E27FC236}">
                <a16:creationId xmlns:a16="http://schemas.microsoft.com/office/drawing/2014/main" id="{F90CAA39-FF37-44D2-A36F-27DC0148EDCD}"/>
              </a:ext>
            </a:extLst>
          </p:cNvPr>
          <p:cNvSpPr>
            <a:spLocks noGrp="1"/>
          </p:cNvSpPr>
          <p:nvPr>
            <p:ph sz="half" idx="1"/>
          </p:nvPr>
        </p:nvSpPr>
        <p:spPr>
          <a:xfrm>
            <a:off x="482606" y="2387600"/>
            <a:ext cx="5367861" cy="3460427"/>
          </a:xfrm>
        </p:spPr>
        <p:txBody>
          <a:bodyPr anchor="t">
            <a:noAutofit/>
          </a:bodyPr>
          <a:lstStyle/>
          <a:p>
            <a:pPr marL="0" indent="0">
              <a:buNone/>
            </a:pPr>
            <a:r>
              <a:rPr lang="en-US" dirty="0"/>
              <a:t>Practitioners could be separately paid for the brief communication technology-based service when the patient checks in with the practitioner via telephone or other telecommunications device to decide whether an office visit or other service is needed. This would increase efficiency for practitioners and convenience for beneficiaries.</a:t>
            </a:r>
          </a:p>
        </p:txBody>
      </p:sp>
      <p:cxnSp>
        <p:nvCxnSpPr>
          <p:cNvPr id="11" name="Straight Connector 10">
            <a:extLst>
              <a:ext uri="{FF2B5EF4-FFF2-40B4-BE49-F238E27FC236}">
                <a16:creationId xmlns:a16="http://schemas.microsoft.com/office/drawing/2014/main" id="{D6206FDC-2777-4D7F-AF9C-73413DA664C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2888250"/>
            <a:ext cx="0" cy="2769135"/>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1D01DFEF-96EB-4B0D-B625-0C82B4EC06FE}"/>
              </a:ext>
            </a:extLst>
          </p:cNvPr>
          <p:cNvSpPr>
            <a:spLocks noGrp="1"/>
          </p:cNvSpPr>
          <p:nvPr>
            <p:ph sz="half" idx="2"/>
          </p:nvPr>
        </p:nvSpPr>
        <p:spPr>
          <a:xfrm>
            <a:off x="6223014" y="2387600"/>
            <a:ext cx="5562574" cy="3460428"/>
          </a:xfrm>
        </p:spPr>
        <p:txBody>
          <a:bodyPr anchor="t">
            <a:noAutofit/>
          </a:bodyPr>
          <a:lstStyle/>
          <a:p>
            <a:pPr marL="0" indent="0">
              <a:buNone/>
            </a:pPr>
            <a:r>
              <a:rPr lang="en-US" dirty="0"/>
              <a:t>Similarly, the service of remote evaluation of recorded video and/or images submitted by an established patient would allow practitioners to be separately paid for reviewing patient-transmitted photo or video information conducted via pre-recorded “store and forward” video or image technology to assess whether a visit is needed.</a:t>
            </a:r>
          </a:p>
        </p:txBody>
      </p:sp>
    </p:spTree>
    <p:extLst>
      <p:ext uri="{BB962C8B-B14F-4D97-AF65-F5344CB8AC3E}">
        <p14:creationId xmlns:p14="http://schemas.microsoft.com/office/powerpoint/2010/main" val="2891177124"/>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5120640" y="804672"/>
            <a:ext cx="6281928" cy="5248656"/>
          </a:xfrm>
        </p:spPr>
        <p:txBody>
          <a:bodyPr vert="horz" lIns="91440" tIns="45720" rIns="91440" bIns="45720" rtlCol="0" anchor="ctr">
            <a:normAutofit/>
          </a:bodyPr>
          <a:lstStyle/>
          <a:p>
            <a:pPr marL="0" indent="0">
              <a:buNone/>
            </a:pPr>
            <a:r>
              <a:rPr lang="en-US" sz="2400" dirty="0"/>
              <a:t>Reduction in the payment variation for E/M office/outpatient visit levels by paying a single rate for E/M office/outpatient visit levels 2 through 4 for established and new patients while maintaining the payment rate for E/M office/outpatient visit level 5 in order to better account for the care and needs of complex patients;</a:t>
            </a:r>
          </a:p>
        </p:txBody>
      </p:sp>
    </p:spTree>
    <p:extLst>
      <p:ext uri="{BB962C8B-B14F-4D97-AF65-F5344CB8AC3E}">
        <p14:creationId xmlns:p14="http://schemas.microsoft.com/office/powerpoint/2010/main" val="10848966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73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7E22A06-03D7-492A-BF6C-4379CF27F5D4}"/>
              </a:ext>
            </a:extLst>
          </p:cNvPr>
          <p:cNvPicPr>
            <a:picLocks noChangeAspect="1"/>
          </p:cNvPicPr>
          <p:nvPr/>
        </p:nvPicPr>
        <p:blipFill>
          <a:blip r:embed="rId2"/>
          <a:stretch>
            <a:fillRect/>
          </a:stretch>
        </p:blipFill>
        <p:spPr>
          <a:xfrm>
            <a:off x="840277" y="643467"/>
            <a:ext cx="10511445" cy="5571066"/>
          </a:xfrm>
          <a:prstGeom prst="rect">
            <a:avLst/>
          </a:prstGeom>
        </p:spPr>
      </p:pic>
    </p:spTree>
    <p:extLst>
      <p:ext uri="{BB962C8B-B14F-4D97-AF65-F5344CB8AC3E}">
        <p14:creationId xmlns:p14="http://schemas.microsoft.com/office/powerpoint/2010/main" val="3428641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Freeform: Shape 13">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06B6D981-0724-4DC6-B6AF-10496E41732B}"/>
              </a:ext>
            </a:extLst>
          </p:cNvPr>
          <p:cNvPicPr>
            <a:picLocks noChangeAspect="1"/>
          </p:cNvPicPr>
          <p:nvPr/>
        </p:nvPicPr>
        <p:blipFill>
          <a:blip r:embed="rId3"/>
          <a:stretch>
            <a:fillRect/>
          </a:stretch>
        </p:blipFill>
        <p:spPr>
          <a:xfrm>
            <a:off x="3236181" y="1678188"/>
            <a:ext cx="5462546" cy="3545356"/>
          </a:xfrm>
          <a:prstGeom prst="rect">
            <a:avLst/>
          </a:prstGeom>
        </p:spPr>
      </p:pic>
    </p:spTree>
    <p:extLst>
      <p:ext uri="{BB962C8B-B14F-4D97-AF65-F5344CB8AC3E}">
        <p14:creationId xmlns:p14="http://schemas.microsoft.com/office/powerpoint/2010/main" val="1880283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1179226" y="826680"/>
            <a:ext cx="9833548" cy="1325563"/>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1179226" y="3092970"/>
            <a:ext cx="9833548" cy="2693976"/>
          </a:xfrm>
        </p:spPr>
        <p:txBody>
          <a:bodyPr vert="horz" lIns="91440" tIns="45720" rIns="91440" bIns="45720" rtlCol="0">
            <a:normAutofit/>
          </a:bodyPr>
          <a:lstStyle/>
          <a:p>
            <a:pPr marL="0" indent="0">
              <a:buNone/>
            </a:pPr>
            <a:r>
              <a:rPr lang="en-US" sz="2400" dirty="0">
                <a:solidFill>
                  <a:srgbClr val="000000"/>
                </a:solidFill>
              </a:rPr>
              <a:t>Permitting practitioners to choose to document E/M office/outpatient level 2 through 5 visits using medical decision-making or time instead of applying the current 1995 or 1997 E/M documentation guidelines, or alternatively practitioners could continue using the current framework;</a:t>
            </a:r>
          </a:p>
        </p:txBody>
      </p:sp>
    </p:spTree>
    <p:extLst>
      <p:ext uri="{BB962C8B-B14F-4D97-AF65-F5344CB8AC3E}">
        <p14:creationId xmlns:p14="http://schemas.microsoft.com/office/powerpoint/2010/main" val="36261067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98ED85F-DCEE-4B50-802E-71A6E3E12B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4000"/>
            </a:schemeClr>
          </a:solidFill>
          <a:ln w="127000" cap="sq" cmpd="thinThick">
            <a:solidFill>
              <a:schemeClr val="tx1">
                <a:lumMod val="85000"/>
                <a:lumOff val="15000"/>
                <a:alpha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838200" y="631825"/>
            <a:ext cx="10515600" cy="1325563"/>
          </a:xfrm>
        </p:spPr>
        <p:txBody>
          <a:bodyPr vert="horz" lIns="91440" tIns="45720" rIns="91440" bIns="45720" rtlCol="0" anchor="ctr">
            <a:normAutofit/>
          </a:bodyPr>
          <a:lstStyle/>
          <a:p>
            <a:r>
              <a:rPr lang="en-US" b="1" kern="1200">
                <a:solidFill>
                  <a:schemeClr val="tx1"/>
                </a:solidFill>
                <a:latin typeface="+mj-lt"/>
                <a:ea typeface="+mj-ea"/>
                <a:cs typeface="+mj-cs"/>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838200" y="2057400"/>
            <a:ext cx="10515600" cy="3871762"/>
          </a:xfrm>
        </p:spPr>
        <p:txBody>
          <a:bodyPr vert="horz" lIns="91440" tIns="45720" rIns="91440" bIns="45720" rtlCol="0">
            <a:normAutofit/>
          </a:bodyPr>
          <a:lstStyle/>
          <a:p>
            <a:pPr marL="0" indent="0">
              <a:buNone/>
            </a:pPr>
            <a:r>
              <a:rPr lang="en-US" sz="2400" dirty="0"/>
              <a:t>Beginning in CY 2021, for E/M office/outpatient levels 2 through 5 visits, we will allow for flexibility in how visit levels are documented - specifically, a choice to use the current framework, MDM, or time. For E/M office/outpatient level 2 through 4 visits, when using MDM or current framework to document the visit, we will also apply a minimum supporting documentation standard associated with level 2 visits. For these cases, Medicare would require information to support a level 2 E/M office/outpatient visit code for history, exam and/or medical decision-making; </a:t>
            </a:r>
          </a:p>
        </p:txBody>
      </p:sp>
    </p:spTree>
    <p:extLst>
      <p:ext uri="{BB962C8B-B14F-4D97-AF65-F5344CB8AC3E}">
        <p14:creationId xmlns:p14="http://schemas.microsoft.com/office/powerpoint/2010/main" val="1938024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35A04CF-97D4-4FF7-B359-C546B1F62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1DE7243B-5109-444B-8FAF-7437C66BC0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421332" cy="6858000"/>
          </a:xfrm>
          <a:custGeom>
            <a:avLst/>
            <a:gdLst>
              <a:gd name="connsiteX0" fmla="*/ 4421332 w 4421332"/>
              <a:gd name="connsiteY0" fmla="*/ 0 h 6858000"/>
              <a:gd name="connsiteX1" fmla="*/ 69075 w 4421332"/>
              <a:gd name="connsiteY1" fmla="*/ 0 h 6858000"/>
              <a:gd name="connsiteX2" fmla="*/ 35131 w 4421332"/>
              <a:gd name="connsiteY2" fmla="*/ 267128 h 6858000"/>
              <a:gd name="connsiteX3" fmla="*/ 0 w 4421332"/>
              <a:gd name="connsiteY3" fmla="*/ 962845 h 6858000"/>
              <a:gd name="connsiteX4" fmla="*/ 3276103 w 4421332"/>
              <a:gd name="connsiteY4" fmla="*/ 6782205 h 6858000"/>
              <a:gd name="connsiteX5" fmla="*/ 3407923 w 4421332"/>
              <a:gd name="connsiteY5" fmla="*/ 6858000 h 6858000"/>
              <a:gd name="connsiteX6" fmla="*/ 4421332 w 4421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1332" h="6858000">
                <a:moveTo>
                  <a:pt x="4421332" y="0"/>
                </a:moveTo>
                <a:lnTo>
                  <a:pt x="69075" y="0"/>
                </a:lnTo>
                <a:lnTo>
                  <a:pt x="35131" y="267128"/>
                </a:lnTo>
                <a:cubicBezTo>
                  <a:pt x="11901" y="495874"/>
                  <a:pt x="0" y="727970"/>
                  <a:pt x="0" y="962845"/>
                </a:cubicBezTo>
                <a:cubicBezTo>
                  <a:pt x="0" y="3429034"/>
                  <a:pt x="1312002" y="5588789"/>
                  <a:pt x="3276103" y="6782205"/>
                </a:cubicBezTo>
                <a:lnTo>
                  <a:pt x="3407923" y="6858000"/>
                </a:lnTo>
                <a:lnTo>
                  <a:pt x="442133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4C5D6221-DA7B-4611-AA26-7D8E349FDE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232227" cy="6858000"/>
          </a:xfrm>
          <a:custGeom>
            <a:avLst/>
            <a:gdLst>
              <a:gd name="connsiteX0" fmla="*/ 0 w 4232227"/>
              <a:gd name="connsiteY0" fmla="*/ 0 h 6858000"/>
              <a:gd name="connsiteX1" fmla="*/ 4161853 w 4232227"/>
              <a:gd name="connsiteY1" fmla="*/ 0 h 6858000"/>
              <a:gd name="connsiteX2" fmla="*/ 4197953 w 4232227"/>
              <a:gd name="connsiteY2" fmla="*/ 284091 h 6858000"/>
              <a:gd name="connsiteX3" fmla="*/ 4232227 w 4232227"/>
              <a:gd name="connsiteY3" fmla="*/ 962844 h 6858000"/>
              <a:gd name="connsiteX4" fmla="*/ 758007 w 4232227"/>
              <a:gd name="connsiteY4" fmla="*/ 6800152 h 6858000"/>
              <a:gd name="connsiteX5" fmla="*/ 645060 w 4232227"/>
              <a:gd name="connsiteY5" fmla="*/ 6858000 h 6858000"/>
              <a:gd name="connsiteX6" fmla="*/ 0 w 423222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2227" h="6858000">
                <a:moveTo>
                  <a:pt x="0" y="0"/>
                </a:moveTo>
                <a:lnTo>
                  <a:pt x="4161853" y="0"/>
                </a:lnTo>
                <a:lnTo>
                  <a:pt x="4197953" y="284091"/>
                </a:lnTo>
                <a:cubicBezTo>
                  <a:pt x="4220617" y="507260"/>
                  <a:pt x="4232227" y="733696"/>
                  <a:pt x="4232227" y="962844"/>
                </a:cubicBezTo>
                <a:cubicBezTo>
                  <a:pt x="4232227" y="3483472"/>
                  <a:pt x="2827409" y="5675986"/>
                  <a:pt x="758007" y="6800152"/>
                </a:cubicBezTo>
                <a:lnTo>
                  <a:pt x="645060" y="6858000"/>
                </a:lnTo>
                <a:lnTo>
                  <a:pt x="0" y="6858000"/>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503520" y="1983989"/>
            <a:ext cx="2871095" cy="2156621"/>
          </a:xfrm>
        </p:spPr>
        <p:txBody>
          <a:bodyPr anchor="t">
            <a:normAutofit/>
          </a:bodyPr>
          <a:lstStyle/>
          <a:p>
            <a:r>
              <a:rPr lang="en-US" sz="3600" b="1" dirty="0">
                <a:solidFill>
                  <a:srgbClr val="FFFFFF"/>
                </a:solidFill>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5198992" y="1412489"/>
            <a:ext cx="5430907" cy="4363844"/>
          </a:xfrm>
        </p:spPr>
        <p:txBody>
          <a:bodyPr>
            <a:normAutofit/>
          </a:bodyPr>
          <a:lstStyle/>
          <a:p>
            <a:pPr marL="0" indent="0">
              <a:buNone/>
            </a:pPr>
            <a:r>
              <a:rPr lang="en-US" sz="2400" dirty="0"/>
              <a:t>When time is used to document, practitioners will document the medical necessity of the visit and that the billing practitioner personally spent the required amount of time face-to-face with the beneficiary;</a:t>
            </a:r>
          </a:p>
        </p:txBody>
      </p:sp>
    </p:spTree>
    <p:extLst>
      <p:ext uri="{BB962C8B-B14F-4D97-AF65-F5344CB8AC3E}">
        <p14:creationId xmlns:p14="http://schemas.microsoft.com/office/powerpoint/2010/main" val="4877786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4F9F79B-A093-478E-96B5-EE02BC93A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640079" y="4526280"/>
            <a:ext cx="7410681" cy="1737360"/>
          </a:xfrm>
        </p:spPr>
        <p:txBody>
          <a:bodyPr vert="horz" lIns="91440" tIns="45720" rIns="91440" bIns="45720" rtlCol="0" anchor="ctr">
            <a:normAutofit/>
          </a:bodyPr>
          <a:lstStyle/>
          <a:p>
            <a:r>
              <a:rPr lang="en-US" sz="4800" b="1" kern="1200">
                <a:solidFill>
                  <a:schemeClr val="tx1"/>
                </a:solidFill>
                <a:latin typeface="+mj-lt"/>
                <a:ea typeface="+mj-ea"/>
                <a:cs typeface="+mj-cs"/>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640080" y="595293"/>
            <a:ext cx="5676637" cy="3463951"/>
          </a:xfrm>
        </p:spPr>
        <p:txBody>
          <a:bodyPr vert="horz" lIns="91440" tIns="45720" rIns="91440" bIns="45720" rtlCol="0" anchor="ctr">
            <a:normAutofit/>
          </a:bodyPr>
          <a:lstStyle/>
          <a:p>
            <a:pPr marL="0" indent="0">
              <a:buNone/>
            </a:pPr>
            <a:r>
              <a:rPr lang="en-US" sz="2400" dirty="0"/>
              <a:t>Implementation of add-on codes that describe the additional resources inherent in visits for primary care and particular kinds of non-procedural specialized medical care, though they would not be restricted by physician specialty. These codes would only be reportable with E/M office/outpatient level 2 through 4 visits, and their use generally would not impose new per-visit documentation requirements. </a:t>
            </a:r>
          </a:p>
        </p:txBody>
      </p:sp>
      <p:sp>
        <p:nvSpPr>
          <p:cNvPr id="10" name="Freeform: Shape 9">
            <a:extLst>
              <a:ext uri="{FF2B5EF4-FFF2-40B4-BE49-F238E27FC236}">
                <a16:creationId xmlns:a16="http://schemas.microsoft.com/office/drawing/2014/main" id="{11394CD8-BD30-4B74-86F4-51FDF33834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92113" y="0"/>
            <a:ext cx="5699887"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4C22394-EBC2-4FAF-A555-6C02D589E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16200000">
            <a:off x="1508760" y="3431556"/>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F7194F93-1F71-4A70-9DF1-28F183771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32897" y="5004581"/>
            <a:ext cx="962395" cy="9623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BBC0C84-DC2A-43AE-9576-0A44295E8B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63725" y="4865965"/>
            <a:ext cx="293695" cy="2936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50411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90195714-18A5-49B0-9F28-26E983008DAB}"/>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b="1" kern="1200">
                <a:solidFill>
                  <a:srgbClr val="FFFFFF"/>
                </a:solidFill>
                <a:latin typeface="+mj-lt"/>
                <a:ea typeface="+mj-ea"/>
                <a:cs typeface="+mj-cs"/>
              </a:rPr>
              <a:t>2021 Changes</a:t>
            </a:r>
          </a:p>
        </p:txBody>
      </p:sp>
      <p:sp>
        <p:nvSpPr>
          <p:cNvPr id="3" name="Content Placeholder 2">
            <a:extLst>
              <a:ext uri="{FF2B5EF4-FFF2-40B4-BE49-F238E27FC236}">
                <a16:creationId xmlns:a16="http://schemas.microsoft.com/office/drawing/2014/main" id="{420C7F6F-552A-4F00-9197-5740B8A78417}"/>
              </a:ext>
            </a:extLst>
          </p:cNvPr>
          <p:cNvSpPr>
            <a:spLocks noGrp="1"/>
          </p:cNvSpPr>
          <p:nvPr>
            <p:ph sz="half" idx="1"/>
          </p:nvPr>
        </p:nvSpPr>
        <p:spPr>
          <a:xfrm>
            <a:off x="5120640" y="804672"/>
            <a:ext cx="6281928" cy="5248656"/>
          </a:xfrm>
        </p:spPr>
        <p:txBody>
          <a:bodyPr vert="horz" lIns="91440" tIns="45720" rIns="91440" bIns="45720" rtlCol="0" anchor="ctr">
            <a:normAutofit/>
          </a:bodyPr>
          <a:lstStyle/>
          <a:p>
            <a:pPr marL="0" indent="0">
              <a:buNone/>
            </a:pPr>
            <a:r>
              <a:rPr lang="en-US" sz="2400" dirty="0"/>
              <a:t>Adoption of a new “extended visit” add-on code for use only with E/M office/outpatient services. To report extended time for E/M office and other outpatient E/M services when face-to-face time exceeds 34 minutes for an established patient or 38 minutes for a new patient whose E/M service is reported as level 2 through 4 and to report a level 5 code with prolonged service add-on code when face-to-face time exceeds 69 minutes for established patients or 89 minutes for new patients.</a:t>
            </a:r>
          </a:p>
        </p:txBody>
      </p:sp>
    </p:spTree>
    <p:extLst>
      <p:ext uri="{BB962C8B-B14F-4D97-AF65-F5344CB8AC3E}">
        <p14:creationId xmlns:p14="http://schemas.microsoft.com/office/powerpoint/2010/main" val="2192802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5061" y="-2"/>
            <a:ext cx="6876939"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E9EE68-A1D5-4A99-8417-B300BCF2344B}"/>
              </a:ext>
            </a:extLst>
          </p:cNvPr>
          <p:cNvSpPr>
            <a:spLocks noGrp="1"/>
          </p:cNvSpPr>
          <p:nvPr>
            <p:ph type="title"/>
          </p:nvPr>
        </p:nvSpPr>
        <p:spPr>
          <a:xfrm>
            <a:off x="829781" y="2745736"/>
            <a:ext cx="3698803" cy="1366528"/>
          </a:xfrm>
          <a:solidFill>
            <a:schemeClr val="bg1">
              <a:alpha val="50000"/>
            </a:schemeClr>
          </a:solidFill>
          <a:ln w="25400" cap="sq">
            <a:solidFill>
              <a:schemeClr val="tx1"/>
            </a:solidFill>
            <a:miter lim="800000"/>
          </a:ln>
        </p:spPr>
        <p:txBody>
          <a:bodyPr>
            <a:normAutofit/>
          </a:bodyPr>
          <a:lstStyle/>
          <a:p>
            <a:pPr algn="ctr"/>
            <a:r>
              <a:rPr lang="en-US" sz="3200"/>
              <a:t>Topics </a:t>
            </a:r>
          </a:p>
        </p:txBody>
      </p:sp>
      <p:sp>
        <p:nvSpPr>
          <p:cNvPr id="9" name="Content Placeholder 8">
            <a:extLst>
              <a:ext uri="{FF2B5EF4-FFF2-40B4-BE49-F238E27FC236}">
                <a16:creationId xmlns:a16="http://schemas.microsoft.com/office/drawing/2014/main" id="{F8EB7988-1682-4B38-8590-9A7B541B34DE}"/>
              </a:ext>
            </a:extLst>
          </p:cNvPr>
          <p:cNvSpPr>
            <a:spLocks noGrp="1"/>
          </p:cNvSpPr>
          <p:nvPr>
            <p:ph idx="1"/>
          </p:nvPr>
        </p:nvSpPr>
        <p:spPr>
          <a:xfrm>
            <a:off x="6049182" y="802638"/>
            <a:ext cx="5408696" cy="5252722"/>
          </a:xfrm>
        </p:spPr>
        <p:txBody>
          <a:bodyPr anchor="ctr">
            <a:normAutofit/>
          </a:bodyPr>
          <a:lstStyle/>
          <a:p>
            <a:pPr>
              <a:spcBef>
                <a:spcPts val="1200"/>
              </a:spcBef>
              <a:defRPr/>
            </a:pPr>
            <a:r>
              <a:rPr lang="en-US" sz="3600" dirty="0">
                <a:solidFill>
                  <a:schemeClr val="bg1"/>
                </a:solidFill>
                <a:effectLst>
                  <a:outerShdw blurRad="38100" dist="38100" dir="2700000" algn="tl">
                    <a:srgbClr val="C0C0C0"/>
                  </a:outerShdw>
                </a:effectLst>
              </a:rPr>
              <a:t>QPP and MACRA Update</a:t>
            </a:r>
          </a:p>
          <a:p>
            <a:pPr>
              <a:spcBef>
                <a:spcPts val="1200"/>
              </a:spcBef>
              <a:defRPr/>
            </a:pPr>
            <a:r>
              <a:rPr lang="en-US" sz="3600" dirty="0">
                <a:solidFill>
                  <a:schemeClr val="bg1"/>
                </a:solidFill>
                <a:effectLst>
                  <a:outerShdw blurRad="38100" dist="38100" dir="2700000" algn="tl">
                    <a:srgbClr val="C0C0C0"/>
                  </a:outerShdw>
                </a:effectLst>
              </a:rPr>
              <a:t>EM Changes now and in the Future</a:t>
            </a:r>
          </a:p>
          <a:p>
            <a:pPr>
              <a:spcBef>
                <a:spcPts val="1200"/>
              </a:spcBef>
              <a:defRPr/>
            </a:pPr>
            <a:r>
              <a:rPr lang="en-US" sz="3600" dirty="0">
                <a:solidFill>
                  <a:schemeClr val="bg1"/>
                </a:solidFill>
                <a:effectLst>
                  <a:outerShdw blurRad="38100" dist="38100" dir="2700000" algn="tl">
                    <a:srgbClr val="C0C0C0"/>
                  </a:outerShdw>
                </a:effectLst>
              </a:rPr>
              <a:t>Surgery Section</a:t>
            </a:r>
          </a:p>
          <a:p>
            <a:pPr>
              <a:spcBef>
                <a:spcPts val="1200"/>
              </a:spcBef>
              <a:defRPr/>
            </a:pPr>
            <a:r>
              <a:rPr lang="en-US" sz="3600" dirty="0">
                <a:solidFill>
                  <a:schemeClr val="bg1"/>
                </a:solidFill>
                <a:effectLst>
                  <a:outerShdw blurRad="38100" dist="38100" dir="2700000" algn="tl">
                    <a:srgbClr val="C0C0C0"/>
                  </a:outerShdw>
                </a:effectLst>
              </a:rPr>
              <a:t>Radiology Changes</a:t>
            </a:r>
          </a:p>
          <a:p>
            <a:pPr>
              <a:spcBef>
                <a:spcPts val="1200"/>
              </a:spcBef>
              <a:defRPr/>
            </a:pPr>
            <a:r>
              <a:rPr lang="en-US" sz="3600" dirty="0">
                <a:solidFill>
                  <a:schemeClr val="bg1"/>
                </a:solidFill>
                <a:effectLst>
                  <a:outerShdw blurRad="38100" dist="38100" dir="2700000" algn="tl">
                    <a:srgbClr val="C0C0C0"/>
                  </a:outerShdw>
                </a:effectLst>
              </a:rPr>
              <a:t>Pathology Changes</a:t>
            </a:r>
          </a:p>
          <a:p>
            <a:pPr>
              <a:spcBef>
                <a:spcPts val="1200"/>
              </a:spcBef>
              <a:defRPr/>
            </a:pPr>
            <a:r>
              <a:rPr lang="en-US" sz="3600" dirty="0">
                <a:solidFill>
                  <a:schemeClr val="bg1"/>
                </a:solidFill>
                <a:effectLst>
                  <a:outerShdw blurRad="38100" dist="38100" dir="2700000" algn="tl">
                    <a:srgbClr val="C0C0C0"/>
                  </a:outerShdw>
                </a:effectLst>
              </a:rPr>
              <a:t>Medicine Section Changes</a:t>
            </a:r>
          </a:p>
          <a:p>
            <a:pPr>
              <a:spcBef>
                <a:spcPts val="1200"/>
              </a:spcBef>
              <a:defRPr/>
            </a:pPr>
            <a:r>
              <a:rPr lang="en-US" sz="3600" dirty="0">
                <a:solidFill>
                  <a:schemeClr val="bg1"/>
                </a:solidFill>
                <a:effectLst>
                  <a:outerShdw blurRad="38100" dist="38100" dir="2700000" algn="tl">
                    <a:srgbClr val="C0C0C0"/>
                  </a:outerShdw>
                </a:effectLst>
              </a:rPr>
              <a:t>ICD-10 Updates</a:t>
            </a:r>
          </a:p>
          <a:p>
            <a:pPr marL="0" indent="0">
              <a:buNone/>
            </a:pPr>
            <a:endParaRPr lang="en-US" sz="2400" dirty="0">
              <a:solidFill>
                <a:schemeClr val="bg1"/>
              </a:solidFill>
            </a:endParaRPr>
          </a:p>
        </p:txBody>
      </p:sp>
    </p:spTree>
    <p:extLst>
      <p:ext uri="{BB962C8B-B14F-4D97-AF65-F5344CB8AC3E}">
        <p14:creationId xmlns:p14="http://schemas.microsoft.com/office/powerpoint/2010/main" val="12180056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2019 CPT and ICD-10 Updates</a:t>
            </a:r>
          </a:p>
        </p:txBody>
      </p:sp>
    </p:spTree>
    <p:extLst>
      <p:ext uri="{BB962C8B-B14F-4D97-AF65-F5344CB8AC3E}">
        <p14:creationId xmlns:p14="http://schemas.microsoft.com/office/powerpoint/2010/main" val="3988005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0D9752-A580-4112-B36B-282FE823CCEC}"/>
              </a:ext>
            </a:extLst>
          </p:cNvPr>
          <p:cNvSpPr>
            <a:spLocks noGrp="1"/>
          </p:cNvSpPr>
          <p:nvPr>
            <p:ph type="title"/>
          </p:nvPr>
        </p:nvSpPr>
        <p:spPr>
          <a:xfrm>
            <a:off x="1571811" y="1174652"/>
            <a:ext cx="9122584" cy="1325563"/>
          </a:xfrm>
        </p:spPr>
        <p:txBody>
          <a:bodyPr>
            <a:normAutofit/>
          </a:bodyPr>
          <a:lstStyle/>
          <a:p>
            <a:r>
              <a:rPr lang="en-US" b="1" dirty="0"/>
              <a:t>CPT Changes 2019</a:t>
            </a:r>
          </a:p>
        </p:txBody>
      </p:sp>
      <p:sp>
        <p:nvSpPr>
          <p:cNvPr id="6" name="Content Placeholder 5">
            <a:extLst>
              <a:ext uri="{FF2B5EF4-FFF2-40B4-BE49-F238E27FC236}">
                <a16:creationId xmlns:a16="http://schemas.microsoft.com/office/drawing/2014/main" id="{08925863-2233-4F59-8B17-9DB9E9DE32C7}"/>
              </a:ext>
            </a:extLst>
          </p:cNvPr>
          <p:cNvSpPr>
            <a:spLocks noGrp="1"/>
          </p:cNvSpPr>
          <p:nvPr>
            <p:ph idx="1"/>
          </p:nvPr>
        </p:nvSpPr>
        <p:spPr>
          <a:xfrm>
            <a:off x="1571811" y="2400300"/>
            <a:ext cx="6754088" cy="3098263"/>
          </a:xfrm>
        </p:spPr>
        <p:txBody>
          <a:bodyPr>
            <a:normAutofit/>
          </a:bodyPr>
          <a:lstStyle/>
          <a:p>
            <a:pPr marL="0" indent="0">
              <a:buNone/>
            </a:pPr>
            <a:r>
              <a:rPr lang="en-US" dirty="0"/>
              <a:t>The new current procedural terminology (CPT®) codes have been released with </a:t>
            </a:r>
            <a:r>
              <a:rPr lang="en-US" b="1" dirty="0"/>
              <a:t>335</a:t>
            </a:r>
            <a:r>
              <a:rPr lang="en-US" dirty="0"/>
              <a:t> code changes in 2019.  There were many code revisions with guideline, description and instructional note changes.   Let’s look at the highlights of many new CPT codes for 2019.</a:t>
            </a:r>
          </a:p>
        </p:txBody>
      </p:sp>
      <p:sp>
        <p:nvSpPr>
          <p:cNvPr id="22"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4"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10" name="Graphic 9" descr="Irritant">
            <a:extLst>
              <a:ext uri="{FF2B5EF4-FFF2-40B4-BE49-F238E27FC236}">
                <a16:creationId xmlns:a16="http://schemas.microsoft.com/office/drawing/2014/main" id="{2179BEE2-1125-4D6E-B05A-C9753831FC0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3749023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Modifier 63 Changes</a:t>
            </a:r>
          </a:p>
        </p:txBody>
      </p:sp>
    </p:spTree>
    <p:extLst>
      <p:ext uri="{BB962C8B-B14F-4D97-AF65-F5344CB8AC3E}">
        <p14:creationId xmlns:p14="http://schemas.microsoft.com/office/powerpoint/2010/main" val="2372917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3A4F209C-C20E-4FA7-B241-1EF4F8D19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169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Rectangle 20">
            <a:extLst>
              <a:ext uri="{FF2B5EF4-FFF2-40B4-BE49-F238E27FC236}">
                <a16:creationId xmlns:a16="http://schemas.microsoft.com/office/drawing/2014/main" id="{E4564234-45B0-4ED8-A9E2-199C00173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6BC8FBB-2B73-4D63-BD5B-F6FC8683A9F1}"/>
              </a:ext>
            </a:extLst>
          </p:cNvPr>
          <p:cNvSpPr>
            <a:spLocks noGrp="1"/>
          </p:cNvSpPr>
          <p:nvPr>
            <p:ph type="title"/>
          </p:nvPr>
        </p:nvSpPr>
        <p:spPr>
          <a:xfrm>
            <a:off x="838200" y="365125"/>
            <a:ext cx="10515600" cy="1325563"/>
          </a:xfrm>
        </p:spPr>
        <p:txBody>
          <a:bodyPr>
            <a:normAutofit/>
          </a:bodyPr>
          <a:lstStyle/>
          <a:p>
            <a:r>
              <a:rPr lang="en-US" sz="5400" b="1" dirty="0">
                <a:solidFill>
                  <a:schemeClr val="bg1">
                    <a:lumMod val="95000"/>
                    <a:lumOff val="5000"/>
                  </a:schemeClr>
                </a:solidFill>
              </a:rPr>
              <a:t>Modifier 63 – Appendix F</a:t>
            </a:r>
          </a:p>
        </p:txBody>
      </p:sp>
      <p:sp>
        <p:nvSpPr>
          <p:cNvPr id="4" name="Content Placeholder 3">
            <a:extLst>
              <a:ext uri="{FF2B5EF4-FFF2-40B4-BE49-F238E27FC236}">
                <a16:creationId xmlns:a16="http://schemas.microsoft.com/office/drawing/2014/main" id="{4E8A97E3-63AE-4B98-BD15-AC7CC6B8ED16}"/>
              </a:ext>
            </a:extLst>
          </p:cNvPr>
          <p:cNvSpPr>
            <a:spLocks noGrp="1"/>
          </p:cNvSpPr>
          <p:nvPr>
            <p:ph idx="1"/>
          </p:nvPr>
        </p:nvSpPr>
        <p:spPr>
          <a:xfrm>
            <a:off x="838200" y="2015406"/>
            <a:ext cx="10515600" cy="4065986"/>
          </a:xfrm>
        </p:spPr>
        <p:txBody>
          <a:bodyPr anchor="ctr">
            <a:noAutofit/>
          </a:bodyPr>
          <a:lstStyle/>
          <a:p>
            <a:pPr marL="0" indent="0">
              <a:buNone/>
            </a:pPr>
            <a:r>
              <a:rPr lang="en-US" sz="4000" dirty="0"/>
              <a:t>When a surgeon performs certain procedures on an infant weighing less than 4 kilograms (approx. 8.8 lbs.), append modifier 63 to the CPT® code to inform the payer of the increased complexity of the procedure due to the patient’s small size, which may—depending on your payer and your negotiating skills—result in higher reimbursement.</a:t>
            </a:r>
          </a:p>
        </p:txBody>
      </p:sp>
    </p:spTree>
    <p:extLst>
      <p:ext uri="{BB962C8B-B14F-4D97-AF65-F5344CB8AC3E}">
        <p14:creationId xmlns:p14="http://schemas.microsoft.com/office/powerpoint/2010/main" val="3271884851"/>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EM Coding Changes</a:t>
            </a:r>
          </a:p>
        </p:txBody>
      </p:sp>
    </p:spTree>
    <p:extLst>
      <p:ext uri="{BB962C8B-B14F-4D97-AF65-F5344CB8AC3E}">
        <p14:creationId xmlns:p14="http://schemas.microsoft.com/office/powerpoint/2010/main" val="2433667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FA69E25F-0B06-42D6-8097-B834B6E29C13}"/>
              </a:ext>
            </a:extLst>
          </p:cNvPr>
          <p:cNvSpPr>
            <a:spLocks noGrp="1"/>
          </p:cNvSpPr>
          <p:nvPr>
            <p:ph type="title"/>
          </p:nvPr>
        </p:nvSpPr>
        <p:spPr>
          <a:xfrm>
            <a:off x="904877" y="2415322"/>
            <a:ext cx="3451730" cy="2399869"/>
          </a:xfrm>
        </p:spPr>
        <p:txBody>
          <a:bodyPr vert="horz" lIns="91440" tIns="45720" rIns="91440" bIns="45720" rtlCol="0" anchor="ctr">
            <a:normAutofit/>
          </a:bodyPr>
          <a:lstStyle/>
          <a:p>
            <a:pPr algn="ctr"/>
            <a:r>
              <a:rPr lang="en-US" sz="4000" kern="1200">
                <a:solidFill>
                  <a:srgbClr val="FFFFFF"/>
                </a:solidFill>
                <a:latin typeface="+mj-lt"/>
                <a:ea typeface="+mj-ea"/>
                <a:cs typeface="+mj-cs"/>
              </a:rPr>
              <a:t>CCRPM</a:t>
            </a:r>
          </a:p>
        </p:txBody>
      </p:sp>
      <p:sp>
        <p:nvSpPr>
          <p:cNvPr id="3" name="Content Placeholder 2">
            <a:extLst>
              <a:ext uri="{FF2B5EF4-FFF2-40B4-BE49-F238E27FC236}">
                <a16:creationId xmlns:a16="http://schemas.microsoft.com/office/drawing/2014/main" id="{B20C4053-05E4-4B46-A837-FE667AE986D8}"/>
              </a:ext>
            </a:extLst>
          </p:cNvPr>
          <p:cNvSpPr>
            <a:spLocks noGrp="1"/>
          </p:cNvSpPr>
          <p:nvPr>
            <p:ph type="body" sz="half" idx="2"/>
          </p:nvPr>
        </p:nvSpPr>
        <p:spPr>
          <a:xfrm>
            <a:off x="5120640" y="804672"/>
            <a:ext cx="6281928" cy="5248656"/>
          </a:xfrm>
        </p:spPr>
        <p:txBody>
          <a:bodyPr vert="horz" lIns="91440" tIns="45720" rIns="91440" bIns="45720" rtlCol="0" anchor="ctr">
            <a:normAutofit/>
          </a:bodyPr>
          <a:lstStyle/>
          <a:p>
            <a:r>
              <a:rPr lang="en-US" sz="4000" dirty="0"/>
              <a:t>“Chronic Care Remote Patient Monitoring" -- an interaction whereby a patient purchases a home monitoring device to collect their health information and transmit that information to their doctor.</a:t>
            </a:r>
          </a:p>
        </p:txBody>
      </p:sp>
    </p:spTree>
    <p:extLst>
      <p:ext uri="{BB962C8B-B14F-4D97-AF65-F5344CB8AC3E}">
        <p14:creationId xmlns:p14="http://schemas.microsoft.com/office/powerpoint/2010/main" val="38975841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945E29B-B971-41C6-A57B-B29BBB108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4C76015D-CFEA-4204-9A50-352560FFC2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55481" y="498348"/>
            <a:ext cx="9902663" cy="5861304"/>
            <a:chOff x="1155481" y="498348"/>
            <a:chExt cx="9902663" cy="5861304"/>
          </a:xfrm>
        </p:grpSpPr>
        <p:sp>
          <p:nvSpPr>
            <p:cNvPr id="11" name="Oval 5">
              <a:extLst>
                <a:ext uri="{FF2B5EF4-FFF2-40B4-BE49-F238E27FC236}">
                  <a16:creationId xmlns:a16="http://schemas.microsoft.com/office/drawing/2014/main" id="{7325C43C-72B5-4DC9-B386-90859B58BF0D}"/>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55481" y="498348"/>
              <a:ext cx="5861304" cy="5861304"/>
            </a:xfrm>
            <a:prstGeom prst="ellipse">
              <a:avLst/>
            </a:prstGeom>
            <a:solidFill>
              <a:schemeClr val="accent1">
                <a:alpha val="55000"/>
              </a:schemeClr>
            </a:solidFill>
            <a:ln>
              <a:noFill/>
            </a:ln>
          </p:spPr>
        </p:sp>
        <p:sp>
          <p:nvSpPr>
            <p:cNvPr id="12" name="Oval 11">
              <a:extLst>
                <a:ext uri="{FF2B5EF4-FFF2-40B4-BE49-F238E27FC236}">
                  <a16:creationId xmlns:a16="http://schemas.microsoft.com/office/drawing/2014/main" id="{C95AD9A4-5AF5-48C4-BC2A-635316433A4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5196840" y="498348"/>
              <a:ext cx="5861304" cy="5861304"/>
            </a:xfrm>
            <a:prstGeom prst="ellipse">
              <a:avLst/>
            </a:prstGeom>
            <a:solidFill>
              <a:schemeClr val="accent1">
                <a:alpha val="55000"/>
              </a:schemeClr>
            </a:solidFill>
            <a:ln>
              <a:noFill/>
            </a:ln>
          </p:spPr>
        </p:sp>
        <p:sp>
          <p:nvSpPr>
            <p:cNvPr id="13" name="Oval 5">
              <a:extLst>
                <a:ext uri="{FF2B5EF4-FFF2-40B4-BE49-F238E27FC236}">
                  <a16:creationId xmlns:a16="http://schemas.microsoft.com/office/drawing/2014/main" id="{AF4A3D62-D56C-4A32-8C75-100D383EC61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3165348" y="498348"/>
              <a:ext cx="5861304" cy="5861304"/>
            </a:xfrm>
            <a:prstGeom prst="ellipse">
              <a:avLst/>
            </a:prstGeom>
            <a:solidFill>
              <a:schemeClr val="accent1">
                <a:alpha val="70000"/>
              </a:schemeClr>
            </a:solidFill>
            <a:ln>
              <a:noFill/>
            </a:ln>
          </p:spPr>
        </p:sp>
      </p:grpSp>
      <p:sp useBgFill="1">
        <p:nvSpPr>
          <p:cNvPr id="15" name="Rectangle 14">
            <a:extLst>
              <a:ext uri="{FF2B5EF4-FFF2-40B4-BE49-F238E27FC236}">
                <a16:creationId xmlns:a16="http://schemas.microsoft.com/office/drawing/2014/main" id="{3E1F47E4-066D-4C27-98C8-B2B2C7BABF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38772"/>
            <a:ext cx="12192000" cy="398045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9D84CB-00B6-4248-A0CF-DD7B0BB5D1E4}"/>
              </a:ext>
            </a:extLst>
          </p:cNvPr>
          <p:cNvSpPr>
            <a:spLocks noGrp="1"/>
          </p:cNvSpPr>
          <p:nvPr>
            <p:ph type="title"/>
          </p:nvPr>
        </p:nvSpPr>
        <p:spPr>
          <a:xfrm>
            <a:off x="838200" y="1760505"/>
            <a:ext cx="10515600" cy="935025"/>
          </a:xfrm>
        </p:spPr>
        <p:txBody>
          <a:bodyPr>
            <a:normAutofit/>
          </a:bodyPr>
          <a:lstStyle/>
          <a:p>
            <a:pPr algn="ctr"/>
            <a:r>
              <a:rPr lang="en-US" sz="5400" b="1" dirty="0">
                <a:solidFill>
                  <a:schemeClr val="tx2"/>
                </a:solidFill>
              </a:rPr>
              <a:t>CCRPM</a:t>
            </a:r>
          </a:p>
        </p:txBody>
      </p:sp>
      <p:sp>
        <p:nvSpPr>
          <p:cNvPr id="3" name="Content Placeholder 2">
            <a:extLst>
              <a:ext uri="{FF2B5EF4-FFF2-40B4-BE49-F238E27FC236}">
                <a16:creationId xmlns:a16="http://schemas.microsoft.com/office/drawing/2014/main" id="{2402C1DB-10CC-47BF-BB82-E699C1DE5631}"/>
              </a:ext>
            </a:extLst>
          </p:cNvPr>
          <p:cNvSpPr>
            <a:spLocks noGrp="1"/>
          </p:cNvSpPr>
          <p:nvPr>
            <p:ph idx="1"/>
          </p:nvPr>
        </p:nvSpPr>
        <p:spPr>
          <a:xfrm>
            <a:off x="2384952" y="2725273"/>
            <a:ext cx="7422096" cy="2109445"/>
          </a:xfrm>
        </p:spPr>
        <p:txBody>
          <a:bodyPr>
            <a:normAutofit/>
          </a:bodyPr>
          <a:lstStyle/>
          <a:p>
            <a:pPr marL="0" indent="0" algn="ctr">
              <a:buNone/>
            </a:pPr>
            <a:r>
              <a:rPr lang="en-US" dirty="0">
                <a:solidFill>
                  <a:schemeClr val="tx2"/>
                </a:solidFill>
              </a:rPr>
              <a:t>Chronic Care Remote Physiologic Monitoring (“CCRPM”) for (1) initial set-up and patient education, (2) initial device supply, and (3) monitoring data and interacting with patients or caregivers.</a:t>
            </a:r>
          </a:p>
        </p:txBody>
      </p:sp>
    </p:spTree>
    <p:extLst>
      <p:ext uri="{BB962C8B-B14F-4D97-AF65-F5344CB8AC3E}">
        <p14:creationId xmlns:p14="http://schemas.microsoft.com/office/powerpoint/2010/main" val="911019874"/>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3B9A9-114A-492F-9EA6-B289FE5F99B0}"/>
              </a:ext>
            </a:extLst>
          </p:cNvPr>
          <p:cNvSpPr>
            <a:spLocks noGrp="1"/>
          </p:cNvSpPr>
          <p:nvPr>
            <p:ph type="title"/>
          </p:nvPr>
        </p:nvSpPr>
        <p:spPr>
          <a:xfrm>
            <a:off x="407147" y="128586"/>
            <a:ext cx="7474172" cy="1325563"/>
          </a:xfrm>
        </p:spPr>
        <p:txBody>
          <a:bodyPr>
            <a:normAutofit/>
          </a:bodyPr>
          <a:lstStyle/>
          <a:p>
            <a:r>
              <a:rPr lang="en-US" b="1" dirty="0"/>
              <a:t>Remote Monitoring</a:t>
            </a:r>
          </a:p>
        </p:txBody>
      </p:sp>
      <p:sp>
        <p:nvSpPr>
          <p:cNvPr id="6" name="Content Placeholder 5">
            <a:extLst>
              <a:ext uri="{FF2B5EF4-FFF2-40B4-BE49-F238E27FC236}">
                <a16:creationId xmlns:a16="http://schemas.microsoft.com/office/drawing/2014/main" id="{881B3ACD-F353-4BD2-98A4-8A767B5A5BD9}"/>
              </a:ext>
            </a:extLst>
          </p:cNvPr>
          <p:cNvSpPr>
            <a:spLocks noGrp="1"/>
          </p:cNvSpPr>
          <p:nvPr>
            <p:ph idx="1"/>
          </p:nvPr>
        </p:nvSpPr>
        <p:spPr>
          <a:xfrm>
            <a:off x="449655" y="552449"/>
            <a:ext cx="8009666" cy="5092700"/>
          </a:xfrm>
        </p:spPr>
        <p:txBody>
          <a:bodyPr anchor="ctr">
            <a:noAutofit/>
          </a:bodyPr>
          <a:lstStyle/>
          <a:p>
            <a:pPr marL="0" indent="0">
              <a:buNone/>
            </a:pPr>
            <a:r>
              <a:rPr lang="en-US" sz="2400" b="1" dirty="0"/>
              <a:t>99453</a:t>
            </a:r>
            <a:r>
              <a:rPr lang="en-US" sz="2400" dirty="0"/>
              <a:t>: Remote monitoring of physiologic parameter(s) (eg, weight, blood pressure, pulse oximetry, respiratory flow rate), initial; </a:t>
            </a:r>
            <a:r>
              <a:rPr lang="en-US" sz="2400" u="sng" dirty="0"/>
              <a:t>set-up and patient education on use of equipment</a:t>
            </a:r>
          </a:p>
          <a:p>
            <a:pPr marL="0" indent="0">
              <a:buNone/>
            </a:pPr>
            <a:endParaRPr lang="en-US" sz="1000" dirty="0"/>
          </a:p>
          <a:p>
            <a:pPr marL="0" indent="0">
              <a:buNone/>
            </a:pPr>
            <a:r>
              <a:rPr lang="en-US" sz="2400" b="1" dirty="0"/>
              <a:t>99454</a:t>
            </a:r>
            <a:r>
              <a:rPr lang="en-US" sz="2400" dirty="0"/>
              <a:t>: Remote monitoring of physiologic parameter(s) (eg, weight, blood pressure, pulse oximetry, respiratory flow rate), initial; device(s) supply with daily recording(s) or programmed alert(s) transmission, </a:t>
            </a:r>
            <a:r>
              <a:rPr lang="en-US" sz="2400" b="1" u="sng" dirty="0"/>
              <a:t>each</a:t>
            </a:r>
            <a:r>
              <a:rPr lang="en-US" sz="2400" dirty="0"/>
              <a:t> 30 days</a:t>
            </a:r>
          </a:p>
          <a:p>
            <a:pPr marL="0" indent="0">
              <a:buNone/>
            </a:pPr>
            <a:endParaRPr lang="en-US" sz="1000" dirty="0"/>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Telephone">
            <a:extLst>
              <a:ext uri="{FF2B5EF4-FFF2-40B4-BE49-F238E27FC236}">
                <a16:creationId xmlns:a16="http://schemas.microsoft.com/office/drawing/2014/main" id="{2F349155-A397-4B59-95FD-D22851189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846242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3B9A9-114A-492F-9EA6-B289FE5F99B0}"/>
              </a:ext>
            </a:extLst>
          </p:cNvPr>
          <p:cNvSpPr>
            <a:spLocks noGrp="1"/>
          </p:cNvSpPr>
          <p:nvPr>
            <p:ph type="title"/>
          </p:nvPr>
        </p:nvSpPr>
        <p:spPr>
          <a:xfrm>
            <a:off x="698501" y="190500"/>
            <a:ext cx="7474172" cy="1325563"/>
          </a:xfrm>
        </p:spPr>
        <p:txBody>
          <a:bodyPr>
            <a:normAutofit/>
          </a:bodyPr>
          <a:lstStyle/>
          <a:p>
            <a:r>
              <a:rPr lang="en-US" b="1" dirty="0"/>
              <a:t>Remote Monitoring</a:t>
            </a:r>
          </a:p>
        </p:txBody>
      </p:sp>
      <p:sp>
        <p:nvSpPr>
          <p:cNvPr id="6" name="Content Placeholder 5">
            <a:extLst>
              <a:ext uri="{FF2B5EF4-FFF2-40B4-BE49-F238E27FC236}">
                <a16:creationId xmlns:a16="http://schemas.microsoft.com/office/drawing/2014/main" id="{881B3ACD-F353-4BD2-98A4-8A767B5A5BD9}"/>
              </a:ext>
            </a:extLst>
          </p:cNvPr>
          <p:cNvSpPr>
            <a:spLocks noGrp="1"/>
          </p:cNvSpPr>
          <p:nvPr>
            <p:ph idx="1"/>
          </p:nvPr>
        </p:nvSpPr>
        <p:spPr>
          <a:xfrm>
            <a:off x="698501" y="1206501"/>
            <a:ext cx="8407400" cy="5092700"/>
          </a:xfrm>
        </p:spPr>
        <p:txBody>
          <a:bodyPr anchor="ctr">
            <a:normAutofit/>
          </a:bodyPr>
          <a:lstStyle/>
          <a:p>
            <a:pPr marL="0" indent="0">
              <a:buNone/>
            </a:pPr>
            <a:r>
              <a:rPr lang="en-US" b="1" dirty="0"/>
              <a:t>99457</a:t>
            </a:r>
            <a:r>
              <a:rPr lang="en-US" dirty="0"/>
              <a:t> (Remote physiologic monitoring treatment management services, 20 minutes or more of clinical staff/physician/other qualified health care professional time in a calendar month </a:t>
            </a:r>
            <a:r>
              <a:rPr lang="en-US" b="1" u="sng" dirty="0"/>
              <a:t>requiring interactive communication with the patient/caregiver during the month)</a:t>
            </a:r>
          </a:p>
          <a:p>
            <a:pPr marL="0" indent="0">
              <a:buNone/>
            </a:pPr>
            <a:endParaRPr lang="en-US" dirty="0"/>
          </a:p>
          <a:p>
            <a:pPr marL="457200" lvl="1" indent="0">
              <a:buNone/>
            </a:pPr>
            <a:r>
              <a:rPr lang="en-US" i="1" dirty="0"/>
              <a:t>Use 99457 for time spent managing care when patients or the practice do not meet the requirements to report more specific services - CPT explains.</a:t>
            </a:r>
          </a:p>
          <a:p>
            <a:endParaRPr lang="en-US" sz="2000" dirty="0"/>
          </a:p>
        </p:txBody>
      </p:sp>
      <p:sp>
        <p:nvSpPr>
          <p:cNvPr id="13" name="Rectangle 12">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descr="Telephone">
            <a:extLst>
              <a:ext uri="{FF2B5EF4-FFF2-40B4-BE49-F238E27FC236}">
                <a16:creationId xmlns:a16="http://schemas.microsoft.com/office/drawing/2014/main" id="{2F349155-A397-4B59-95FD-D22851189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31706029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407BEE-07D6-4434-9D37-689909992E20}"/>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99091</a:t>
            </a:r>
          </a:p>
        </p:txBody>
      </p:sp>
      <p:pic>
        <p:nvPicPr>
          <p:cNvPr id="4" name="Content Placeholder 3">
            <a:extLst>
              <a:ext uri="{FF2B5EF4-FFF2-40B4-BE49-F238E27FC236}">
                <a16:creationId xmlns:a16="http://schemas.microsoft.com/office/drawing/2014/main" id="{0599C80A-E822-4447-BEF0-1AB6AC04DACF}"/>
              </a:ext>
            </a:extLst>
          </p:cNvPr>
          <p:cNvPicPr>
            <a:picLocks noGrp="1" noChangeAspect="1"/>
          </p:cNvPicPr>
          <p:nvPr>
            <p:ph idx="1"/>
          </p:nvPr>
        </p:nvPicPr>
        <p:blipFill>
          <a:blip r:embed="rId2"/>
          <a:stretch>
            <a:fillRect/>
          </a:stretch>
        </p:blipFill>
        <p:spPr>
          <a:xfrm>
            <a:off x="4483101" y="1333934"/>
            <a:ext cx="5740400" cy="3343477"/>
          </a:xfrm>
          <a:prstGeom prst="rect">
            <a:avLst/>
          </a:prstGeom>
        </p:spPr>
      </p:pic>
    </p:spTree>
    <p:extLst>
      <p:ext uri="{BB962C8B-B14F-4D97-AF65-F5344CB8AC3E}">
        <p14:creationId xmlns:p14="http://schemas.microsoft.com/office/powerpoint/2010/main" val="325716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QPP and MACRA</a:t>
            </a:r>
          </a:p>
        </p:txBody>
      </p:sp>
    </p:spTree>
    <p:extLst>
      <p:ext uri="{BB962C8B-B14F-4D97-AF65-F5344CB8AC3E}">
        <p14:creationId xmlns:p14="http://schemas.microsoft.com/office/powerpoint/2010/main" val="33308586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AA16612-ACD2-4A16-8F2B-4514FD6BF28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A9F0911-C1E8-4257-A091-81CD8B32A36C}"/>
              </a:ext>
            </a:extLst>
          </p:cNvPr>
          <p:cNvSpPr>
            <a:spLocks noGrp="1"/>
          </p:cNvSpPr>
          <p:nvPr>
            <p:ph type="title"/>
          </p:nvPr>
        </p:nvSpPr>
        <p:spPr>
          <a:xfrm>
            <a:off x="1179226" y="826680"/>
            <a:ext cx="9833548" cy="1325563"/>
          </a:xfrm>
        </p:spPr>
        <p:txBody>
          <a:bodyPr>
            <a:normAutofit/>
          </a:bodyPr>
          <a:lstStyle/>
          <a:p>
            <a:pPr algn="ctr"/>
            <a:r>
              <a:rPr lang="en-US" sz="4000" b="1" dirty="0">
                <a:solidFill>
                  <a:srgbClr val="FFFFFF"/>
                </a:solidFill>
              </a:rPr>
              <a:t>Differences</a:t>
            </a:r>
          </a:p>
        </p:txBody>
      </p:sp>
      <p:pic>
        <p:nvPicPr>
          <p:cNvPr id="4" name="Picture 3">
            <a:extLst>
              <a:ext uri="{FF2B5EF4-FFF2-40B4-BE49-F238E27FC236}">
                <a16:creationId xmlns:a16="http://schemas.microsoft.com/office/drawing/2014/main" id="{32417E0F-83BA-4D0F-8C8B-CFD7C9B697FD}"/>
              </a:ext>
            </a:extLst>
          </p:cNvPr>
          <p:cNvPicPr>
            <a:picLocks noChangeAspect="1"/>
          </p:cNvPicPr>
          <p:nvPr/>
        </p:nvPicPr>
        <p:blipFill>
          <a:blip r:embed="rId3"/>
          <a:stretch>
            <a:fillRect/>
          </a:stretch>
        </p:blipFill>
        <p:spPr>
          <a:xfrm>
            <a:off x="1706849" y="2289979"/>
            <a:ext cx="9305925" cy="2752725"/>
          </a:xfrm>
          <a:prstGeom prst="rect">
            <a:avLst/>
          </a:prstGeom>
        </p:spPr>
      </p:pic>
      <p:sp>
        <p:nvSpPr>
          <p:cNvPr id="5" name="Rectangle 4">
            <a:extLst>
              <a:ext uri="{FF2B5EF4-FFF2-40B4-BE49-F238E27FC236}">
                <a16:creationId xmlns:a16="http://schemas.microsoft.com/office/drawing/2014/main" id="{CAA27AD3-0705-4ED1-B89D-554040F97131}"/>
              </a:ext>
            </a:extLst>
          </p:cNvPr>
          <p:cNvSpPr/>
          <p:nvPr/>
        </p:nvSpPr>
        <p:spPr>
          <a:xfrm>
            <a:off x="1816100" y="5205840"/>
            <a:ext cx="8864600" cy="1200329"/>
          </a:xfrm>
          <a:prstGeom prst="rect">
            <a:avLst/>
          </a:prstGeom>
        </p:spPr>
        <p:txBody>
          <a:bodyPr wrap="square">
            <a:spAutoFit/>
          </a:bodyPr>
          <a:lstStyle/>
          <a:p>
            <a:pPr algn="ctr"/>
            <a:r>
              <a:rPr lang="en-US" sz="2400" dirty="0"/>
              <a:t>The Rule states that CPT Code 99457 describes only professional time and “therefore cannot be furnished by auxiliary personnel incident to a practitioner’s professional services.”</a:t>
            </a:r>
          </a:p>
        </p:txBody>
      </p:sp>
    </p:spTree>
    <p:extLst>
      <p:ext uri="{BB962C8B-B14F-4D97-AF65-F5344CB8AC3E}">
        <p14:creationId xmlns:p14="http://schemas.microsoft.com/office/powerpoint/2010/main" val="7961296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915673-9FE5-42C8-9125-B07916D0113F}"/>
              </a:ext>
            </a:extLst>
          </p:cNvPr>
          <p:cNvSpPr>
            <a:spLocks noGrp="1"/>
          </p:cNvSpPr>
          <p:nvPr>
            <p:ph type="title"/>
          </p:nvPr>
        </p:nvSpPr>
        <p:spPr>
          <a:xfrm>
            <a:off x="838200" y="963877"/>
            <a:ext cx="3494362" cy="4930246"/>
          </a:xfrm>
        </p:spPr>
        <p:txBody>
          <a:bodyPr>
            <a:normAutofit/>
          </a:bodyPr>
          <a:lstStyle/>
          <a:p>
            <a:pPr algn="r"/>
            <a:r>
              <a:rPr lang="en-US">
                <a:solidFill>
                  <a:schemeClr val="accent1"/>
                </a:solidFill>
              </a:rPr>
              <a:t>More to Come…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BC66309-E463-4C37-8351-0DADABDE70A0}"/>
              </a:ext>
            </a:extLst>
          </p:cNvPr>
          <p:cNvSpPr>
            <a:spLocks noGrp="1"/>
          </p:cNvSpPr>
          <p:nvPr>
            <p:ph idx="1"/>
          </p:nvPr>
        </p:nvSpPr>
        <p:spPr>
          <a:xfrm>
            <a:off x="4976031" y="963877"/>
            <a:ext cx="6377769" cy="4930246"/>
          </a:xfrm>
        </p:spPr>
        <p:txBody>
          <a:bodyPr anchor="ctr">
            <a:normAutofit/>
          </a:bodyPr>
          <a:lstStyle/>
          <a:p>
            <a:pPr marL="0" indent="0">
              <a:buNone/>
            </a:pPr>
            <a:r>
              <a:rPr lang="en-US" sz="2400" i="1"/>
              <a:t>CMS stated in the Rule that it plans to issue further guidance to help practitioners and stakeholders determine the scope of service and better interpret the code descriptors listed above. Specifically, we can expect guidance on (i) the types of technology that can be used to provide these new RPM services, (ii) whether the descriptor for CPT Code 99454 includes transmissions that occur other than daily, and (iii) whether CPT Code 99453 can be furnished via telecommunication technology.</a:t>
            </a:r>
          </a:p>
        </p:txBody>
      </p:sp>
    </p:spTree>
    <p:extLst>
      <p:ext uri="{BB962C8B-B14F-4D97-AF65-F5344CB8AC3E}">
        <p14:creationId xmlns:p14="http://schemas.microsoft.com/office/powerpoint/2010/main" val="37588897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C7FF834-B204-4967-8D47-8BB36EAF0E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11" name="Rectangle 10">
            <a:extLst>
              <a:ext uri="{FF2B5EF4-FFF2-40B4-BE49-F238E27FC236}">
                <a16:creationId xmlns:a16="http://schemas.microsoft.com/office/drawing/2014/main" id="{F780A22D-61EA-43E3-BD94-3E39CF902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71873"/>
            <a:ext cx="12192000" cy="268612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0B945003-901B-41DE-BF16-4B518E17EAC1}"/>
              </a:ext>
            </a:extLst>
          </p:cNvPr>
          <p:cNvSpPr>
            <a:spLocks noGrp="1"/>
          </p:cNvSpPr>
          <p:nvPr>
            <p:ph type="title"/>
          </p:nvPr>
        </p:nvSpPr>
        <p:spPr>
          <a:xfrm>
            <a:off x="1479550" y="3912238"/>
            <a:ext cx="9497267" cy="1904910"/>
          </a:xfrm>
          <a:solidFill>
            <a:srgbClr val="FFFFFF"/>
          </a:solidFill>
          <a:ln w="31750" cap="sq">
            <a:solidFill>
              <a:srgbClr val="5E5E52"/>
            </a:solidFill>
            <a:miter lim="800000"/>
          </a:ln>
        </p:spPr>
        <p:txBody>
          <a:bodyPr>
            <a:normAutofit/>
          </a:bodyPr>
          <a:lstStyle/>
          <a:p>
            <a:pPr algn="ctr"/>
            <a:r>
              <a:rPr lang="en-US" sz="3600">
                <a:solidFill>
                  <a:srgbClr val="262626"/>
                </a:solidFill>
              </a:rPr>
              <a:t>Fee Data</a:t>
            </a:r>
            <a:endParaRPr lang="en-US" sz="3600" dirty="0">
              <a:solidFill>
                <a:srgbClr val="262626"/>
              </a:solidFill>
            </a:endParaRPr>
          </a:p>
        </p:txBody>
      </p:sp>
      <p:pic>
        <p:nvPicPr>
          <p:cNvPr id="4" name="Picture 3">
            <a:extLst>
              <a:ext uri="{FF2B5EF4-FFF2-40B4-BE49-F238E27FC236}">
                <a16:creationId xmlns:a16="http://schemas.microsoft.com/office/drawing/2014/main" id="{E13CEC5A-B739-4FAA-8874-53A0145BBE37}"/>
              </a:ext>
            </a:extLst>
          </p:cNvPr>
          <p:cNvPicPr>
            <a:picLocks noChangeAspect="1"/>
          </p:cNvPicPr>
          <p:nvPr/>
        </p:nvPicPr>
        <p:blipFill>
          <a:blip r:embed="rId2"/>
          <a:stretch>
            <a:fillRect/>
          </a:stretch>
        </p:blipFill>
        <p:spPr>
          <a:xfrm>
            <a:off x="304800" y="959884"/>
            <a:ext cx="11582400" cy="1882138"/>
          </a:xfrm>
          <a:prstGeom prst="rect">
            <a:avLst/>
          </a:prstGeom>
        </p:spPr>
      </p:pic>
      <p:pic>
        <p:nvPicPr>
          <p:cNvPr id="5" name="Picture 4">
            <a:extLst>
              <a:ext uri="{FF2B5EF4-FFF2-40B4-BE49-F238E27FC236}">
                <a16:creationId xmlns:a16="http://schemas.microsoft.com/office/drawing/2014/main" id="{F5C50F6F-C618-44C8-BC86-62D84C27F2E0}"/>
              </a:ext>
            </a:extLst>
          </p:cNvPr>
          <p:cNvPicPr>
            <a:picLocks noChangeAspect="1"/>
          </p:cNvPicPr>
          <p:nvPr/>
        </p:nvPicPr>
        <p:blipFill>
          <a:blip r:embed="rId3"/>
          <a:stretch>
            <a:fillRect/>
          </a:stretch>
        </p:blipFill>
        <p:spPr>
          <a:xfrm>
            <a:off x="4922418" y="3179042"/>
            <a:ext cx="2347163" cy="499915"/>
          </a:xfrm>
          <a:prstGeom prst="rect">
            <a:avLst/>
          </a:prstGeom>
        </p:spPr>
      </p:pic>
    </p:spTree>
    <p:extLst>
      <p:ext uri="{BB962C8B-B14F-4D97-AF65-F5344CB8AC3E}">
        <p14:creationId xmlns:p14="http://schemas.microsoft.com/office/powerpoint/2010/main" val="634885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4">
            <a:extLst>
              <a:ext uri="{FF2B5EF4-FFF2-40B4-BE49-F238E27FC236}">
                <a16:creationId xmlns:a16="http://schemas.microsoft.com/office/drawing/2014/main" id="{687D7FEA-749B-43A9-B415-C53008309588}"/>
              </a:ext>
            </a:extLst>
          </p:cNvPr>
          <p:cNvSpPr>
            <a:spLocks noGrp="1"/>
          </p:cNvSpPr>
          <p:nvPr>
            <p:ph type="title"/>
          </p:nvPr>
        </p:nvSpPr>
        <p:spPr>
          <a:xfrm>
            <a:off x="640079" y="2053641"/>
            <a:ext cx="3669161" cy="2760098"/>
          </a:xfrm>
        </p:spPr>
        <p:txBody>
          <a:bodyPr>
            <a:normAutofit/>
          </a:bodyPr>
          <a:lstStyle/>
          <a:p>
            <a:r>
              <a:rPr lang="en-US" sz="4000" b="1" dirty="0">
                <a:solidFill>
                  <a:srgbClr val="FFFFFF"/>
                </a:solidFill>
              </a:rPr>
              <a:t>Physician-Led Chronic Care Management (CCM) </a:t>
            </a:r>
          </a:p>
        </p:txBody>
      </p:sp>
      <p:sp>
        <p:nvSpPr>
          <p:cNvPr id="6" name="Content Placeholder 5">
            <a:extLst>
              <a:ext uri="{FF2B5EF4-FFF2-40B4-BE49-F238E27FC236}">
                <a16:creationId xmlns:a16="http://schemas.microsoft.com/office/drawing/2014/main" id="{C261BABE-B4F2-4DE3-9E6F-C46BC85BCA7A}"/>
              </a:ext>
            </a:extLst>
          </p:cNvPr>
          <p:cNvSpPr>
            <a:spLocks noGrp="1"/>
          </p:cNvSpPr>
          <p:nvPr>
            <p:ph idx="1"/>
          </p:nvPr>
        </p:nvSpPr>
        <p:spPr>
          <a:xfrm>
            <a:off x="6090574" y="801866"/>
            <a:ext cx="5631526" cy="5230634"/>
          </a:xfrm>
        </p:spPr>
        <p:txBody>
          <a:bodyPr anchor="ctr">
            <a:normAutofit/>
          </a:bodyPr>
          <a:lstStyle/>
          <a:p>
            <a:pPr marL="0" indent="0">
              <a:buNone/>
            </a:pPr>
            <a:r>
              <a:rPr lang="en-US" sz="2400" b="1" dirty="0">
                <a:solidFill>
                  <a:srgbClr val="000000"/>
                </a:solidFill>
              </a:rPr>
              <a:t>99491</a:t>
            </a:r>
            <a:r>
              <a:rPr lang="en-US" sz="2400" dirty="0">
                <a:solidFill>
                  <a:srgbClr val="000000"/>
                </a:solidFill>
              </a:rPr>
              <a:t> - CCM services, provided personally by a physician or other qualified health care professional, </a:t>
            </a:r>
            <a:r>
              <a:rPr lang="en-US" sz="2400" b="1" dirty="0">
                <a:solidFill>
                  <a:srgbClr val="000000"/>
                </a:solidFill>
              </a:rPr>
              <a:t>at least 30 minutes of physician or other qualified health care professional time</a:t>
            </a:r>
            <a:r>
              <a:rPr lang="en-US" sz="2400" dirty="0">
                <a:solidFill>
                  <a:srgbClr val="000000"/>
                </a:solidFill>
              </a:rPr>
              <a:t>, per calendar month, with the following required elements: multiple (two or more) chronic conditions expected to last at least 12 months, or until the death of the patient, chronic conditions place the patient at significant risk of death, acute exacerbation/decompensation, or functional decline; comprehensive care plan established, implemented, revised, or monitored</a:t>
            </a:r>
          </a:p>
        </p:txBody>
      </p:sp>
      <p:sp>
        <p:nvSpPr>
          <p:cNvPr id="2" name="Rectangle 1">
            <a:extLst>
              <a:ext uri="{FF2B5EF4-FFF2-40B4-BE49-F238E27FC236}">
                <a16:creationId xmlns:a16="http://schemas.microsoft.com/office/drawing/2014/main" id="{48B15652-2034-4016-ABE6-8C872C821BA4}"/>
              </a:ext>
            </a:extLst>
          </p:cNvPr>
          <p:cNvSpPr/>
          <p:nvPr/>
        </p:nvSpPr>
        <p:spPr>
          <a:xfrm>
            <a:off x="8004373" y="6032500"/>
            <a:ext cx="2265364" cy="369332"/>
          </a:xfrm>
          <a:prstGeom prst="rect">
            <a:avLst/>
          </a:prstGeom>
        </p:spPr>
        <p:txBody>
          <a:bodyPr wrap="none">
            <a:spAutoFit/>
          </a:bodyPr>
          <a:lstStyle/>
          <a:p>
            <a:r>
              <a:rPr lang="en-US" dirty="0"/>
              <a:t>99491		$81.33 </a:t>
            </a:r>
          </a:p>
        </p:txBody>
      </p:sp>
    </p:spTree>
    <p:extLst>
      <p:ext uri="{BB962C8B-B14F-4D97-AF65-F5344CB8AC3E}">
        <p14:creationId xmlns:p14="http://schemas.microsoft.com/office/powerpoint/2010/main" val="1552132326"/>
      </p:ext>
    </p:extLst>
  </p:cSld>
  <p:clrMapOvr>
    <a:masterClrMapping/>
  </p:clrMapOvr>
  <p:transition>
    <p:random/>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itle 4">
            <a:extLst>
              <a:ext uri="{FF2B5EF4-FFF2-40B4-BE49-F238E27FC236}">
                <a16:creationId xmlns:a16="http://schemas.microsoft.com/office/drawing/2014/main" id="{FAB3B9A9-114A-492F-9EA6-B289FE5F99B0}"/>
              </a:ext>
            </a:extLst>
          </p:cNvPr>
          <p:cNvSpPr>
            <a:spLocks noGrp="1"/>
          </p:cNvSpPr>
          <p:nvPr>
            <p:ph type="title"/>
          </p:nvPr>
        </p:nvSpPr>
        <p:spPr>
          <a:xfrm>
            <a:off x="4384039" y="365125"/>
            <a:ext cx="7164493" cy="1325563"/>
          </a:xfrm>
        </p:spPr>
        <p:txBody>
          <a:bodyPr>
            <a:normAutofit/>
          </a:bodyPr>
          <a:lstStyle/>
          <a:p>
            <a:r>
              <a:rPr lang="en-US" b="1" dirty="0"/>
              <a:t>Interprofessional Consults</a:t>
            </a:r>
          </a:p>
        </p:txBody>
      </p:sp>
      <p:pic>
        <p:nvPicPr>
          <p:cNvPr id="10" name="Graphic 9" descr="Telephone">
            <a:extLst>
              <a:ext uri="{FF2B5EF4-FFF2-40B4-BE49-F238E27FC236}">
                <a16:creationId xmlns:a16="http://schemas.microsoft.com/office/drawing/2014/main" id="{2F349155-A397-4B59-95FD-D22851189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
        <p:nvSpPr>
          <p:cNvPr id="6" name="Content Placeholder 5">
            <a:extLst>
              <a:ext uri="{FF2B5EF4-FFF2-40B4-BE49-F238E27FC236}">
                <a16:creationId xmlns:a16="http://schemas.microsoft.com/office/drawing/2014/main" id="{881B3ACD-F353-4BD2-98A4-8A767B5A5BD9}"/>
              </a:ext>
            </a:extLst>
          </p:cNvPr>
          <p:cNvSpPr>
            <a:spLocks noGrp="1"/>
          </p:cNvSpPr>
          <p:nvPr>
            <p:ph idx="1"/>
          </p:nvPr>
        </p:nvSpPr>
        <p:spPr>
          <a:xfrm>
            <a:off x="4387515" y="2022601"/>
            <a:ext cx="7161017" cy="4154361"/>
          </a:xfrm>
        </p:spPr>
        <p:txBody>
          <a:bodyPr>
            <a:normAutofit/>
          </a:bodyPr>
          <a:lstStyle/>
          <a:p>
            <a:pPr marL="0" indent="0">
              <a:buNone/>
            </a:pPr>
            <a:r>
              <a:rPr lang="en-US" sz="1700" b="1"/>
              <a:t>99446</a:t>
            </a:r>
            <a:r>
              <a:rPr lang="en-US" sz="1700"/>
              <a:t>: Interprofessional telephone/Internet assessment and management service provided by a consultative physician including a verbal and written report to the patient's treating/requesting physician or other qualified health care professional; 5-10 minutes of medical consultative discussion and review</a:t>
            </a:r>
          </a:p>
          <a:p>
            <a:pPr marL="0" indent="0">
              <a:buNone/>
            </a:pPr>
            <a:endParaRPr lang="en-US" sz="1700"/>
          </a:p>
          <a:p>
            <a:pPr marL="0" indent="0">
              <a:buNone/>
            </a:pPr>
            <a:r>
              <a:rPr lang="en-US" sz="1700" b="1"/>
              <a:t>99447</a:t>
            </a:r>
            <a:r>
              <a:rPr lang="en-US" sz="1700"/>
              <a:t>: Same as 99446, but 11-20 minutes of medical consultative discussion and review</a:t>
            </a:r>
          </a:p>
          <a:p>
            <a:pPr marL="0" indent="0">
              <a:buNone/>
            </a:pPr>
            <a:endParaRPr lang="en-US" sz="1700"/>
          </a:p>
          <a:p>
            <a:pPr marL="0" indent="0">
              <a:buNone/>
            </a:pPr>
            <a:r>
              <a:rPr lang="en-US" sz="1700" b="1"/>
              <a:t>99448</a:t>
            </a:r>
            <a:r>
              <a:rPr lang="en-US" sz="1700"/>
              <a:t>: Same as 99446, but 21-30 minutes of medical consultative discussion and review</a:t>
            </a:r>
          </a:p>
          <a:p>
            <a:pPr marL="0" indent="0">
              <a:buNone/>
            </a:pPr>
            <a:endParaRPr lang="en-US" sz="1700"/>
          </a:p>
          <a:p>
            <a:pPr marL="0" indent="0">
              <a:buNone/>
            </a:pPr>
            <a:r>
              <a:rPr lang="en-US" sz="1700" b="1"/>
              <a:t>99449</a:t>
            </a:r>
            <a:r>
              <a:rPr lang="en-US" sz="1700"/>
              <a:t>: Same as 99446, but 31 minutes or more of medical consultative discussion and review</a:t>
            </a:r>
          </a:p>
        </p:txBody>
      </p:sp>
    </p:spTree>
    <p:extLst>
      <p:ext uri="{BB962C8B-B14F-4D97-AF65-F5344CB8AC3E}">
        <p14:creationId xmlns:p14="http://schemas.microsoft.com/office/powerpoint/2010/main" val="1808531792"/>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3B9A9-114A-492F-9EA6-B289FE5F99B0}"/>
              </a:ext>
            </a:extLst>
          </p:cNvPr>
          <p:cNvSpPr>
            <a:spLocks noGrp="1"/>
          </p:cNvSpPr>
          <p:nvPr>
            <p:ph type="title"/>
          </p:nvPr>
        </p:nvSpPr>
        <p:spPr>
          <a:xfrm>
            <a:off x="1571811" y="1573586"/>
            <a:ext cx="9122584" cy="1325563"/>
          </a:xfrm>
        </p:spPr>
        <p:txBody>
          <a:bodyPr>
            <a:normAutofit/>
          </a:bodyPr>
          <a:lstStyle/>
          <a:p>
            <a:r>
              <a:rPr lang="en-US" b="1" dirty="0"/>
              <a:t>Interprofessional Consults</a:t>
            </a:r>
          </a:p>
        </p:txBody>
      </p:sp>
      <p:sp>
        <p:nvSpPr>
          <p:cNvPr id="6" name="Content Placeholder 5">
            <a:extLst>
              <a:ext uri="{FF2B5EF4-FFF2-40B4-BE49-F238E27FC236}">
                <a16:creationId xmlns:a16="http://schemas.microsoft.com/office/drawing/2014/main" id="{881B3ACD-F353-4BD2-98A4-8A767B5A5BD9}"/>
              </a:ext>
            </a:extLst>
          </p:cNvPr>
          <p:cNvSpPr>
            <a:spLocks noGrp="1"/>
          </p:cNvSpPr>
          <p:nvPr>
            <p:ph idx="1"/>
          </p:nvPr>
        </p:nvSpPr>
        <p:spPr>
          <a:xfrm>
            <a:off x="1671542" y="2739579"/>
            <a:ext cx="6066118" cy="2438546"/>
          </a:xfrm>
        </p:spPr>
        <p:txBody>
          <a:bodyPr>
            <a:normAutofit/>
          </a:bodyPr>
          <a:lstStyle/>
          <a:p>
            <a:pPr marL="0" indent="0">
              <a:buNone/>
            </a:pPr>
            <a:r>
              <a:rPr lang="en-US" sz="1500" b="1" dirty="0"/>
              <a:t>99451</a:t>
            </a:r>
            <a:r>
              <a:rPr lang="en-US" sz="1500" dirty="0"/>
              <a:t> (Interprofessional telephone/Internet/electronic </a:t>
            </a:r>
            <a:r>
              <a:rPr lang="en-US" sz="1500" u="sng" dirty="0"/>
              <a:t>health record assessment and management service </a:t>
            </a:r>
            <a:r>
              <a:rPr lang="en-US" sz="1500" dirty="0"/>
              <a:t>provided by a consultative physician, including a </a:t>
            </a:r>
            <a:r>
              <a:rPr lang="en-US" sz="1500" b="1" dirty="0"/>
              <a:t>written report</a:t>
            </a:r>
            <a:r>
              <a:rPr lang="en-US" sz="1500" dirty="0"/>
              <a:t> to the patient’s treating/requesting physician or other qualified health care professional, 5 minutes or more of medical consultative time) </a:t>
            </a:r>
          </a:p>
          <a:p>
            <a:pPr marL="0" indent="0">
              <a:buNone/>
            </a:pPr>
            <a:endParaRPr lang="en-US" sz="1500" dirty="0"/>
          </a:p>
          <a:p>
            <a:pPr marL="0" indent="0">
              <a:buNone/>
            </a:pPr>
            <a:r>
              <a:rPr lang="en-US" sz="1500" b="1" dirty="0"/>
              <a:t>*99452</a:t>
            </a:r>
            <a:r>
              <a:rPr lang="en-US" sz="1500" dirty="0"/>
              <a:t> (Interprofessional telephone/Internet/electronic health record referral service[s] provided by a </a:t>
            </a:r>
            <a:r>
              <a:rPr lang="en-US" sz="1500" b="1" dirty="0"/>
              <a:t>treating/requesting physician </a:t>
            </a:r>
            <a:r>
              <a:rPr lang="en-US" sz="1500" dirty="0"/>
              <a:t>or other qualified health care professional, 30 minutes)</a:t>
            </a:r>
          </a:p>
          <a:p>
            <a:endParaRPr lang="en-US" sz="1500" dirty="0"/>
          </a:p>
        </p:txBody>
      </p:sp>
      <p:sp>
        <p:nvSpPr>
          <p:cNvPr id="2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10" name="Graphic 9" descr="Telephone">
            <a:extLst>
              <a:ext uri="{FF2B5EF4-FFF2-40B4-BE49-F238E27FC236}">
                <a16:creationId xmlns:a16="http://schemas.microsoft.com/office/drawing/2014/main" id="{2F349155-A397-4B59-95FD-D22851189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18920374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3B9A9-114A-492F-9EA6-B289FE5F99B0}"/>
              </a:ext>
            </a:extLst>
          </p:cNvPr>
          <p:cNvSpPr>
            <a:spLocks noGrp="1"/>
          </p:cNvSpPr>
          <p:nvPr>
            <p:ph type="title"/>
          </p:nvPr>
        </p:nvSpPr>
        <p:spPr>
          <a:xfrm>
            <a:off x="1571811" y="1239462"/>
            <a:ext cx="9122584" cy="1325563"/>
          </a:xfrm>
        </p:spPr>
        <p:txBody>
          <a:bodyPr>
            <a:normAutofit/>
          </a:bodyPr>
          <a:lstStyle/>
          <a:p>
            <a:r>
              <a:rPr lang="en-US" b="1" dirty="0"/>
              <a:t>Interprofessional Consults</a:t>
            </a:r>
          </a:p>
        </p:txBody>
      </p:sp>
      <p:sp>
        <p:nvSpPr>
          <p:cNvPr id="6" name="Content Placeholder 5">
            <a:extLst>
              <a:ext uri="{FF2B5EF4-FFF2-40B4-BE49-F238E27FC236}">
                <a16:creationId xmlns:a16="http://schemas.microsoft.com/office/drawing/2014/main" id="{881B3ACD-F353-4BD2-98A4-8A767B5A5BD9}"/>
              </a:ext>
            </a:extLst>
          </p:cNvPr>
          <p:cNvSpPr>
            <a:spLocks noGrp="1"/>
          </p:cNvSpPr>
          <p:nvPr>
            <p:ph idx="1"/>
          </p:nvPr>
        </p:nvSpPr>
        <p:spPr>
          <a:xfrm>
            <a:off x="1571811" y="2639718"/>
            <a:ext cx="6066118" cy="2438546"/>
          </a:xfrm>
        </p:spPr>
        <p:txBody>
          <a:bodyPr>
            <a:normAutofit/>
          </a:bodyPr>
          <a:lstStyle/>
          <a:p>
            <a:r>
              <a:rPr lang="en-US" sz="2000" dirty="0"/>
              <a:t>99446		$17.92 </a:t>
            </a:r>
          </a:p>
          <a:p>
            <a:r>
              <a:rPr lang="en-US" sz="2000" dirty="0"/>
              <a:t>99447		$35.52 </a:t>
            </a:r>
          </a:p>
          <a:p>
            <a:r>
              <a:rPr lang="en-US" sz="2000" dirty="0"/>
              <a:t>99448		$53.44 </a:t>
            </a:r>
          </a:p>
          <a:p>
            <a:r>
              <a:rPr lang="en-US" sz="2000" dirty="0"/>
              <a:t>99449		$71.04 </a:t>
            </a:r>
          </a:p>
          <a:p>
            <a:r>
              <a:rPr lang="en-US" sz="2000" dirty="0"/>
              <a:t>99451		$36.56 </a:t>
            </a:r>
          </a:p>
          <a:p>
            <a:r>
              <a:rPr lang="en-US" sz="2000" dirty="0"/>
              <a:t>99452		$36.56 </a:t>
            </a:r>
          </a:p>
          <a:p>
            <a:endParaRPr lang="en-US" sz="2000" dirty="0"/>
          </a:p>
        </p:txBody>
      </p:sp>
      <p:sp>
        <p:nvSpPr>
          <p:cNvPr id="20"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22"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10" name="Graphic 9" descr="Telephone">
            <a:extLst>
              <a:ext uri="{FF2B5EF4-FFF2-40B4-BE49-F238E27FC236}">
                <a16:creationId xmlns:a16="http://schemas.microsoft.com/office/drawing/2014/main" id="{2F349155-A397-4B59-95FD-D22851189B3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25899" y="3191551"/>
            <a:ext cx="2194559" cy="2194559"/>
          </a:xfrm>
          <a:prstGeom prst="rect">
            <a:avLst/>
          </a:prstGeom>
        </p:spPr>
      </p:pic>
    </p:spTree>
    <p:extLst>
      <p:ext uri="{BB962C8B-B14F-4D97-AF65-F5344CB8AC3E}">
        <p14:creationId xmlns:p14="http://schemas.microsoft.com/office/powerpoint/2010/main" val="19910881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Surgery Changes</a:t>
            </a:r>
          </a:p>
        </p:txBody>
      </p:sp>
    </p:spTree>
    <p:extLst>
      <p:ext uri="{BB962C8B-B14F-4D97-AF65-F5344CB8AC3E}">
        <p14:creationId xmlns:p14="http://schemas.microsoft.com/office/powerpoint/2010/main" val="19955963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2D2D1-4102-49AD-A1E7-60BB70F988D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New for 2019</a:t>
            </a:r>
          </a:p>
        </p:txBody>
      </p:sp>
      <p:pic>
        <p:nvPicPr>
          <p:cNvPr id="4" name="Picture 3">
            <a:extLst>
              <a:ext uri="{FF2B5EF4-FFF2-40B4-BE49-F238E27FC236}">
                <a16:creationId xmlns:a16="http://schemas.microsoft.com/office/drawing/2014/main" id="{BB4239C3-4DEA-4F51-82C6-FBF0FD19AD35}"/>
              </a:ext>
            </a:extLst>
          </p:cNvPr>
          <p:cNvPicPr>
            <a:picLocks noChangeAspect="1"/>
          </p:cNvPicPr>
          <p:nvPr/>
        </p:nvPicPr>
        <p:blipFill>
          <a:blip r:embed="rId2"/>
          <a:stretch>
            <a:fillRect/>
          </a:stretch>
        </p:blipFill>
        <p:spPr>
          <a:xfrm>
            <a:off x="5373940" y="1357312"/>
            <a:ext cx="5108575" cy="3867921"/>
          </a:xfrm>
          <a:prstGeom prst="rect">
            <a:avLst/>
          </a:prstGeom>
        </p:spPr>
      </p:pic>
    </p:spTree>
    <p:extLst>
      <p:ext uri="{BB962C8B-B14F-4D97-AF65-F5344CB8AC3E}">
        <p14:creationId xmlns:p14="http://schemas.microsoft.com/office/powerpoint/2010/main" val="24417809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5">
            <a:extLst>
              <a:ext uri="{FF2B5EF4-FFF2-40B4-BE49-F238E27FC236}">
                <a16:creationId xmlns:a16="http://schemas.microsoft.com/office/drawing/2014/main" id="{838C72EC-70A5-4EFE-A845-62B77A1B1192}"/>
              </a:ext>
            </a:extLst>
          </p:cNvPr>
          <p:cNvSpPr>
            <a:spLocks noGrp="1"/>
          </p:cNvSpPr>
          <p:nvPr>
            <p:ph type="title"/>
          </p:nvPr>
        </p:nvSpPr>
        <p:spPr>
          <a:xfrm>
            <a:off x="1179226" y="826680"/>
            <a:ext cx="9833548" cy="1325563"/>
          </a:xfrm>
        </p:spPr>
        <p:txBody>
          <a:bodyPr>
            <a:normAutofit/>
          </a:bodyPr>
          <a:lstStyle/>
          <a:p>
            <a:pPr algn="ctr"/>
            <a:r>
              <a:rPr lang="en-US" sz="4000" b="1">
                <a:solidFill>
                  <a:srgbClr val="FFFFFF"/>
                </a:solidFill>
              </a:rPr>
              <a:t>FNAB and a Core Needle Biopsy (CNB)</a:t>
            </a:r>
          </a:p>
        </p:txBody>
      </p:sp>
      <p:graphicFrame>
        <p:nvGraphicFramePr>
          <p:cNvPr id="9" name="Content Placeholder 6">
            <a:extLst>
              <a:ext uri="{FF2B5EF4-FFF2-40B4-BE49-F238E27FC236}">
                <a16:creationId xmlns:a16="http://schemas.microsoft.com/office/drawing/2014/main" id="{17915794-FDDE-40AC-B4DB-72538B155974}"/>
              </a:ext>
            </a:extLst>
          </p:cNvPr>
          <p:cNvGraphicFramePr>
            <a:graphicFrameLocks noGrp="1"/>
          </p:cNvGraphicFramePr>
          <p:nvPr>
            <p:ph idx="1"/>
            <p:extLst>
              <p:ext uri="{D42A27DB-BD31-4B8C-83A1-F6EECF244321}">
                <p14:modId xmlns:p14="http://schemas.microsoft.com/office/powerpoint/2010/main" val="2239223452"/>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76161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7D788E-2C1B-4EF4-8719-12613771F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452"/>
          </a:xfrm>
          <a:prstGeom prst="rect">
            <a:avLst/>
          </a:prstGeom>
          <a:solidFill>
            <a:srgbClr val="4040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74F3E7E-94F5-48A1-B21E-2AF6C433C6CE}"/>
              </a:ext>
            </a:extLst>
          </p:cNvPr>
          <p:cNvSpPr>
            <a:spLocks noGrp="1"/>
          </p:cNvSpPr>
          <p:nvPr>
            <p:ph type="title"/>
          </p:nvPr>
        </p:nvSpPr>
        <p:spPr>
          <a:xfrm>
            <a:off x="764949" y="3499076"/>
            <a:ext cx="6053558" cy="2424774"/>
          </a:xfrm>
        </p:spPr>
        <p:txBody>
          <a:bodyPr>
            <a:normAutofit/>
          </a:bodyPr>
          <a:lstStyle/>
          <a:p>
            <a:r>
              <a:rPr lang="en-US" b="1" u="sng">
                <a:solidFill>
                  <a:srgbClr val="FFFFFF"/>
                </a:solidFill>
              </a:rPr>
              <a:t>Some Miscellaneous Issues First</a:t>
            </a:r>
          </a:p>
        </p:txBody>
      </p:sp>
      <p:sp>
        <p:nvSpPr>
          <p:cNvPr id="12" name="Freeform: Shape 11">
            <a:extLst>
              <a:ext uri="{FF2B5EF4-FFF2-40B4-BE49-F238E27FC236}">
                <a16:creationId xmlns:a16="http://schemas.microsoft.com/office/drawing/2014/main" id="{7C54E824-C0F4-480B-BC88-689F50C45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6199" y="548"/>
            <a:ext cx="4349752" cy="3142889"/>
          </a:xfrm>
          <a:custGeom>
            <a:avLst/>
            <a:gdLst>
              <a:gd name="connsiteX0" fmla="*/ 229420 w 4349752"/>
              <a:gd name="connsiteY0" fmla="*/ 0 h 3142889"/>
              <a:gd name="connsiteX1" fmla="*/ 4120333 w 4349752"/>
              <a:gd name="connsiteY1" fmla="*/ 0 h 3142889"/>
              <a:gd name="connsiteX2" fmla="*/ 4178840 w 4349752"/>
              <a:gd name="connsiteY2" fmla="*/ 121453 h 3142889"/>
              <a:gd name="connsiteX3" fmla="*/ 4349752 w 4349752"/>
              <a:gd name="connsiteY3" fmla="*/ 968013 h 3142889"/>
              <a:gd name="connsiteX4" fmla="*/ 2174876 w 4349752"/>
              <a:gd name="connsiteY4" fmla="*/ 3142889 h 3142889"/>
              <a:gd name="connsiteX5" fmla="*/ 0 w 4349752"/>
              <a:gd name="connsiteY5" fmla="*/ 968013 h 3142889"/>
              <a:gd name="connsiteX6" fmla="*/ 170913 w 4349752"/>
              <a:gd name="connsiteY6" fmla="*/ 121453 h 3142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49752" h="3142889">
                <a:moveTo>
                  <a:pt x="229420" y="0"/>
                </a:moveTo>
                <a:lnTo>
                  <a:pt x="4120333" y="0"/>
                </a:lnTo>
                <a:lnTo>
                  <a:pt x="4178840" y="121453"/>
                </a:lnTo>
                <a:cubicBezTo>
                  <a:pt x="4288894" y="381652"/>
                  <a:pt x="4349752" y="667725"/>
                  <a:pt x="4349752" y="968013"/>
                </a:cubicBezTo>
                <a:cubicBezTo>
                  <a:pt x="4349752" y="2169164"/>
                  <a:pt x="3376027" y="3142889"/>
                  <a:pt x="2174876" y="3142889"/>
                </a:cubicBezTo>
                <a:cubicBezTo>
                  <a:pt x="973725" y="3142889"/>
                  <a:pt x="0" y="2169164"/>
                  <a:pt x="0" y="968013"/>
                </a:cubicBezTo>
                <a:cubicBezTo>
                  <a:pt x="0" y="667725"/>
                  <a:pt x="60858" y="381652"/>
                  <a:pt x="170913" y="12145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8DEA6A1-FC5C-4E6E-BBBF-7E472949B3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3759" y="1421356"/>
            <a:ext cx="4538241" cy="5436644"/>
          </a:xfrm>
          <a:custGeom>
            <a:avLst/>
            <a:gdLst>
              <a:gd name="connsiteX0" fmla="*/ 3084645 w 4538241"/>
              <a:gd name="connsiteY0" fmla="*/ 0 h 5436644"/>
              <a:gd name="connsiteX1" fmla="*/ 4285328 w 4538241"/>
              <a:gd name="connsiteY1" fmla="*/ 242407 h 5436644"/>
              <a:gd name="connsiteX2" fmla="*/ 4538241 w 4538241"/>
              <a:gd name="connsiteY2" fmla="*/ 364242 h 5436644"/>
              <a:gd name="connsiteX3" fmla="*/ 4538241 w 4538241"/>
              <a:gd name="connsiteY3" fmla="*/ 5436644 h 5436644"/>
              <a:gd name="connsiteX4" fmla="*/ 1091428 w 4538241"/>
              <a:gd name="connsiteY4" fmla="*/ 5436644 h 5436644"/>
              <a:gd name="connsiteX5" fmla="*/ 903472 w 4538241"/>
              <a:gd name="connsiteY5" fmla="*/ 5265818 h 5436644"/>
              <a:gd name="connsiteX6" fmla="*/ 0 w 4538241"/>
              <a:gd name="connsiteY6" fmla="*/ 3084645 h 5436644"/>
              <a:gd name="connsiteX7" fmla="*/ 3084645 w 4538241"/>
              <a:gd name="connsiteY7" fmla="*/ 0 h 5436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38241" h="5436644">
                <a:moveTo>
                  <a:pt x="3084645" y="0"/>
                </a:moveTo>
                <a:cubicBezTo>
                  <a:pt x="3510546" y="0"/>
                  <a:pt x="3916286" y="86315"/>
                  <a:pt x="4285328" y="242407"/>
                </a:cubicBezTo>
                <a:lnTo>
                  <a:pt x="4538241" y="364242"/>
                </a:lnTo>
                <a:lnTo>
                  <a:pt x="4538241" y="5436644"/>
                </a:lnTo>
                <a:lnTo>
                  <a:pt x="1091428" y="5436644"/>
                </a:lnTo>
                <a:lnTo>
                  <a:pt x="903472" y="5265818"/>
                </a:lnTo>
                <a:cubicBezTo>
                  <a:pt x="345261" y="4707608"/>
                  <a:pt x="0" y="3936446"/>
                  <a:pt x="0" y="3084645"/>
                </a:cubicBezTo>
                <a:cubicBezTo>
                  <a:pt x="0" y="1381043"/>
                  <a:pt x="1381043" y="0"/>
                  <a:pt x="3084645"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6AAAC3B-1954-46B7-BBAC-27DFF5B529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39395" y="0"/>
            <a:ext cx="4023360" cy="2980240"/>
          </a:xfrm>
          <a:custGeom>
            <a:avLst/>
            <a:gdLst>
              <a:gd name="connsiteX0" fmla="*/ 248676 w 4023360"/>
              <a:gd name="connsiteY0" fmla="*/ 0 h 2980240"/>
              <a:gd name="connsiteX1" fmla="*/ 3774684 w 4023360"/>
              <a:gd name="connsiteY1" fmla="*/ 0 h 2980240"/>
              <a:gd name="connsiteX2" fmla="*/ 3780561 w 4023360"/>
              <a:gd name="connsiteY2" fmla="*/ 9674 h 2980240"/>
              <a:gd name="connsiteX3" fmla="*/ 4023360 w 4023360"/>
              <a:gd name="connsiteY3" fmla="*/ 968560 h 2980240"/>
              <a:gd name="connsiteX4" fmla="*/ 2011680 w 4023360"/>
              <a:gd name="connsiteY4" fmla="*/ 2980240 h 2980240"/>
              <a:gd name="connsiteX5" fmla="*/ 0 w 4023360"/>
              <a:gd name="connsiteY5" fmla="*/ 968560 h 2980240"/>
              <a:gd name="connsiteX6" fmla="*/ 242799 w 4023360"/>
              <a:gd name="connsiteY6" fmla="*/ 9674 h 2980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23360" h="2980240">
                <a:moveTo>
                  <a:pt x="248676" y="0"/>
                </a:moveTo>
                <a:lnTo>
                  <a:pt x="3774684" y="0"/>
                </a:lnTo>
                <a:lnTo>
                  <a:pt x="3780561" y="9674"/>
                </a:lnTo>
                <a:cubicBezTo>
                  <a:pt x="3935405" y="294716"/>
                  <a:pt x="4023360" y="621366"/>
                  <a:pt x="4023360" y="968560"/>
                </a:cubicBezTo>
                <a:cubicBezTo>
                  <a:pt x="4023360" y="2079580"/>
                  <a:pt x="3122700" y="2980240"/>
                  <a:pt x="2011680" y="2980240"/>
                </a:cubicBezTo>
                <a:cubicBezTo>
                  <a:pt x="900660" y="2980240"/>
                  <a:pt x="0" y="2079580"/>
                  <a:pt x="0" y="968560"/>
                </a:cubicBezTo>
                <a:cubicBezTo>
                  <a:pt x="0" y="621366"/>
                  <a:pt x="87955" y="294716"/>
                  <a:pt x="242799" y="96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Content Placeholder 3">
            <a:extLst>
              <a:ext uri="{FF2B5EF4-FFF2-40B4-BE49-F238E27FC236}">
                <a16:creationId xmlns:a16="http://schemas.microsoft.com/office/drawing/2014/main" id="{5D97A772-9E20-4815-A916-B97FF02B4D9E}"/>
              </a:ext>
            </a:extLst>
          </p:cNvPr>
          <p:cNvSpPr>
            <a:spLocks noGrp="1"/>
          </p:cNvSpPr>
          <p:nvPr>
            <p:ph sz="half" idx="1"/>
          </p:nvPr>
        </p:nvSpPr>
        <p:spPr>
          <a:xfrm>
            <a:off x="4215161" y="356187"/>
            <a:ext cx="2878409" cy="1792281"/>
          </a:xfrm>
        </p:spPr>
        <p:txBody>
          <a:bodyPr anchor="ctr">
            <a:noAutofit/>
          </a:bodyPr>
          <a:lstStyle/>
          <a:p>
            <a:pPr marL="0" indent="0">
              <a:buNone/>
            </a:pPr>
            <a:r>
              <a:rPr lang="en-US" sz="1600" dirty="0"/>
              <a:t>The 2019 MPFS conversion factor is increasing slightly from $35.9996 this year to $36.0391</a:t>
            </a:r>
          </a:p>
          <a:p>
            <a:pPr marL="0" indent="0">
              <a:buNone/>
            </a:pPr>
            <a:r>
              <a:rPr lang="en-US" sz="1600" dirty="0"/>
              <a:t>CMS will not apply the multiple procedure payment reduction policy to office visits and other services done at the same encounter.</a:t>
            </a:r>
          </a:p>
        </p:txBody>
      </p:sp>
      <p:sp>
        <p:nvSpPr>
          <p:cNvPr id="18" name="Freeform: Shape 17">
            <a:extLst>
              <a:ext uri="{FF2B5EF4-FFF2-40B4-BE49-F238E27FC236}">
                <a16:creationId xmlns:a16="http://schemas.microsoft.com/office/drawing/2014/main" id="{A5AD6500-BB62-4AAC-9D2F-C10DDC90CB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6897" y="1584494"/>
            <a:ext cx="4375105" cy="5273507"/>
          </a:xfrm>
          <a:custGeom>
            <a:avLst/>
            <a:gdLst>
              <a:gd name="connsiteX0" fmla="*/ 2921508 w 4375105"/>
              <a:gd name="connsiteY0" fmla="*/ 0 h 5273507"/>
              <a:gd name="connsiteX1" fmla="*/ 4314072 w 4375105"/>
              <a:gd name="connsiteY1" fmla="*/ 352611 h 5273507"/>
              <a:gd name="connsiteX2" fmla="*/ 4375105 w 4375105"/>
              <a:gd name="connsiteY2" fmla="*/ 389689 h 5273507"/>
              <a:gd name="connsiteX3" fmla="*/ 4375105 w 4375105"/>
              <a:gd name="connsiteY3" fmla="*/ 5273507 h 5273507"/>
              <a:gd name="connsiteX4" fmla="*/ 1193705 w 4375105"/>
              <a:gd name="connsiteY4" fmla="*/ 5273507 h 5273507"/>
              <a:gd name="connsiteX5" fmla="*/ 1063158 w 4375105"/>
              <a:gd name="connsiteY5" fmla="*/ 5175886 h 5273507"/>
              <a:gd name="connsiteX6" fmla="*/ 0 w 4375105"/>
              <a:gd name="connsiteY6" fmla="*/ 2921508 h 5273507"/>
              <a:gd name="connsiteX7" fmla="*/ 2921508 w 4375105"/>
              <a:gd name="connsiteY7" fmla="*/ 0 h 527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75105" h="5273507">
                <a:moveTo>
                  <a:pt x="2921508" y="0"/>
                </a:moveTo>
                <a:cubicBezTo>
                  <a:pt x="3425728" y="0"/>
                  <a:pt x="3900114" y="127735"/>
                  <a:pt x="4314072" y="352611"/>
                </a:cubicBezTo>
                <a:lnTo>
                  <a:pt x="4375105" y="389689"/>
                </a:lnTo>
                <a:lnTo>
                  <a:pt x="4375105" y="5273507"/>
                </a:lnTo>
                <a:lnTo>
                  <a:pt x="1193705" y="5273507"/>
                </a:lnTo>
                <a:lnTo>
                  <a:pt x="1063158" y="5175886"/>
                </a:lnTo>
                <a:cubicBezTo>
                  <a:pt x="413861" y="4640038"/>
                  <a:pt x="0" y="3829104"/>
                  <a:pt x="0" y="2921508"/>
                </a:cubicBezTo>
                <a:cubicBezTo>
                  <a:pt x="0" y="1308004"/>
                  <a:pt x="1308004" y="0"/>
                  <a:pt x="2921508"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39C591EF-E2A3-45AE-8709-70D08DF7BEAB}"/>
              </a:ext>
            </a:extLst>
          </p:cNvPr>
          <p:cNvSpPr>
            <a:spLocks noGrp="1"/>
          </p:cNvSpPr>
          <p:nvPr>
            <p:ph sz="half" idx="2"/>
          </p:nvPr>
        </p:nvSpPr>
        <p:spPr>
          <a:xfrm>
            <a:off x="8386139" y="2422358"/>
            <a:ext cx="3617372" cy="3501492"/>
          </a:xfrm>
        </p:spPr>
        <p:txBody>
          <a:bodyPr anchor="ctr">
            <a:normAutofit/>
          </a:bodyPr>
          <a:lstStyle/>
          <a:p>
            <a:pPr marL="0" indent="0">
              <a:buNone/>
            </a:pPr>
            <a:r>
              <a:rPr lang="en-US" sz="1900" dirty="0"/>
              <a:t>CMS is continuing to help small practices in Year 3 of Quality Payment Program (QPP) by increasing the small practice bonus to six points, but including it in the Quality performance category score of clinicians in small practices instead of as a standalone bonus</a:t>
            </a:r>
          </a:p>
        </p:txBody>
      </p:sp>
    </p:spTree>
    <p:extLst>
      <p:ext uri="{BB962C8B-B14F-4D97-AF65-F5344CB8AC3E}">
        <p14:creationId xmlns:p14="http://schemas.microsoft.com/office/powerpoint/2010/main" val="2158393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rgbClr val="E3411B">
                  <a:lumMod val="90000"/>
                </a:srgbClr>
              </a:gs>
              <a:gs pos="25000">
                <a:srgbClr val="E3411B">
                  <a:lumMod val="90000"/>
                </a:srgb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5B155B9-14B6-4BB8-8EA2-4970E00BE397}"/>
              </a:ext>
            </a:extLst>
          </p:cNvPr>
          <p:cNvSpPr>
            <a:spLocks noGrp="1"/>
          </p:cNvSpPr>
          <p:nvPr>
            <p:ph type="title"/>
          </p:nvPr>
        </p:nvSpPr>
        <p:spPr>
          <a:xfrm>
            <a:off x="640079" y="2053641"/>
            <a:ext cx="3669161" cy="2760098"/>
          </a:xfrm>
        </p:spPr>
        <p:txBody>
          <a:bodyPr>
            <a:normAutofit/>
          </a:bodyPr>
          <a:lstStyle/>
          <a:p>
            <a:r>
              <a:rPr lang="en-US" b="1" dirty="0">
                <a:solidFill>
                  <a:srgbClr val="FFFFFF"/>
                </a:solidFill>
              </a:rPr>
              <a:t>2019 </a:t>
            </a:r>
            <a:br>
              <a:rPr lang="en-US" b="1" dirty="0">
                <a:solidFill>
                  <a:srgbClr val="FFFFFF"/>
                </a:solidFill>
              </a:rPr>
            </a:br>
            <a:r>
              <a:rPr lang="en-US" b="1" dirty="0">
                <a:solidFill>
                  <a:srgbClr val="FFFFFF"/>
                </a:solidFill>
              </a:rPr>
              <a:t>FNAB Codes</a:t>
            </a:r>
          </a:p>
        </p:txBody>
      </p:sp>
      <p:sp>
        <p:nvSpPr>
          <p:cNvPr id="3" name="Content Placeholder 2">
            <a:extLst>
              <a:ext uri="{FF2B5EF4-FFF2-40B4-BE49-F238E27FC236}">
                <a16:creationId xmlns:a16="http://schemas.microsoft.com/office/drawing/2014/main" id="{995C0E3E-C159-4C14-9B4B-06D2C53C6675}"/>
              </a:ext>
            </a:extLst>
          </p:cNvPr>
          <p:cNvSpPr>
            <a:spLocks noGrp="1"/>
          </p:cNvSpPr>
          <p:nvPr>
            <p:ph idx="1"/>
          </p:nvPr>
        </p:nvSpPr>
        <p:spPr>
          <a:xfrm>
            <a:off x="5511800" y="571500"/>
            <a:ext cx="6413500" cy="6146800"/>
          </a:xfrm>
        </p:spPr>
        <p:txBody>
          <a:bodyPr anchor="ctr">
            <a:normAutofit lnSpcReduction="10000"/>
          </a:bodyPr>
          <a:lstStyle/>
          <a:p>
            <a:pPr marL="0" indent="0">
              <a:buNone/>
            </a:pPr>
            <a:r>
              <a:rPr lang="en-US" sz="2400" b="1" dirty="0">
                <a:solidFill>
                  <a:srgbClr val="000000"/>
                </a:solidFill>
              </a:rPr>
              <a:t>10021</a:t>
            </a:r>
            <a:r>
              <a:rPr lang="en-US" sz="2400" dirty="0">
                <a:solidFill>
                  <a:srgbClr val="000000"/>
                </a:solidFill>
              </a:rPr>
              <a:t> (Fine needle aspiration biopsy; without imaging guidance) will be revised to state “Fine needle aspiration biopsy; without imaging guidance; first lesion.” When appropriate, a provider would report a new add-on code: </a:t>
            </a:r>
          </a:p>
          <a:p>
            <a:pPr marL="0" indent="0">
              <a:buNone/>
            </a:pPr>
            <a:endParaRPr lang="en-US" sz="2400" dirty="0">
              <a:solidFill>
                <a:srgbClr val="000000"/>
              </a:solidFill>
            </a:endParaRPr>
          </a:p>
          <a:p>
            <a:pPr marL="0" indent="0">
              <a:buNone/>
            </a:pPr>
            <a:r>
              <a:rPr lang="en-US" sz="2400" b="1" dirty="0">
                <a:solidFill>
                  <a:srgbClr val="000000"/>
                </a:solidFill>
              </a:rPr>
              <a:t>10004</a:t>
            </a:r>
            <a:r>
              <a:rPr lang="en-US" sz="2400" dirty="0">
                <a:solidFill>
                  <a:srgbClr val="000000"/>
                </a:solidFill>
              </a:rPr>
              <a:t> (Each additional lesion [List separately in addition to code for primary procedure]). </a:t>
            </a:r>
          </a:p>
          <a:p>
            <a:pPr marL="0" indent="0">
              <a:buNone/>
            </a:pPr>
            <a:endParaRPr lang="en-US" sz="2400" dirty="0">
              <a:solidFill>
                <a:srgbClr val="000000"/>
              </a:solidFill>
            </a:endParaRPr>
          </a:p>
          <a:p>
            <a:pPr marL="0" indent="0">
              <a:buNone/>
            </a:pPr>
            <a:r>
              <a:rPr lang="en-US" sz="2400" dirty="0">
                <a:solidFill>
                  <a:srgbClr val="000000"/>
                </a:solidFill>
              </a:rPr>
              <a:t>Four more primary and add-on pairings will be available to report FNAB with </a:t>
            </a:r>
          </a:p>
          <a:p>
            <a:pPr marL="0" indent="0">
              <a:buNone/>
            </a:pPr>
            <a:endParaRPr lang="en-US" sz="2400" dirty="0">
              <a:solidFill>
                <a:srgbClr val="000000"/>
              </a:solidFill>
            </a:endParaRPr>
          </a:p>
          <a:p>
            <a:pPr marL="0" indent="0">
              <a:buNone/>
            </a:pPr>
            <a:r>
              <a:rPr lang="en-US" sz="2400" dirty="0">
                <a:solidFill>
                  <a:srgbClr val="000000"/>
                </a:solidFill>
              </a:rPr>
              <a:t>(</a:t>
            </a:r>
            <a:r>
              <a:rPr lang="en-US" sz="2400" b="1" dirty="0">
                <a:solidFill>
                  <a:srgbClr val="000000"/>
                </a:solidFill>
              </a:rPr>
              <a:t>10005-10006</a:t>
            </a:r>
            <a:r>
              <a:rPr lang="en-US" sz="2400" dirty="0">
                <a:solidFill>
                  <a:srgbClr val="000000"/>
                </a:solidFill>
              </a:rPr>
              <a:t>) – Ultrasound;</a:t>
            </a:r>
          </a:p>
          <a:p>
            <a:pPr marL="0" indent="0">
              <a:buNone/>
            </a:pPr>
            <a:r>
              <a:rPr lang="en-US" sz="2400" dirty="0">
                <a:solidFill>
                  <a:srgbClr val="000000"/>
                </a:solidFill>
              </a:rPr>
              <a:t>(</a:t>
            </a:r>
            <a:r>
              <a:rPr lang="en-US" sz="2400" b="1" dirty="0">
                <a:solidFill>
                  <a:srgbClr val="000000"/>
                </a:solidFill>
              </a:rPr>
              <a:t>10007-10008</a:t>
            </a:r>
            <a:r>
              <a:rPr lang="en-US" sz="2400" dirty="0">
                <a:solidFill>
                  <a:srgbClr val="000000"/>
                </a:solidFill>
              </a:rPr>
              <a:t>) – Fluoroscopy;</a:t>
            </a:r>
          </a:p>
          <a:p>
            <a:pPr marL="0" indent="0">
              <a:buNone/>
            </a:pPr>
            <a:r>
              <a:rPr lang="en-US" sz="2400" dirty="0">
                <a:solidFill>
                  <a:srgbClr val="000000"/>
                </a:solidFill>
              </a:rPr>
              <a:t>(</a:t>
            </a:r>
            <a:r>
              <a:rPr lang="en-US" sz="2400" b="1" dirty="0">
                <a:solidFill>
                  <a:srgbClr val="000000"/>
                </a:solidFill>
              </a:rPr>
              <a:t>10009-10010</a:t>
            </a:r>
            <a:r>
              <a:rPr lang="en-US" sz="2400" dirty="0">
                <a:solidFill>
                  <a:srgbClr val="000000"/>
                </a:solidFill>
              </a:rPr>
              <a:t>) – CT; or</a:t>
            </a:r>
          </a:p>
          <a:p>
            <a:pPr marL="0" indent="0">
              <a:buNone/>
            </a:pPr>
            <a:r>
              <a:rPr lang="en-US" sz="2400" dirty="0">
                <a:solidFill>
                  <a:srgbClr val="000000"/>
                </a:solidFill>
              </a:rPr>
              <a:t>(</a:t>
            </a:r>
            <a:r>
              <a:rPr lang="en-US" sz="2400" b="1" dirty="0">
                <a:solidFill>
                  <a:srgbClr val="000000"/>
                </a:solidFill>
              </a:rPr>
              <a:t>10011-10012</a:t>
            </a:r>
            <a:r>
              <a:rPr lang="en-US" sz="2400" dirty="0">
                <a:solidFill>
                  <a:srgbClr val="000000"/>
                </a:solidFill>
              </a:rPr>
              <a:t>) – MRI </a:t>
            </a:r>
          </a:p>
          <a:p>
            <a:pPr marL="0" indent="0">
              <a:buNone/>
            </a:pPr>
            <a:endParaRPr lang="en-US" sz="1700" dirty="0">
              <a:solidFill>
                <a:srgbClr val="000000"/>
              </a:solidFill>
            </a:endParaRPr>
          </a:p>
          <a:p>
            <a:endParaRPr lang="en-US" sz="1700" dirty="0">
              <a:solidFill>
                <a:srgbClr val="000000"/>
              </a:solidFill>
            </a:endParaRPr>
          </a:p>
        </p:txBody>
      </p:sp>
    </p:spTree>
    <p:extLst>
      <p:ext uri="{BB962C8B-B14F-4D97-AF65-F5344CB8AC3E}">
        <p14:creationId xmlns:p14="http://schemas.microsoft.com/office/powerpoint/2010/main" val="29155536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8F6F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A67EA2D-1DEB-4FAA-B482-CB12DAA9A1A7}"/>
              </a:ext>
            </a:extLst>
          </p:cNvPr>
          <p:cNvPicPr>
            <a:picLocks noChangeAspect="1"/>
          </p:cNvPicPr>
          <p:nvPr/>
        </p:nvPicPr>
        <p:blipFill rotWithShape="1">
          <a:blip r:embed="rId2"/>
          <a:srcRect r="1" b="11793"/>
          <a:stretch/>
        </p:blipFill>
        <p:spPr>
          <a:xfrm>
            <a:off x="926036" y="83270"/>
            <a:ext cx="6103911" cy="3593910"/>
          </a:xfrm>
          <a:prstGeom prst="rect">
            <a:avLst/>
          </a:prstGeom>
        </p:spPr>
      </p:pic>
      <p:sp>
        <p:nvSpPr>
          <p:cNvPr id="12" name="Rectangle 11">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27D5D0A-A63C-4A45-A2C6-E215C1025BBC}"/>
              </a:ext>
            </a:extLst>
          </p:cNvPr>
          <p:cNvPicPr>
            <a:picLocks noChangeAspect="1"/>
          </p:cNvPicPr>
          <p:nvPr/>
        </p:nvPicPr>
        <p:blipFill>
          <a:blip r:embed="rId3"/>
          <a:stretch>
            <a:fillRect/>
          </a:stretch>
        </p:blipFill>
        <p:spPr>
          <a:xfrm>
            <a:off x="6510604" y="3741017"/>
            <a:ext cx="5196182" cy="2703419"/>
          </a:xfrm>
          <a:prstGeom prst="rect">
            <a:avLst/>
          </a:prstGeom>
        </p:spPr>
      </p:pic>
    </p:spTree>
    <p:extLst>
      <p:ext uri="{BB962C8B-B14F-4D97-AF65-F5344CB8AC3E}">
        <p14:creationId xmlns:p14="http://schemas.microsoft.com/office/powerpoint/2010/main" val="18356817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F3336AF-3F22-4B32-9C16-D8985DFAFC0D}"/>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Allowables</a:t>
            </a:r>
          </a:p>
        </p:txBody>
      </p:sp>
      <p:graphicFrame>
        <p:nvGraphicFramePr>
          <p:cNvPr id="5" name="Content Placeholder 2">
            <a:extLst>
              <a:ext uri="{FF2B5EF4-FFF2-40B4-BE49-F238E27FC236}">
                <a16:creationId xmlns:a16="http://schemas.microsoft.com/office/drawing/2014/main" id="{EA3103D8-53D4-446B-8FC9-670B39D34214}"/>
              </a:ext>
            </a:extLst>
          </p:cNvPr>
          <p:cNvGraphicFramePr>
            <a:graphicFrameLocks noGrp="1"/>
          </p:cNvGraphicFramePr>
          <p:nvPr>
            <p:ph idx="1"/>
            <p:extLst>
              <p:ext uri="{D42A27DB-BD31-4B8C-83A1-F6EECF244321}">
                <p14:modId xmlns:p14="http://schemas.microsoft.com/office/powerpoint/2010/main" val="148951863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88468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351DFE5-F63D-4BE0-BDA9-E3EB88F01A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601" y="0"/>
            <a:ext cx="11480494" cy="2753936"/>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2DD2BC0-6F29-4B4F-8D61-2DCF6D2E8E7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7AA915-AF26-4070-B56D-9D04EF5A5881}"/>
              </a:ext>
            </a:extLst>
          </p:cNvPr>
          <p:cNvSpPr>
            <a:spLocks noGrp="1"/>
          </p:cNvSpPr>
          <p:nvPr>
            <p:ph type="title"/>
          </p:nvPr>
        </p:nvSpPr>
        <p:spPr>
          <a:xfrm>
            <a:off x="1179226" y="826680"/>
            <a:ext cx="9833548" cy="1325563"/>
          </a:xfrm>
        </p:spPr>
        <p:txBody>
          <a:bodyPr>
            <a:normAutofit/>
          </a:bodyPr>
          <a:lstStyle/>
          <a:p>
            <a:pPr algn="ctr"/>
            <a:r>
              <a:rPr lang="en-US" sz="4000" b="1">
                <a:solidFill>
                  <a:srgbClr val="FFFFFF"/>
                </a:solidFill>
              </a:rPr>
              <a:t>Biopsy Codes Deleted</a:t>
            </a:r>
          </a:p>
        </p:txBody>
      </p:sp>
      <p:graphicFrame>
        <p:nvGraphicFramePr>
          <p:cNvPr id="5" name="Content Placeholder 2">
            <a:extLst>
              <a:ext uri="{FF2B5EF4-FFF2-40B4-BE49-F238E27FC236}">
                <a16:creationId xmlns:a16="http://schemas.microsoft.com/office/drawing/2014/main" id="{F808E66E-B03F-4483-8188-2E1AC3C3C468}"/>
              </a:ext>
            </a:extLst>
          </p:cNvPr>
          <p:cNvGraphicFramePr>
            <a:graphicFrameLocks noGrp="1"/>
          </p:cNvGraphicFramePr>
          <p:nvPr>
            <p:ph idx="1"/>
            <p:extLst>
              <p:ext uri="{D42A27DB-BD31-4B8C-83A1-F6EECF244321}">
                <p14:modId xmlns:p14="http://schemas.microsoft.com/office/powerpoint/2010/main" val="2960209340"/>
              </p:ext>
            </p:extLst>
          </p:nvPr>
        </p:nvGraphicFramePr>
        <p:xfrm>
          <a:off x="1036320" y="2899956"/>
          <a:ext cx="10119360" cy="31313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601448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2"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4"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5"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graphicFrame>
        <p:nvGraphicFramePr>
          <p:cNvPr id="14" name="Content Placeholder 2">
            <a:extLst>
              <a:ext uri="{FF2B5EF4-FFF2-40B4-BE49-F238E27FC236}">
                <a16:creationId xmlns:a16="http://schemas.microsoft.com/office/drawing/2014/main" id="{E95A0391-256E-47FE-8359-D382512A3245}"/>
              </a:ext>
            </a:extLst>
          </p:cNvPr>
          <p:cNvGraphicFramePr>
            <a:graphicFrameLocks noGrp="1"/>
          </p:cNvGraphicFramePr>
          <p:nvPr>
            <p:ph idx="1"/>
            <p:extLst>
              <p:ext uri="{D42A27DB-BD31-4B8C-83A1-F6EECF244321}">
                <p14:modId xmlns:p14="http://schemas.microsoft.com/office/powerpoint/2010/main" val="343560191"/>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59503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6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11613C-3BB4-43A4-BC62-B8F78D54B148}"/>
              </a:ext>
            </a:extLst>
          </p:cNvPr>
          <p:cNvPicPr>
            <a:picLocks noChangeAspect="1"/>
          </p:cNvPicPr>
          <p:nvPr/>
        </p:nvPicPr>
        <p:blipFill>
          <a:blip r:embed="rId2"/>
          <a:stretch>
            <a:fillRect/>
          </a:stretch>
        </p:blipFill>
        <p:spPr>
          <a:xfrm>
            <a:off x="1313969" y="643467"/>
            <a:ext cx="9564061" cy="5571066"/>
          </a:xfrm>
          <a:prstGeom prst="rect">
            <a:avLst/>
          </a:prstGeom>
        </p:spPr>
      </p:pic>
    </p:spTree>
    <p:extLst>
      <p:ext uri="{BB962C8B-B14F-4D97-AF65-F5344CB8AC3E}">
        <p14:creationId xmlns:p14="http://schemas.microsoft.com/office/powerpoint/2010/main" val="2005656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6277149E-0515-4301-A55C-94A05E5CF2CD}"/>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Allowables</a:t>
            </a:r>
          </a:p>
        </p:txBody>
      </p:sp>
      <p:graphicFrame>
        <p:nvGraphicFramePr>
          <p:cNvPr id="5" name="Content Placeholder 2">
            <a:extLst>
              <a:ext uri="{FF2B5EF4-FFF2-40B4-BE49-F238E27FC236}">
                <a16:creationId xmlns:a16="http://schemas.microsoft.com/office/drawing/2014/main" id="{09118A27-B086-4A88-A042-61C62A951934}"/>
              </a:ext>
            </a:extLst>
          </p:cNvPr>
          <p:cNvGraphicFramePr>
            <a:graphicFrameLocks noGrp="1"/>
          </p:cNvGraphicFramePr>
          <p:nvPr>
            <p:ph idx="1"/>
            <p:extLst>
              <p:ext uri="{D42A27DB-BD31-4B8C-83A1-F6EECF244321}">
                <p14:modId xmlns:p14="http://schemas.microsoft.com/office/powerpoint/2010/main" val="3703728592"/>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78709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F998C63-BF11-4848-844E-2D429BB3A35E}"/>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Arthrography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C8AB753-8071-4DD9-BD7B-49C2E950257E}"/>
              </a:ext>
            </a:extLst>
          </p:cNvPr>
          <p:cNvSpPr>
            <a:spLocks noGrp="1"/>
          </p:cNvSpPr>
          <p:nvPr>
            <p:ph idx="1"/>
          </p:nvPr>
        </p:nvSpPr>
        <p:spPr>
          <a:xfrm>
            <a:off x="4976031" y="963877"/>
            <a:ext cx="6377769" cy="4930246"/>
          </a:xfrm>
        </p:spPr>
        <p:txBody>
          <a:bodyPr anchor="ctr">
            <a:normAutofit/>
          </a:bodyPr>
          <a:lstStyle/>
          <a:p>
            <a:pPr marL="0" indent="0">
              <a:buNone/>
            </a:pPr>
            <a:r>
              <a:rPr lang="en-US" sz="3200" dirty="0"/>
              <a:t>When the provider performs a radiographic arthrography, report 73580 (Radiologic examination, knee, arthrography, radiological supervision and interpretation).</a:t>
            </a:r>
          </a:p>
        </p:txBody>
      </p:sp>
    </p:spTree>
    <p:extLst>
      <p:ext uri="{BB962C8B-B14F-4D97-AF65-F5344CB8AC3E}">
        <p14:creationId xmlns:p14="http://schemas.microsoft.com/office/powerpoint/2010/main" val="2483904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7422324A-9C46-4C4D-838F-990ACA3C7295}"/>
              </a:ext>
            </a:extLst>
          </p:cNvPr>
          <p:cNvSpPr>
            <a:spLocks noGrp="1"/>
          </p:cNvSpPr>
          <p:nvPr>
            <p:ph type="title"/>
          </p:nvPr>
        </p:nvSpPr>
        <p:spPr>
          <a:xfrm>
            <a:off x="535020" y="685800"/>
            <a:ext cx="2780271" cy="5105400"/>
          </a:xfrm>
        </p:spPr>
        <p:txBody>
          <a:bodyPr>
            <a:normAutofit/>
          </a:bodyPr>
          <a:lstStyle/>
          <a:p>
            <a:r>
              <a:rPr lang="en-US" sz="3700" b="1">
                <a:solidFill>
                  <a:srgbClr val="FFFFFF"/>
                </a:solidFill>
              </a:rPr>
              <a:t>Arthrography Change for Common Code</a:t>
            </a:r>
          </a:p>
        </p:txBody>
      </p:sp>
      <p:graphicFrame>
        <p:nvGraphicFramePr>
          <p:cNvPr id="5" name="Content Placeholder 2">
            <a:extLst>
              <a:ext uri="{FF2B5EF4-FFF2-40B4-BE49-F238E27FC236}">
                <a16:creationId xmlns:a16="http://schemas.microsoft.com/office/drawing/2014/main" id="{DC1A981F-96DD-43F7-90BC-48B7EC664981}"/>
              </a:ext>
            </a:extLst>
          </p:cNvPr>
          <p:cNvGraphicFramePr>
            <a:graphicFrameLocks noGrp="1"/>
          </p:cNvGraphicFramePr>
          <p:nvPr>
            <p:ph idx="1"/>
            <p:extLst>
              <p:ext uri="{D42A27DB-BD31-4B8C-83A1-F6EECF244321}">
                <p14:modId xmlns:p14="http://schemas.microsoft.com/office/powerpoint/2010/main" val="477447326"/>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7F004578-A7C3-4C83-A608-D5FEA9645749}"/>
              </a:ext>
            </a:extLst>
          </p:cNvPr>
          <p:cNvSpPr/>
          <p:nvPr/>
        </p:nvSpPr>
        <p:spPr>
          <a:xfrm>
            <a:off x="8608980" y="5006072"/>
            <a:ext cx="6096000" cy="646331"/>
          </a:xfrm>
          <a:prstGeom prst="rect">
            <a:avLst/>
          </a:prstGeom>
        </p:spPr>
        <p:txBody>
          <a:bodyPr>
            <a:spAutoFit/>
          </a:bodyPr>
          <a:lstStyle/>
          <a:p>
            <a:r>
              <a:rPr lang="en-US" dirty="0"/>
              <a:t>	27369		$134.91 </a:t>
            </a:r>
          </a:p>
          <a:p>
            <a:r>
              <a:rPr lang="en-US" dirty="0"/>
              <a:t>#	27369		$41.27 </a:t>
            </a:r>
          </a:p>
        </p:txBody>
      </p:sp>
    </p:spTree>
    <p:extLst>
      <p:ext uri="{BB962C8B-B14F-4D97-AF65-F5344CB8AC3E}">
        <p14:creationId xmlns:p14="http://schemas.microsoft.com/office/powerpoint/2010/main" val="20552078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B3532E-00EF-4054-9E74-73F6AE6CD00A}"/>
              </a:ext>
            </a:extLst>
          </p:cNvPr>
          <p:cNvSpPr>
            <a:spLocks noGrp="1"/>
          </p:cNvSpPr>
          <p:nvPr>
            <p:ph type="title"/>
          </p:nvPr>
        </p:nvSpPr>
        <p:spPr>
          <a:xfrm>
            <a:off x="546100" y="348164"/>
            <a:ext cx="7474172" cy="1325563"/>
          </a:xfrm>
        </p:spPr>
        <p:txBody>
          <a:bodyPr>
            <a:normAutofit/>
          </a:bodyPr>
          <a:lstStyle/>
          <a:p>
            <a:r>
              <a:rPr lang="en-US" b="1" dirty="0"/>
              <a:t>Fluoroscopic Needle Guidance</a:t>
            </a:r>
          </a:p>
        </p:txBody>
      </p:sp>
      <p:sp>
        <p:nvSpPr>
          <p:cNvPr id="4" name="Content Placeholder 3">
            <a:extLst>
              <a:ext uri="{FF2B5EF4-FFF2-40B4-BE49-F238E27FC236}">
                <a16:creationId xmlns:a16="http://schemas.microsoft.com/office/drawing/2014/main" id="{52250082-1E1D-4B44-B2EA-CE7675DA4AD8}"/>
              </a:ext>
            </a:extLst>
          </p:cNvPr>
          <p:cNvSpPr>
            <a:spLocks noGrp="1"/>
          </p:cNvSpPr>
          <p:nvPr>
            <p:ph idx="1"/>
          </p:nvPr>
        </p:nvSpPr>
        <p:spPr>
          <a:xfrm>
            <a:off x="546100" y="1765300"/>
            <a:ext cx="8064500" cy="3960505"/>
          </a:xfrm>
        </p:spPr>
        <p:txBody>
          <a:bodyPr anchor="ctr">
            <a:noAutofit/>
          </a:bodyPr>
          <a:lstStyle/>
          <a:p>
            <a:pPr marL="0" indent="0">
              <a:buNone/>
            </a:pPr>
            <a:r>
              <a:rPr lang="en-US" sz="2400" dirty="0"/>
              <a:t>When the provider uses fluoroscopic needle guidance (77002) for an enhanced computed tomography arthrography, report 77002 and 73701 (Computed tomography, lower extremity; with contrast material[s]) or 73702 (…; without contrast material, followed by contrast material[s] and further sections). If fluoroscopic needle guidance is used for an enhanced magnetic resonance arthrography use the needle guidance code and 73722 (Magnetic resonance [</a:t>
            </a:r>
            <a:r>
              <a:rPr lang="en-US" sz="2400" dirty="0" err="1"/>
              <a:t>eg</a:t>
            </a:r>
            <a:r>
              <a:rPr lang="en-US" sz="2400" dirty="0"/>
              <a:t>, proton] imaging, any joint of lower extremity; with contrast material[s]) or 73723 (…; without contrast material, followed by contrast material[s] and further sequences).</a:t>
            </a:r>
          </a:p>
        </p:txBody>
      </p:sp>
      <p:sp>
        <p:nvSpPr>
          <p:cNvPr id="25" name="Rectangle 24">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heckmark">
            <a:extLst>
              <a:ext uri="{FF2B5EF4-FFF2-40B4-BE49-F238E27FC236}">
                <a16:creationId xmlns:a16="http://schemas.microsoft.com/office/drawing/2014/main" id="{1957CD2C-A05A-4E52-B0E4-C871076F2C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13987" y="2857501"/>
            <a:ext cx="1142998" cy="1142998"/>
          </a:xfrm>
          <a:prstGeom prst="rect">
            <a:avLst/>
          </a:prstGeom>
        </p:spPr>
      </p:pic>
    </p:spTree>
    <p:extLst>
      <p:ext uri="{BB962C8B-B14F-4D97-AF65-F5344CB8AC3E}">
        <p14:creationId xmlns:p14="http://schemas.microsoft.com/office/powerpoint/2010/main" val="12432467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6F400F-DF28-43BC-8D8E-4929793B39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63241D-24D5-49FC-8B70-B8E95029F392}"/>
              </a:ext>
            </a:extLst>
          </p:cNvPr>
          <p:cNvSpPr>
            <a:spLocks noGrp="1"/>
          </p:cNvSpPr>
          <p:nvPr>
            <p:ph type="title"/>
          </p:nvPr>
        </p:nvSpPr>
        <p:spPr>
          <a:xfrm>
            <a:off x="838200" y="668377"/>
            <a:ext cx="10515600" cy="1325563"/>
          </a:xfrm>
        </p:spPr>
        <p:txBody>
          <a:bodyPr>
            <a:normAutofit/>
          </a:bodyPr>
          <a:lstStyle/>
          <a:p>
            <a:r>
              <a:rPr lang="en-US" b="1" dirty="0"/>
              <a:t>QPP and MIPS</a:t>
            </a:r>
          </a:p>
        </p:txBody>
      </p:sp>
      <p:sp>
        <p:nvSpPr>
          <p:cNvPr id="3" name="Content Placeholder 2">
            <a:extLst>
              <a:ext uri="{FF2B5EF4-FFF2-40B4-BE49-F238E27FC236}">
                <a16:creationId xmlns:a16="http://schemas.microsoft.com/office/drawing/2014/main" id="{A6242EBA-1CDC-493D-A738-D23545F3A95E}"/>
              </a:ext>
            </a:extLst>
          </p:cNvPr>
          <p:cNvSpPr>
            <a:spLocks noGrp="1"/>
          </p:cNvSpPr>
          <p:nvPr>
            <p:ph sz="half" idx="1"/>
          </p:nvPr>
        </p:nvSpPr>
        <p:spPr>
          <a:xfrm>
            <a:off x="838200" y="2177456"/>
            <a:ext cx="5097780" cy="3795748"/>
          </a:xfrm>
        </p:spPr>
        <p:txBody>
          <a:bodyPr>
            <a:normAutofit/>
          </a:bodyPr>
          <a:lstStyle/>
          <a:p>
            <a:pPr marL="0" indent="0">
              <a:buNone/>
            </a:pPr>
            <a:r>
              <a:rPr lang="en-US" sz="2400"/>
              <a:t>CMS also added an additional low-volume threshold exemption to MIPS for next year. To be excluded, providers or groups need to meet at least one of the following conditions:</a:t>
            </a:r>
          </a:p>
          <a:p>
            <a:endParaRPr lang="en-US" sz="2400"/>
          </a:p>
          <a:p>
            <a:endParaRPr lang="en-US" sz="2400"/>
          </a:p>
          <a:p>
            <a:endParaRPr lang="en-US" sz="2400"/>
          </a:p>
        </p:txBody>
      </p:sp>
      <p:sp>
        <p:nvSpPr>
          <p:cNvPr id="4" name="Content Placeholder 3">
            <a:extLst>
              <a:ext uri="{FF2B5EF4-FFF2-40B4-BE49-F238E27FC236}">
                <a16:creationId xmlns:a16="http://schemas.microsoft.com/office/drawing/2014/main" id="{FBC7EA18-5290-4220-B4CE-4EB7A31BDFA9}"/>
              </a:ext>
            </a:extLst>
          </p:cNvPr>
          <p:cNvSpPr>
            <a:spLocks noGrp="1"/>
          </p:cNvSpPr>
          <p:nvPr>
            <p:ph sz="half" idx="2"/>
          </p:nvPr>
        </p:nvSpPr>
        <p:spPr>
          <a:xfrm>
            <a:off x="6256020" y="2177456"/>
            <a:ext cx="5097780" cy="3795748"/>
          </a:xfrm>
        </p:spPr>
        <p:txBody>
          <a:bodyPr>
            <a:normAutofit/>
          </a:bodyPr>
          <a:lstStyle/>
          <a:p>
            <a:pPr marL="514350" indent="-514350">
              <a:buFont typeface="+mj-lt"/>
              <a:buAutoNum type="arabicPeriod"/>
            </a:pPr>
            <a:r>
              <a:rPr lang="en-US" sz="2400"/>
              <a:t>Have $90,000 or less in Medicare Part B allowed charges for covered professional services.</a:t>
            </a:r>
          </a:p>
          <a:p>
            <a:pPr marL="514350" indent="-514350">
              <a:buFont typeface="+mj-lt"/>
              <a:buAutoNum type="arabicPeriod"/>
            </a:pPr>
            <a:r>
              <a:rPr lang="en-US" sz="2400"/>
              <a:t>Provide care to 200 or fewer Part B-enrolled patients.</a:t>
            </a:r>
          </a:p>
          <a:p>
            <a:pPr marL="514350" indent="-514350">
              <a:buFont typeface="+mj-lt"/>
              <a:buAutoNum type="arabicPeriod"/>
            </a:pPr>
            <a:r>
              <a:rPr lang="en-US" sz="2400"/>
              <a:t>Provide 200 or fewer covered professional services under the PFS.</a:t>
            </a:r>
          </a:p>
          <a:p>
            <a:endParaRPr lang="en-US" sz="2400"/>
          </a:p>
        </p:txBody>
      </p:sp>
    </p:spTree>
    <p:extLst>
      <p:ext uri="{BB962C8B-B14F-4D97-AF65-F5344CB8AC3E}">
        <p14:creationId xmlns:p14="http://schemas.microsoft.com/office/powerpoint/2010/main" val="288080097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6">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14F46871-25F6-4E8A-851A-4D635E1A5245}"/>
              </a:ext>
            </a:extLst>
          </p:cNvPr>
          <p:cNvSpPr>
            <a:spLocks noGrp="1"/>
          </p:cNvSpPr>
          <p:nvPr>
            <p:ph type="title"/>
          </p:nvPr>
        </p:nvSpPr>
        <p:spPr>
          <a:xfrm>
            <a:off x="643467" y="640080"/>
            <a:ext cx="3096427" cy="5613236"/>
          </a:xfrm>
        </p:spPr>
        <p:txBody>
          <a:bodyPr anchor="ctr">
            <a:normAutofit/>
          </a:bodyPr>
          <a:lstStyle/>
          <a:p>
            <a:r>
              <a:rPr lang="en-US">
                <a:solidFill>
                  <a:srgbClr val="FFFFFF"/>
                </a:solidFill>
              </a:rPr>
              <a:t>Allografts</a:t>
            </a:r>
          </a:p>
        </p:txBody>
      </p:sp>
      <p:sp>
        <p:nvSpPr>
          <p:cNvPr id="3" name="Content Placeholder 2">
            <a:extLst>
              <a:ext uri="{FF2B5EF4-FFF2-40B4-BE49-F238E27FC236}">
                <a16:creationId xmlns:a16="http://schemas.microsoft.com/office/drawing/2014/main" id="{BD8AFA1F-4BBE-4752-8E95-14CC0223F827}"/>
              </a:ext>
            </a:extLst>
          </p:cNvPr>
          <p:cNvSpPr>
            <a:spLocks noGrp="1"/>
          </p:cNvSpPr>
          <p:nvPr>
            <p:ph idx="1"/>
          </p:nvPr>
        </p:nvSpPr>
        <p:spPr>
          <a:xfrm>
            <a:off x="4677057" y="640080"/>
            <a:ext cx="6848715" cy="2484884"/>
          </a:xfrm>
        </p:spPr>
        <p:txBody>
          <a:bodyPr anchor="ctr">
            <a:normAutofit/>
          </a:bodyPr>
          <a:lstStyle/>
          <a:p>
            <a:pPr marL="0" indent="0">
              <a:buNone/>
            </a:pPr>
            <a:r>
              <a:rPr lang="en-US" sz="2400" dirty="0"/>
              <a:t>CPT codes 20932-20934 were added for allografts.  CPT 20932 includes templating, cutting, placement and internal fixation; osteoarticular, whereas CPT 20933 is hemicortical, intercalary, partial and CPT 20934 is hemicortical, complete.</a:t>
            </a:r>
          </a:p>
        </p:txBody>
      </p:sp>
      <p:pic>
        <p:nvPicPr>
          <p:cNvPr id="6" name="Picture 5">
            <a:extLst>
              <a:ext uri="{FF2B5EF4-FFF2-40B4-BE49-F238E27FC236}">
                <a16:creationId xmlns:a16="http://schemas.microsoft.com/office/drawing/2014/main" id="{FA1E4085-9AAB-497C-AE96-BCA39EE572C1}"/>
              </a:ext>
            </a:extLst>
          </p:cNvPr>
          <p:cNvPicPr>
            <a:picLocks noChangeAspect="1"/>
          </p:cNvPicPr>
          <p:nvPr/>
        </p:nvPicPr>
        <p:blipFill>
          <a:blip r:embed="rId2"/>
          <a:stretch>
            <a:fillRect/>
          </a:stretch>
        </p:blipFill>
        <p:spPr>
          <a:xfrm>
            <a:off x="3562097" y="3124964"/>
            <a:ext cx="6894236" cy="2405946"/>
          </a:xfrm>
          <a:prstGeom prst="rect">
            <a:avLst/>
          </a:prstGeom>
        </p:spPr>
      </p:pic>
    </p:spTree>
    <p:extLst>
      <p:ext uri="{BB962C8B-B14F-4D97-AF65-F5344CB8AC3E}">
        <p14:creationId xmlns:p14="http://schemas.microsoft.com/office/powerpoint/2010/main" val="3016674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0F87A818-4BB4-4BF7-B030-ACD496F86F96}"/>
              </a:ext>
            </a:extLst>
          </p:cNvPr>
          <p:cNvPicPr>
            <a:picLocks noChangeAspect="1"/>
          </p:cNvPicPr>
          <p:nvPr/>
        </p:nvPicPr>
        <p:blipFill rotWithShape="1">
          <a:blip r:embed="rId2"/>
          <a:srcRect r="1" b="18910"/>
          <a:stretch/>
        </p:blipFill>
        <p:spPr>
          <a:xfrm rot="21480000">
            <a:off x="1137837" y="1003258"/>
            <a:ext cx="9916327" cy="4764396"/>
          </a:xfrm>
          <a:prstGeom prst="rect">
            <a:avLst/>
          </a:prstGeom>
        </p:spPr>
      </p:pic>
    </p:spTree>
    <p:extLst>
      <p:ext uri="{BB962C8B-B14F-4D97-AF65-F5344CB8AC3E}">
        <p14:creationId xmlns:p14="http://schemas.microsoft.com/office/powerpoint/2010/main" val="1363004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AA20F09-2FA6-409F-909F-DD3097799160}"/>
              </a:ext>
            </a:extLst>
          </p:cNvPr>
          <p:cNvSpPr>
            <a:spLocks noGrp="1"/>
          </p:cNvSpPr>
          <p:nvPr>
            <p:ph type="title"/>
          </p:nvPr>
        </p:nvSpPr>
        <p:spPr>
          <a:xfrm>
            <a:off x="838200" y="2057400"/>
            <a:ext cx="2743200" cy="2743200"/>
          </a:xfrm>
          <a:prstGeom prst="ellipse">
            <a:avLst/>
          </a:prstGeom>
          <a:solidFill>
            <a:srgbClr val="262626"/>
          </a:solidFill>
          <a:ln w="174625" cmpd="thinThick">
            <a:solidFill>
              <a:srgbClr val="262626"/>
            </a:solidFill>
          </a:ln>
        </p:spPr>
        <p:txBody>
          <a:bodyPr anchor="ctr">
            <a:normAutofit/>
          </a:bodyPr>
          <a:lstStyle/>
          <a:p>
            <a:pPr algn="ctr"/>
            <a:r>
              <a:rPr lang="en-US" sz="2600" b="1">
                <a:solidFill>
                  <a:srgbClr val="FFFFFF"/>
                </a:solidFill>
              </a:rPr>
              <a:t>Pacemaker Changes</a:t>
            </a:r>
          </a:p>
        </p:txBody>
      </p:sp>
      <p:graphicFrame>
        <p:nvGraphicFramePr>
          <p:cNvPr id="5" name="Content Placeholder 2">
            <a:extLst>
              <a:ext uri="{FF2B5EF4-FFF2-40B4-BE49-F238E27FC236}">
                <a16:creationId xmlns:a16="http://schemas.microsoft.com/office/drawing/2014/main" id="{41AEEC65-60AE-4840-A2FD-21193BFDC400}"/>
              </a:ext>
            </a:extLst>
          </p:cNvPr>
          <p:cNvGraphicFramePr>
            <a:graphicFrameLocks noGrp="1"/>
          </p:cNvGraphicFramePr>
          <p:nvPr>
            <p:ph idx="1"/>
            <p:extLst>
              <p:ext uri="{D42A27DB-BD31-4B8C-83A1-F6EECF244321}">
                <p14:modId xmlns:p14="http://schemas.microsoft.com/office/powerpoint/2010/main" val="3270324901"/>
              </p:ext>
            </p:extLst>
          </p:nvPr>
        </p:nvGraphicFramePr>
        <p:xfrm>
          <a:off x="4038600" y="1166648"/>
          <a:ext cx="7315200" cy="4524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729333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B984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A331165C-BD9C-441D-B10B-C2589DC4239C}"/>
              </a:ext>
            </a:extLst>
          </p:cNvPr>
          <p:cNvPicPr>
            <a:picLocks noChangeAspect="1"/>
          </p:cNvPicPr>
          <p:nvPr/>
        </p:nvPicPr>
        <p:blipFill>
          <a:blip r:embed="rId3"/>
          <a:stretch>
            <a:fillRect/>
          </a:stretch>
        </p:blipFill>
        <p:spPr>
          <a:xfrm>
            <a:off x="4273270" y="1176793"/>
            <a:ext cx="3388368" cy="4548146"/>
          </a:xfrm>
          <a:prstGeom prst="rect">
            <a:avLst/>
          </a:prstGeom>
        </p:spPr>
      </p:pic>
    </p:spTree>
    <p:extLst>
      <p:ext uri="{BB962C8B-B14F-4D97-AF65-F5344CB8AC3E}">
        <p14:creationId xmlns:p14="http://schemas.microsoft.com/office/powerpoint/2010/main" val="11835544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6">
            <a:extLst>
              <a:ext uri="{FF2B5EF4-FFF2-40B4-BE49-F238E27FC236}">
                <a16:creationId xmlns:a16="http://schemas.microsoft.com/office/drawing/2014/main" id="{E12350F3-DB83-413A-980B-1CEB9249866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453265" y="1570814"/>
            <a:ext cx="0" cy="371022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70893FF2-2A2D-47D8-8A87-C37ED35B856A}"/>
              </a:ext>
            </a:extLst>
          </p:cNvPr>
          <p:cNvSpPr/>
          <p:nvPr/>
        </p:nvSpPr>
        <p:spPr>
          <a:xfrm>
            <a:off x="792336" y="1351508"/>
            <a:ext cx="6700664" cy="4154984"/>
          </a:xfrm>
          <a:prstGeom prst="rect">
            <a:avLst/>
          </a:prstGeom>
        </p:spPr>
        <p:txBody>
          <a:bodyPr wrap="square">
            <a:spAutoFit/>
          </a:bodyPr>
          <a:lstStyle/>
          <a:p>
            <a:r>
              <a:rPr lang="en-US" sz="2400" dirty="0"/>
              <a:t>New guidelines state that insertion of a catheter into the right ventricle is included in the insertion, replacement or removal of a leadless pacemaker system. In addition, right heart catheterization codes 93451, 93453, 93456, 93457, 93460, 93461 and 93530-93533 </a:t>
            </a:r>
            <a:r>
              <a:rPr lang="en-US" sz="2400" u="sng" dirty="0"/>
              <a:t>should not be reported </a:t>
            </a:r>
            <a:r>
              <a:rPr lang="en-US" sz="2400" dirty="0"/>
              <a:t>with the insertion or removal codes unless the right heart catheterization treats a condition that is “</a:t>
            </a:r>
            <a:r>
              <a:rPr lang="en-US" sz="2400" u="sng" dirty="0"/>
              <a:t>distinct from the leadless pacemaker procedur</a:t>
            </a:r>
            <a:r>
              <a:rPr lang="en-US" sz="2400" dirty="0"/>
              <a:t>e.” And when a system is removed and replaced during the same session, report 33274.</a:t>
            </a:r>
          </a:p>
        </p:txBody>
      </p:sp>
    </p:spTree>
    <p:extLst>
      <p:ext uri="{BB962C8B-B14F-4D97-AF65-F5344CB8AC3E}">
        <p14:creationId xmlns:p14="http://schemas.microsoft.com/office/powerpoint/2010/main" val="679737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01307-18EE-4350-AD26-A2E73005CAF1}"/>
              </a:ext>
            </a:extLst>
          </p:cNvPr>
          <p:cNvPicPr>
            <a:picLocks noChangeAspect="1"/>
          </p:cNvPicPr>
          <p:nvPr/>
        </p:nvPicPr>
        <p:blipFill>
          <a:blip r:embed="rId2"/>
          <a:stretch>
            <a:fillRect/>
          </a:stretch>
        </p:blipFill>
        <p:spPr>
          <a:xfrm>
            <a:off x="0" y="126530"/>
            <a:ext cx="5838771" cy="6379399"/>
          </a:xfrm>
          <a:prstGeom prst="rect">
            <a:avLst/>
          </a:prstGeom>
        </p:spPr>
      </p:pic>
      <p:pic>
        <p:nvPicPr>
          <p:cNvPr id="3" name="Picture 2">
            <a:extLst>
              <a:ext uri="{FF2B5EF4-FFF2-40B4-BE49-F238E27FC236}">
                <a16:creationId xmlns:a16="http://schemas.microsoft.com/office/drawing/2014/main" id="{F1D8E2C3-5F5F-4F7C-B3FB-CE792E4DCFB7}"/>
              </a:ext>
            </a:extLst>
          </p:cNvPr>
          <p:cNvPicPr>
            <a:picLocks noChangeAspect="1"/>
          </p:cNvPicPr>
          <p:nvPr/>
        </p:nvPicPr>
        <p:blipFill>
          <a:blip r:embed="rId3"/>
          <a:stretch>
            <a:fillRect/>
          </a:stretch>
        </p:blipFill>
        <p:spPr>
          <a:xfrm>
            <a:off x="6256865" y="1715823"/>
            <a:ext cx="5291667" cy="3426354"/>
          </a:xfrm>
          <a:prstGeom prst="rect">
            <a:avLst/>
          </a:prstGeom>
        </p:spPr>
      </p:pic>
    </p:spTree>
    <p:extLst>
      <p:ext uri="{BB962C8B-B14F-4D97-AF65-F5344CB8AC3E}">
        <p14:creationId xmlns:p14="http://schemas.microsoft.com/office/powerpoint/2010/main" val="36297046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D6CDB20-394C-4D51-9C5B-8751E2133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ounded Rectangle 3">
            <a:extLst>
              <a:ext uri="{FF2B5EF4-FFF2-40B4-BE49-F238E27FC236}">
                <a16:creationId xmlns:a16="http://schemas.microsoft.com/office/drawing/2014/main" id="{46DFD1E0-DCA7-47E6-B78B-6ECDDF873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chemeClr val="tx1">
                <a:lumMod val="50000"/>
                <a:lumOff val="50000"/>
              </a:schemeClr>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AB0B1E-BB97-40E0-8DCD-D1197A0E1D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0293138-3762-4D26-B7E8-768404411962}"/>
              </a:ext>
            </a:extLst>
          </p:cNvPr>
          <p:cNvSpPr>
            <a:spLocks noGrp="1"/>
          </p:cNvSpPr>
          <p:nvPr>
            <p:ph type="title"/>
          </p:nvPr>
        </p:nvSpPr>
        <p:spPr>
          <a:xfrm>
            <a:off x="1288064" y="1284731"/>
            <a:ext cx="9637776" cy="1430696"/>
          </a:xfrm>
        </p:spPr>
        <p:txBody>
          <a:bodyPr>
            <a:normAutofit/>
          </a:bodyPr>
          <a:lstStyle/>
          <a:p>
            <a:r>
              <a:rPr lang="en-US" b="1" dirty="0"/>
              <a:t>Aortic Procedure</a:t>
            </a:r>
          </a:p>
        </p:txBody>
      </p:sp>
      <p:sp>
        <p:nvSpPr>
          <p:cNvPr id="3" name="Content Placeholder 2">
            <a:extLst>
              <a:ext uri="{FF2B5EF4-FFF2-40B4-BE49-F238E27FC236}">
                <a16:creationId xmlns:a16="http://schemas.microsoft.com/office/drawing/2014/main" id="{566A9DDD-45C2-40F1-B09B-3E6CF56D7CA9}"/>
              </a:ext>
            </a:extLst>
          </p:cNvPr>
          <p:cNvSpPr>
            <a:spLocks noGrp="1"/>
          </p:cNvSpPr>
          <p:nvPr>
            <p:ph idx="1"/>
          </p:nvPr>
        </p:nvSpPr>
        <p:spPr>
          <a:xfrm>
            <a:off x="1288064" y="2625279"/>
            <a:ext cx="9637776" cy="2714771"/>
          </a:xfrm>
        </p:spPr>
        <p:txBody>
          <a:bodyPr>
            <a:normAutofit/>
          </a:bodyPr>
          <a:lstStyle/>
          <a:p>
            <a:pPr marL="0" indent="0">
              <a:buNone/>
            </a:pPr>
            <a:r>
              <a:rPr lang="en-US" sz="3200" dirty="0"/>
              <a:t>33440 Replacement, aortic valve by translocation of autologous pulmonary valve and transventricular aortic annulus enlargement of the left ventricular outflow tract with valved conduit replacement of pulmonary valve (Ross-Konno Procedure)</a:t>
            </a:r>
          </a:p>
        </p:txBody>
      </p:sp>
    </p:spTree>
    <p:extLst>
      <p:ext uri="{BB962C8B-B14F-4D97-AF65-F5344CB8AC3E}">
        <p14:creationId xmlns:p14="http://schemas.microsoft.com/office/powerpoint/2010/main" val="26232563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AE8035-2BB2-41B7-B7E6-3AC23E9A5D47}"/>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3000" dirty="0">
                <a:solidFill>
                  <a:srgbClr val="FFFFFF"/>
                </a:solidFill>
              </a:rPr>
              <a:t>In layman's terms it means that they will take out his diseased aortic valve and replace with his own pulmonary valve</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23BFCD0-5646-4EFC-A0E2-412D1B4D09BC}"/>
              </a:ext>
            </a:extLst>
          </p:cNvPr>
          <p:cNvPicPr>
            <a:picLocks noChangeAspect="1"/>
          </p:cNvPicPr>
          <p:nvPr/>
        </p:nvPicPr>
        <p:blipFill rotWithShape="1">
          <a:blip r:embed="rId2"/>
          <a:srcRect t="11388" r="-1" b="6665"/>
          <a:stretch/>
        </p:blipFill>
        <p:spPr>
          <a:xfrm>
            <a:off x="635252" y="2298575"/>
            <a:ext cx="4714538" cy="4280759"/>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B7CA7D2A-6476-401F-83B4-96888C8F4D74}"/>
              </a:ext>
            </a:extLst>
          </p:cNvPr>
          <p:cNvPicPr>
            <a:picLocks noGrp="1" noChangeAspect="1"/>
          </p:cNvPicPr>
          <p:nvPr>
            <p:ph idx="1"/>
          </p:nvPr>
        </p:nvPicPr>
        <p:blipFill>
          <a:blip r:embed="rId3"/>
          <a:stretch>
            <a:fillRect/>
          </a:stretch>
        </p:blipFill>
        <p:spPr>
          <a:xfrm>
            <a:off x="7100997" y="2652384"/>
            <a:ext cx="4279927" cy="3237382"/>
          </a:xfrm>
          <a:prstGeom prst="rect">
            <a:avLst/>
          </a:prstGeom>
        </p:spPr>
      </p:pic>
    </p:spTree>
    <p:extLst>
      <p:ext uri="{BB962C8B-B14F-4D97-AF65-F5344CB8AC3E}">
        <p14:creationId xmlns:p14="http://schemas.microsoft.com/office/powerpoint/2010/main" val="15881870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5853739-F63A-4ACA-BC47-0D74D3F03FC7}"/>
              </a:ext>
            </a:extLst>
          </p:cNvPr>
          <p:cNvPicPr>
            <a:picLocks noChangeAspect="1"/>
          </p:cNvPicPr>
          <p:nvPr/>
        </p:nvPicPr>
        <p:blipFill>
          <a:blip r:embed="rId2"/>
          <a:stretch>
            <a:fillRect/>
          </a:stretch>
        </p:blipFill>
        <p:spPr>
          <a:xfrm>
            <a:off x="7321571" y="643467"/>
            <a:ext cx="3328712" cy="5571066"/>
          </a:xfrm>
          <a:prstGeom prst="rect">
            <a:avLst/>
          </a:prstGeom>
        </p:spPr>
      </p:pic>
      <p:sp>
        <p:nvSpPr>
          <p:cNvPr id="25" name="Rectangle 24">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7A1460-335B-4DE1-AF0B-253DB967AB40}"/>
              </a:ext>
            </a:extLst>
          </p:cNvPr>
          <p:cNvPicPr>
            <a:picLocks noChangeAspect="1"/>
          </p:cNvPicPr>
          <p:nvPr/>
        </p:nvPicPr>
        <p:blipFill>
          <a:blip r:embed="rId3"/>
          <a:stretch>
            <a:fillRect/>
          </a:stretch>
        </p:blipFill>
        <p:spPr>
          <a:xfrm>
            <a:off x="1228343" y="643467"/>
            <a:ext cx="3955457" cy="5571066"/>
          </a:xfrm>
          <a:prstGeom prst="rect">
            <a:avLst/>
          </a:prstGeom>
        </p:spPr>
      </p:pic>
    </p:spTree>
    <p:extLst>
      <p:ext uri="{BB962C8B-B14F-4D97-AF65-F5344CB8AC3E}">
        <p14:creationId xmlns:p14="http://schemas.microsoft.com/office/powerpoint/2010/main" val="38140762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48A740BC-A0AA-45E0-B899-2AE9C6FE1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13121" y="-2"/>
            <a:ext cx="6278879" cy="6858002"/>
          </a:xfrm>
          <a:custGeom>
            <a:avLst/>
            <a:gdLst>
              <a:gd name="connsiteX0" fmla="*/ 45572 w 6278879"/>
              <a:gd name="connsiteY0" fmla="*/ 0 h 6858002"/>
              <a:gd name="connsiteX1" fmla="*/ 6278879 w 6278879"/>
              <a:gd name="connsiteY1" fmla="*/ 0 h 6858002"/>
              <a:gd name="connsiteX2" fmla="*/ 6278879 w 6278879"/>
              <a:gd name="connsiteY2" fmla="*/ 6858002 h 6858002"/>
              <a:gd name="connsiteX3" fmla="*/ 3292308 w 6278879"/>
              <a:gd name="connsiteY3" fmla="*/ 6858002 h 6858002"/>
              <a:gd name="connsiteX4" fmla="*/ 3181526 w 6278879"/>
              <a:gd name="connsiteY4" fmla="*/ 6786982 h 6858002"/>
              <a:gd name="connsiteX5" fmla="*/ 0 w 6278879"/>
              <a:gd name="connsiteY5" fmla="*/ 803254 h 6858002"/>
              <a:gd name="connsiteX6" fmla="*/ 37255 w 6278879"/>
              <a:gd name="connsiteY6" fmla="*/ 65447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9" h="6858002">
                <a:moveTo>
                  <a:pt x="45572" y="0"/>
                </a:moveTo>
                <a:lnTo>
                  <a:pt x="6278879" y="0"/>
                </a:lnTo>
                <a:lnTo>
                  <a:pt x="6278879" y="6858002"/>
                </a:lnTo>
                <a:lnTo>
                  <a:pt x="3292308" y="6858002"/>
                </a:lnTo>
                <a:lnTo>
                  <a:pt x="3181526" y="6786982"/>
                </a:lnTo>
                <a:cubicBezTo>
                  <a:pt x="1262021" y="5490191"/>
                  <a:pt x="0" y="3294103"/>
                  <a:pt x="0" y="803254"/>
                </a:cubicBezTo>
                <a:cubicBezTo>
                  <a:pt x="0" y="554169"/>
                  <a:pt x="12620" y="308032"/>
                  <a:pt x="37255" y="65447"/>
                </a:cubicBez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9C95A2D-F940-4B9A-A0CD-40220D68387D}"/>
              </a:ext>
            </a:extLst>
          </p:cNvPr>
          <p:cNvSpPr>
            <a:spLocks noGrp="1"/>
          </p:cNvSpPr>
          <p:nvPr>
            <p:ph type="title"/>
          </p:nvPr>
        </p:nvSpPr>
        <p:spPr>
          <a:xfrm>
            <a:off x="655320" y="365125"/>
            <a:ext cx="9013052" cy="1623312"/>
          </a:xfrm>
        </p:spPr>
        <p:txBody>
          <a:bodyPr anchor="b">
            <a:normAutofit/>
          </a:bodyPr>
          <a:lstStyle/>
          <a:p>
            <a:r>
              <a:rPr lang="en-US" sz="4000" b="1" dirty="0"/>
              <a:t>Definition of Central Venous Access Device</a:t>
            </a:r>
          </a:p>
        </p:txBody>
      </p:sp>
      <p:cxnSp>
        <p:nvCxnSpPr>
          <p:cNvPr id="10" name="Straight Arrow Connector 9">
            <a:extLst>
              <a:ext uri="{FF2B5EF4-FFF2-40B4-BE49-F238E27FC236}">
                <a16:creationId xmlns:a16="http://schemas.microsoft.com/office/drawing/2014/main" id="{B874EF51-C858-4BB9-97C3-D17755787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3661" y="2316480"/>
            <a:ext cx="82296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09E975A-2677-4410-90CF-AFE92304AA97}"/>
              </a:ext>
            </a:extLst>
          </p:cNvPr>
          <p:cNvSpPr>
            <a:spLocks noGrp="1"/>
          </p:cNvSpPr>
          <p:nvPr>
            <p:ph idx="1"/>
          </p:nvPr>
        </p:nvSpPr>
        <p:spPr>
          <a:xfrm>
            <a:off x="655320" y="2499057"/>
            <a:ext cx="11117580" cy="3848323"/>
          </a:xfrm>
        </p:spPr>
        <p:txBody>
          <a:bodyPr>
            <a:normAutofit lnSpcReduction="10000"/>
          </a:bodyPr>
          <a:lstStyle/>
          <a:p>
            <a:pPr marL="0" indent="0">
              <a:buNone/>
            </a:pPr>
            <a:r>
              <a:rPr lang="en-US" dirty="0"/>
              <a:t>To qualify as a central venous access catheter or device, the tip of the catheter/device must terminate in the subclavian, brachiocephalic (innominate) or iliac veins, the superior or inferior vena cava, or the right atrium to be considered a “central venous” catheter.</a:t>
            </a:r>
          </a:p>
          <a:p>
            <a:pPr marL="0" indent="0">
              <a:buNone/>
            </a:pPr>
            <a:r>
              <a:rPr lang="en-US" dirty="0"/>
              <a:t>The venous access device may be either:</a:t>
            </a:r>
          </a:p>
          <a:p>
            <a:pPr lvl="1"/>
            <a:r>
              <a:rPr lang="en-US" dirty="0"/>
              <a:t>Centrally inserted (jugular, subclavian, femoral vein or inferior vena cava catheter entry site); or</a:t>
            </a:r>
          </a:p>
          <a:p>
            <a:pPr lvl="1"/>
            <a:r>
              <a:rPr lang="en-US" dirty="0"/>
              <a:t>Peripherally inserted (</a:t>
            </a:r>
            <a:r>
              <a:rPr lang="en-US" u="sng" dirty="0"/>
              <a:t>eg, basilic, cephalic, or saphenous vein entry site</a:t>
            </a:r>
            <a:r>
              <a:rPr lang="en-US" dirty="0"/>
              <a:t>). </a:t>
            </a:r>
          </a:p>
          <a:p>
            <a:pPr marL="0" indent="0">
              <a:buNone/>
            </a:pPr>
            <a:r>
              <a:rPr lang="en-US" dirty="0"/>
              <a:t>The device may be accessed for use either via exposed catheter (external to the skin), via a subcutaneous port or via a subcutaneous</a:t>
            </a:r>
          </a:p>
        </p:txBody>
      </p:sp>
    </p:spTree>
    <p:extLst>
      <p:ext uri="{BB962C8B-B14F-4D97-AF65-F5344CB8AC3E}">
        <p14:creationId xmlns:p14="http://schemas.microsoft.com/office/powerpoint/2010/main" val="326062352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63241D-24D5-49FC-8B70-B8E95029F392}"/>
              </a:ext>
            </a:extLst>
          </p:cNvPr>
          <p:cNvSpPr>
            <a:spLocks noGrp="1"/>
          </p:cNvSpPr>
          <p:nvPr>
            <p:ph type="title"/>
          </p:nvPr>
        </p:nvSpPr>
        <p:spPr>
          <a:xfrm>
            <a:off x="992206" y="1608667"/>
            <a:ext cx="2823275" cy="4501127"/>
          </a:xfrm>
        </p:spPr>
        <p:txBody>
          <a:bodyPr anchor="t">
            <a:normAutofit/>
          </a:bodyPr>
          <a:lstStyle/>
          <a:p>
            <a:pPr algn="r"/>
            <a:r>
              <a:rPr lang="en-US" sz="3200" b="1">
                <a:solidFill>
                  <a:srgbClr val="FFFFFF"/>
                </a:solidFill>
              </a:rPr>
              <a:t>QPP and MIPS</a:t>
            </a:r>
          </a:p>
        </p:txBody>
      </p:sp>
      <p:sp>
        <p:nvSpPr>
          <p:cNvPr id="3" name="Content Placeholder 2">
            <a:extLst>
              <a:ext uri="{FF2B5EF4-FFF2-40B4-BE49-F238E27FC236}">
                <a16:creationId xmlns:a16="http://schemas.microsoft.com/office/drawing/2014/main" id="{A6242EBA-1CDC-493D-A738-D23545F3A95E}"/>
              </a:ext>
            </a:extLst>
          </p:cNvPr>
          <p:cNvSpPr>
            <a:spLocks noGrp="1"/>
          </p:cNvSpPr>
          <p:nvPr>
            <p:ph sz="half" idx="1"/>
          </p:nvPr>
        </p:nvSpPr>
        <p:spPr>
          <a:xfrm>
            <a:off x="4547698" y="1608667"/>
            <a:ext cx="3421958" cy="4501127"/>
          </a:xfrm>
        </p:spPr>
        <p:txBody>
          <a:bodyPr>
            <a:normAutofit/>
          </a:bodyPr>
          <a:lstStyle/>
          <a:p>
            <a:pPr marL="0" indent="0">
              <a:buNone/>
            </a:pPr>
            <a:r>
              <a:rPr lang="en-US" sz="2400" dirty="0"/>
              <a:t>The minimum period for each performance category remains unchanged, so quality and cost stay at 12 months while improvement activities and promoting interoperability remain at a continuous 90-day period.</a:t>
            </a:r>
          </a:p>
          <a:p>
            <a:endParaRPr lang="en-US" sz="2000" dirty="0"/>
          </a:p>
          <a:p>
            <a:endParaRPr lang="en-US" sz="2000" dirty="0"/>
          </a:p>
        </p:txBody>
      </p:sp>
      <p:sp>
        <p:nvSpPr>
          <p:cNvPr id="4" name="Content Placeholder 3">
            <a:extLst>
              <a:ext uri="{FF2B5EF4-FFF2-40B4-BE49-F238E27FC236}">
                <a16:creationId xmlns:a16="http://schemas.microsoft.com/office/drawing/2014/main" id="{FBC7EA18-5290-4220-B4CE-4EB7A31BDFA9}"/>
              </a:ext>
            </a:extLst>
          </p:cNvPr>
          <p:cNvSpPr>
            <a:spLocks noGrp="1"/>
          </p:cNvSpPr>
          <p:nvPr>
            <p:ph sz="half" idx="2"/>
          </p:nvPr>
        </p:nvSpPr>
        <p:spPr>
          <a:xfrm>
            <a:off x="8289696" y="1608667"/>
            <a:ext cx="3421957" cy="4501127"/>
          </a:xfrm>
        </p:spPr>
        <p:txBody>
          <a:bodyPr>
            <a:normAutofit/>
          </a:bodyPr>
          <a:lstStyle/>
          <a:p>
            <a:pPr marL="0" indent="0">
              <a:buNone/>
            </a:pPr>
            <a:r>
              <a:rPr lang="en-US" sz="2400" dirty="0"/>
              <a:t>However, the weighting to the final score of the cost and quality categories have both changed. Cost increases from 10 percent to 15 percent of the total score, and quality drops from 50 percent to 45 percent.</a:t>
            </a:r>
          </a:p>
          <a:p>
            <a:endParaRPr lang="en-US" sz="2000" dirty="0"/>
          </a:p>
        </p:txBody>
      </p:sp>
    </p:spTree>
    <p:extLst>
      <p:ext uri="{BB962C8B-B14F-4D97-AF65-F5344CB8AC3E}">
        <p14:creationId xmlns:p14="http://schemas.microsoft.com/office/powerpoint/2010/main" val="877119073"/>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3F39E2-E4DC-4C9F-B725-A3D9D709B4B3}"/>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Vascular Access</a:t>
            </a:r>
          </a:p>
        </p:txBody>
      </p:sp>
      <p:sp>
        <p:nvSpPr>
          <p:cNvPr id="3" name="Content Placeholder 2">
            <a:extLst>
              <a:ext uri="{FF2B5EF4-FFF2-40B4-BE49-F238E27FC236}">
                <a16:creationId xmlns:a16="http://schemas.microsoft.com/office/drawing/2014/main" id="{2095C22D-B380-4A73-B0A4-D4C6BE518912}"/>
              </a:ext>
            </a:extLst>
          </p:cNvPr>
          <p:cNvSpPr>
            <a:spLocks noGrp="1"/>
          </p:cNvSpPr>
          <p:nvPr>
            <p:ph idx="1"/>
          </p:nvPr>
        </p:nvSpPr>
        <p:spPr>
          <a:xfrm>
            <a:off x="674237" y="4170501"/>
            <a:ext cx="3657600" cy="1525597"/>
          </a:xfrm>
        </p:spPr>
        <p:txBody>
          <a:bodyPr vert="horz" lIns="91440" tIns="45720" rIns="91440" bIns="45720" rtlCol="0">
            <a:normAutofit/>
          </a:bodyPr>
          <a:lstStyle/>
          <a:p>
            <a:pPr marL="0" indent="0" algn="ctr">
              <a:buNone/>
            </a:pPr>
            <a:r>
              <a:rPr lang="en-US" sz="2000" kern="1200">
                <a:solidFill>
                  <a:srgbClr val="FFFFFF"/>
                </a:solidFill>
                <a:latin typeface="+mn-lt"/>
                <a:ea typeface="+mn-ea"/>
                <a:cs typeface="+mn-cs"/>
              </a:rPr>
              <a:t>Central and Peripheral Lines</a:t>
            </a:r>
          </a:p>
        </p:txBody>
      </p:sp>
      <p:cxnSp>
        <p:nvCxnSpPr>
          <p:cNvPr id="16" name="Straight Connector 15">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59CEC0C-0D65-436C-AD0A-FC6F1627A157}"/>
              </a:ext>
            </a:extLst>
          </p:cNvPr>
          <p:cNvPicPr>
            <a:picLocks noChangeAspect="1"/>
          </p:cNvPicPr>
          <p:nvPr/>
        </p:nvPicPr>
        <p:blipFill>
          <a:blip r:embed="rId2"/>
          <a:stretch>
            <a:fillRect/>
          </a:stretch>
        </p:blipFill>
        <p:spPr>
          <a:xfrm>
            <a:off x="6078277" y="492573"/>
            <a:ext cx="4704635" cy="5880796"/>
          </a:xfrm>
          <a:prstGeom prst="rect">
            <a:avLst/>
          </a:prstGeom>
        </p:spPr>
      </p:pic>
    </p:spTree>
    <p:extLst>
      <p:ext uri="{BB962C8B-B14F-4D97-AF65-F5344CB8AC3E}">
        <p14:creationId xmlns:p14="http://schemas.microsoft.com/office/powerpoint/2010/main" val="33877402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26EE80-C790-4EAE-85DA-C82F9D2A9AF8}"/>
              </a:ext>
            </a:extLst>
          </p:cNvPr>
          <p:cNvSpPr>
            <a:spLocks noGrp="1"/>
          </p:cNvSpPr>
          <p:nvPr>
            <p:ph type="title"/>
          </p:nvPr>
        </p:nvSpPr>
        <p:spPr>
          <a:xfrm>
            <a:off x="838200" y="963877"/>
            <a:ext cx="3494362" cy="4930246"/>
          </a:xfrm>
        </p:spPr>
        <p:txBody>
          <a:bodyPr>
            <a:normAutofit/>
          </a:bodyPr>
          <a:lstStyle/>
          <a:p>
            <a:pPr algn="r"/>
            <a:r>
              <a:rPr lang="en-US" b="1">
                <a:solidFill>
                  <a:schemeClr val="accent1"/>
                </a:solidFill>
              </a:rPr>
              <a:t>Imaging Assistance with Central Lines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276CCE-6581-4B76-B786-7FF66E4678CB}"/>
              </a:ext>
            </a:extLst>
          </p:cNvPr>
          <p:cNvSpPr>
            <a:spLocks noGrp="1"/>
          </p:cNvSpPr>
          <p:nvPr>
            <p:ph idx="1"/>
          </p:nvPr>
        </p:nvSpPr>
        <p:spPr>
          <a:xfrm>
            <a:off x="4976031" y="963877"/>
            <a:ext cx="6555569" cy="4930246"/>
          </a:xfrm>
        </p:spPr>
        <p:txBody>
          <a:bodyPr anchor="ctr">
            <a:normAutofit/>
          </a:bodyPr>
          <a:lstStyle/>
          <a:p>
            <a:pPr marL="0" indent="0">
              <a:buNone/>
            </a:pPr>
            <a:r>
              <a:rPr lang="en-US" sz="3200" dirty="0"/>
              <a:t>When imaging guidance is used for centrally inserted central venous catheters, for gaining access to the venous entry site and/or for manipulating the catheter into final central position, imaging guidance codes (eg, 76937, 77001) may be reported separately. Do not use 76937, 77001 in conjunction with 36568, 36569, 36572, 36573, 36584.</a:t>
            </a:r>
          </a:p>
        </p:txBody>
      </p:sp>
    </p:spTree>
    <p:extLst>
      <p:ext uri="{BB962C8B-B14F-4D97-AF65-F5344CB8AC3E}">
        <p14:creationId xmlns:p14="http://schemas.microsoft.com/office/powerpoint/2010/main" val="39520009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F91F723-AB3B-421F-A25C-BB6C1BA7BA76}"/>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New PICC Line Including Imaging</a:t>
            </a:r>
          </a:p>
        </p:txBody>
      </p:sp>
      <p:sp>
        <p:nvSpPr>
          <p:cNvPr id="3" name="Content Placeholder 2">
            <a:extLst>
              <a:ext uri="{FF2B5EF4-FFF2-40B4-BE49-F238E27FC236}">
                <a16:creationId xmlns:a16="http://schemas.microsoft.com/office/drawing/2014/main" id="{DDE0C5B4-0ECE-47D1-ABB0-5AA88C945616}"/>
              </a:ext>
            </a:extLst>
          </p:cNvPr>
          <p:cNvSpPr>
            <a:spLocks noGrp="1"/>
          </p:cNvSpPr>
          <p:nvPr>
            <p:ph idx="1"/>
          </p:nvPr>
        </p:nvSpPr>
        <p:spPr>
          <a:xfrm>
            <a:off x="5252847" y="796545"/>
            <a:ext cx="6281928" cy="5248656"/>
          </a:xfrm>
        </p:spPr>
        <p:txBody>
          <a:bodyPr anchor="ctr">
            <a:normAutofit/>
          </a:bodyPr>
          <a:lstStyle/>
          <a:p>
            <a:pPr marL="0" indent="0">
              <a:buNone/>
            </a:pPr>
            <a:r>
              <a:rPr lang="en-US" sz="3200" dirty="0"/>
              <a:t>New CPT codes </a:t>
            </a:r>
            <a:r>
              <a:rPr lang="en-US" sz="3200" b="1" dirty="0"/>
              <a:t>36572</a:t>
            </a:r>
            <a:r>
              <a:rPr lang="en-US" sz="3200" dirty="0"/>
              <a:t> and </a:t>
            </a:r>
            <a:r>
              <a:rPr lang="en-US" sz="3200" b="1" dirty="0"/>
              <a:t>36573</a:t>
            </a:r>
            <a:r>
              <a:rPr lang="en-US" sz="3200" dirty="0"/>
              <a:t> are used for an insertion of a peripherally inserted central venous catheter (PICC) without a subcutaneous port or pump </a:t>
            </a:r>
            <a:r>
              <a:rPr lang="en-US" sz="3200" u="sng" dirty="0"/>
              <a:t>including all imaging guidance</a:t>
            </a:r>
          </a:p>
          <a:p>
            <a:pPr marL="0" indent="0">
              <a:buNone/>
            </a:pPr>
            <a:endParaRPr lang="en-US" sz="2000" dirty="0"/>
          </a:p>
        </p:txBody>
      </p:sp>
    </p:spTree>
    <p:extLst>
      <p:ext uri="{BB962C8B-B14F-4D97-AF65-F5344CB8AC3E}">
        <p14:creationId xmlns:p14="http://schemas.microsoft.com/office/powerpoint/2010/main" val="212822878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4F91F723-AB3B-421F-A25C-BB6C1BA7BA76}"/>
              </a:ext>
            </a:extLst>
          </p:cNvPr>
          <p:cNvSpPr>
            <a:spLocks noGrp="1"/>
          </p:cNvSpPr>
          <p:nvPr>
            <p:ph type="title"/>
          </p:nvPr>
        </p:nvSpPr>
        <p:spPr>
          <a:xfrm>
            <a:off x="904877" y="2415322"/>
            <a:ext cx="3451730" cy="2399869"/>
          </a:xfrm>
        </p:spPr>
        <p:txBody>
          <a:bodyPr>
            <a:normAutofit/>
          </a:bodyPr>
          <a:lstStyle/>
          <a:p>
            <a:pPr algn="ctr"/>
            <a:r>
              <a:rPr lang="en-US" sz="4000" b="1" dirty="0">
                <a:solidFill>
                  <a:srgbClr val="FFFFFF"/>
                </a:solidFill>
              </a:rPr>
              <a:t>Revised PICC Line Including Imaging</a:t>
            </a:r>
          </a:p>
        </p:txBody>
      </p:sp>
      <p:sp>
        <p:nvSpPr>
          <p:cNvPr id="3" name="Content Placeholder 2">
            <a:extLst>
              <a:ext uri="{FF2B5EF4-FFF2-40B4-BE49-F238E27FC236}">
                <a16:creationId xmlns:a16="http://schemas.microsoft.com/office/drawing/2014/main" id="{DDE0C5B4-0ECE-47D1-ABB0-5AA88C945616}"/>
              </a:ext>
            </a:extLst>
          </p:cNvPr>
          <p:cNvSpPr>
            <a:spLocks noGrp="1"/>
          </p:cNvSpPr>
          <p:nvPr>
            <p:ph idx="1"/>
          </p:nvPr>
        </p:nvSpPr>
        <p:spPr>
          <a:xfrm>
            <a:off x="5120640" y="804672"/>
            <a:ext cx="6680836" cy="5248656"/>
          </a:xfrm>
        </p:spPr>
        <p:txBody>
          <a:bodyPr anchor="ctr">
            <a:normAutofit/>
          </a:bodyPr>
          <a:lstStyle/>
          <a:p>
            <a:pPr marL="0" indent="0">
              <a:buNone/>
            </a:pPr>
            <a:r>
              <a:rPr lang="en-US" sz="3200" b="1" dirty="0"/>
              <a:t>36584</a:t>
            </a:r>
            <a:r>
              <a:rPr lang="en-US" sz="3200" dirty="0"/>
              <a:t> Replacement, complete, of a peripherally inserted central venous catheter (PICC), without subcutaneous port or pump, through same venous access, </a:t>
            </a:r>
            <a:r>
              <a:rPr lang="en-US" sz="3200" u="sng" dirty="0"/>
              <a:t>including all imaging guidance</a:t>
            </a:r>
            <a:r>
              <a:rPr lang="en-US" sz="3200" dirty="0"/>
              <a:t>, image documentation, and all associated radiological supervision and interpretation required to perform the replacement</a:t>
            </a:r>
            <a:endParaRPr lang="en-US" sz="2000" dirty="0"/>
          </a:p>
        </p:txBody>
      </p:sp>
    </p:spTree>
    <p:extLst>
      <p:ext uri="{BB962C8B-B14F-4D97-AF65-F5344CB8AC3E}">
        <p14:creationId xmlns:p14="http://schemas.microsoft.com/office/powerpoint/2010/main" val="5866398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26EE80-C790-4EAE-85DA-C82F9D2A9AF8}"/>
              </a:ext>
            </a:extLst>
          </p:cNvPr>
          <p:cNvSpPr>
            <a:spLocks noGrp="1"/>
          </p:cNvSpPr>
          <p:nvPr>
            <p:ph type="title"/>
          </p:nvPr>
        </p:nvSpPr>
        <p:spPr>
          <a:xfrm>
            <a:off x="838200" y="963877"/>
            <a:ext cx="3494362" cy="4930246"/>
          </a:xfrm>
        </p:spPr>
        <p:txBody>
          <a:bodyPr>
            <a:normAutofit/>
          </a:bodyPr>
          <a:lstStyle/>
          <a:p>
            <a:pPr algn="r"/>
            <a:r>
              <a:rPr lang="en-US" b="1" dirty="0">
                <a:solidFill>
                  <a:schemeClr val="accent1"/>
                </a:solidFill>
              </a:rPr>
              <a:t>Imaging Assistance with PICC Lines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A276CCE-6581-4B76-B786-7FF66E4678CB}"/>
              </a:ext>
            </a:extLst>
          </p:cNvPr>
          <p:cNvSpPr>
            <a:spLocks noGrp="1"/>
          </p:cNvSpPr>
          <p:nvPr>
            <p:ph idx="1"/>
          </p:nvPr>
        </p:nvSpPr>
        <p:spPr>
          <a:xfrm>
            <a:off x="4976031" y="963877"/>
            <a:ext cx="6377769" cy="4930246"/>
          </a:xfrm>
        </p:spPr>
        <p:txBody>
          <a:bodyPr anchor="ctr">
            <a:normAutofit/>
          </a:bodyPr>
          <a:lstStyle/>
          <a:p>
            <a:pPr marL="0" indent="0">
              <a:buNone/>
            </a:pPr>
            <a:r>
              <a:rPr lang="en-US" sz="3200" dirty="0"/>
              <a:t>Chest X-ray codes (71045-71048) or other imaging services to document the final catheter tip position are bundled into 36584 and 36572-36573. However, when the provider uses imaging but does not confirm the tip’s location, the practice should append modifier 52 (Reduced services) with the code.</a:t>
            </a:r>
          </a:p>
        </p:txBody>
      </p:sp>
    </p:spTree>
    <p:extLst>
      <p:ext uri="{BB962C8B-B14F-4D97-AF65-F5344CB8AC3E}">
        <p14:creationId xmlns:p14="http://schemas.microsoft.com/office/powerpoint/2010/main" val="29150351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177FA-935B-4347-A02A-5C83E578A6B6}"/>
              </a:ext>
            </a:extLst>
          </p:cNvPr>
          <p:cNvSpPr>
            <a:spLocks noGrp="1"/>
          </p:cNvSpPr>
          <p:nvPr>
            <p:ph type="title"/>
          </p:nvPr>
        </p:nvSpPr>
        <p:spPr>
          <a:xfrm>
            <a:off x="1571811" y="1573586"/>
            <a:ext cx="9122584" cy="1325563"/>
          </a:xfrm>
        </p:spPr>
        <p:txBody>
          <a:bodyPr>
            <a:normAutofit/>
          </a:bodyPr>
          <a:lstStyle/>
          <a:p>
            <a:r>
              <a:rPr lang="en-US" b="1"/>
              <a:t>Midline Catheter</a:t>
            </a:r>
          </a:p>
        </p:txBody>
      </p:sp>
      <p:sp>
        <p:nvSpPr>
          <p:cNvPr id="3" name="Content Placeholder 2">
            <a:extLst>
              <a:ext uri="{FF2B5EF4-FFF2-40B4-BE49-F238E27FC236}">
                <a16:creationId xmlns:a16="http://schemas.microsoft.com/office/drawing/2014/main" id="{52062573-E43A-418D-9C0A-DE083190562A}"/>
              </a:ext>
            </a:extLst>
          </p:cNvPr>
          <p:cNvSpPr>
            <a:spLocks noGrp="1"/>
          </p:cNvSpPr>
          <p:nvPr>
            <p:ph idx="1"/>
          </p:nvPr>
        </p:nvSpPr>
        <p:spPr>
          <a:xfrm>
            <a:off x="1571811" y="3060017"/>
            <a:ext cx="4816073" cy="2438546"/>
          </a:xfrm>
        </p:spPr>
        <p:txBody>
          <a:bodyPr>
            <a:normAutofit/>
          </a:bodyPr>
          <a:lstStyle/>
          <a:p>
            <a:pPr marL="0" indent="0">
              <a:buNone/>
            </a:pPr>
            <a:r>
              <a:rPr lang="en-US" sz="2400" dirty="0"/>
              <a:t>Finally, if you’ve been wondering how to report a midline catheter, the manual has the answer: Use a venipuncture code (36400-36410).</a:t>
            </a:r>
          </a:p>
        </p:txBody>
      </p:sp>
      <p:sp>
        <p:nvSpPr>
          <p:cNvPr id="41" name="Freeform 6">
            <a:extLst>
              <a:ext uri="{FF2B5EF4-FFF2-40B4-BE49-F238E27FC236}">
                <a16:creationId xmlns:a16="http://schemas.microsoft.com/office/drawing/2014/main" id="{A9616D99-AEFB-4C95-84EF-5DEC698D9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rgbClr val="4C4C4C"/>
          </a:solidFill>
          <a:ln w="0">
            <a:noFill/>
            <a:prstDash val="solid"/>
            <a:round/>
            <a:headEnd/>
            <a:tailEnd/>
          </a:ln>
        </p:spPr>
      </p:sp>
      <p:sp>
        <p:nvSpPr>
          <p:cNvPr id="43" name="Freeform 6">
            <a:extLst>
              <a:ext uri="{FF2B5EF4-FFF2-40B4-BE49-F238E27FC236}">
                <a16:creationId xmlns:a16="http://schemas.microsoft.com/office/drawing/2014/main" id="{D0F97023-F626-4FC5-8C2D-753B5C7F4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rgbClr val="4C4C4C"/>
          </a:solidFill>
          <a:ln w="0">
            <a:noFill/>
            <a:prstDash val="solid"/>
            <a:round/>
            <a:headEnd/>
            <a:tailEnd/>
          </a:ln>
        </p:spPr>
      </p:sp>
      <p:pic>
        <p:nvPicPr>
          <p:cNvPr id="4" name="Picture 3">
            <a:extLst>
              <a:ext uri="{FF2B5EF4-FFF2-40B4-BE49-F238E27FC236}">
                <a16:creationId xmlns:a16="http://schemas.microsoft.com/office/drawing/2014/main" id="{DC2C940C-CB4B-4744-B800-103CD9B0E76E}"/>
              </a:ext>
            </a:extLst>
          </p:cNvPr>
          <p:cNvPicPr>
            <a:picLocks noChangeAspect="1"/>
          </p:cNvPicPr>
          <p:nvPr/>
        </p:nvPicPr>
        <p:blipFill>
          <a:blip r:embed="rId2"/>
          <a:stretch>
            <a:fillRect/>
          </a:stretch>
        </p:blipFill>
        <p:spPr>
          <a:xfrm>
            <a:off x="6602569" y="1359437"/>
            <a:ext cx="3877141" cy="4026673"/>
          </a:xfrm>
          <a:prstGeom prst="rect">
            <a:avLst/>
          </a:prstGeom>
        </p:spPr>
      </p:pic>
    </p:spTree>
    <p:extLst>
      <p:ext uri="{BB962C8B-B14F-4D97-AF65-F5344CB8AC3E}">
        <p14:creationId xmlns:p14="http://schemas.microsoft.com/office/powerpoint/2010/main" val="35467065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62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a:extLst>
              <a:ext uri="{FF2B5EF4-FFF2-40B4-BE49-F238E27FC236}">
                <a16:creationId xmlns:a16="http://schemas.microsoft.com/office/drawing/2014/main" id="{E6FB87AC-190F-4505-A3A6-975AE1BF0487}"/>
              </a:ext>
            </a:extLst>
          </p:cNvPr>
          <p:cNvPicPr>
            <a:picLocks noChangeAspect="1"/>
          </p:cNvPicPr>
          <p:nvPr/>
        </p:nvPicPr>
        <p:blipFill>
          <a:blip r:embed="rId3"/>
          <a:stretch>
            <a:fillRect/>
          </a:stretch>
        </p:blipFill>
        <p:spPr>
          <a:xfrm>
            <a:off x="3236181" y="1402411"/>
            <a:ext cx="5462546" cy="4096909"/>
          </a:xfrm>
          <a:prstGeom prst="rect">
            <a:avLst/>
          </a:prstGeom>
        </p:spPr>
      </p:pic>
    </p:spTree>
    <p:extLst>
      <p:ext uri="{BB962C8B-B14F-4D97-AF65-F5344CB8AC3E}">
        <p14:creationId xmlns:p14="http://schemas.microsoft.com/office/powerpoint/2010/main" val="3696490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CBC97-7667-4767-8905-281390A133FA}"/>
              </a:ext>
            </a:extLst>
          </p:cNvPr>
          <p:cNvSpPr>
            <a:spLocks noGrp="1"/>
          </p:cNvSpPr>
          <p:nvPr>
            <p:ph type="title"/>
          </p:nvPr>
        </p:nvSpPr>
        <p:spPr>
          <a:xfrm>
            <a:off x="8035035" y="-1379714"/>
            <a:ext cx="3377183" cy="3708895"/>
          </a:xfrm>
          <a:noFill/>
        </p:spPr>
        <p:txBody>
          <a:bodyPr vert="horz" lIns="91440" tIns="45720" rIns="91440" bIns="45720" rtlCol="0" anchor="b">
            <a:normAutofit/>
          </a:bodyPr>
          <a:lstStyle/>
          <a:p>
            <a:r>
              <a:rPr lang="en-US" sz="4000" dirty="0"/>
              <a:t>New Code for Excision of Lymph Node(s)</a:t>
            </a:r>
          </a:p>
        </p:txBody>
      </p:sp>
      <p:sp>
        <p:nvSpPr>
          <p:cNvPr id="3" name="Content Placeholder 2">
            <a:extLst>
              <a:ext uri="{FF2B5EF4-FFF2-40B4-BE49-F238E27FC236}">
                <a16:creationId xmlns:a16="http://schemas.microsoft.com/office/drawing/2014/main" id="{4307168D-9DB1-41CA-AEDD-D55E65B2801B}"/>
              </a:ext>
            </a:extLst>
          </p:cNvPr>
          <p:cNvSpPr>
            <a:spLocks noGrp="1"/>
          </p:cNvSpPr>
          <p:nvPr>
            <p:ph idx="1"/>
          </p:nvPr>
        </p:nvSpPr>
        <p:spPr>
          <a:xfrm>
            <a:off x="8035035" y="3149599"/>
            <a:ext cx="3966465" cy="1645921"/>
          </a:xfrm>
          <a:noFill/>
        </p:spPr>
        <p:txBody>
          <a:bodyPr vert="horz" lIns="91440" tIns="45720" rIns="91440" bIns="45720" rtlCol="0">
            <a:noAutofit/>
          </a:bodyPr>
          <a:lstStyle/>
          <a:p>
            <a:pPr marL="0" indent="0">
              <a:buNone/>
            </a:pPr>
            <a:r>
              <a:rPr lang="en-US" sz="3200" b="1" dirty="0"/>
              <a:t>38531</a:t>
            </a:r>
            <a:r>
              <a:rPr lang="en-US" sz="3200" dirty="0"/>
              <a:t> is used to report a biopsy or excision of an open inguinofemoral lymph node.</a:t>
            </a:r>
          </a:p>
        </p:txBody>
      </p:sp>
      <p:pic>
        <p:nvPicPr>
          <p:cNvPr id="4" name="Picture 3">
            <a:extLst>
              <a:ext uri="{FF2B5EF4-FFF2-40B4-BE49-F238E27FC236}">
                <a16:creationId xmlns:a16="http://schemas.microsoft.com/office/drawing/2014/main" id="{F1A6D2CB-745E-4793-A128-4C386379A573}"/>
              </a:ext>
            </a:extLst>
          </p:cNvPr>
          <p:cNvPicPr>
            <a:picLocks noChangeAspect="1"/>
          </p:cNvPicPr>
          <p:nvPr/>
        </p:nvPicPr>
        <p:blipFill rotWithShape="1">
          <a:blip r:embed="rId2"/>
          <a:srcRect l="9606" r="7994"/>
          <a:stretch/>
        </p:blipFill>
        <p:spPr>
          <a:xfrm>
            <a:off x="20" y="10"/>
            <a:ext cx="7534636" cy="6857990"/>
          </a:xfrm>
          <a:prstGeom prst="rect">
            <a:avLst/>
          </a:prstGeom>
        </p:spPr>
      </p:pic>
      <p:cxnSp>
        <p:nvCxnSpPr>
          <p:cNvPr id="6" name="Straight Connector 5">
            <a:extLst>
              <a:ext uri="{FF2B5EF4-FFF2-40B4-BE49-F238E27FC236}">
                <a16:creationId xmlns:a16="http://schemas.microsoft.com/office/drawing/2014/main" id="{C9BEA018-8034-4141-A5D7-6A7F1B55E013}"/>
              </a:ext>
            </a:extLst>
          </p:cNvPr>
          <p:cNvCxnSpPr/>
          <p:nvPr/>
        </p:nvCxnSpPr>
        <p:spPr>
          <a:xfrm>
            <a:off x="8035035" y="2654300"/>
            <a:ext cx="348386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04166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1E28EB22-3E1B-4061-BB3D-AEF11BAD24BB}"/>
              </a:ext>
            </a:extLst>
          </p:cNvPr>
          <p:cNvSpPr>
            <a:spLocks noGrp="1"/>
          </p:cNvSpPr>
          <p:nvPr>
            <p:ph type="title"/>
          </p:nvPr>
        </p:nvSpPr>
        <p:spPr>
          <a:xfrm>
            <a:off x="535020" y="685800"/>
            <a:ext cx="2780271" cy="5105400"/>
          </a:xfrm>
        </p:spPr>
        <p:txBody>
          <a:bodyPr>
            <a:normAutofit/>
          </a:bodyPr>
          <a:lstStyle/>
          <a:p>
            <a:r>
              <a:rPr lang="en-US" sz="4000" b="1" dirty="0">
                <a:solidFill>
                  <a:srgbClr val="FFFFFF"/>
                </a:solidFill>
              </a:rPr>
              <a:t>Gastrostomy Tube Placement</a:t>
            </a:r>
          </a:p>
        </p:txBody>
      </p:sp>
      <p:graphicFrame>
        <p:nvGraphicFramePr>
          <p:cNvPr id="5" name="Content Placeholder 2">
            <a:extLst>
              <a:ext uri="{FF2B5EF4-FFF2-40B4-BE49-F238E27FC236}">
                <a16:creationId xmlns:a16="http://schemas.microsoft.com/office/drawing/2014/main" id="{3759B76A-ED4F-4C13-8B08-B34B0DA9F959}"/>
              </a:ext>
            </a:extLst>
          </p:cNvPr>
          <p:cNvGraphicFramePr>
            <a:graphicFrameLocks noGrp="1"/>
          </p:cNvGraphicFramePr>
          <p:nvPr>
            <p:ph idx="1"/>
            <p:extLst>
              <p:ext uri="{D42A27DB-BD31-4B8C-83A1-F6EECF244321}">
                <p14:modId xmlns:p14="http://schemas.microsoft.com/office/powerpoint/2010/main" val="3125569645"/>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74090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id="{D951D071-1184-4629-B754-25F19FCBE6C4}"/>
              </a:ext>
            </a:extLst>
          </p:cNvPr>
          <p:cNvPicPr>
            <a:picLocks noChangeAspect="1"/>
          </p:cNvPicPr>
          <p:nvPr/>
        </p:nvPicPr>
        <p:blipFill rotWithShape="1">
          <a:blip r:embed="rId2"/>
          <a:srcRect t="14585"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35876243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FF99BD-075F-4761-A995-6FC574BD25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7B21A54-9BA3-4EA9-B460-5A829ADD9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6FA8F714-B9D8-488A-8CCA-E9948FF913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49B4549-55B2-4466-9556-7B03AF84B8B2}"/>
              </a:ext>
            </a:extLst>
          </p:cNvPr>
          <p:cNvPicPr>
            <a:picLocks noChangeAspect="1"/>
          </p:cNvPicPr>
          <p:nvPr/>
        </p:nvPicPr>
        <p:blipFill>
          <a:blip r:embed="rId2"/>
          <a:stretch>
            <a:fillRect/>
          </a:stretch>
        </p:blipFill>
        <p:spPr>
          <a:xfrm>
            <a:off x="643466" y="1925052"/>
            <a:ext cx="10544241" cy="2082487"/>
          </a:xfrm>
          <a:prstGeom prst="rect">
            <a:avLst/>
          </a:prstGeom>
        </p:spPr>
      </p:pic>
    </p:spTree>
    <p:extLst>
      <p:ext uri="{BB962C8B-B14F-4D97-AF65-F5344CB8AC3E}">
        <p14:creationId xmlns:p14="http://schemas.microsoft.com/office/powerpoint/2010/main" val="2562375574"/>
      </p:ext>
    </p:extLst>
  </p:cSld>
  <p:clrMapOvr>
    <a:masterClrMapping/>
  </p:clrMapOvr>
  <p:transition>
    <p:random/>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F3BD69B-7B42-4829-8322-67F428728602}"/>
              </a:ext>
            </a:extLst>
          </p:cNvPr>
          <p:cNvSpPr>
            <a:spLocks noGrp="1"/>
          </p:cNvSpPr>
          <p:nvPr>
            <p:ph type="title"/>
          </p:nvPr>
        </p:nvSpPr>
        <p:spPr>
          <a:xfrm>
            <a:off x="640079" y="2053641"/>
            <a:ext cx="3669161" cy="2760098"/>
          </a:xfrm>
        </p:spPr>
        <p:txBody>
          <a:bodyPr>
            <a:normAutofit/>
          </a:bodyPr>
          <a:lstStyle/>
          <a:p>
            <a:r>
              <a:rPr lang="en-US" dirty="0">
                <a:solidFill>
                  <a:srgbClr val="FFFFFF"/>
                </a:solidFill>
              </a:rPr>
              <a:t>Dilation of Percutaneous Genitourinary Tract</a:t>
            </a:r>
          </a:p>
        </p:txBody>
      </p:sp>
      <p:sp>
        <p:nvSpPr>
          <p:cNvPr id="3" name="Content Placeholder 2">
            <a:extLst>
              <a:ext uri="{FF2B5EF4-FFF2-40B4-BE49-F238E27FC236}">
                <a16:creationId xmlns:a16="http://schemas.microsoft.com/office/drawing/2014/main" id="{C34EFDFE-1987-4CBD-A86C-3D28A20C688C}"/>
              </a:ext>
            </a:extLst>
          </p:cNvPr>
          <p:cNvSpPr>
            <a:spLocks noGrp="1"/>
          </p:cNvSpPr>
          <p:nvPr>
            <p:ph idx="1"/>
          </p:nvPr>
        </p:nvSpPr>
        <p:spPr>
          <a:xfrm>
            <a:off x="6090574" y="801866"/>
            <a:ext cx="5306084" cy="5230634"/>
          </a:xfrm>
        </p:spPr>
        <p:txBody>
          <a:bodyPr anchor="ctr">
            <a:normAutofit/>
          </a:bodyPr>
          <a:lstStyle/>
          <a:p>
            <a:pPr marL="0" indent="0">
              <a:buNone/>
            </a:pPr>
            <a:r>
              <a:rPr lang="en-US" sz="3200" dirty="0">
                <a:solidFill>
                  <a:srgbClr val="000000"/>
                </a:solidFill>
              </a:rPr>
              <a:t>CPT codes </a:t>
            </a:r>
            <a:r>
              <a:rPr lang="en-US" sz="3200" b="1" dirty="0">
                <a:solidFill>
                  <a:srgbClr val="000000"/>
                </a:solidFill>
              </a:rPr>
              <a:t>50436</a:t>
            </a:r>
            <a:r>
              <a:rPr lang="en-US" sz="3200" dirty="0">
                <a:solidFill>
                  <a:srgbClr val="000000"/>
                </a:solidFill>
              </a:rPr>
              <a:t> and </a:t>
            </a:r>
            <a:r>
              <a:rPr lang="en-US" sz="3200" b="1" dirty="0">
                <a:solidFill>
                  <a:srgbClr val="000000"/>
                </a:solidFill>
              </a:rPr>
              <a:t>50437</a:t>
            </a:r>
            <a:r>
              <a:rPr lang="en-US" sz="3200" dirty="0">
                <a:solidFill>
                  <a:srgbClr val="000000"/>
                </a:solidFill>
              </a:rPr>
              <a:t> are used to report dilation of existing tract, percutaneous for an endourologic procedure including imaging guidance with post procedural tube placement. CPT 50437 is reported when new access into the renal collecting system is performed.</a:t>
            </a:r>
          </a:p>
        </p:txBody>
      </p:sp>
    </p:spTree>
    <p:extLst>
      <p:ext uri="{BB962C8B-B14F-4D97-AF65-F5344CB8AC3E}">
        <p14:creationId xmlns:p14="http://schemas.microsoft.com/office/powerpoint/2010/main" val="28865318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Freeform: Shape 12">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8606DC1A-59AE-41ED-AA94-85B508BA7D9E}"/>
              </a:ext>
            </a:extLst>
          </p:cNvPr>
          <p:cNvPicPr>
            <a:picLocks noGrp="1" noChangeAspect="1"/>
          </p:cNvPicPr>
          <p:nvPr>
            <p:ph idx="1"/>
          </p:nvPr>
        </p:nvPicPr>
        <p:blipFill>
          <a:blip r:embed="rId3"/>
          <a:stretch>
            <a:fillRect/>
          </a:stretch>
        </p:blipFill>
        <p:spPr>
          <a:xfrm>
            <a:off x="3977640" y="1176793"/>
            <a:ext cx="3979627" cy="4548146"/>
          </a:xfrm>
          <a:prstGeom prst="rect">
            <a:avLst/>
          </a:prstGeom>
        </p:spPr>
      </p:pic>
    </p:spTree>
    <p:extLst>
      <p:ext uri="{BB962C8B-B14F-4D97-AF65-F5344CB8AC3E}">
        <p14:creationId xmlns:p14="http://schemas.microsoft.com/office/powerpoint/2010/main" val="27091061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D36F6D4-6AE8-4305-A94A-7578ADCE3A3A}"/>
              </a:ext>
            </a:extLst>
          </p:cNvPr>
          <p:cNvSpPr>
            <a:spLocks noGrp="1"/>
          </p:cNvSpPr>
          <p:nvPr>
            <p:ph type="title"/>
          </p:nvPr>
        </p:nvSpPr>
        <p:spPr>
          <a:xfrm>
            <a:off x="640079" y="2053641"/>
            <a:ext cx="3669161" cy="2760098"/>
          </a:xfrm>
        </p:spPr>
        <p:txBody>
          <a:bodyPr>
            <a:normAutofit/>
          </a:bodyPr>
          <a:lstStyle/>
          <a:p>
            <a:r>
              <a:rPr lang="en-US" b="1">
                <a:solidFill>
                  <a:srgbClr val="FFFFFF"/>
                </a:solidFill>
              </a:rPr>
              <a:t>Transurethral Destruction of Prostate</a:t>
            </a:r>
          </a:p>
        </p:txBody>
      </p:sp>
      <p:sp>
        <p:nvSpPr>
          <p:cNvPr id="3" name="Content Placeholder 2">
            <a:extLst>
              <a:ext uri="{FF2B5EF4-FFF2-40B4-BE49-F238E27FC236}">
                <a16:creationId xmlns:a16="http://schemas.microsoft.com/office/drawing/2014/main" id="{C546C33A-808F-4D77-AE65-BA08C3D92C3D}"/>
              </a:ext>
            </a:extLst>
          </p:cNvPr>
          <p:cNvSpPr>
            <a:spLocks noGrp="1"/>
          </p:cNvSpPr>
          <p:nvPr>
            <p:ph idx="1"/>
          </p:nvPr>
        </p:nvSpPr>
        <p:spPr>
          <a:xfrm>
            <a:off x="6090574" y="801866"/>
            <a:ext cx="5306084" cy="5230634"/>
          </a:xfrm>
        </p:spPr>
        <p:txBody>
          <a:bodyPr anchor="ctr">
            <a:normAutofit/>
          </a:bodyPr>
          <a:lstStyle/>
          <a:p>
            <a:pPr marL="0" indent="0">
              <a:buNone/>
            </a:pPr>
            <a:r>
              <a:rPr lang="en-US" sz="3200" dirty="0">
                <a:solidFill>
                  <a:srgbClr val="000000"/>
                </a:solidFill>
              </a:rPr>
              <a:t>New CPT code </a:t>
            </a:r>
            <a:r>
              <a:rPr lang="en-US" sz="3200" b="1" dirty="0">
                <a:solidFill>
                  <a:srgbClr val="000000"/>
                </a:solidFill>
              </a:rPr>
              <a:t>53854</a:t>
            </a:r>
            <a:r>
              <a:rPr lang="en-US" sz="3200" dirty="0">
                <a:solidFill>
                  <a:srgbClr val="000000"/>
                </a:solidFill>
              </a:rPr>
              <a:t> was added to report a transurethral destruction of prostate tissue by radiofrequency generated water vapor thermotherapy.</a:t>
            </a:r>
          </a:p>
        </p:txBody>
      </p:sp>
    </p:spTree>
    <p:extLst>
      <p:ext uri="{BB962C8B-B14F-4D97-AF65-F5344CB8AC3E}">
        <p14:creationId xmlns:p14="http://schemas.microsoft.com/office/powerpoint/2010/main" val="25515478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201E9-1989-463B-B216-E5AC8E90703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67CA06-B58A-4578-B88B-735F61C24C4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9F0E6D1-7D83-4D84-8F3E-8DFBC8E91CED}"/>
              </a:ext>
            </a:extLst>
          </p:cNvPr>
          <p:cNvPicPr>
            <a:picLocks noChangeAspect="1"/>
          </p:cNvPicPr>
          <p:nvPr/>
        </p:nvPicPr>
        <p:blipFill>
          <a:blip r:embed="rId2"/>
          <a:stretch>
            <a:fillRect/>
          </a:stretch>
        </p:blipFill>
        <p:spPr>
          <a:xfrm>
            <a:off x="645727" y="0"/>
            <a:ext cx="10900545" cy="6858000"/>
          </a:xfrm>
          <a:prstGeom prst="rect">
            <a:avLst/>
          </a:prstGeom>
        </p:spPr>
      </p:pic>
    </p:spTree>
    <p:extLst>
      <p:ext uri="{BB962C8B-B14F-4D97-AF65-F5344CB8AC3E}">
        <p14:creationId xmlns:p14="http://schemas.microsoft.com/office/powerpoint/2010/main" val="29273449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C39FE2-5574-4058-BE99-6D26C4A148B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kern="1200">
                <a:solidFill>
                  <a:srgbClr val="FFFFFF"/>
                </a:solidFill>
                <a:latin typeface="+mj-lt"/>
                <a:ea typeface="+mj-ea"/>
                <a:cs typeface="+mj-cs"/>
              </a:rPr>
              <a:t>Vulvectomy Notes</a:t>
            </a: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Content Placeholder 3">
            <a:extLst>
              <a:ext uri="{FF2B5EF4-FFF2-40B4-BE49-F238E27FC236}">
                <a16:creationId xmlns:a16="http://schemas.microsoft.com/office/drawing/2014/main" id="{295EABB8-ED04-48D1-9D55-ED80430D0292}"/>
              </a:ext>
            </a:extLst>
          </p:cNvPr>
          <p:cNvPicPr>
            <a:picLocks noGrp="1" noChangeAspect="1"/>
          </p:cNvPicPr>
          <p:nvPr>
            <p:ph idx="1"/>
          </p:nvPr>
        </p:nvPicPr>
        <p:blipFill>
          <a:blip r:embed="rId2"/>
          <a:stretch>
            <a:fillRect/>
          </a:stretch>
        </p:blipFill>
        <p:spPr>
          <a:xfrm>
            <a:off x="5387922" y="492573"/>
            <a:ext cx="6085345" cy="5880796"/>
          </a:xfrm>
          <a:prstGeom prst="rect">
            <a:avLst/>
          </a:prstGeom>
        </p:spPr>
      </p:pic>
    </p:spTree>
    <p:extLst>
      <p:ext uri="{BB962C8B-B14F-4D97-AF65-F5344CB8AC3E}">
        <p14:creationId xmlns:p14="http://schemas.microsoft.com/office/powerpoint/2010/main" val="2699416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02F049-8BD4-41DD-9A83-73EEDA6CCE63}"/>
              </a:ext>
            </a:extLst>
          </p:cNvPr>
          <p:cNvPicPr>
            <a:picLocks noChangeAspect="1"/>
          </p:cNvPicPr>
          <p:nvPr/>
        </p:nvPicPr>
        <p:blipFill rotWithShape="1">
          <a:blip r:embed="rId2"/>
          <a:srcRect b="4255"/>
          <a:stretch/>
        </p:blipFill>
        <p:spPr>
          <a:xfrm>
            <a:off x="20" y="10"/>
            <a:ext cx="12191980" cy="6857990"/>
          </a:xfrm>
          <a:prstGeom prst="rect">
            <a:avLst/>
          </a:prstGeom>
        </p:spPr>
      </p:pic>
    </p:spTree>
    <p:extLst>
      <p:ext uri="{BB962C8B-B14F-4D97-AF65-F5344CB8AC3E}">
        <p14:creationId xmlns:p14="http://schemas.microsoft.com/office/powerpoint/2010/main" val="14302968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F9CFCE6-877F-4858-B8BD-2C52CA8AFB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213F8A0-12AE-4514-8372-0DD766EC28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B4EFE9E-9705-4C54-90F8-38A747FC7DAB}"/>
              </a:ext>
            </a:extLst>
          </p:cNvPr>
          <p:cNvPicPr>
            <a:picLocks noChangeAspect="1"/>
          </p:cNvPicPr>
          <p:nvPr/>
        </p:nvPicPr>
        <p:blipFill>
          <a:blip r:embed="rId2"/>
          <a:stretch>
            <a:fillRect/>
          </a:stretch>
        </p:blipFill>
        <p:spPr>
          <a:xfrm>
            <a:off x="6834103" y="643467"/>
            <a:ext cx="4303648" cy="5571066"/>
          </a:xfrm>
          <a:prstGeom prst="rect">
            <a:avLst/>
          </a:prstGeom>
        </p:spPr>
      </p:pic>
      <p:sp>
        <p:nvSpPr>
          <p:cNvPr id="12" name="Rectangle 11">
            <a:extLst>
              <a:ext uri="{FF2B5EF4-FFF2-40B4-BE49-F238E27FC236}">
                <a16:creationId xmlns:a16="http://schemas.microsoft.com/office/drawing/2014/main" id="{9EFF17D4-9A8C-4CE5-B096-D8CCD4400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0254F8B-8E2D-409E-A155-62B40A23847C}"/>
              </a:ext>
            </a:extLst>
          </p:cNvPr>
          <p:cNvPicPr>
            <a:picLocks noChangeAspect="1"/>
          </p:cNvPicPr>
          <p:nvPr/>
        </p:nvPicPr>
        <p:blipFill>
          <a:blip r:embed="rId3"/>
          <a:stretch>
            <a:fillRect/>
          </a:stretch>
        </p:blipFill>
        <p:spPr>
          <a:xfrm>
            <a:off x="935863" y="643467"/>
            <a:ext cx="4540417" cy="5571066"/>
          </a:xfrm>
          <a:prstGeom prst="rect">
            <a:avLst/>
          </a:prstGeom>
        </p:spPr>
      </p:pic>
    </p:spTree>
    <p:extLst>
      <p:ext uri="{BB962C8B-B14F-4D97-AF65-F5344CB8AC3E}">
        <p14:creationId xmlns:p14="http://schemas.microsoft.com/office/powerpoint/2010/main" val="95984069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C39FE2-5574-4058-BE99-6D26C4A148B7}"/>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b="1" dirty="0">
                <a:solidFill>
                  <a:srgbClr val="FFFFFF"/>
                </a:solidFill>
              </a:rPr>
              <a:t>Radiology Changes</a:t>
            </a:r>
            <a:endParaRPr lang="en-US" sz="4800" b="1" kern="1200" dirty="0">
              <a:solidFill>
                <a:srgbClr val="FFFFFF"/>
              </a:solidFill>
              <a:latin typeface="+mj-lt"/>
              <a:ea typeface="+mj-ea"/>
              <a:cs typeface="+mj-cs"/>
            </a:endParaRPr>
          </a:p>
        </p:txBody>
      </p:sp>
      <p:cxnSp>
        <p:nvCxnSpPr>
          <p:cNvPr id="11" name="Straight Connector 10">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718727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2"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5"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8"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7"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9"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4" name="Group 33">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5" name="Rectangle 34">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7" name="Rectangle 36">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Title 2">
            <a:extLst>
              <a:ext uri="{FF2B5EF4-FFF2-40B4-BE49-F238E27FC236}">
                <a16:creationId xmlns:a16="http://schemas.microsoft.com/office/drawing/2014/main" id="{7D029D11-D2CA-41A2-8F29-6084F42EE4B5}"/>
              </a:ext>
            </a:extLst>
          </p:cNvPr>
          <p:cNvSpPr>
            <a:spLocks noGrp="1"/>
          </p:cNvSpPr>
          <p:nvPr>
            <p:ph type="title"/>
          </p:nvPr>
        </p:nvSpPr>
        <p:spPr>
          <a:xfrm>
            <a:off x="904877" y="2415322"/>
            <a:ext cx="3451730" cy="2399869"/>
          </a:xfrm>
        </p:spPr>
        <p:txBody>
          <a:bodyPr>
            <a:normAutofit/>
          </a:bodyPr>
          <a:lstStyle/>
          <a:p>
            <a:pPr algn="ctr"/>
            <a:r>
              <a:rPr lang="en-US" sz="4000">
                <a:solidFill>
                  <a:srgbClr val="FFFFFF"/>
                </a:solidFill>
              </a:rPr>
              <a:t>Non-Image Guided Services</a:t>
            </a:r>
          </a:p>
        </p:txBody>
      </p:sp>
      <p:sp>
        <p:nvSpPr>
          <p:cNvPr id="4" name="Content Placeholder 3">
            <a:extLst>
              <a:ext uri="{FF2B5EF4-FFF2-40B4-BE49-F238E27FC236}">
                <a16:creationId xmlns:a16="http://schemas.microsoft.com/office/drawing/2014/main" id="{1D53D1DD-A081-4134-9FD8-A40DE89745EB}"/>
              </a:ext>
            </a:extLst>
          </p:cNvPr>
          <p:cNvSpPr>
            <a:spLocks noGrp="1"/>
          </p:cNvSpPr>
          <p:nvPr>
            <p:ph idx="1"/>
          </p:nvPr>
        </p:nvSpPr>
        <p:spPr>
          <a:xfrm>
            <a:off x="5120640" y="804672"/>
            <a:ext cx="6587172" cy="5248656"/>
          </a:xfrm>
        </p:spPr>
        <p:txBody>
          <a:bodyPr anchor="ctr">
            <a:normAutofit lnSpcReduction="10000"/>
          </a:bodyPr>
          <a:lstStyle/>
          <a:p>
            <a:pPr marL="0" indent="0">
              <a:buNone/>
            </a:pPr>
            <a:r>
              <a:rPr lang="en-US" dirty="0"/>
              <a:t>In addition, the new guidance warns practices that nonimage-guided tracking or localization – such as radar should not be reported with radiology codes. </a:t>
            </a:r>
          </a:p>
          <a:p>
            <a:endParaRPr lang="en-US" dirty="0"/>
          </a:p>
          <a:p>
            <a:pPr marL="457200" lvl="1" indent="0">
              <a:buNone/>
            </a:pPr>
            <a:r>
              <a:rPr lang="en-US" sz="2800" i="1" dirty="0"/>
              <a:t>According to CPT: - Imaging guidance should only be reported when an imaging modality (e.g., radiography, fluoroscopy, ultrasonography, magnetic resonance imaging, computed tomography, or nuclear medicine) is used and is appropriately documented the new guidance states.</a:t>
            </a:r>
          </a:p>
          <a:p>
            <a:endParaRPr lang="en-US" sz="2000" dirty="0"/>
          </a:p>
        </p:txBody>
      </p:sp>
    </p:spTree>
    <p:extLst>
      <p:ext uri="{BB962C8B-B14F-4D97-AF65-F5344CB8AC3E}">
        <p14:creationId xmlns:p14="http://schemas.microsoft.com/office/powerpoint/2010/main" val="23791362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5911E3A-C35B-4EF7-A355-B84E9A14A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E21ADB3D-AD65-44B4-847D-5E90E90A5D1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7513" y="0"/>
            <a:ext cx="12584114" cy="6853238"/>
            <a:chOff x="-417513" y="0"/>
            <a:chExt cx="12584114" cy="6853238"/>
          </a:xfrm>
        </p:grpSpPr>
        <p:sp>
          <p:nvSpPr>
            <p:cNvPr id="11" name="Freeform 5">
              <a:extLst>
                <a:ext uri="{FF2B5EF4-FFF2-40B4-BE49-F238E27FC236}">
                  <a16:creationId xmlns:a16="http://schemas.microsoft.com/office/drawing/2014/main" id="{CF580C70-814C-4845-B645-919BFFBD16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2" name="Freeform 6">
              <a:extLst>
                <a:ext uri="{FF2B5EF4-FFF2-40B4-BE49-F238E27FC236}">
                  <a16:creationId xmlns:a16="http://schemas.microsoft.com/office/drawing/2014/main" id="{34D7BF57-4CAA-45B2-9EF0-0AA1FCF70B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3" name="Freeform 7">
              <a:extLst>
                <a:ext uri="{FF2B5EF4-FFF2-40B4-BE49-F238E27FC236}">
                  <a16:creationId xmlns:a16="http://schemas.microsoft.com/office/drawing/2014/main" id="{7886F306-C03A-40C6-8FD5-DCE3D4595D6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4" name="Freeform 8">
              <a:extLst>
                <a:ext uri="{FF2B5EF4-FFF2-40B4-BE49-F238E27FC236}">
                  <a16:creationId xmlns:a16="http://schemas.microsoft.com/office/drawing/2014/main" id="{2FDC9A36-C7C3-47D7-A64E-ED25C47EC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5" name="Freeform 9">
              <a:extLst>
                <a:ext uri="{FF2B5EF4-FFF2-40B4-BE49-F238E27FC236}">
                  <a16:creationId xmlns:a16="http://schemas.microsoft.com/office/drawing/2014/main" id="{BB19BC37-158A-43DC-9A9E-E45CC71954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6" name="Freeform 10">
              <a:extLst>
                <a:ext uri="{FF2B5EF4-FFF2-40B4-BE49-F238E27FC236}">
                  <a16:creationId xmlns:a16="http://schemas.microsoft.com/office/drawing/2014/main" id="{077654CC-108F-48D5-B5E9-437F164F52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7" name="Freeform 11">
              <a:extLst>
                <a:ext uri="{FF2B5EF4-FFF2-40B4-BE49-F238E27FC236}">
                  <a16:creationId xmlns:a16="http://schemas.microsoft.com/office/drawing/2014/main" id="{A3CF3A63-1C1E-4E85-A78A-FDC16431E3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12">
              <a:extLst>
                <a:ext uri="{FF2B5EF4-FFF2-40B4-BE49-F238E27FC236}">
                  <a16:creationId xmlns:a16="http://schemas.microsoft.com/office/drawing/2014/main" id="{8740FC9A-72DD-4D9B-BA25-1CCED13524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13">
              <a:extLst>
                <a:ext uri="{FF2B5EF4-FFF2-40B4-BE49-F238E27FC236}">
                  <a16:creationId xmlns:a16="http://schemas.microsoft.com/office/drawing/2014/main" id="{7FBF5743-F2AE-4D0D-BCD1-01F7686D0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0" name="Freeform 14">
              <a:extLst>
                <a:ext uri="{FF2B5EF4-FFF2-40B4-BE49-F238E27FC236}">
                  <a16:creationId xmlns:a16="http://schemas.microsoft.com/office/drawing/2014/main" id="{CED32316-D4F7-4795-BBE0-DEBB60E27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15">
              <a:extLst>
                <a:ext uri="{FF2B5EF4-FFF2-40B4-BE49-F238E27FC236}">
                  <a16:creationId xmlns:a16="http://schemas.microsoft.com/office/drawing/2014/main" id="{583B23C9-B9B7-4E93-9538-CBE316F83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6">
              <a:extLst>
                <a:ext uri="{FF2B5EF4-FFF2-40B4-BE49-F238E27FC236}">
                  <a16:creationId xmlns:a16="http://schemas.microsoft.com/office/drawing/2014/main" id="{5B144260-9F2C-4ADB-A37C-1CFB4B428B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7">
              <a:extLst>
                <a:ext uri="{FF2B5EF4-FFF2-40B4-BE49-F238E27FC236}">
                  <a16:creationId xmlns:a16="http://schemas.microsoft.com/office/drawing/2014/main" id="{53FF918D-79D3-4F55-A68C-0DD5880DAB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8">
              <a:extLst>
                <a:ext uri="{FF2B5EF4-FFF2-40B4-BE49-F238E27FC236}">
                  <a16:creationId xmlns:a16="http://schemas.microsoft.com/office/drawing/2014/main" id="{B9FC1440-933F-44FE-8D77-4827DD0F9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9">
              <a:extLst>
                <a:ext uri="{FF2B5EF4-FFF2-40B4-BE49-F238E27FC236}">
                  <a16:creationId xmlns:a16="http://schemas.microsoft.com/office/drawing/2014/main" id="{0F67F308-A67C-4D2E-B081-59BB31D8E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20">
              <a:extLst>
                <a:ext uri="{FF2B5EF4-FFF2-40B4-BE49-F238E27FC236}">
                  <a16:creationId xmlns:a16="http://schemas.microsoft.com/office/drawing/2014/main" id="{80112F01-90EB-4AEC-A39C-5C6875FFB9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7" name="Freeform 21">
              <a:extLst>
                <a:ext uri="{FF2B5EF4-FFF2-40B4-BE49-F238E27FC236}">
                  <a16:creationId xmlns:a16="http://schemas.microsoft.com/office/drawing/2014/main" id="{893F6B05-90EB-4C75-A0F0-C7247553B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headEnd/>
              <a:tailEnd/>
            </a:ln>
            <a:extLst>
              <a:ext uri="{909E8E84-426E-40DD-AFC4-6F175D3DCCD1}">
                <a14:hiddenFill xmlns:a14="http://schemas.microsoft.com/office/drawing/2010/main">
                  <a:solidFill>
                    <a:srgbClr val="FFFFFF"/>
                  </a:solidFill>
                </a14:hiddenFill>
              </a:ext>
            </a:extLst>
          </p:spPr>
        </p:sp>
        <p:sp>
          <p:nvSpPr>
            <p:cNvPr id="28" name="Freeform 22">
              <a:extLst>
                <a:ext uri="{FF2B5EF4-FFF2-40B4-BE49-F238E27FC236}">
                  <a16:creationId xmlns:a16="http://schemas.microsoft.com/office/drawing/2014/main" id="{227B563B-E0C0-4D81-966D-B5E2DBAAE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23">
              <a:extLst>
                <a:ext uri="{FF2B5EF4-FFF2-40B4-BE49-F238E27FC236}">
                  <a16:creationId xmlns:a16="http://schemas.microsoft.com/office/drawing/2014/main" id="{130DF93D-D1FF-477A-BDCE-C8B01C3B47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24">
              <a:extLst>
                <a:ext uri="{FF2B5EF4-FFF2-40B4-BE49-F238E27FC236}">
                  <a16:creationId xmlns:a16="http://schemas.microsoft.com/office/drawing/2014/main" id="{44ED67A1-C6FE-4AC8-8473-11DAC03DCD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25">
              <a:extLst>
                <a:ext uri="{FF2B5EF4-FFF2-40B4-BE49-F238E27FC236}">
                  <a16:creationId xmlns:a16="http://schemas.microsoft.com/office/drawing/2014/main" id="{213A54F3-15FA-4C8F-8ABF-CE77E7219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grpSp>
        <p:nvGrpSpPr>
          <p:cNvPr id="33" name="Group 32">
            <a:extLst>
              <a:ext uri="{FF2B5EF4-FFF2-40B4-BE49-F238E27FC236}">
                <a16:creationId xmlns:a16="http://schemas.microsoft.com/office/drawing/2014/main" id="{5F8A7F7F-DD1A-4F41-98AC-B9CE2A620C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00144" y="1699589"/>
            <a:ext cx="3674476" cy="3470421"/>
            <a:chOff x="697883" y="1816768"/>
            <a:chExt cx="3674476" cy="3470421"/>
          </a:xfrm>
        </p:grpSpPr>
        <p:sp>
          <p:nvSpPr>
            <p:cNvPr id="34" name="Rectangle 33">
              <a:extLst>
                <a:ext uri="{FF2B5EF4-FFF2-40B4-BE49-F238E27FC236}">
                  <a16:creationId xmlns:a16="http://schemas.microsoft.com/office/drawing/2014/main" id="{CEF47228-EB7C-4EBA-BE01-DA6CB241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Isosceles Triangle 22">
              <a:extLst>
                <a:ext uri="{FF2B5EF4-FFF2-40B4-BE49-F238E27FC236}">
                  <a16:creationId xmlns:a16="http://schemas.microsoft.com/office/drawing/2014/main" id="{3D2FD25A-EFFD-4F5C-9258-981F5907DE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6" name="Rectangle 35">
              <a:extLst>
                <a:ext uri="{FF2B5EF4-FFF2-40B4-BE49-F238E27FC236}">
                  <a16:creationId xmlns:a16="http://schemas.microsoft.com/office/drawing/2014/main" id="{DCF573BC-A06F-4036-A3A8-9D07DDE622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a:extLst>
              <a:ext uri="{FF2B5EF4-FFF2-40B4-BE49-F238E27FC236}">
                <a16:creationId xmlns:a16="http://schemas.microsoft.com/office/drawing/2014/main" id="{862D1B10-1364-49E4-BD04-8A35AB5D7927}"/>
              </a:ext>
            </a:extLst>
          </p:cNvPr>
          <p:cNvSpPr>
            <a:spLocks noGrp="1"/>
          </p:cNvSpPr>
          <p:nvPr>
            <p:ph type="title"/>
          </p:nvPr>
        </p:nvSpPr>
        <p:spPr>
          <a:xfrm>
            <a:off x="867605" y="2202509"/>
            <a:ext cx="3451730" cy="2399869"/>
          </a:xfrm>
        </p:spPr>
        <p:txBody>
          <a:bodyPr>
            <a:normAutofit/>
          </a:bodyPr>
          <a:lstStyle/>
          <a:p>
            <a:pPr algn="ctr"/>
            <a:r>
              <a:rPr lang="en-US" sz="4000">
                <a:solidFill>
                  <a:srgbClr val="FFFFFF"/>
                </a:solidFill>
              </a:rPr>
              <a:t>Here It Is In Writing</a:t>
            </a:r>
            <a:endParaRPr lang="en-US" sz="4000" dirty="0">
              <a:solidFill>
                <a:srgbClr val="FFFFFF"/>
              </a:solidFill>
            </a:endParaRPr>
          </a:p>
        </p:txBody>
      </p:sp>
      <p:sp>
        <p:nvSpPr>
          <p:cNvPr id="3" name="Content Placeholder 2">
            <a:extLst>
              <a:ext uri="{FF2B5EF4-FFF2-40B4-BE49-F238E27FC236}">
                <a16:creationId xmlns:a16="http://schemas.microsoft.com/office/drawing/2014/main" id="{7C78000C-A651-4A10-ACB3-58A3B489C7FC}"/>
              </a:ext>
            </a:extLst>
          </p:cNvPr>
          <p:cNvSpPr>
            <a:spLocks noGrp="1"/>
          </p:cNvSpPr>
          <p:nvPr>
            <p:ph idx="1"/>
          </p:nvPr>
        </p:nvSpPr>
        <p:spPr>
          <a:xfrm>
            <a:off x="4695826" y="297656"/>
            <a:ext cx="7340600" cy="6654800"/>
          </a:xfrm>
        </p:spPr>
        <p:txBody>
          <a:bodyPr anchor="ctr">
            <a:normAutofit/>
          </a:bodyPr>
          <a:lstStyle/>
          <a:p>
            <a:pPr marL="0" indent="0">
              <a:buNone/>
            </a:pPr>
            <a:r>
              <a:rPr lang="en-US" sz="2400" dirty="0"/>
              <a:t>According to the supervision and interpretation, imaging guidance section, all imaging guidance codes require image documentation in the patient chart and a description of the image guidance in the procedure note.</a:t>
            </a:r>
          </a:p>
          <a:p>
            <a:pPr marL="0" indent="0">
              <a:buNone/>
            </a:pPr>
            <a:endParaRPr lang="en-US" sz="1000" dirty="0"/>
          </a:p>
          <a:p>
            <a:pPr marL="0" indent="0">
              <a:buNone/>
            </a:pPr>
            <a:r>
              <a:rPr lang="en-US" sz="2400" dirty="0"/>
              <a:t>Radiological supervision and interpretation (S &amp; I) documentation must include documentation in the patient’s “permanent record” and a procedure or separate image report “that includes written documentation of interpretive findings of information contained in the images and radiologic supervision of the service.”</a:t>
            </a:r>
          </a:p>
          <a:p>
            <a:pPr marL="0" indent="0">
              <a:buNone/>
            </a:pPr>
            <a:endParaRPr lang="en-US" sz="1000" dirty="0"/>
          </a:p>
          <a:p>
            <a:pPr marL="0" indent="0">
              <a:buNone/>
            </a:pPr>
            <a:r>
              <a:rPr lang="en-US" sz="2400" dirty="0"/>
              <a:t>In addition, new text in the written reports section states that for the purposes of descriptors for imaging services, the images “must contain anatomic information unique to the patient for which the imaging service is provided.”</a:t>
            </a:r>
          </a:p>
          <a:p>
            <a:endParaRPr lang="en-US" sz="2000" dirty="0"/>
          </a:p>
        </p:txBody>
      </p:sp>
    </p:spTree>
    <p:extLst>
      <p:ext uri="{BB962C8B-B14F-4D97-AF65-F5344CB8AC3E}">
        <p14:creationId xmlns:p14="http://schemas.microsoft.com/office/powerpoint/2010/main" val="3752775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Freeform: Shape 10">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518F76D-EA74-4365-991E-EACE731E0668}"/>
              </a:ext>
            </a:extLst>
          </p:cNvPr>
          <p:cNvPicPr>
            <a:picLocks noChangeAspect="1"/>
          </p:cNvPicPr>
          <p:nvPr/>
        </p:nvPicPr>
        <p:blipFill>
          <a:blip r:embed="rId3"/>
          <a:stretch>
            <a:fillRect/>
          </a:stretch>
        </p:blipFill>
        <p:spPr>
          <a:xfrm>
            <a:off x="2871515" y="2073794"/>
            <a:ext cx="6773696" cy="1744226"/>
          </a:xfrm>
          <a:prstGeom prst="rect">
            <a:avLst/>
          </a:prstGeom>
        </p:spPr>
      </p:pic>
    </p:spTree>
    <p:extLst>
      <p:ext uri="{BB962C8B-B14F-4D97-AF65-F5344CB8AC3E}">
        <p14:creationId xmlns:p14="http://schemas.microsoft.com/office/powerpoint/2010/main" val="3391192786"/>
      </p:ext>
    </p:extLst>
  </p:cSld>
  <p:clrMapOvr>
    <a:masterClrMapping/>
  </p:clrMapOvr>
  <p:transition>
    <p:random/>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0C9220A-7C36-4B6E-BB52-09C6C8A63A6F}"/>
              </a:ext>
            </a:extLst>
          </p:cNvPr>
          <p:cNvSpPr>
            <a:spLocks noGrp="1"/>
          </p:cNvSpPr>
          <p:nvPr>
            <p:ph type="title"/>
          </p:nvPr>
        </p:nvSpPr>
        <p:spPr>
          <a:xfrm>
            <a:off x="3043403" y="752227"/>
            <a:ext cx="6105194" cy="2031055"/>
          </a:xfrm>
        </p:spPr>
        <p:txBody>
          <a:bodyPr vert="horz" lIns="91440" tIns="45720" rIns="91440" bIns="45720" rtlCol="0" anchor="b">
            <a:normAutofit/>
          </a:bodyPr>
          <a:lstStyle/>
          <a:p>
            <a:pPr algn="ctr"/>
            <a:r>
              <a:rPr lang="en-US" sz="6000" kern="1200" dirty="0">
                <a:solidFill>
                  <a:srgbClr val="FFFFFF"/>
                </a:solidFill>
                <a:latin typeface="+mj-lt"/>
                <a:ea typeface="+mj-ea"/>
                <a:cs typeface="+mj-cs"/>
              </a:rPr>
              <a:t>MRE</a:t>
            </a:r>
          </a:p>
        </p:txBody>
      </p:sp>
      <p:sp>
        <p:nvSpPr>
          <p:cNvPr id="3" name="Content Placeholder 2">
            <a:extLst>
              <a:ext uri="{FF2B5EF4-FFF2-40B4-BE49-F238E27FC236}">
                <a16:creationId xmlns:a16="http://schemas.microsoft.com/office/drawing/2014/main" id="{A8391533-18F7-4622-9613-DCF82BF02B01}"/>
              </a:ext>
            </a:extLst>
          </p:cNvPr>
          <p:cNvSpPr>
            <a:spLocks noGrp="1"/>
          </p:cNvSpPr>
          <p:nvPr>
            <p:ph idx="1"/>
          </p:nvPr>
        </p:nvSpPr>
        <p:spPr>
          <a:xfrm>
            <a:off x="3134268" y="2995218"/>
            <a:ext cx="6105194" cy="682079"/>
          </a:xfrm>
        </p:spPr>
        <p:txBody>
          <a:bodyPr vert="horz" lIns="91440" tIns="45720" rIns="91440" bIns="45720" rtlCol="0">
            <a:noAutofit/>
          </a:bodyPr>
          <a:lstStyle/>
          <a:p>
            <a:pPr marL="0" indent="0" algn="ctr">
              <a:buNone/>
            </a:pPr>
            <a:r>
              <a:rPr lang="en-US" sz="3600" kern="1200" dirty="0">
                <a:solidFill>
                  <a:srgbClr val="FFFFFF"/>
                </a:solidFill>
                <a:latin typeface="+mn-lt"/>
                <a:ea typeface="+mn-ea"/>
                <a:cs typeface="+mn-cs"/>
              </a:rPr>
              <a:t>New CPT code 76391 is used to report Magnetic Resonance (vibration) Elastography.</a:t>
            </a:r>
          </a:p>
        </p:txBody>
      </p:sp>
    </p:spTree>
    <p:extLst>
      <p:ext uri="{BB962C8B-B14F-4D97-AF65-F5344CB8AC3E}">
        <p14:creationId xmlns:p14="http://schemas.microsoft.com/office/powerpoint/2010/main" val="16231955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5B336162-B533-4EFE-8BB3-8EBB4A5E3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314384" cy="6858000"/>
          </a:xfrm>
          <a:prstGeom prst="rect">
            <a:avLst/>
          </a:prstGeom>
          <a:solidFill>
            <a:srgbClr val="D0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D1C39E-B65D-494F-A160-5903EFA09625}"/>
              </a:ext>
            </a:extLst>
          </p:cNvPr>
          <p:cNvSpPr>
            <a:spLocks noGrp="1"/>
          </p:cNvSpPr>
          <p:nvPr>
            <p:ph type="title"/>
          </p:nvPr>
        </p:nvSpPr>
        <p:spPr>
          <a:xfrm>
            <a:off x="829781" y="2745736"/>
            <a:ext cx="3698803" cy="1366528"/>
          </a:xfrm>
          <a:solidFill>
            <a:srgbClr val="FFFFFF"/>
          </a:solidFill>
          <a:ln w="25400" cap="sq">
            <a:solidFill>
              <a:srgbClr val="404040"/>
            </a:solidFill>
            <a:miter lim="800000"/>
          </a:ln>
        </p:spPr>
        <p:txBody>
          <a:bodyPr>
            <a:normAutofit/>
          </a:bodyPr>
          <a:lstStyle/>
          <a:p>
            <a:pPr algn="ctr"/>
            <a:r>
              <a:rPr lang="en-US" sz="3200" b="1" dirty="0">
                <a:solidFill>
                  <a:srgbClr val="262626"/>
                </a:solidFill>
              </a:rPr>
              <a:t>USE - Ultrasound</a:t>
            </a:r>
          </a:p>
        </p:txBody>
      </p:sp>
      <p:sp>
        <p:nvSpPr>
          <p:cNvPr id="3" name="Content Placeholder 2">
            <a:extLst>
              <a:ext uri="{FF2B5EF4-FFF2-40B4-BE49-F238E27FC236}">
                <a16:creationId xmlns:a16="http://schemas.microsoft.com/office/drawing/2014/main" id="{FD3BF1F7-A04F-4F77-9B4A-2AEBCFECFA25}"/>
              </a:ext>
            </a:extLst>
          </p:cNvPr>
          <p:cNvSpPr>
            <a:spLocks noGrp="1"/>
          </p:cNvSpPr>
          <p:nvPr>
            <p:ph idx="1"/>
          </p:nvPr>
        </p:nvSpPr>
        <p:spPr>
          <a:xfrm>
            <a:off x="6049182" y="802638"/>
            <a:ext cx="5408696" cy="5252722"/>
          </a:xfrm>
        </p:spPr>
        <p:txBody>
          <a:bodyPr anchor="ctr">
            <a:normAutofit/>
          </a:bodyPr>
          <a:lstStyle/>
          <a:p>
            <a:pPr marL="0" indent="0">
              <a:buNone/>
            </a:pPr>
            <a:r>
              <a:rPr lang="en-US" sz="3200" dirty="0"/>
              <a:t>New codes were established for ultrasound elastography, CPT 76981-76983.  These new codes distinguish reporting, per organ, first target lesion and each additional target lesion.  Magnetic resonance elastography is new diagnostic imaging technology.</a:t>
            </a:r>
          </a:p>
        </p:txBody>
      </p:sp>
    </p:spTree>
    <p:extLst>
      <p:ext uri="{BB962C8B-B14F-4D97-AF65-F5344CB8AC3E}">
        <p14:creationId xmlns:p14="http://schemas.microsoft.com/office/powerpoint/2010/main" val="3184889005"/>
      </p:ext>
    </p:extLst>
  </p:cSld>
  <p:clrMapOvr>
    <a:overrideClrMapping bg1="dk1" tx1="lt1" bg2="dk2" tx2="lt2" accent1="accent1" accent2="accent2" accent3="accent3" accent4="accent4" accent5="accent5" accent6="accent6" hlink="hlink" folHlink="folHlink"/>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39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ADB2CD7-4CE8-4109-BAD7-F628E64C4188}"/>
              </a:ext>
            </a:extLst>
          </p:cNvPr>
          <p:cNvPicPr>
            <a:picLocks noChangeAspect="1"/>
          </p:cNvPicPr>
          <p:nvPr/>
        </p:nvPicPr>
        <p:blipFill>
          <a:blip r:embed="rId2"/>
          <a:stretch>
            <a:fillRect/>
          </a:stretch>
        </p:blipFill>
        <p:spPr>
          <a:xfrm>
            <a:off x="2381956" y="643467"/>
            <a:ext cx="7428088" cy="5571066"/>
          </a:xfrm>
          <a:prstGeom prst="rect">
            <a:avLst/>
          </a:prstGeom>
        </p:spPr>
      </p:pic>
    </p:spTree>
    <p:extLst>
      <p:ext uri="{BB962C8B-B14F-4D97-AF65-F5344CB8AC3E}">
        <p14:creationId xmlns:p14="http://schemas.microsoft.com/office/powerpoint/2010/main" val="257468945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F4B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605C03-0CAA-4A19-BED0-50395034B1B7}"/>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Cancer is harder than surrounding tissue</a:t>
            </a:r>
          </a:p>
        </p:txBody>
      </p:sp>
      <p:pic>
        <p:nvPicPr>
          <p:cNvPr id="7" name="Content Placeholder 3">
            <a:extLst>
              <a:ext uri="{FF2B5EF4-FFF2-40B4-BE49-F238E27FC236}">
                <a16:creationId xmlns:a16="http://schemas.microsoft.com/office/drawing/2014/main" id="{7B816556-47E2-419B-B4CA-BFC958024176}"/>
              </a:ext>
            </a:extLst>
          </p:cNvPr>
          <p:cNvPicPr>
            <a:picLocks noGrp="1" noChangeAspect="1"/>
          </p:cNvPicPr>
          <p:nvPr>
            <p:ph idx="1"/>
          </p:nvPr>
        </p:nvPicPr>
        <p:blipFill>
          <a:blip r:embed="rId2"/>
          <a:stretch>
            <a:fillRect/>
          </a:stretch>
        </p:blipFill>
        <p:spPr>
          <a:xfrm>
            <a:off x="4800600" y="286982"/>
            <a:ext cx="4165600" cy="6201421"/>
          </a:xfrm>
          <a:prstGeom prst="rect">
            <a:avLst/>
          </a:prstGeom>
        </p:spPr>
      </p:pic>
    </p:spTree>
    <p:extLst>
      <p:ext uri="{BB962C8B-B14F-4D97-AF65-F5344CB8AC3E}">
        <p14:creationId xmlns:p14="http://schemas.microsoft.com/office/powerpoint/2010/main" val="114339441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21909BC-3AA3-4812-95B5-4882680C218F}"/>
              </a:ext>
            </a:extLst>
          </p:cNvPr>
          <p:cNvSpPr>
            <a:spLocks noGrp="1"/>
          </p:cNvSpPr>
          <p:nvPr>
            <p:ph type="title"/>
          </p:nvPr>
        </p:nvSpPr>
        <p:spPr>
          <a:xfrm>
            <a:off x="6094105" y="802955"/>
            <a:ext cx="4977976" cy="1454051"/>
          </a:xfrm>
        </p:spPr>
        <p:txBody>
          <a:bodyPr>
            <a:normAutofit/>
          </a:bodyPr>
          <a:lstStyle/>
          <a:p>
            <a:r>
              <a:rPr lang="en-US" b="1">
                <a:solidFill>
                  <a:srgbClr val="000000"/>
                </a:solidFill>
              </a:rPr>
              <a:t>Microbubble</a:t>
            </a:r>
          </a:p>
        </p:txBody>
      </p:sp>
      <p:sp>
        <p:nvSpPr>
          <p:cNvPr id="14"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Graphic 6" descr="Magnifying glass">
            <a:extLst>
              <a:ext uri="{FF2B5EF4-FFF2-40B4-BE49-F238E27FC236}">
                <a16:creationId xmlns:a16="http://schemas.microsoft.com/office/drawing/2014/main" id="{9DCF3E8A-EADE-46A6-9C51-7BEBFBA9AA1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50254" y="1629089"/>
            <a:ext cx="3620021" cy="3620021"/>
          </a:xfrm>
          <a:prstGeom prst="rect">
            <a:avLst/>
          </a:prstGeom>
        </p:spPr>
      </p:pic>
      <p:sp>
        <p:nvSpPr>
          <p:cNvPr id="3" name="Content Placeholder 2">
            <a:extLst>
              <a:ext uri="{FF2B5EF4-FFF2-40B4-BE49-F238E27FC236}">
                <a16:creationId xmlns:a16="http://schemas.microsoft.com/office/drawing/2014/main" id="{046B6CBE-CDD5-4910-86E8-7226DB1E7492}"/>
              </a:ext>
            </a:extLst>
          </p:cNvPr>
          <p:cNvSpPr>
            <a:spLocks noGrp="1"/>
          </p:cNvSpPr>
          <p:nvPr>
            <p:ph idx="1"/>
          </p:nvPr>
        </p:nvSpPr>
        <p:spPr>
          <a:xfrm>
            <a:off x="6065128" y="2257006"/>
            <a:ext cx="5614875" cy="3639289"/>
          </a:xfrm>
        </p:spPr>
        <p:txBody>
          <a:bodyPr anchor="ctr">
            <a:noAutofit/>
          </a:bodyPr>
          <a:lstStyle/>
          <a:p>
            <a:pPr marL="0" indent="0">
              <a:buNone/>
            </a:pPr>
            <a:r>
              <a:rPr lang="en-US" sz="3600" dirty="0">
                <a:solidFill>
                  <a:srgbClr val="000000"/>
                </a:solidFill>
              </a:rPr>
              <a:t>Two new CPT codes 76978-76979 are used to report ultrasound procedures that use dynamic microbubble-sonographic contrast with targeted ultrasound to evaluation lesions.</a:t>
            </a:r>
          </a:p>
        </p:txBody>
      </p:sp>
    </p:spTree>
    <p:extLst>
      <p:ext uri="{BB962C8B-B14F-4D97-AF65-F5344CB8AC3E}">
        <p14:creationId xmlns:p14="http://schemas.microsoft.com/office/powerpoint/2010/main" val="25933490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A47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D89CB48-CAAB-4837-B3A3-A9D1060B4203}"/>
              </a:ext>
            </a:extLst>
          </p:cNvPr>
          <p:cNvPicPr>
            <a:picLocks noChangeAspect="1"/>
          </p:cNvPicPr>
          <p:nvPr/>
        </p:nvPicPr>
        <p:blipFill>
          <a:blip r:embed="rId2"/>
          <a:stretch>
            <a:fillRect/>
          </a:stretch>
        </p:blipFill>
        <p:spPr>
          <a:xfrm>
            <a:off x="3163860" y="643467"/>
            <a:ext cx="5864280" cy="5571066"/>
          </a:xfrm>
          <a:prstGeom prst="rect">
            <a:avLst/>
          </a:prstGeom>
        </p:spPr>
      </p:pic>
    </p:spTree>
    <p:extLst>
      <p:ext uri="{BB962C8B-B14F-4D97-AF65-F5344CB8AC3E}">
        <p14:creationId xmlns:p14="http://schemas.microsoft.com/office/powerpoint/2010/main" val="4404341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0572" cy="6858000"/>
          </a:xfrm>
          <a:prstGeom prst="rect">
            <a:avLst/>
          </a:prstGeom>
          <a:gradFill>
            <a:gsLst>
              <a:gs pos="0">
                <a:schemeClr val="accent6">
                  <a:lumMod val="90000"/>
                </a:schemeClr>
              </a:gs>
              <a:gs pos="25000">
                <a:schemeClr val="accent6">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D396341-0F49-4D7D-98E8-0105DE57241C}"/>
              </a:ext>
            </a:extLst>
          </p:cNvPr>
          <p:cNvSpPr>
            <a:spLocks noGrp="1"/>
          </p:cNvSpPr>
          <p:nvPr>
            <p:ph type="title"/>
          </p:nvPr>
        </p:nvSpPr>
        <p:spPr>
          <a:xfrm>
            <a:off x="640079" y="2053641"/>
            <a:ext cx="3669161" cy="2760098"/>
          </a:xfrm>
        </p:spPr>
        <p:txBody>
          <a:bodyPr>
            <a:normAutofit/>
          </a:bodyPr>
          <a:lstStyle/>
          <a:p>
            <a:r>
              <a:rPr lang="en-US" b="1">
                <a:solidFill>
                  <a:srgbClr val="FFFFFF"/>
                </a:solidFill>
              </a:rPr>
              <a:t>Breast MRI Procedures</a:t>
            </a:r>
          </a:p>
        </p:txBody>
      </p:sp>
      <p:sp>
        <p:nvSpPr>
          <p:cNvPr id="3" name="Content Placeholder 2">
            <a:extLst>
              <a:ext uri="{FF2B5EF4-FFF2-40B4-BE49-F238E27FC236}">
                <a16:creationId xmlns:a16="http://schemas.microsoft.com/office/drawing/2014/main" id="{5BEFDF14-6709-4D03-B2BA-487E4F893DA5}"/>
              </a:ext>
            </a:extLst>
          </p:cNvPr>
          <p:cNvSpPr>
            <a:spLocks noGrp="1"/>
          </p:cNvSpPr>
          <p:nvPr>
            <p:ph idx="1"/>
          </p:nvPr>
        </p:nvSpPr>
        <p:spPr>
          <a:xfrm>
            <a:off x="6090574" y="801866"/>
            <a:ext cx="5306084" cy="5230634"/>
          </a:xfrm>
        </p:spPr>
        <p:txBody>
          <a:bodyPr anchor="ctr">
            <a:normAutofit/>
          </a:bodyPr>
          <a:lstStyle/>
          <a:p>
            <a:pPr marL="0" indent="0">
              <a:buNone/>
            </a:pPr>
            <a:r>
              <a:rPr lang="en-US" sz="3200" dirty="0">
                <a:solidFill>
                  <a:srgbClr val="000000"/>
                </a:solidFill>
              </a:rPr>
              <a:t>CPT codes 77058 and 77059 were deleted.</a:t>
            </a:r>
          </a:p>
          <a:p>
            <a:pPr marL="0" indent="0">
              <a:buNone/>
            </a:pPr>
            <a:r>
              <a:rPr lang="en-US" sz="3200" dirty="0">
                <a:solidFill>
                  <a:srgbClr val="000000"/>
                </a:solidFill>
              </a:rPr>
              <a:t>Four new breast MRI procedures were added (77046-77049). Codes are selected based on laterality (unilateral vs. bilateral) and with or without contrast material.  </a:t>
            </a:r>
          </a:p>
        </p:txBody>
      </p:sp>
    </p:spTree>
    <p:extLst>
      <p:ext uri="{BB962C8B-B14F-4D97-AF65-F5344CB8AC3E}">
        <p14:creationId xmlns:p14="http://schemas.microsoft.com/office/powerpoint/2010/main" val="3682733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46B4677-EBBD-49B4-92B8-8DF475720524}"/>
              </a:ext>
            </a:extLst>
          </p:cNvPr>
          <p:cNvSpPr>
            <a:spLocks noGrp="1"/>
          </p:cNvSpPr>
          <p:nvPr>
            <p:ph type="title"/>
          </p:nvPr>
        </p:nvSpPr>
        <p:spPr>
          <a:xfrm>
            <a:off x="863029" y="1012004"/>
            <a:ext cx="3416158" cy="4795408"/>
          </a:xfrm>
        </p:spPr>
        <p:txBody>
          <a:bodyPr>
            <a:normAutofit/>
          </a:bodyPr>
          <a:lstStyle/>
          <a:p>
            <a:r>
              <a:rPr lang="en-US">
                <a:solidFill>
                  <a:srgbClr val="FFFFFF"/>
                </a:solidFill>
              </a:rPr>
              <a:t>Breast MRI Images</a:t>
            </a:r>
          </a:p>
        </p:txBody>
      </p:sp>
      <p:graphicFrame>
        <p:nvGraphicFramePr>
          <p:cNvPr id="5" name="Content Placeholder 2">
            <a:extLst>
              <a:ext uri="{FF2B5EF4-FFF2-40B4-BE49-F238E27FC236}">
                <a16:creationId xmlns:a16="http://schemas.microsoft.com/office/drawing/2014/main" id="{A23A1370-5EBA-478E-AC90-09FFB82C769D}"/>
              </a:ext>
            </a:extLst>
          </p:cNvPr>
          <p:cNvGraphicFramePr>
            <a:graphicFrameLocks noGrp="1"/>
          </p:cNvGraphicFramePr>
          <p:nvPr>
            <p:ph idx="1"/>
            <p:extLst>
              <p:ext uri="{D42A27DB-BD31-4B8C-83A1-F6EECF244321}">
                <p14:modId xmlns:p14="http://schemas.microsoft.com/office/powerpoint/2010/main" val="3506755106"/>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668738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Content Placeholder 3">
            <a:extLst>
              <a:ext uri="{FF2B5EF4-FFF2-40B4-BE49-F238E27FC236}">
                <a16:creationId xmlns:a16="http://schemas.microsoft.com/office/drawing/2014/main" id="{60C53885-5393-49B2-B077-9C69DDFA00AB}"/>
              </a:ext>
            </a:extLst>
          </p:cNvPr>
          <p:cNvPicPr>
            <a:picLocks noGrp="1" noChangeAspect="1"/>
          </p:cNvPicPr>
          <p:nvPr>
            <p:ph idx="1"/>
          </p:nvPr>
        </p:nvPicPr>
        <p:blipFill rotWithShape="1">
          <a:blip r:embed="rId2"/>
          <a:srcRect t="5957" b="1451"/>
          <a:stretch/>
        </p:blipFill>
        <p:spPr>
          <a:xfrm>
            <a:off x="20" y="10"/>
            <a:ext cx="12191980" cy="6857990"/>
          </a:xfrm>
          <a:prstGeom prst="rect">
            <a:avLst/>
          </a:prstGeom>
        </p:spPr>
      </p:pic>
    </p:spTree>
    <p:extLst>
      <p:ext uri="{BB962C8B-B14F-4D97-AF65-F5344CB8AC3E}">
        <p14:creationId xmlns:p14="http://schemas.microsoft.com/office/powerpoint/2010/main" val="33400517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5" name="Rectangle 70">
            <a:extLst>
              <a:ext uri="{FF2B5EF4-FFF2-40B4-BE49-F238E27FC236}">
                <a16:creationId xmlns:a16="http://schemas.microsoft.com/office/drawing/2014/main" id="{AB45A142-4255-493C-8284-5D566C121B1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296" name="Straight Connector 72">
            <a:extLst>
              <a:ext uri="{FF2B5EF4-FFF2-40B4-BE49-F238E27FC236}">
                <a16:creationId xmlns:a16="http://schemas.microsoft.com/office/drawing/2014/main" id="{38FB9660-F42F-4313-BBC4-47C007FE484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a:extLst>
              <a:ext uri="{FF2B5EF4-FFF2-40B4-BE49-F238E27FC236}">
                <a16:creationId xmlns:a16="http://schemas.microsoft.com/office/drawing/2014/main" id="{74063A5E-5BDD-4F84-8782-5ABB915558D0}"/>
              </a:ext>
            </a:extLst>
          </p:cNvPr>
          <p:cNvSpPr>
            <a:spLocks noGrp="1" noChangeArrowheads="1"/>
          </p:cNvSpPr>
          <p:nvPr>
            <p:ph type="title"/>
          </p:nvPr>
        </p:nvSpPr>
        <p:spPr>
          <a:xfrm>
            <a:off x="674237" y="914400"/>
            <a:ext cx="3657600" cy="2887579"/>
          </a:xfrm>
        </p:spPr>
        <p:txBody>
          <a:bodyPr vert="horz" lIns="91440" tIns="45720" rIns="91440" bIns="45720" rtlCol="0" anchor="b">
            <a:normAutofit/>
          </a:bodyPr>
          <a:lstStyle/>
          <a:p>
            <a:pPr algn="ctr" fontAlgn="auto">
              <a:spcAft>
                <a:spcPts val="0"/>
              </a:spcAft>
              <a:defRPr/>
            </a:pPr>
            <a:r>
              <a:rPr lang="en-US" altLang="en-US" sz="4800" b="1" kern="1200" dirty="0">
                <a:solidFill>
                  <a:schemeClr val="bg1"/>
                </a:solidFill>
                <a:latin typeface="+mj-lt"/>
                <a:ea typeface="+mj-ea"/>
                <a:cs typeface="+mj-cs"/>
              </a:rPr>
              <a:t>Pathology Changes</a:t>
            </a:r>
          </a:p>
        </p:txBody>
      </p:sp>
    </p:spTree>
    <p:extLst>
      <p:ext uri="{BB962C8B-B14F-4D97-AF65-F5344CB8AC3E}">
        <p14:creationId xmlns:p14="http://schemas.microsoft.com/office/powerpoint/2010/main" val="21849248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7 MIPS and Payment Reform Handout - recorded one" id="{080B44C8-48A3-46B4-BE93-EEC8D9756E67}" vid="{63027755-BDE1-4B71-A4B6-8DFB5BEE4BD1}"/>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4252</Words>
  <Application>Microsoft Office PowerPoint</Application>
  <PresentationFormat>Widescreen</PresentationFormat>
  <Paragraphs>264</Paragraphs>
  <Slides>122</Slides>
  <Notes>1</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122</vt:i4>
      </vt:variant>
    </vt:vector>
  </HeadingPairs>
  <TitlesOfParts>
    <vt:vector size="132" baseType="lpstr">
      <vt:lpstr>Arial</vt:lpstr>
      <vt:lpstr>Calibri</vt:lpstr>
      <vt:lpstr>Calibri Light</vt:lpstr>
      <vt:lpstr>Gill Sans MT</vt:lpstr>
      <vt:lpstr>Impact</vt:lpstr>
      <vt:lpstr>Tahoma</vt:lpstr>
      <vt:lpstr>Office Theme</vt:lpstr>
      <vt:lpstr>2_Office Theme</vt:lpstr>
      <vt:lpstr>3_Office Theme</vt:lpstr>
      <vt:lpstr>1_Office Theme</vt:lpstr>
      <vt:lpstr>2019 CPT and ICD-10 Update</vt:lpstr>
      <vt:lpstr>PowerPoint Presentation</vt:lpstr>
      <vt:lpstr>Topics </vt:lpstr>
      <vt:lpstr>QPP and MACRA</vt:lpstr>
      <vt:lpstr>Some Miscellaneous Issues First</vt:lpstr>
      <vt:lpstr>QPP and MIPS</vt:lpstr>
      <vt:lpstr>QPP and MIPS</vt:lpstr>
      <vt:lpstr>PowerPoint Presentation</vt:lpstr>
      <vt:lpstr>PowerPoint Presentation</vt:lpstr>
      <vt:lpstr>PowerPoint Presentation</vt:lpstr>
      <vt:lpstr>PowerPoint Presentation</vt:lpstr>
      <vt:lpstr>2019 E/M Update from CMS</vt:lpstr>
      <vt:lpstr>PowerPoint Presentation</vt:lpstr>
      <vt:lpstr>Chief Complaint and HPI</vt:lpstr>
      <vt:lpstr>Review and Validated</vt:lpstr>
      <vt:lpstr>Teaching Physicians and Residents</vt:lpstr>
      <vt:lpstr>New HCPCS Codes for 2019</vt:lpstr>
      <vt:lpstr>PowerPoint Presentation</vt:lpstr>
      <vt:lpstr>G2012</vt:lpstr>
      <vt:lpstr>G2010</vt:lpstr>
      <vt:lpstr>Definitions</vt:lpstr>
      <vt:lpstr>2021 Changes</vt:lpstr>
      <vt:lpstr>PowerPoint Presentation</vt:lpstr>
      <vt:lpstr>PowerPoint Presentation</vt:lpstr>
      <vt:lpstr>2021 Changes</vt:lpstr>
      <vt:lpstr>2021 Changes</vt:lpstr>
      <vt:lpstr>2021 Changes</vt:lpstr>
      <vt:lpstr>2021 Changes</vt:lpstr>
      <vt:lpstr>2021 Changes</vt:lpstr>
      <vt:lpstr>2019 CPT and ICD-10 Updates</vt:lpstr>
      <vt:lpstr>CPT Changes 2019</vt:lpstr>
      <vt:lpstr>Modifier 63 Changes</vt:lpstr>
      <vt:lpstr>Modifier 63 – Appendix F</vt:lpstr>
      <vt:lpstr>EM Coding Changes</vt:lpstr>
      <vt:lpstr>CCRPM</vt:lpstr>
      <vt:lpstr>CCRPM</vt:lpstr>
      <vt:lpstr>Remote Monitoring</vt:lpstr>
      <vt:lpstr>Remote Monitoring</vt:lpstr>
      <vt:lpstr>99091</vt:lpstr>
      <vt:lpstr>Differences</vt:lpstr>
      <vt:lpstr>More to Come…</vt:lpstr>
      <vt:lpstr>Fee Data</vt:lpstr>
      <vt:lpstr>Physician-Led Chronic Care Management (CCM) </vt:lpstr>
      <vt:lpstr>Interprofessional Consults</vt:lpstr>
      <vt:lpstr>Interprofessional Consults</vt:lpstr>
      <vt:lpstr>Interprofessional Consults</vt:lpstr>
      <vt:lpstr>Surgery Changes</vt:lpstr>
      <vt:lpstr>New for 2019</vt:lpstr>
      <vt:lpstr>FNAB and a Core Needle Biopsy (CNB)</vt:lpstr>
      <vt:lpstr>2019  FNAB Codes</vt:lpstr>
      <vt:lpstr>PowerPoint Presentation</vt:lpstr>
      <vt:lpstr>Allowables</vt:lpstr>
      <vt:lpstr>Biopsy Codes Deleted</vt:lpstr>
      <vt:lpstr>PowerPoint Presentation</vt:lpstr>
      <vt:lpstr>PowerPoint Presentation</vt:lpstr>
      <vt:lpstr>Allowables</vt:lpstr>
      <vt:lpstr>Arthrography</vt:lpstr>
      <vt:lpstr>Arthrography Change for Common Code</vt:lpstr>
      <vt:lpstr>Fluoroscopic Needle Guidance</vt:lpstr>
      <vt:lpstr>Allografts</vt:lpstr>
      <vt:lpstr>PowerPoint Presentation</vt:lpstr>
      <vt:lpstr>Pacemaker Changes</vt:lpstr>
      <vt:lpstr>PowerPoint Presentation</vt:lpstr>
      <vt:lpstr>PowerPoint Presentation</vt:lpstr>
      <vt:lpstr>PowerPoint Presentation</vt:lpstr>
      <vt:lpstr>Aortic Procedure</vt:lpstr>
      <vt:lpstr>In layman's terms it means that they will take out his diseased aortic valve and replace with his own pulmonary valve</vt:lpstr>
      <vt:lpstr>PowerPoint Presentation</vt:lpstr>
      <vt:lpstr>Definition of Central Venous Access Device</vt:lpstr>
      <vt:lpstr>Vascular Access</vt:lpstr>
      <vt:lpstr>Imaging Assistance with Central Lines</vt:lpstr>
      <vt:lpstr>New PICC Line Including Imaging</vt:lpstr>
      <vt:lpstr>Revised PICC Line Including Imaging</vt:lpstr>
      <vt:lpstr>Imaging Assistance with PICC Lines</vt:lpstr>
      <vt:lpstr>Midline Catheter</vt:lpstr>
      <vt:lpstr>PowerPoint Presentation</vt:lpstr>
      <vt:lpstr>New Code for Excision of Lymph Node(s)</vt:lpstr>
      <vt:lpstr>Gastrostomy Tube Placement</vt:lpstr>
      <vt:lpstr>PowerPoint Presentation</vt:lpstr>
      <vt:lpstr>Dilation of Percutaneous Genitourinary Tract</vt:lpstr>
      <vt:lpstr>PowerPoint Presentation</vt:lpstr>
      <vt:lpstr>Transurethral Destruction of Prostate</vt:lpstr>
      <vt:lpstr>PowerPoint Presentation</vt:lpstr>
      <vt:lpstr>Vulvectomy Notes</vt:lpstr>
      <vt:lpstr>PowerPoint Presentation</vt:lpstr>
      <vt:lpstr>PowerPoint Presentation</vt:lpstr>
      <vt:lpstr>Radiology Changes</vt:lpstr>
      <vt:lpstr>Non-Image Guided Services</vt:lpstr>
      <vt:lpstr>Here It Is In Writing</vt:lpstr>
      <vt:lpstr>MRE</vt:lpstr>
      <vt:lpstr>USE - Ultrasound</vt:lpstr>
      <vt:lpstr>PowerPoint Presentation</vt:lpstr>
      <vt:lpstr>Cancer is harder than surrounding tissue</vt:lpstr>
      <vt:lpstr>Microbubble</vt:lpstr>
      <vt:lpstr>PowerPoint Presentation</vt:lpstr>
      <vt:lpstr>Breast MRI Procedures</vt:lpstr>
      <vt:lpstr>Breast MRI Images</vt:lpstr>
      <vt:lpstr>PowerPoint Presentation</vt:lpstr>
      <vt:lpstr>Pathology Changes</vt:lpstr>
      <vt:lpstr>Pathology Changes</vt:lpstr>
      <vt:lpstr>Medicine Section Changes</vt:lpstr>
      <vt:lpstr>New Flu Vaccine</vt:lpstr>
      <vt:lpstr>Electroretinography (ERG)</vt:lpstr>
      <vt:lpstr>PowerPoint Presentation</vt:lpstr>
      <vt:lpstr>Electrocardiogram</vt:lpstr>
      <vt:lpstr>Implanted Neurostimulator Pulse Generator/Transmitter with Programming</vt:lpstr>
      <vt:lpstr>PowerPoint Presentation</vt:lpstr>
      <vt:lpstr>Developmental Testing</vt:lpstr>
      <vt:lpstr>PowerPoint Presentation</vt:lpstr>
      <vt:lpstr>Adaptive Behavior Assessment</vt:lpstr>
      <vt:lpstr>Adaptive Behavior Treatment</vt:lpstr>
      <vt:lpstr>ICD-10 Updates</vt:lpstr>
      <vt:lpstr>Chapter 4</vt:lpstr>
      <vt:lpstr>Chapter 5</vt:lpstr>
      <vt:lpstr>Chapter 9</vt:lpstr>
      <vt:lpstr>Chapter 11</vt:lpstr>
      <vt:lpstr>Chapter 13</vt:lpstr>
      <vt:lpstr>Chapter 15</vt:lpstr>
      <vt:lpstr>Chapter 21</vt:lpstr>
      <vt:lpstr>Topics </vt:lpstr>
      <vt:lpstr>Questions</vt:lpstr>
      <vt:lpstr>Contact 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CPT and ICD-10 Update</dc:title>
  <dc:creator>Steve Adams</dc:creator>
  <cp:lastModifiedBy>Steve Adams</cp:lastModifiedBy>
  <cp:revision>3</cp:revision>
  <dcterms:created xsi:type="dcterms:W3CDTF">2018-11-28T19:20:45Z</dcterms:created>
  <dcterms:modified xsi:type="dcterms:W3CDTF">2018-11-28T19:32:51Z</dcterms:modified>
</cp:coreProperties>
</file>