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6503" r:id="rId1"/>
    <p:sldMasterId id="2147486760" r:id="rId2"/>
    <p:sldMasterId id="2147486773" r:id="rId3"/>
    <p:sldMasterId id="2147486785" r:id="rId4"/>
  </p:sldMasterIdLst>
  <p:notesMasterIdLst>
    <p:notesMasterId r:id="rId66"/>
  </p:notesMasterIdLst>
  <p:handoutMasterIdLst>
    <p:handoutMasterId r:id="rId67"/>
  </p:handoutMasterIdLst>
  <p:sldIdLst>
    <p:sldId id="2717" r:id="rId5"/>
    <p:sldId id="2626" r:id="rId6"/>
    <p:sldId id="2627" r:id="rId7"/>
    <p:sldId id="2596" r:id="rId8"/>
    <p:sldId id="2416" r:id="rId9"/>
    <p:sldId id="2600" r:id="rId10"/>
    <p:sldId id="2598" r:id="rId11"/>
    <p:sldId id="2601" r:id="rId12"/>
    <p:sldId id="2320" r:id="rId13"/>
    <p:sldId id="2610" r:id="rId14"/>
    <p:sldId id="2171" r:id="rId15"/>
    <p:sldId id="2175" r:id="rId16"/>
    <p:sldId id="2563" r:id="rId17"/>
    <p:sldId id="2567" r:id="rId18"/>
    <p:sldId id="2573" r:id="rId19"/>
    <p:sldId id="2572" r:id="rId20"/>
    <p:sldId id="2580" r:id="rId21"/>
    <p:sldId id="2555" r:id="rId22"/>
    <p:sldId id="2606" r:id="rId23"/>
    <p:sldId id="2568" r:id="rId24"/>
    <p:sldId id="2569" r:id="rId25"/>
    <p:sldId id="2591" r:id="rId26"/>
    <p:sldId id="2571" r:id="rId27"/>
    <p:sldId id="2589" r:id="rId28"/>
    <p:sldId id="1723" r:id="rId29"/>
    <p:sldId id="1717" r:id="rId30"/>
    <p:sldId id="2607" r:id="rId31"/>
    <p:sldId id="2570" r:id="rId32"/>
    <p:sldId id="2599" r:id="rId33"/>
    <p:sldId id="2558" r:id="rId34"/>
    <p:sldId id="2605" r:id="rId35"/>
    <p:sldId id="2588" r:id="rId36"/>
    <p:sldId id="2602" r:id="rId37"/>
    <p:sldId id="2592" r:id="rId38"/>
    <p:sldId id="2583" r:id="rId39"/>
    <p:sldId id="2608" r:id="rId40"/>
    <p:sldId id="2586" r:id="rId41"/>
    <p:sldId id="2587" r:id="rId42"/>
    <p:sldId id="2585" r:id="rId43"/>
    <p:sldId id="2556" r:id="rId44"/>
    <p:sldId id="2609" r:id="rId45"/>
    <p:sldId id="2478" r:id="rId46"/>
    <p:sldId id="2552" r:id="rId47"/>
    <p:sldId id="2389" r:id="rId48"/>
    <p:sldId id="2411" r:id="rId49"/>
    <p:sldId id="2415" r:id="rId50"/>
    <p:sldId id="2381" r:id="rId51"/>
    <p:sldId id="2577" r:id="rId52"/>
    <p:sldId id="2579" r:id="rId53"/>
    <p:sldId id="2578" r:id="rId54"/>
    <p:sldId id="2412" r:id="rId55"/>
    <p:sldId id="2413" r:id="rId56"/>
    <p:sldId id="2414" r:id="rId57"/>
    <p:sldId id="2594" r:id="rId58"/>
    <p:sldId id="2595" r:id="rId59"/>
    <p:sldId id="2575" r:id="rId60"/>
    <p:sldId id="2576" r:id="rId61"/>
    <p:sldId id="2584" r:id="rId62"/>
    <p:sldId id="2345" r:id="rId63"/>
    <p:sldId id="2360" r:id="rId64"/>
    <p:sldId id="2593" r:id="rId6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0000"/>
    <a:srgbClr val="0000CE"/>
    <a:srgbClr val="FF6600"/>
    <a:srgbClr val="FF9900"/>
    <a:srgbClr val="FF9933"/>
    <a:srgbClr val="0000FF"/>
    <a:srgbClr val="7E81F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0860" autoAdjust="0"/>
  </p:normalViewPr>
  <p:slideViewPr>
    <p:cSldViewPr>
      <p:cViewPr varScale="1">
        <p:scale>
          <a:sx n="79" d="100"/>
          <a:sy n="79" d="100"/>
        </p:scale>
        <p:origin x="86" y="221"/>
      </p:cViewPr>
      <p:guideLst>
        <p:guide orient="horz" pos="1872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27"/>
    </p:cViewPr>
  </p:sorterViewPr>
  <p:notesViewPr>
    <p:cSldViewPr>
      <p:cViewPr varScale="1">
        <p:scale>
          <a:sx n="50" d="100"/>
          <a:sy n="50" d="100"/>
        </p:scale>
        <p:origin x="-285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7A643-54A8-4A7F-B084-907AAA4F8A88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013EBA63-1131-4A5F-81A5-FC1EB9E2719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May – Direct Provider Payment Model (RFI)</a:t>
          </a:r>
        </a:p>
      </dgm:t>
    </dgm:pt>
    <dgm:pt modelId="{3E0F9F77-924F-4D24-B5F0-B806213FE6A0}" type="parTrans" cxnId="{3EFE7CC9-1D77-4C76-BF83-5DF6AFE84299}">
      <dgm:prSet/>
      <dgm:spPr/>
      <dgm:t>
        <a:bodyPr/>
        <a:lstStyle/>
        <a:p>
          <a:endParaRPr lang="en-US"/>
        </a:p>
      </dgm:t>
    </dgm:pt>
    <dgm:pt modelId="{47691393-6F0A-4590-B635-E95AB55625F7}" type="sibTrans" cxnId="{3EFE7CC9-1D77-4C76-BF83-5DF6AFE84299}">
      <dgm:prSet/>
      <dgm:spPr/>
      <dgm:t>
        <a:bodyPr/>
        <a:lstStyle/>
        <a:p>
          <a:endParaRPr lang="en-US"/>
        </a:p>
      </dgm:t>
    </dgm:pt>
    <dgm:pt modelId="{D92FABE2-2273-4309-BD18-0247052D33D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June – Changes to qpp requirements </a:t>
          </a:r>
        </a:p>
      </dgm:t>
    </dgm:pt>
    <dgm:pt modelId="{E70FE271-E8CD-4EDA-8801-A965EA0C281F}" type="parTrans" cxnId="{5A779E7B-D120-4857-ADF9-666A99383501}">
      <dgm:prSet/>
      <dgm:spPr/>
      <dgm:t>
        <a:bodyPr/>
        <a:lstStyle/>
        <a:p>
          <a:endParaRPr lang="en-US"/>
        </a:p>
      </dgm:t>
    </dgm:pt>
    <dgm:pt modelId="{9424B5D5-D408-4E38-AB64-9F9A185F2BEE}" type="sibTrans" cxnId="{5A779E7B-D120-4857-ADF9-666A99383501}">
      <dgm:prSet/>
      <dgm:spPr/>
      <dgm:t>
        <a:bodyPr/>
        <a:lstStyle/>
        <a:p>
          <a:endParaRPr lang="en-US"/>
        </a:p>
      </dgm:t>
    </dgm:pt>
    <dgm:pt modelId="{F3BBCF5E-8AA3-412F-8E82-BB45CAA02A6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July – Proposed changes to EM Codes</a:t>
          </a:r>
        </a:p>
      </dgm:t>
    </dgm:pt>
    <dgm:pt modelId="{C2734875-F1D1-4A11-991E-56F79CCDAD83}" type="parTrans" cxnId="{120848E4-6DC3-4A0B-9F69-58FB3EA2DA77}">
      <dgm:prSet/>
      <dgm:spPr/>
      <dgm:t>
        <a:bodyPr/>
        <a:lstStyle/>
        <a:p>
          <a:endParaRPr lang="en-US"/>
        </a:p>
      </dgm:t>
    </dgm:pt>
    <dgm:pt modelId="{9884625A-2D25-49E6-8E48-F6ED718D8547}" type="sibTrans" cxnId="{120848E4-6DC3-4A0B-9F69-58FB3EA2DA77}">
      <dgm:prSet/>
      <dgm:spPr/>
      <dgm:t>
        <a:bodyPr/>
        <a:lstStyle/>
        <a:p>
          <a:endParaRPr lang="en-US"/>
        </a:p>
      </dgm:t>
    </dgm:pt>
    <dgm:pt modelId="{DFFE81FB-610D-440C-9CE3-B361D8DD754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August – Proposed changes to ACO participation</a:t>
          </a:r>
        </a:p>
      </dgm:t>
    </dgm:pt>
    <dgm:pt modelId="{5BE56C36-6F7A-4325-85E6-514534FEF408}" type="parTrans" cxnId="{6138FFF1-847A-4190-8070-B3B1D9060CF2}">
      <dgm:prSet/>
      <dgm:spPr/>
      <dgm:t>
        <a:bodyPr/>
        <a:lstStyle/>
        <a:p>
          <a:endParaRPr lang="en-US"/>
        </a:p>
      </dgm:t>
    </dgm:pt>
    <dgm:pt modelId="{6FEFC23C-62C2-47CC-AF69-EB0354E9A419}" type="sibTrans" cxnId="{6138FFF1-847A-4190-8070-B3B1D9060CF2}">
      <dgm:prSet/>
      <dgm:spPr/>
      <dgm:t>
        <a:bodyPr/>
        <a:lstStyle/>
        <a:p>
          <a:endParaRPr lang="en-US"/>
        </a:p>
      </dgm:t>
    </dgm:pt>
    <dgm:pt modelId="{EAD2BA3E-24DE-441E-8CB0-6219E82B99BA}" type="pres">
      <dgm:prSet presAssocID="{7E07A643-54A8-4A7F-B084-907AAA4F8A88}" presName="root" presStyleCnt="0">
        <dgm:presLayoutVars>
          <dgm:dir/>
          <dgm:resizeHandles val="exact"/>
        </dgm:presLayoutVars>
      </dgm:prSet>
      <dgm:spPr/>
    </dgm:pt>
    <dgm:pt modelId="{F065AA97-4B6C-4F63-833B-8E1ACD7DB785}" type="pres">
      <dgm:prSet presAssocID="{013EBA63-1131-4A5F-81A5-FC1EB9E27197}" presName="compNode" presStyleCnt="0"/>
      <dgm:spPr/>
    </dgm:pt>
    <dgm:pt modelId="{2604C8FE-EC30-4362-A8DB-0548E838F328}" type="pres">
      <dgm:prSet presAssocID="{013EBA63-1131-4A5F-81A5-FC1EB9E27197}" presName="iconBgRect" presStyleLbl="bgShp" presStyleIdx="0" presStyleCnt="4"/>
      <dgm:spPr/>
    </dgm:pt>
    <dgm:pt modelId="{038202D4-1FE5-4A96-84A5-3850DFC6B6CD}" type="pres">
      <dgm:prSet presAssocID="{013EBA63-1131-4A5F-81A5-FC1EB9E2719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861FADD6-FAB2-455B-BEB4-FF0489B2D087}" type="pres">
      <dgm:prSet presAssocID="{013EBA63-1131-4A5F-81A5-FC1EB9E27197}" presName="spaceRect" presStyleCnt="0"/>
      <dgm:spPr/>
    </dgm:pt>
    <dgm:pt modelId="{D0D25550-7DD7-4A51-96DF-845B85AED4A5}" type="pres">
      <dgm:prSet presAssocID="{013EBA63-1131-4A5F-81A5-FC1EB9E27197}" presName="textRect" presStyleLbl="revTx" presStyleIdx="0" presStyleCnt="4">
        <dgm:presLayoutVars>
          <dgm:chMax val="1"/>
          <dgm:chPref val="1"/>
        </dgm:presLayoutVars>
      </dgm:prSet>
      <dgm:spPr/>
    </dgm:pt>
    <dgm:pt modelId="{9FBAE23F-2B31-44E4-955D-E8D8136AB011}" type="pres">
      <dgm:prSet presAssocID="{47691393-6F0A-4590-B635-E95AB55625F7}" presName="sibTrans" presStyleCnt="0"/>
      <dgm:spPr/>
    </dgm:pt>
    <dgm:pt modelId="{ED90D689-DD37-413E-8BD6-2B5D5040EA53}" type="pres">
      <dgm:prSet presAssocID="{D92FABE2-2273-4309-BD18-0247052D33DD}" presName="compNode" presStyleCnt="0"/>
      <dgm:spPr/>
    </dgm:pt>
    <dgm:pt modelId="{AC12B63E-AB90-4C6B-8412-9BA333042D90}" type="pres">
      <dgm:prSet presAssocID="{D92FABE2-2273-4309-BD18-0247052D33DD}" presName="iconBgRect" presStyleLbl="bgShp" presStyleIdx="1" presStyleCnt="4"/>
      <dgm:spPr/>
    </dgm:pt>
    <dgm:pt modelId="{8F39FF21-7844-4041-8D8E-BE18B3DE16B9}" type="pres">
      <dgm:prSet presAssocID="{D92FABE2-2273-4309-BD18-0247052D33D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2EE1626-4401-4CA4-8590-5AE684A9F3E9}" type="pres">
      <dgm:prSet presAssocID="{D92FABE2-2273-4309-BD18-0247052D33DD}" presName="spaceRect" presStyleCnt="0"/>
      <dgm:spPr/>
    </dgm:pt>
    <dgm:pt modelId="{F9F3C700-A220-405C-B61F-212A3832F874}" type="pres">
      <dgm:prSet presAssocID="{D92FABE2-2273-4309-BD18-0247052D33DD}" presName="textRect" presStyleLbl="revTx" presStyleIdx="1" presStyleCnt="4">
        <dgm:presLayoutVars>
          <dgm:chMax val="1"/>
          <dgm:chPref val="1"/>
        </dgm:presLayoutVars>
      </dgm:prSet>
      <dgm:spPr/>
    </dgm:pt>
    <dgm:pt modelId="{C4858C48-4787-4362-8B4A-EA021FF7274F}" type="pres">
      <dgm:prSet presAssocID="{9424B5D5-D408-4E38-AB64-9F9A185F2BEE}" presName="sibTrans" presStyleCnt="0"/>
      <dgm:spPr/>
    </dgm:pt>
    <dgm:pt modelId="{A17ED25B-3940-4080-ABF6-217DE6597CBA}" type="pres">
      <dgm:prSet presAssocID="{F3BBCF5E-8AA3-412F-8E82-BB45CAA02A61}" presName="compNode" presStyleCnt="0"/>
      <dgm:spPr/>
    </dgm:pt>
    <dgm:pt modelId="{C686C991-E03F-4259-A970-E497040069E7}" type="pres">
      <dgm:prSet presAssocID="{F3BBCF5E-8AA3-412F-8E82-BB45CAA02A61}" presName="iconBgRect" presStyleLbl="bgShp" presStyleIdx="2" presStyleCnt="4"/>
      <dgm:spPr/>
    </dgm:pt>
    <dgm:pt modelId="{B27ADB99-C867-4C59-A502-8B8A2731FFA5}" type="pres">
      <dgm:prSet presAssocID="{F3BBCF5E-8AA3-412F-8E82-BB45CAA02A6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43FCC1CA-6AAA-4BCE-BBF5-C3B0C21DEFC4}" type="pres">
      <dgm:prSet presAssocID="{F3BBCF5E-8AA3-412F-8E82-BB45CAA02A61}" presName="spaceRect" presStyleCnt="0"/>
      <dgm:spPr/>
    </dgm:pt>
    <dgm:pt modelId="{3BB8BD02-44FE-48C9-85F4-829FF8E86575}" type="pres">
      <dgm:prSet presAssocID="{F3BBCF5E-8AA3-412F-8E82-BB45CAA02A61}" presName="textRect" presStyleLbl="revTx" presStyleIdx="2" presStyleCnt="4">
        <dgm:presLayoutVars>
          <dgm:chMax val="1"/>
          <dgm:chPref val="1"/>
        </dgm:presLayoutVars>
      </dgm:prSet>
      <dgm:spPr/>
    </dgm:pt>
    <dgm:pt modelId="{CC2327E3-99D6-47A8-8189-30CCCB75EC8F}" type="pres">
      <dgm:prSet presAssocID="{9884625A-2D25-49E6-8E48-F6ED718D8547}" presName="sibTrans" presStyleCnt="0"/>
      <dgm:spPr/>
    </dgm:pt>
    <dgm:pt modelId="{94ABE3DD-1DF6-471A-8670-DCB75D6AE9A8}" type="pres">
      <dgm:prSet presAssocID="{DFFE81FB-610D-440C-9CE3-B361D8DD7546}" presName="compNode" presStyleCnt="0"/>
      <dgm:spPr/>
    </dgm:pt>
    <dgm:pt modelId="{7D58F29F-6E31-422B-8E91-B8DDE27C89B2}" type="pres">
      <dgm:prSet presAssocID="{DFFE81FB-610D-440C-9CE3-B361D8DD7546}" presName="iconBgRect" presStyleLbl="bgShp" presStyleIdx="3" presStyleCnt="4"/>
      <dgm:spPr/>
    </dgm:pt>
    <dgm:pt modelId="{B3189932-B8A0-4B4C-AC5A-51C996EAF868}" type="pres">
      <dgm:prSet presAssocID="{DFFE81FB-610D-440C-9CE3-B361D8DD754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84D9D626-121A-42EB-AE61-52235395B32C}" type="pres">
      <dgm:prSet presAssocID="{DFFE81FB-610D-440C-9CE3-B361D8DD7546}" presName="spaceRect" presStyleCnt="0"/>
      <dgm:spPr/>
    </dgm:pt>
    <dgm:pt modelId="{10421485-F86E-41E1-B859-9F3CEB939FF7}" type="pres">
      <dgm:prSet presAssocID="{DFFE81FB-610D-440C-9CE3-B361D8DD754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D7B3D00-B5FC-40BF-9FD5-5CA544D324FF}" type="presOf" srcId="{D92FABE2-2273-4309-BD18-0247052D33DD}" destId="{F9F3C700-A220-405C-B61F-212A3832F874}" srcOrd="0" destOrd="0" presId="urn:microsoft.com/office/officeart/2018/5/layout/IconCircleLabelList"/>
    <dgm:cxn modelId="{6ABB7E08-12B0-4E70-8E18-8D196207560B}" type="presOf" srcId="{F3BBCF5E-8AA3-412F-8E82-BB45CAA02A61}" destId="{3BB8BD02-44FE-48C9-85F4-829FF8E86575}" srcOrd="0" destOrd="0" presId="urn:microsoft.com/office/officeart/2018/5/layout/IconCircleLabelList"/>
    <dgm:cxn modelId="{5A779E7B-D120-4857-ADF9-666A99383501}" srcId="{7E07A643-54A8-4A7F-B084-907AAA4F8A88}" destId="{D92FABE2-2273-4309-BD18-0247052D33DD}" srcOrd="1" destOrd="0" parTransId="{E70FE271-E8CD-4EDA-8801-A965EA0C281F}" sibTransId="{9424B5D5-D408-4E38-AB64-9F9A185F2BEE}"/>
    <dgm:cxn modelId="{E1E9D780-A1E4-45A9-B5AB-68F30DAE3406}" type="presOf" srcId="{013EBA63-1131-4A5F-81A5-FC1EB9E27197}" destId="{D0D25550-7DD7-4A51-96DF-845B85AED4A5}" srcOrd="0" destOrd="0" presId="urn:microsoft.com/office/officeart/2018/5/layout/IconCircleLabelList"/>
    <dgm:cxn modelId="{9D030D89-11A0-4298-B401-C483FCE8AA7D}" type="presOf" srcId="{DFFE81FB-610D-440C-9CE3-B361D8DD7546}" destId="{10421485-F86E-41E1-B859-9F3CEB939FF7}" srcOrd="0" destOrd="0" presId="urn:microsoft.com/office/officeart/2018/5/layout/IconCircleLabelList"/>
    <dgm:cxn modelId="{3EFE7CC9-1D77-4C76-BF83-5DF6AFE84299}" srcId="{7E07A643-54A8-4A7F-B084-907AAA4F8A88}" destId="{013EBA63-1131-4A5F-81A5-FC1EB9E27197}" srcOrd="0" destOrd="0" parTransId="{3E0F9F77-924F-4D24-B5F0-B806213FE6A0}" sibTransId="{47691393-6F0A-4590-B635-E95AB55625F7}"/>
    <dgm:cxn modelId="{120848E4-6DC3-4A0B-9F69-58FB3EA2DA77}" srcId="{7E07A643-54A8-4A7F-B084-907AAA4F8A88}" destId="{F3BBCF5E-8AA3-412F-8E82-BB45CAA02A61}" srcOrd="2" destOrd="0" parTransId="{C2734875-F1D1-4A11-991E-56F79CCDAD83}" sibTransId="{9884625A-2D25-49E6-8E48-F6ED718D8547}"/>
    <dgm:cxn modelId="{00B5D6F1-EE2D-4F2D-BE3C-283613FD31D0}" type="presOf" srcId="{7E07A643-54A8-4A7F-B084-907AAA4F8A88}" destId="{EAD2BA3E-24DE-441E-8CB0-6219E82B99BA}" srcOrd="0" destOrd="0" presId="urn:microsoft.com/office/officeart/2018/5/layout/IconCircleLabelList"/>
    <dgm:cxn modelId="{6138FFF1-847A-4190-8070-B3B1D9060CF2}" srcId="{7E07A643-54A8-4A7F-B084-907AAA4F8A88}" destId="{DFFE81FB-610D-440C-9CE3-B361D8DD7546}" srcOrd="3" destOrd="0" parTransId="{5BE56C36-6F7A-4325-85E6-514534FEF408}" sibTransId="{6FEFC23C-62C2-47CC-AF69-EB0354E9A419}"/>
    <dgm:cxn modelId="{2FE77846-38FE-4608-8CD8-CB7EC3BF506C}" type="presParOf" srcId="{EAD2BA3E-24DE-441E-8CB0-6219E82B99BA}" destId="{F065AA97-4B6C-4F63-833B-8E1ACD7DB785}" srcOrd="0" destOrd="0" presId="urn:microsoft.com/office/officeart/2018/5/layout/IconCircleLabelList"/>
    <dgm:cxn modelId="{A0FD23E5-E746-4CA8-954D-BC7455BF89BB}" type="presParOf" srcId="{F065AA97-4B6C-4F63-833B-8E1ACD7DB785}" destId="{2604C8FE-EC30-4362-A8DB-0548E838F328}" srcOrd="0" destOrd="0" presId="urn:microsoft.com/office/officeart/2018/5/layout/IconCircleLabelList"/>
    <dgm:cxn modelId="{ECF97588-3967-4B5C-8B1C-B7CEE49E8CCE}" type="presParOf" srcId="{F065AA97-4B6C-4F63-833B-8E1ACD7DB785}" destId="{038202D4-1FE5-4A96-84A5-3850DFC6B6CD}" srcOrd="1" destOrd="0" presId="urn:microsoft.com/office/officeart/2018/5/layout/IconCircleLabelList"/>
    <dgm:cxn modelId="{D122B9AD-ED22-414D-A01B-DEBC7BF79C5C}" type="presParOf" srcId="{F065AA97-4B6C-4F63-833B-8E1ACD7DB785}" destId="{861FADD6-FAB2-455B-BEB4-FF0489B2D087}" srcOrd="2" destOrd="0" presId="urn:microsoft.com/office/officeart/2018/5/layout/IconCircleLabelList"/>
    <dgm:cxn modelId="{12F40887-635E-4C3D-86AE-C40880ED5931}" type="presParOf" srcId="{F065AA97-4B6C-4F63-833B-8E1ACD7DB785}" destId="{D0D25550-7DD7-4A51-96DF-845B85AED4A5}" srcOrd="3" destOrd="0" presId="urn:microsoft.com/office/officeart/2018/5/layout/IconCircleLabelList"/>
    <dgm:cxn modelId="{56EEE359-6452-43C3-9B22-647EDDFE06D4}" type="presParOf" srcId="{EAD2BA3E-24DE-441E-8CB0-6219E82B99BA}" destId="{9FBAE23F-2B31-44E4-955D-E8D8136AB011}" srcOrd="1" destOrd="0" presId="urn:microsoft.com/office/officeart/2018/5/layout/IconCircleLabelList"/>
    <dgm:cxn modelId="{CE44B8BF-AD41-497C-9D0D-EBD7F699CA73}" type="presParOf" srcId="{EAD2BA3E-24DE-441E-8CB0-6219E82B99BA}" destId="{ED90D689-DD37-413E-8BD6-2B5D5040EA53}" srcOrd="2" destOrd="0" presId="urn:microsoft.com/office/officeart/2018/5/layout/IconCircleLabelList"/>
    <dgm:cxn modelId="{0858ECCB-6C6A-4D43-B646-0FED4AB1582D}" type="presParOf" srcId="{ED90D689-DD37-413E-8BD6-2B5D5040EA53}" destId="{AC12B63E-AB90-4C6B-8412-9BA333042D90}" srcOrd="0" destOrd="0" presId="urn:microsoft.com/office/officeart/2018/5/layout/IconCircleLabelList"/>
    <dgm:cxn modelId="{B961E56D-531D-4A12-AD19-2362CD98BF1B}" type="presParOf" srcId="{ED90D689-DD37-413E-8BD6-2B5D5040EA53}" destId="{8F39FF21-7844-4041-8D8E-BE18B3DE16B9}" srcOrd="1" destOrd="0" presId="urn:microsoft.com/office/officeart/2018/5/layout/IconCircleLabelList"/>
    <dgm:cxn modelId="{C2125F03-E2DE-4001-A34D-5D9A11F21C5D}" type="presParOf" srcId="{ED90D689-DD37-413E-8BD6-2B5D5040EA53}" destId="{52EE1626-4401-4CA4-8590-5AE684A9F3E9}" srcOrd="2" destOrd="0" presId="urn:microsoft.com/office/officeart/2018/5/layout/IconCircleLabelList"/>
    <dgm:cxn modelId="{7CDB4B99-3FF7-4CC4-A502-CEACB3A11BDE}" type="presParOf" srcId="{ED90D689-DD37-413E-8BD6-2B5D5040EA53}" destId="{F9F3C700-A220-405C-B61F-212A3832F874}" srcOrd="3" destOrd="0" presId="urn:microsoft.com/office/officeart/2018/5/layout/IconCircleLabelList"/>
    <dgm:cxn modelId="{CD8B619E-35B2-4037-BE5A-DCB212450DE6}" type="presParOf" srcId="{EAD2BA3E-24DE-441E-8CB0-6219E82B99BA}" destId="{C4858C48-4787-4362-8B4A-EA021FF7274F}" srcOrd="3" destOrd="0" presId="urn:microsoft.com/office/officeart/2018/5/layout/IconCircleLabelList"/>
    <dgm:cxn modelId="{45616A14-A4A7-45B8-9F96-7FCFFA9DAF64}" type="presParOf" srcId="{EAD2BA3E-24DE-441E-8CB0-6219E82B99BA}" destId="{A17ED25B-3940-4080-ABF6-217DE6597CBA}" srcOrd="4" destOrd="0" presId="urn:microsoft.com/office/officeart/2018/5/layout/IconCircleLabelList"/>
    <dgm:cxn modelId="{29AC9DA3-81B3-4E0D-ADAA-7D75F1F7AE5F}" type="presParOf" srcId="{A17ED25B-3940-4080-ABF6-217DE6597CBA}" destId="{C686C991-E03F-4259-A970-E497040069E7}" srcOrd="0" destOrd="0" presId="urn:microsoft.com/office/officeart/2018/5/layout/IconCircleLabelList"/>
    <dgm:cxn modelId="{6D6F2751-7DB6-4CEA-AF35-616B319C8DF6}" type="presParOf" srcId="{A17ED25B-3940-4080-ABF6-217DE6597CBA}" destId="{B27ADB99-C867-4C59-A502-8B8A2731FFA5}" srcOrd="1" destOrd="0" presId="urn:microsoft.com/office/officeart/2018/5/layout/IconCircleLabelList"/>
    <dgm:cxn modelId="{7B568E75-34FC-45CD-9503-AE8A19F8C5E0}" type="presParOf" srcId="{A17ED25B-3940-4080-ABF6-217DE6597CBA}" destId="{43FCC1CA-6AAA-4BCE-BBF5-C3B0C21DEFC4}" srcOrd="2" destOrd="0" presId="urn:microsoft.com/office/officeart/2018/5/layout/IconCircleLabelList"/>
    <dgm:cxn modelId="{0794B0FE-6EA7-48F9-AB92-3A2C7EF524C1}" type="presParOf" srcId="{A17ED25B-3940-4080-ABF6-217DE6597CBA}" destId="{3BB8BD02-44FE-48C9-85F4-829FF8E86575}" srcOrd="3" destOrd="0" presId="urn:microsoft.com/office/officeart/2018/5/layout/IconCircleLabelList"/>
    <dgm:cxn modelId="{B6A203DA-1DFE-4D0C-8D1B-C15E25B2ED12}" type="presParOf" srcId="{EAD2BA3E-24DE-441E-8CB0-6219E82B99BA}" destId="{CC2327E3-99D6-47A8-8189-30CCCB75EC8F}" srcOrd="5" destOrd="0" presId="urn:microsoft.com/office/officeart/2018/5/layout/IconCircleLabelList"/>
    <dgm:cxn modelId="{93F59C8C-33F1-4232-AB3D-EC91EAD2A0AB}" type="presParOf" srcId="{EAD2BA3E-24DE-441E-8CB0-6219E82B99BA}" destId="{94ABE3DD-1DF6-471A-8670-DCB75D6AE9A8}" srcOrd="6" destOrd="0" presId="urn:microsoft.com/office/officeart/2018/5/layout/IconCircleLabelList"/>
    <dgm:cxn modelId="{374AA59A-786F-4B53-8AF4-FBFD05BFC8C8}" type="presParOf" srcId="{94ABE3DD-1DF6-471A-8670-DCB75D6AE9A8}" destId="{7D58F29F-6E31-422B-8E91-B8DDE27C89B2}" srcOrd="0" destOrd="0" presId="urn:microsoft.com/office/officeart/2018/5/layout/IconCircleLabelList"/>
    <dgm:cxn modelId="{21A031CB-C741-46B6-9EBD-8627D9B7B8A4}" type="presParOf" srcId="{94ABE3DD-1DF6-471A-8670-DCB75D6AE9A8}" destId="{B3189932-B8A0-4B4C-AC5A-51C996EAF868}" srcOrd="1" destOrd="0" presId="urn:microsoft.com/office/officeart/2018/5/layout/IconCircleLabelList"/>
    <dgm:cxn modelId="{FDE47E54-87A6-4B0F-AF9F-6D4A5CD523EC}" type="presParOf" srcId="{94ABE3DD-1DF6-471A-8670-DCB75D6AE9A8}" destId="{84D9D626-121A-42EB-AE61-52235395B32C}" srcOrd="2" destOrd="0" presId="urn:microsoft.com/office/officeart/2018/5/layout/IconCircleLabelList"/>
    <dgm:cxn modelId="{29C1D550-71A4-46EE-80A8-2CFBF4236FF9}" type="presParOf" srcId="{94ABE3DD-1DF6-471A-8670-DCB75D6AE9A8}" destId="{10421485-F86E-41E1-B859-9F3CEB939FF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724EDB-45FB-4AAE-8865-D26BB549B660}" type="doc">
      <dgm:prSet loTypeId="urn:microsoft.com/office/officeart/2008/layout/Lin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2390B67-5C34-4C46-86CA-2F7171F86D36}">
      <dgm:prSet/>
      <dgm:spPr/>
      <dgm:t>
        <a:bodyPr/>
        <a:lstStyle/>
        <a:p>
          <a:r>
            <a:rPr lang="en-US" b="1" dirty="0"/>
            <a:t>Quality</a:t>
          </a:r>
          <a:r>
            <a:rPr lang="en-US" dirty="0"/>
            <a:t> – </a:t>
          </a:r>
          <a:r>
            <a:rPr lang="en-US" u="sng" dirty="0"/>
            <a:t>more measures – </a:t>
          </a:r>
        </a:p>
        <a:p>
          <a:r>
            <a:rPr lang="en-US" u="sng" dirty="0"/>
            <a:t>but it’s all providers doing this</a:t>
          </a:r>
        </a:p>
      </dgm:t>
    </dgm:pt>
    <dgm:pt modelId="{96A1339F-629E-40D6-A312-EE57B8A7B5C4}" type="parTrans" cxnId="{F331789B-4D46-4E26-9B11-EB2D069454AA}">
      <dgm:prSet/>
      <dgm:spPr/>
      <dgm:t>
        <a:bodyPr/>
        <a:lstStyle/>
        <a:p>
          <a:endParaRPr lang="en-US"/>
        </a:p>
      </dgm:t>
    </dgm:pt>
    <dgm:pt modelId="{2810D641-7AB5-41BC-9C54-C8E97232D7C4}" type="sibTrans" cxnId="{F331789B-4D46-4E26-9B11-EB2D069454AA}">
      <dgm:prSet/>
      <dgm:spPr/>
      <dgm:t>
        <a:bodyPr/>
        <a:lstStyle/>
        <a:p>
          <a:endParaRPr lang="en-US"/>
        </a:p>
      </dgm:t>
    </dgm:pt>
    <dgm:pt modelId="{40B6CA39-AFDC-4E85-BF7E-B1F2CA62BE13}">
      <dgm:prSet/>
      <dgm:spPr/>
      <dgm:t>
        <a:bodyPr/>
        <a:lstStyle/>
        <a:p>
          <a:r>
            <a:rPr lang="en-US" b="1" dirty="0"/>
            <a:t>Cost</a:t>
          </a:r>
          <a:r>
            <a:rPr lang="en-US" dirty="0"/>
            <a:t> – </a:t>
          </a:r>
          <a:r>
            <a:rPr lang="en-US" u="sng" dirty="0"/>
            <a:t>only certain specialties</a:t>
          </a:r>
        </a:p>
      </dgm:t>
    </dgm:pt>
    <dgm:pt modelId="{367D5DBC-C901-4660-90BF-78472E1E5212}" type="parTrans" cxnId="{00C48099-C530-48D6-A10A-896A147D652D}">
      <dgm:prSet/>
      <dgm:spPr/>
      <dgm:t>
        <a:bodyPr/>
        <a:lstStyle/>
        <a:p>
          <a:endParaRPr lang="en-US"/>
        </a:p>
      </dgm:t>
    </dgm:pt>
    <dgm:pt modelId="{0FBD9C77-1365-49C3-9B52-36C0B8F72AC1}" type="sibTrans" cxnId="{00C48099-C530-48D6-A10A-896A147D652D}">
      <dgm:prSet/>
      <dgm:spPr/>
      <dgm:t>
        <a:bodyPr/>
        <a:lstStyle/>
        <a:p>
          <a:endParaRPr lang="en-US"/>
        </a:p>
      </dgm:t>
    </dgm:pt>
    <dgm:pt modelId="{3D4DA429-5E30-4E51-8F11-312B6BE9D837}">
      <dgm:prSet/>
      <dgm:spPr/>
      <dgm:t>
        <a:bodyPr/>
        <a:lstStyle/>
        <a:p>
          <a:r>
            <a:rPr lang="en-US" dirty="0"/>
            <a:t>Promoting Interoperability – </a:t>
          </a:r>
          <a:r>
            <a:rPr lang="en-US" b="1" dirty="0"/>
            <a:t>on your own</a:t>
          </a:r>
        </a:p>
      </dgm:t>
    </dgm:pt>
    <dgm:pt modelId="{3D343ACD-F6BC-41A2-A5CC-510E2A907F7C}" type="parTrans" cxnId="{95E951D3-49C2-423E-9FFD-5C257B88970A}">
      <dgm:prSet/>
      <dgm:spPr/>
      <dgm:t>
        <a:bodyPr/>
        <a:lstStyle/>
        <a:p>
          <a:endParaRPr lang="en-US"/>
        </a:p>
      </dgm:t>
    </dgm:pt>
    <dgm:pt modelId="{FF5F2726-F9A8-4493-8D5B-CAB535EA1660}" type="sibTrans" cxnId="{95E951D3-49C2-423E-9FFD-5C257B88970A}">
      <dgm:prSet/>
      <dgm:spPr/>
      <dgm:t>
        <a:bodyPr/>
        <a:lstStyle/>
        <a:p>
          <a:endParaRPr lang="en-US"/>
        </a:p>
      </dgm:t>
    </dgm:pt>
    <dgm:pt modelId="{9DA61EFE-29EF-4B09-ABE2-ED4F3416FAAC}">
      <dgm:prSet/>
      <dgm:spPr/>
      <dgm:t>
        <a:bodyPr/>
        <a:lstStyle/>
        <a:p>
          <a:r>
            <a:rPr lang="en-US" dirty="0"/>
            <a:t>Advancing Care Information – </a:t>
          </a:r>
          <a:r>
            <a:rPr lang="en-US" b="1" dirty="0"/>
            <a:t>done by ACO</a:t>
          </a:r>
        </a:p>
      </dgm:t>
    </dgm:pt>
    <dgm:pt modelId="{C5EEDF5F-9E58-4E91-AFDF-E997E467EDEA}" type="parTrans" cxnId="{A3549CF9-4DEF-4EA6-8880-F49E60678571}">
      <dgm:prSet/>
      <dgm:spPr/>
      <dgm:t>
        <a:bodyPr/>
        <a:lstStyle/>
        <a:p>
          <a:endParaRPr lang="en-US"/>
        </a:p>
      </dgm:t>
    </dgm:pt>
    <dgm:pt modelId="{93295F97-FD20-4A09-A224-1DD54F4A7464}" type="sibTrans" cxnId="{A3549CF9-4DEF-4EA6-8880-F49E60678571}">
      <dgm:prSet/>
      <dgm:spPr/>
      <dgm:t>
        <a:bodyPr/>
        <a:lstStyle/>
        <a:p>
          <a:endParaRPr lang="en-US"/>
        </a:p>
      </dgm:t>
    </dgm:pt>
    <dgm:pt modelId="{6D4C0C29-9E62-4B08-A396-37B339132D7E}" type="pres">
      <dgm:prSet presAssocID="{63724EDB-45FB-4AAE-8865-D26BB549B660}" presName="vert0" presStyleCnt="0">
        <dgm:presLayoutVars>
          <dgm:dir/>
          <dgm:animOne val="branch"/>
          <dgm:animLvl val="lvl"/>
        </dgm:presLayoutVars>
      </dgm:prSet>
      <dgm:spPr/>
    </dgm:pt>
    <dgm:pt modelId="{0D4E2135-115D-4E40-89F5-6E832B9EA19E}" type="pres">
      <dgm:prSet presAssocID="{02390B67-5C34-4C46-86CA-2F7171F86D36}" presName="thickLine" presStyleLbl="alignNode1" presStyleIdx="0" presStyleCnt="4"/>
      <dgm:spPr/>
    </dgm:pt>
    <dgm:pt modelId="{C93D7DF1-54E2-4235-B363-CD7305B5D695}" type="pres">
      <dgm:prSet presAssocID="{02390B67-5C34-4C46-86CA-2F7171F86D36}" presName="horz1" presStyleCnt="0"/>
      <dgm:spPr/>
    </dgm:pt>
    <dgm:pt modelId="{183F3681-4199-4950-A46E-8604F90C9E4C}" type="pres">
      <dgm:prSet presAssocID="{02390B67-5C34-4C46-86CA-2F7171F86D36}" presName="tx1" presStyleLbl="revTx" presStyleIdx="0" presStyleCnt="4"/>
      <dgm:spPr/>
    </dgm:pt>
    <dgm:pt modelId="{2085D587-544A-4E59-8B08-B6C91262B593}" type="pres">
      <dgm:prSet presAssocID="{02390B67-5C34-4C46-86CA-2F7171F86D36}" presName="vert1" presStyleCnt="0"/>
      <dgm:spPr/>
    </dgm:pt>
    <dgm:pt modelId="{1763A7DF-6C0E-4803-87C4-E1967EB33F21}" type="pres">
      <dgm:prSet presAssocID="{40B6CA39-AFDC-4E85-BF7E-B1F2CA62BE13}" presName="thickLine" presStyleLbl="alignNode1" presStyleIdx="1" presStyleCnt="4"/>
      <dgm:spPr/>
    </dgm:pt>
    <dgm:pt modelId="{D6CB0C1A-0D43-4D47-B241-7845725CCF56}" type="pres">
      <dgm:prSet presAssocID="{40B6CA39-AFDC-4E85-BF7E-B1F2CA62BE13}" presName="horz1" presStyleCnt="0"/>
      <dgm:spPr/>
    </dgm:pt>
    <dgm:pt modelId="{53889875-BDD4-4035-9F56-F044661C3EFE}" type="pres">
      <dgm:prSet presAssocID="{40B6CA39-AFDC-4E85-BF7E-B1F2CA62BE13}" presName="tx1" presStyleLbl="revTx" presStyleIdx="1" presStyleCnt="4"/>
      <dgm:spPr/>
    </dgm:pt>
    <dgm:pt modelId="{8D50C4E8-2164-4BB5-BD0E-433CAAD27E3D}" type="pres">
      <dgm:prSet presAssocID="{40B6CA39-AFDC-4E85-BF7E-B1F2CA62BE13}" presName="vert1" presStyleCnt="0"/>
      <dgm:spPr/>
    </dgm:pt>
    <dgm:pt modelId="{5B126130-0FBB-460D-831F-C69E1F8C2F84}" type="pres">
      <dgm:prSet presAssocID="{3D4DA429-5E30-4E51-8F11-312B6BE9D837}" presName="thickLine" presStyleLbl="alignNode1" presStyleIdx="2" presStyleCnt="4"/>
      <dgm:spPr/>
    </dgm:pt>
    <dgm:pt modelId="{F79003B7-9919-4577-9D0F-80B887B7D9C2}" type="pres">
      <dgm:prSet presAssocID="{3D4DA429-5E30-4E51-8F11-312B6BE9D837}" presName="horz1" presStyleCnt="0"/>
      <dgm:spPr/>
    </dgm:pt>
    <dgm:pt modelId="{47D9B45B-6998-4CAF-B6B1-B9E00418B08A}" type="pres">
      <dgm:prSet presAssocID="{3D4DA429-5E30-4E51-8F11-312B6BE9D837}" presName="tx1" presStyleLbl="revTx" presStyleIdx="2" presStyleCnt="4"/>
      <dgm:spPr/>
    </dgm:pt>
    <dgm:pt modelId="{87FAB818-BDA3-499F-84F8-D8A61D73FC78}" type="pres">
      <dgm:prSet presAssocID="{3D4DA429-5E30-4E51-8F11-312B6BE9D837}" presName="vert1" presStyleCnt="0"/>
      <dgm:spPr/>
    </dgm:pt>
    <dgm:pt modelId="{5423F7C5-52C6-4C69-AD93-92CBE1AE17B4}" type="pres">
      <dgm:prSet presAssocID="{9DA61EFE-29EF-4B09-ABE2-ED4F3416FAAC}" presName="thickLine" presStyleLbl="alignNode1" presStyleIdx="3" presStyleCnt="4"/>
      <dgm:spPr/>
    </dgm:pt>
    <dgm:pt modelId="{09DDE5D5-8068-4EAC-863C-F581E8455893}" type="pres">
      <dgm:prSet presAssocID="{9DA61EFE-29EF-4B09-ABE2-ED4F3416FAAC}" presName="horz1" presStyleCnt="0"/>
      <dgm:spPr/>
    </dgm:pt>
    <dgm:pt modelId="{64ECAA9F-3115-49E0-8E6B-E58FD644A24A}" type="pres">
      <dgm:prSet presAssocID="{9DA61EFE-29EF-4B09-ABE2-ED4F3416FAAC}" presName="tx1" presStyleLbl="revTx" presStyleIdx="3" presStyleCnt="4"/>
      <dgm:spPr/>
    </dgm:pt>
    <dgm:pt modelId="{06F2AC10-73F2-4B31-B243-F64C152A552B}" type="pres">
      <dgm:prSet presAssocID="{9DA61EFE-29EF-4B09-ABE2-ED4F3416FAAC}" presName="vert1" presStyleCnt="0"/>
      <dgm:spPr/>
    </dgm:pt>
  </dgm:ptLst>
  <dgm:cxnLst>
    <dgm:cxn modelId="{742CD660-07C3-453F-990B-D5559B2A9182}" type="presOf" srcId="{02390B67-5C34-4C46-86CA-2F7171F86D36}" destId="{183F3681-4199-4950-A46E-8604F90C9E4C}" srcOrd="0" destOrd="0" presId="urn:microsoft.com/office/officeart/2008/layout/LinedList"/>
    <dgm:cxn modelId="{DB0E9D48-3E6E-47C4-9C2B-AFB0A4E49FAA}" type="presOf" srcId="{9DA61EFE-29EF-4B09-ABE2-ED4F3416FAAC}" destId="{64ECAA9F-3115-49E0-8E6B-E58FD644A24A}" srcOrd="0" destOrd="0" presId="urn:microsoft.com/office/officeart/2008/layout/LinedList"/>
    <dgm:cxn modelId="{EDBA4752-B3B8-4FDC-957A-AB0F6F388D19}" type="presOf" srcId="{40B6CA39-AFDC-4E85-BF7E-B1F2CA62BE13}" destId="{53889875-BDD4-4035-9F56-F044661C3EFE}" srcOrd="0" destOrd="0" presId="urn:microsoft.com/office/officeart/2008/layout/LinedList"/>
    <dgm:cxn modelId="{19E73092-9B7A-4969-808A-0EB3061E5A2B}" type="presOf" srcId="{63724EDB-45FB-4AAE-8865-D26BB549B660}" destId="{6D4C0C29-9E62-4B08-A396-37B339132D7E}" srcOrd="0" destOrd="0" presId="urn:microsoft.com/office/officeart/2008/layout/LinedList"/>
    <dgm:cxn modelId="{00C48099-C530-48D6-A10A-896A147D652D}" srcId="{63724EDB-45FB-4AAE-8865-D26BB549B660}" destId="{40B6CA39-AFDC-4E85-BF7E-B1F2CA62BE13}" srcOrd="1" destOrd="0" parTransId="{367D5DBC-C901-4660-90BF-78472E1E5212}" sibTransId="{0FBD9C77-1365-49C3-9B52-36C0B8F72AC1}"/>
    <dgm:cxn modelId="{F331789B-4D46-4E26-9B11-EB2D069454AA}" srcId="{63724EDB-45FB-4AAE-8865-D26BB549B660}" destId="{02390B67-5C34-4C46-86CA-2F7171F86D36}" srcOrd="0" destOrd="0" parTransId="{96A1339F-629E-40D6-A312-EE57B8A7B5C4}" sibTransId="{2810D641-7AB5-41BC-9C54-C8E97232D7C4}"/>
    <dgm:cxn modelId="{A55DD49D-9A46-4B6C-8F5C-33EDAA7A5A4C}" type="presOf" srcId="{3D4DA429-5E30-4E51-8F11-312B6BE9D837}" destId="{47D9B45B-6998-4CAF-B6B1-B9E00418B08A}" srcOrd="0" destOrd="0" presId="urn:microsoft.com/office/officeart/2008/layout/LinedList"/>
    <dgm:cxn modelId="{95E951D3-49C2-423E-9FFD-5C257B88970A}" srcId="{63724EDB-45FB-4AAE-8865-D26BB549B660}" destId="{3D4DA429-5E30-4E51-8F11-312B6BE9D837}" srcOrd="2" destOrd="0" parTransId="{3D343ACD-F6BC-41A2-A5CC-510E2A907F7C}" sibTransId="{FF5F2726-F9A8-4493-8D5B-CAB535EA1660}"/>
    <dgm:cxn modelId="{A3549CF9-4DEF-4EA6-8880-F49E60678571}" srcId="{63724EDB-45FB-4AAE-8865-D26BB549B660}" destId="{9DA61EFE-29EF-4B09-ABE2-ED4F3416FAAC}" srcOrd="3" destOrd="0" parTransId="{C5EEDF5F-9E58-4E91-AFDF-E997E467EDEA}" sibTransId="{93295F97-FD20-4A09-A224-1DD54F4A7464}"/>
    <dgm:cxn modelId="{E945D221-0803-4E34-A8B5-610848875A08}" type="presParOf" srcId="{6D4C0C29-9E62-4B08-A396-37B339132D7E}" destId="{0D4E2135-115D-4E40-89F5-6E832B9EA19E}" srcOrd="0" destOrd="0" presId="urn:microsoft.com/office/officeart/2008/layout/LinedList"/>
    <dgm:cxn modelId="{2D551A61-C224-498B-AE31-26A5C0B56270}" type="presParOf" srcId="{6D4C0C29-9E62-4B08-A396-37B339132D7E}" destId="{C93D7DF1-54E2-4235-B363-CD7305B5D695}" srcOrd="1" destOrd="0" presId="urn:microsoft.com/office/officeart/2008/layout/LinedList"/>
    <dgm:cxn modelId="{A084FFBE-4D53-42B4-9CBA-3964BF81561C}" type="presParOf" srcId="{C93D7DF1-54E2-4235-B363-CD7305B5D695}" destId="{183F3681-4199-4950-A46E-8604F90C9E4C}" srcOrd="0" destOrd="0" presId="urn:microsoft.com/office/officeart/2008/layout/LinedList"/>
    <dgm:cxn modelId="{45A18582-E88B-4AED-B115-2AA91A22AF8C}" type="presParOf" srcId="{C93D7DF1-54E2-4235-B363-CD7305B5D695}" destId="{2085D587-544A-4E59-8B08-B6C91262B593}" srcOrd="1" destOrd="0" presId="urn:microsoft.com/office/officeart/2008/layout/LinedList"/>
    <dgm:cxn modelId="{3E938388-446C-45B5-8DD7-73768DE9E81F}" type="presParOf" srcId="{6D4C0C29-9E62-4B08-A396-37B339132D7E}" destId="{1763A7DF-6C0E-4803-87C4-E1967EB33F21}" srcOrd="2" destOrd="0" presId="urn:microsoft.com/office/officeart/2008/layout/LinedList"/>
    <dgm:cxn modelId="{6892F1CD-CB57-4ADE-AFEB-EEE6B206FC76}" type="presParOf" srcId="{6D4C0C29-9E62-4B08-A396-37B339132D7E}" destId="{D6CB0C1A-0D43-4D47-B241-7845725CCF56}" srcOrd="3" destOrd="0" presId="urn:microsoft.com/office/officeart/2008/layout/LinedList"/>
    <dgm:cxn modelId="{7C99BA8B-FCF3-4CB8-A75F-BF2E4791119A}" type="presParOf" srcId="{D6CB0C1A-0D43-4D47-B241-7845725CCF56}" destId="{53889875-BDD4-4035-9F56-F044661C3EFE}" srcOrd="0" destOrd="0" presId="urn:microsoft.com/office/officeart/2008/layout/LinedList"/>
    <dgm:cxn modelId="{4B685F21-3E09-41C9-8222-4E8542384E7D}" type="presParOf" srcId="{D6CB0C1A-0D43-4D47-B241-7845725CCF56}" destId="{8D50C4E8-2164-4BB5-BD0E-433CAAD27E3D}" srcOrd="1" destOrd="0" presId="urn:microsoft.com/office/officeart/2008/layout/LinedList"/>
    <dgm:cxn modelId="{0F0A7E13-F935-48FA-AAA7-312388F79A18}" type="presParOf" srcId="{6D4C0C29-9E62-4B08-A396-37B339132D7E}" destId="{5B126130-0FBB-460D-831F-C69E1F8C2F84}" srcOrd="4" destOrd="0" presId="urn:microsoft.com/office/officeart/2008/layout/LinedList"/>
    <dgm:cxn modelId="{1C3599D8-EF2C-4C0D-9B65-E26DB4C1A832}" type="presParOf" srcId="{6D4C0C29-9E62-4B08-A396-37B339132D7E}" destId="{F79003B7-9919-4577-9D0F-80B887B7D9C2}" srcOrd="5" destOrd="0" presId="urn:microsoft.com/office/officeart/2008/layout/LinedList"/>
    <dgm:cxn modelId="{506309F8-BA49-49E9-8430-F62CC4164E24}" type="presParOf" srcId="{F79003B7-9919-4577-9D0F-80B887B7D9C2}" destId="{47D9B45B-6998-4CAF-B6B1-B9E00418B08A}" srcOrd="0" destOrd="0" presId="urn:microsoft.com/office/officeart/2008/layout/LinedList"/>
    <dgm:cxn modelId="{077B799E-EDDE-4100-8547-98A9C3D424A5}" type="presParOf" srcId="{F79003B7-9919-4577-9D0F-80B887B7D9C2}" destId="{87FAB818-BDA3-499F-84F8-D8A61D73FC78}" srcOrd="1" destOrd="0" presId="urn:microsoft.com/office/officeart/2008/layout/LinedList"/>
    <dgm:cxn modelId="{CD45D114-6690-4BBB-8975-6FA73AB9DBC8}" type="presParOf" srcId="{6D4C0C29-9E62-4B08-A396-37B339132D7E}" destId="{5423F7C5-52C6-4C69-AD93-92CBE1AE17B4}" srcOrd="6" destOrd="0" presId="urn:microsoft.com/office/officeart/2008/layout/LinedList"/>
    <dgm:cxn modelId="{ED4A28D3-15DE-4D6B-B810-568EFE850134}" type="presParOf" srcId="{6D4C0C29-9E62-4B08-A396-37B339132D7E}" destId="{09DDE5D5-8068-4EAC-863C-F581E8455893}" srcOrd="7" destOrd="0" presId="urn:microsoft.com/office/officeart/2008/layout/LinedList"/>
    <dgm:cxn modelId="{E5A118CB-759E-4F85-B81A-F0B3B2F469C4}" type="presParOf" srcId="{09DDE5D5-8068-4EAC-863C-F581E8455893}" destId="{64ECAA9F-3115-49E0-8E6B-E58FD644A24A}" srcOrd="0" destOrd="0" presId="urn:microsoft.com/office/officeart/2008/layout/LinedList"/>
    <dgm:cxn modelId="{2426BADE-3828-4D5A-BF13-8A60E520CA10}" type="presParOf" srcId="{09DDE5D5-8068-4EAC-863C-F581E8455893}" destId="{06F2AC10-73F2-4B31-B243-F64C152A55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B52B0C-DA0B-4F2A-B761-9DF24A83B6F7}" type="doc">
      <dgm:prSet loTypeId="urn:microsoft.com/office/officeart/2005/8/layout/cycle2" loCatId="cycle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76837FB-575F-4A5B-8FDB-3C0CF6175EF6}">
      <dgm:prSet/>
      <dgm:spPr/>
      <dgm:t>
        <a:bodyPr/>
        <a:lstStyle/>
        <a:p>
          <a:r>
            <a:rPr lang="en-US"/>
            <a:t>G0438</a:t>
          </a:r>
        </a:p>
      </dgm:t>
    </dgm:pt>
    <dgm:pt modelId="{E43A9CD2-B332-4DD1-BB83-6EC2B77A4C21}" type="parTrans" cxnId="{6F797D2A-AF6A-4A2D-963B-3662EA870ADA}">
      <dgm:prSet/>
      <dgm:spPr/>
      <dgm:t>
        <a:bodyPr/>
        <a:lstStyle/>
        <a:p>
          <a:endParaRPr lang="en-US"/>
        </a:p>
      </dgm:t>
    </dgm:pt>
    <dgm:pt modelId="{93548ABC-4F7A-4DF8-9613-4DFA06C9959F}" type="sibTrans" cxnId="{6F797D2A-AF6A-4A2D-963B-3662EA870ADA}">
      <dgm:prSet/>
      <dgm:spPr/>
      <dgm:t>
        <a:bodyPr/>
        <a:lstStyle/>
        <a:p>
          <a:endParaRPr lang="en-US"/>
        </a:p>
      </dgm:t>
    </dgm:pt>
    <dgm:pt modelId="{8C10DF16-A5FC-47CD-AD40-6A18B47F2702}">
      <dgm:prSet/>
      <dgm:spPr/>
      <dgm:t>
        <a:bodyPr/>
        <a:lstStyle/>
        <a:p>
          <a:r>
            <a:rPr lang="en-US" dirty="0"/>
            <a:t>G0439</a:t>
          </a:r>
        </a:p>
      </dgm:t>
    </dgm:pt>
    <dgm:pt modelId="{29C5BA65-724E-48F3-BD97-3B8D99246B7A}" type="parTrans" cxnId="{C4E93F48-64B3-4EA7-9B52-4D453F77CB3F}">
      <dgm:prSet/>
      <dgm:spPr/>
      <dgm:t>
        <a:bodyPr/>
        <a:lstStyle/>
        <a:p>
          <a:endParaRPr lang="en-US"/>
        </a:p>
      </dgm:t>
    </dgm:pt>
    <dgm:pt modelId="{B02569CF-001D-42A2-ABC6-6388959FC709}" type="sibTrans" cxnId="{C4E93F48-64B3-4EA7-9B52-4D453F77CB3F}">
      <dgm:prSet/>
      <dgm:spPr/>
      <dgm:t>
        <a:bodyPr/>
        <a:lstStyle/>
        <a:p>
          <a:endParaRPr lang="en-US"/>
        </a:p>
      </dgm:t>
    </dgm:pt>
    <dgm:pt modelId="{F501514F-13C7-440F-B298-3F4DA6A8DA9C}">
      <dgm:prSet/>
      <dgm:spPr/>
      <dgm:t>
        <a:bodyPr/>
        <a:lstStyle/>
        <a:p>
          <a:r>
            <a:rPr lang="en-US"/>
            <a:t>G0442</a:t>
          </a:r>
        </a:p>
      </dgm:t>
    </dgm:pt>
    <dgm:pt modelId="{5EB41B29-DD7A-4777-BE74-F7A43FD2C749}" type="parTrans" cxnId="{A44B5E76-957B-4F94-B856-90BAEFE4FCC5}">
      <dgm:prSet/>
      <dgm:spPr/>
      <dgm:t>
        <a:bodyPr/>
        <a:lstStyle/>
        <a:p>
          <a:endParaRPr lang="en-US"/>
        </a:p>
      </dgm:t>
    </dgm:pt>
    <dgm:pt modelId="{BEB547F2-25C4-4084-9E6F-16D774360845}" type="sibTrans" cxnId="{A44B5E76-957B-4F94-B856-90BAEFE4FCC5}">
      <dgm:prSet/>
      <dgm:spPr/>
      <dgm:t>
        <a:bodyPr/>
        <a:lstStyle/>
        <a:p>
          <a:endParaRPr lang="en-US"/>
        </a:p>
      </dgm:t>
    </dgm:pt>
    <dgm:pt modelId="{71AF8EFA-AA88-4A3E-94A8-7288DBCC118B}">
      <dgm:prSet/>
      <dgm:spPr/>
      <dgm:t>
        <a:bodyPr/>
        <a:lstStyle/>
        <a:p>
          <a:r>
            <a:rPr lang="en-US"/>
            <a:t>G0444</a:t>
          </a:r>
        </a:p>
      </dgm:t>
    </dgm:pt>
    <dgm:pt modelId="{058D7019-934F-4798-999A-FA848FDFB474}" type="parTrans" cxnId="{5C2E94DE-9B29-4146-970F-6696447BAD16}">
      <dgm:prSet/>
      <dgm:spPr/>
      <dgm:t>
        <a:bodyPr/>
        <a:lstStyle/>
        <a:p>
          <a:endParaRPr lang="en-US"/>
        </a:p>
      </dgm:t>
    </dgm:pt>
    <dgm:pt modelId="{F52928BC-D842-4069-A109-96E608CABAE0}" type="sibTrans" cxnId="{5C2E94DE-9B29-4146-970F-6696447BAD16}">
      <dgm:prSet/>
      <dgm:spPr/>
      <dgm:t>
        <a:bodyPr/>
        <a:lstStyle/>
        <a:p>
          <a:endParaRPr lang="en-US"/>
        </a:p>
      </dgm:t>
    </dgm:pt>
    <dgm:pt modelId="{AE2B8CA3-7C75-4B60-9BC8-406DD949833D}">
      <dgm:prSet/>
      <dgm:spPr/>
      <dgm:t>
        <a:bodyPr/>
        <a:lstStyle/>
        <a:p>
          <a:r>
            <a:rPr lang="en-US"/>
            <a:t>G0446</a:t>
          </a:r>
        </a:p>
      </dgm:t>
    </dgm:pt>
    <dgm:pt modelId="{BC57A24C-C36D-4973-95BC-12FE711BAF4E}" type="parTrans" cxnId="{70566F19-F2B0-4894-9BB3-A793E295126D}">
      <dgm:prSet/>
      <dgm:spPr/>
      <dgm:t>
        <a:bodyPr/>
        <a:lstStyle/>
        <a:p>
          <a:endParaRPr lang="en-US"/>
        </a:p>
      </dgm:t>
    </dgm:pt>
    <dgm:pt modelId="{919D59BE-B29D-4227-AF76-DDFC2EB96810}" type="sibTrans" cxnId="{70566F19-F2B0-4894-9BB3-A793E295126D}">
      <dgm:prSet/>
      <dgm:spPr/>
      <dgm:t>
        <a:bodyPr/>
        <a:lstStyle/>
        <a:p>
          <a:endParaRPr lang="en-US"/>
        </a:p>
      </dgm:t>
    </dgm:pt>
    <dgm:pt modelId="{07DD9741-5F0C-4DD6-AF7C-9DACAEFC111C}">
      <dgm:prSet/>
      <dgm:spPr/>
      <dgm:t>
        <a:bodyPr/>
        <a:lstStyle/>
        <a:p>
          <a:r>
            <a:rPr lang="en-US"/>
            <a:t>99497</a:t>
          </a:r>
        </a:p>
      </dgm:t>
    </dgm:pt>
    <dgm:pt modelId="{41018022-D6B1-4636-973F-84FF019D6AE3}" type="parTrans" cxnId="{C0B110A4-FF26-42ED-8BC1-1A61028B254F}">
      <dgm:prSet/>
      <dgm:spPr/>
      <dgm:t>
        <a:bodyPr/>
        <a:lstStyle/>
        <a:p>
          <a:endParaRPr lang="en-US"/>
        </a:p>
      </dgm:t>
    </dgm:pt>
    <dgm:pt modelId="{E67AA151-3B39-4520-A1E7-DBDCDBF96B2E}" type="sibTrans" cxnId="{C0B110A4-FF26-42ED-8BC1-1A61028B254F}">
      <dgm:prSet/>
      <dgm:spPr/>
      <dgm:t>
        <a:bodyPr/>
        <a:lstStyle/>
        <a:p>
          <a:endParaRPr lang="en-US"/>
        </a:p>
      </dgm:t>
    </dgm:pt>
    <dgm:pt modelId="{862640AD-553B-4CB6-88CE-CDDED073CEC4}">
      <dgm:prSet/>
      <dgm:spPr/>
      <dgm:t>
        <a:bodyPr/>
        <a:lstStyle/>
        <a:p>
          <a:r>
            <a:rPr lang="en-US"/>
            <a:t>93793</a:t>
          </a:r>
        </a:p>
      </dgm:t>
    </dgm:pt>
    <dgm:pt modelId="{20DFE0FA-16AA-426D-9EEB-9BA5005FE7FE}" type="parTrans" cxnId="{C08EA38A-378C-4BCD-BFCC-2DA697B6BF5B}">
      <dgm:prSet/>
      <dgm:spPr/>
      <dgm:t>
        <a:bodyPr/>
        <a:lstStyle/>
        <a:p>
          <a:endParaRPr lang="en-US"/>
        </a:p>
      </dgm:t>
    </dgm:pt>
    <dgm:pt modelId="{35EEBB31-7E1D-4002-960E-E4A0E1A3AD98}" type="sibTrans" cxnId="{C08EA38A-378C-4BCD-BFCC-2DA697B6BF5B}">
      <dgm:prSet/>
      <dgm:spPr/>
      <dgm:t>
        <a:bodyPr/>
        <a:lstStyle/>
        <a:p>
          <a:endParaRPr lang="en-US"/>
        </a:p>
      </dgm:t>
    </dgm:pt>
    <dgm:pt modelId="{4736AFBC-BE1C-43CC-B9A9-A57F03100947}" type="pres">
      <dgm:prSet presAssocID="{F3B52B0C-DA0B-4F2A-B761-9DF24A83B6F7}" presName="cycle" presStyleCnt="0">
        <dgm:presLayoutVars>
          <dgm:dir/>
          <dgm:resizeHandles val="exact"/>
        </dgm:presLayoutVars>
      </dgm:prSet>
      <dgm:spPr/>
    </dgm:pt>
    <dgm:pt modelId="{29AAC393-8925-463C-BB3F-4F220B71FFB9}" type="pres">
      <dgm:prSet presAssocID="{676837FB-575F-4A5B-8FDB-3C0CF6175EF6}" presName="node" presStyleLbl="node1" presStyleIdx="0" presStyleCnt="7">
        <dgm:presLayoutVars>
          <dgm:bulletEnabled val="1"/>
        </dgm:presLayoutVars>
      </dgm:prSet>
      <dgm:spPr/>
    </dgm:pt>
    <dgm:pt modelId="{013E51EE-5C7B-48E1-A464-E781FC2C5783}" type="pres">
      <dgm:prSet presAssocID="{93548ABC-4F7A-4DF8-9613-4DFA06C9959F}" presName="sibTrans" presStyleLbl="sibTrans2D1" presStyleIdx="0" presStyleCnt="7"/>
      <dgm:spPr/>
    </dgm:pt>
    <dgm:pt modelId="{79975634-663A-4B42-B60E-4863B8927260}" type="pres">
      <dgm:prSet presAssocID="{93548ABC-4F7A-4DF8-9613-4DFA06C9959F}" presName="connectorText" presStyleLbl="sibTrans2D1" presStyleIdx="0" presStyleCnt="7"/>
      <dgm:spPr/>
    </dgm:pt>
    <dgm:pt modelId="{888922FB-5D97-4155-93A2-112D90375A67}" type="pres">
      <dgm:prSet presAssocID="{8C10DF16-A5FC-47CD-AD40-6A18B47F2702}" presName="node" presStyleLbl="node1" presStyleIdx="1" presStyleCnt="7">
        <dgm:presLayoutVars>
          <dgm:bulletEnabled val="1"/>
        </dgm:presLayoutVars>
      </dgm:prSet>
      <dgm:spPr/>
    </dgm:pt>
    <dgm:pt modelId="{026FB20E-53F3-4922-BF20-5301CE3EFC80}" type="pres">
      <dgm:prSet presAssocID="{B02569CF-001D-42A2-ABC6-6388959FC709}" presName="sibTrans" presStyleLbl="sibTrans2D1" presStyleIdx="1" presStyleCnt="7"/>
      <dgm:spPr/>
    </dgm:pt>
    <dgm:pt modelId="{9AAD5A47-F00F-4E63-A956-8CBAE305F9DB}" type="pres">
      <dgm:prSet presAssocID="{B02569CF-001D-42A2-ABC6-6388959FC709}" presName="connectorText" presStyleLbl="sibTrans2D1" presStyleIdx="1" presStyleCnt="7"/>
      <dgm:spPr/>
    </dgm:pt>
    <dgm:pt modelId="{0F7B1B52-3739-4C8D-A3A8-A9D4864382B1}" type="pres">
      <dgm:prSet presAssocID="{F501514F-13C7-440F-B298-3F4DA6A8DA9C}" presName="node" presStyleLbl="node1" presStyleIdx="2" presStyleCnt="7">
        <dgm:presLayoutVars>
          <dgm:bulletEnabled val="1"/>
        </dgm:presLayoutVars>
      </dgm:prSet>
      <dgm:spPr/>
    </dgm:pt>
    <dgm:pt modelId="{B9B40CDB-91D3-40F0-8947-766279447910}" type="pres">
      <dgm:prSet presAssocID="{BEB547F2-25C4-4084-9E6F-16D774360845}" presName="sibTrans" presStyleLbl="sibTrans2D1" presStyleIdx="2" presStyleCnt="7"/>
      <dgm:spPr/>
    </dgm:pt>
    <dgm:pt modelId="{D057E8D9-4E64-48C9-9A54-0E744C13B254}" type="pres">
      <dgm:prSet presAssocID="{BEB547F2-25C4-4084-9E6F-16D774360845}" presName="connectorText" presStyleLbl="sibTrans2D1" presStyleIdx="2" presStyleCnt="7"/>
      <dgm:spPr/>
    </dgm:pt>
    <dgm:pt modelId="{B077B1B4-86F2-4401-B312-211E2D649E97}" type="pres">
      <dgm:prSet presAssocID="{71AF8EFA-AA88-4A3E-94A8-7288DBCC118B}" presName="node" presStyleLbl="node1" presStyleIdx="3" presStyleCnt="7">
        <dgm:presLayoutVars>
          <dgm:bulletEnabled val="1"/>
        </dgm:presLayoutVars>
      </dgm:prSet>
      <dgm:spPr/>
    </dgm:pt>
    <dgm:pt modelId="{1E8E7FD1-2D0A-4E15-8D3D-1FA721B717AE}" type="pres">
      <dgm:prSet presAssocID="{F52928BC-D842-4069-A109-96E608CABAE0}" presName="sibTrans" presStyleLbl="sibTrans2D1" presStyleIdx="3" presStyleCnt="7"/>
      <dgm:spPr/>
    </dgm:pt>
    <dgm:pt modelId="{ECC794D6-C88B-479A-9E10-C4885B389B86}" type="pres">
      <dgm:prSet presAssocID="{F52928BC-D842-4069-A109-96E608CABAE0}" presName="connectorText" presStyleLbl="sibTrans2D1" presStyleIdx="3" presStyleCnt="7"/>
      <dgm:spPr/>
    </dgm:pt>
    <dgm:pt modelId="{F356F4F6-2605-40E4-847F-04A88C01E76A}" type="pres">
      <dgm:prSet presAssocID="{AE2B8CA3-7C75-4B60-9BC8-406DD949833D}" presName="node" presStyleLbl="node1" presStyleIdx="4" presStyleCnt="7">
        <dgm:presLayoutVars>
          <dgm:bulletEnabled val="1"/>
        </dgm:presLayoutVars>
      </dgm:prSet>
      <dgm:spPr/>
    </dgm:pt>
    <dgm:pt modelId="{DF5FCAF1-320B-4160-8C1F-1629E680EAC2}" type="pres">
      <dgm:prSet presAssocID="{919D59BE-B29D-4227-AF76-DDFC2EB96810}" presName="sibTrans" presStyleLbl="sibTrans2D1" presStyleIdx="4" presStyleCnt="7"/>
      <dgm:spPr/>
    </dgm:pt>
    <dgm:pt modelId="{D290DB66-CBCD-400B-9D48-DFFE1B0E1B33}" type="pres">
      <dgm:prSet presAssocID="{919D59BE-B29D-4227-AF76-DDFC2EB96810}" presName="connectorText" presStyleLbl="sibTrans2D1" presStyleIdx="4" presStyleCnt="7"/>
      <dgm:spPr/>
    </dgm:pt>
    <dgm:pt modelId="{DA54FD12-4391-492E-8863-40FFA559D7DD}" type="pres">
      <dgm:prSet presAssocID="{07DD9741-5F0C-4DD6-AF7C-9DACAEFC111C}" presName="node" presStyleLbl="node1" presStyleIdx="5" presStyleCnt="7">
        <dgm:presLayoutVars>
          <dgm:bulletEnabled val="1"/>
        </dgm:presLayoutVars>
      </dgm:prSet>
      <dgm:spPr/>
    </dgm:pt>
    <dgm:pt modelId="{5CC60346-AB4F-4AD3-BCD8-44663B4CF982}" type="pres">
      <dgm:prSet presAssocID="{E67AA151-3B39-4520-A1E7-DBDCDBF96B2E}" presName="sibTrans" presStyleLbl="sibTrans2D1" presStyleIdx="5" presStyleCnt="7"/>
      <dgm:spPr/>
    </dgm:pt>
    <dgm:pt modelId="{CC92AE44-BE76-4187-A4A8-7D602C89F847}" type="pres">
      <dgm:prSet presAssocID="{E67AA151-3B39-4520-A1E7-DBDCDBF96B2E}" presName="connectorText" presStyleLbl="sibTrans2D1" presStyleIdx="5" presStyleCnt="7"/>
      <dgm:spPr/>
    </dgm:pt>
    <dgm:pt modelId="{8123B049-CE93-46E1-8D4F-D9B748CD62EF}" type="pres">
      <dgm:prSet presAssocID="{862640AD-553B-4CB6-88CE-CDDED073CEC4}" presName="node" presStyleLbl="node1" presStyleIdx="6" presStyleCnt="7">
        <dgm:presLayoutVars>
          <dgm:bulletEnabled val="1"/>
        </dgm:presLayoutVars>
      </dgm:prSet>
      <dgm:spPr/>
    </dgm:pt>
    <dgm:pt modelId="{6390B1F9-D140-465F-90BE-8354DC654167}" type="pres">
      <dgm:prSet presAssocID="{35EEBB31-7E1D-4002-960E-E4A0E1A3AD98}" presName="sibTrans" presStyleLbl="sibTrans2D1" presStyleIdx="6" presStyleCnt="7"/>
      <dgm:spPr/>
    </dgm:pt>
    <dgm:pt modelId="{7CFC32BB-E68D-4204-AEAC-2C87D334BCB2}" type="pres">
      <dgm:prSet presAssocID="{35EEBB31-7E1D-4002-960E-E4A0E1A3AD98}" presName="connectorText" presStyleLbl="sibTrans2D1" presStyleIdx="6" presStyleCnt="7"/>
      <dgm:spPr/>
    </dgm:pt>
  </dgm:ptLst>
  <dgm:cxnLst>
    <dgm:cxn modelId="{59443509-BD8A-415F-BFAB-6501F68D303B}" type="presOf" srcId="{8C10DF16-A5FC-47CD-AD40-6A18B47F2702}" destId="{888922FB-5D97-4155-93A2-112D90375A67}" srcOrd="0" destOrd="0" presId="urn:microsoft.com/office/officeart/2005/8/layout/cycle2"/>
    <dgm:cxn modelId="{66B71610-840E-42C3-9FB6-7E6B529DDB1F}" type="presOf" srcId="{F501514F-13C7-440F-B298-3F4DA6A8DA9C}" destId="{0F7B1B52-3739-4C8D-A3A8-A9D4864382B1}" srcOrd="0" destOrd="0" presId="urn:microsoft.com/office/officeart/2005/8/layout/cycle2"/>
    <dgm:cxn modelId="{CD8AA513-66AC-4F6A-A980-2FC4BF1B2974}" type="presOf" srcId="{35EEBB31-7E1D-4002-960E-E4A0E1A3AD98}" destId="{7CFC32BB-E68D-4204-AEAC-2C87D334BCB2}" srcOrd="1" destOrd="0" presId="urn:microsoft.com/office/officeart/2005/8/layout/cycle2"/>
    <dgm:cxn modelId="{70566F19-F2B0-4894-9BB3-A793E295126D}" srcId="{F3B52B0C-DA0B-4F2A-B761-9DF24A83B6F7}" destId="{AE2B8CA3-7C75-4B60-9BC8-406DD949833D}" srcOrd="4" destOrd="0" parTransId="{BC57A24C-C36D-4973-95BC-12FE711BAF4E}" sibTransId="{919D59BE-B29D-4227-AF76-DDFC2EB96810}"/>
    <dgm:cxn modelId="{957ACF22-71FD-4BEE-A233-1DC33E6A588C}" type="presOf" srcId="{F3B52B0C-DA0B-4F2A-B761-9DF24A83B6F7}" destId="{4736AFBC-BE1C-43CC-B9A9-A57F03100947}" srcOrd="0" destOrd="0" presId="urn:microsoft.com/office/officeart/2005/8/layout/cycle2"/>
    <dgm:cxn modelId="{6F797D2A-AF6A-4A2D-963B-3662EA870ADA}" srcId="{F3B52B0C-DA0B-4F2A-B761-9DF24A83B6F7}" destId="{676837FB-575F-4A5B-8FDB-3C0CF6175EF6}" srcOrd="0" destOrd="0" parTransId="{E43A9CD2-B332-4DD1-BB83-6EC2B77A4C21}" sibTransId="{93548ABC-4F7A-4DF8-9613-4DFA06C9959F}"/>
    <dgm:cxn modelId="{19C2422B-7058-498D-AE11-3A5DD353C724}" type="presOf" srcId="{B02569CF-001D-42A2-ABC6-6388959FC709}" destId="{9AAD5A47-F00F-4E63-A956-8CBAE305F9DB}" srcOrd="1" destOrd="0" presId="urn:microsoft.com/office/officeart/2005/8/layout/cycle2"/>
    <dgm:cxn modelId="{51262534-EE50-44C7-BDC9-7046CA183A8C}" type="presOf" srcId="{F52928BC-D842-4069-A109-96E608CABAE0}" destId="{ECC794D6-C88B-479A-9E10-C4885B389B86}" srcOrd="1" destOrd="0" presId="urn:microsoft.com/office/officeart/2005/8/layout/cycle2"/>
    <dgm:cxn modelId="{4411C939-BCF4-4587-8B1B-E8132EE10541}" type="presOf" srcId="{676837FB-575F-4A5B-8FDB-3C0CF6175EF6}" destId="{29AAC393-8925-463C-BB3F-4F220B71FFB9}" srcOrd="0" destOrd="0" presId="urn:microsoft.com/office/officeart/2005/8/layout/cycle2"/>
    <dgm:cxn modelId="{C4E93F48-64B3-4EA7-9B52-4D453F77CB3F}" srcId="{F3B52B0C-DA0B-4F2A-B761-9DF24A83B6F7}" destId="{8C10DF16-A5FC-47CD-AD40-6A18B47F2702}" srcOrd="1" destOrd="0" parTransId="{29C5BA65-724E-48F3-BD97-3B8D99246B7A}" sibTransId="{B02569CF-001D-42A2-ABC6-6388959FC709}"/>
    <dgm:cxn modelId="{616A0E6B-54A0-492C-9241-541E325EBB6A}" type="presOf" srcId="{BEB547F2-25C4-4084-9E6F-16D774360845}" destId="{D057E8D9-4E64-48C9-9A54-0E744C13B254}" srcOrd="1" destOrd="0" presId="urn:microsoft.com/office/officeart/2005/8/layout/cycle2"/>
    <dgm:cxn modelId="{09B1D351-28FF-4B55-8DCA-062DFCD006A1}" type="presOf" srcId="{919D59BE-B29D-4227-AF76-DDFC2EB96810}" destId="{D290DB66-CBCD-400B-9D48-DFFE1B0E1B33}" srcOrd="1" destOrd="0" presId="urn:microsoft.com/office/officeart/2005/8/layout/cycle2"/>
    <dgm:cxn modelId="{FA4AFE75-6C26-4ABD-AA04-94D72CC4C83F}" type="presOf" srcId="{B02569CF-001D-42A2-ABC6-6388959FC709}" destId="{026FB20E-53F3-4922-BF20-5301CE3EFC80}" srcOrd="0" destOrd="0" presId="urn:microsoft.com/office/officeart/2005/8/layout/cycle2"/>
    <dgm:cxn modelId="{A44B5E76-957B-4F94-B856-90BAEFE4FCC5}" srcId="{F3B52B0C-DA0B-4F2A-B761-9DF24A83B6F7}" destId="{F501514F-13C7-440F-B298-3F4DA6A8DA9C}" srcOrd="2" destOrd="0" parTransId="{5EB41B29-DD7A-4777-BE74-F7A43FD2C749}" sibTransId="{BEB547F2-25C4-4084-9E6F-16D774360845}"/>
    <dgm:cxn modelId="{354DCC57-6CE6-482A-AEC5-0C594ECCE9B5}" type="presOf" srcId="{E67AA151-3B39-4520-A1E7-DBDCDBF96B2E}" destId="{CC92AE44-BE76-4187-A4A8-7D602C89F847}" srcOrd="1" destOrd="0" presId="urn:microsoft.com/office/officeart/2005/8/layout/cycle2"/>
    <dgm:cxn modelId="{4E75D57B-7EFA-4A40-9D3D-FE270831F07B}" type="presOf" srcId="{71AF8EFA-AA88-4A3E-94A8-7288DBCC118B}" destId="{B077B1B4-86F2-4401-B312-211E2D649E97}" srcOrd="0" destOrd="0" presId="urn:microsoft.com/office/officeart/2005/8/layout/cycle2"/>
    <dgm:cxn modelId="{C08EA38A-378C-4BCD-BFCC-2DA697B6BF5B}" srcId="{F3B52B0C-DA0B-4F2A-B761-9DF24A83B6F7}" destId="{862640AD-553B-4CB6-88CE-CDDED073CEC4}" srcOrd="6" destOrd="0" parTransId="{20DFE0FA-16AA-426D-9EEB-9BA5005FE7FE}" sibTransId="{35EEBB31-7E1D-4002-960E-E4A0E1A3AD98}"/>
    <dgm:cxn modelId="{E8A25A9A-97BC-47A6-A4AE-9133DCA9CDF7}" type="presOf" srcId="{07DD9741-5F0C-4DD6-AF7C-9DACAEFC111C}" destId="{DA54FD12-4391-492E-8863-40FFA559D7DD}" srcOrd="0" destOrd="0" presId="urn:microsoft.com/office/officeart/2005/8/layout/cycle2"/>
    <dgm:cxn modelId="{C0B110A4-FF26-42ED-8BC1-1A61028B254F}" srcId="{F3B52B0C-DA0B-4F2A-B761-9DF24A83B6F7}" destId="{07DD9741-5F0C-4DD6-AF7C-9DACAEFC111C}" srcOrd="5" destOrd="0" parTransId="{41018022-D6B1-4636-973F-84FF019D6AE3}" sibTransId="{E67AA151-3B39-4520-A1E7-DBDCDBF96B2E}"/>
    <dgm:cxn modelId="{D6147DA9-E2C8-434A-9B1B-3271ADF6BAB2}" type="presOf" srcId="{93548ABC-4F7A-4DF8-9613-4DFA06C9959F}" destId="{79975634-663A-4B42-B60E-4863B8927260}" srcOrd="1" destOrd="0" presId="urn:microsoft.com/office/officeart/2005/8/layout/cycle2"/>
    <dgm:cxn modelId="{8CB21AAE-0490-46B3-9DB9-0E4B6AEE11AE}" type="presOf" srcId="{862640AD-553B-4CB6-88CE-CDDED073CEC4}" destId="{8123B049-CE93-46E1-8D4F-D9B748CD62EF}" srcOrd="0" destOrd="0" presId="urn:microsoft.com/office/officeart/2005/8/layout/cycle2"/>
    <dgm:cxn modelId="{0A1F9FB3-B86D-438A-A6C6-877620DC71DB}" type="presOf" srcId="{35EEBB31-7E1D-4002-960E-E4A0E1A3AD98}" destId="{6390B1F9-D140-465F-90BE-8354DC654167}" srcOrd="0" destOrd="0" presId="urn:microsoft.com/office/officeart/2005/8/layout/cycle2"/>
    <dgm:cxn modelId="{3120D3BA-81BC-4FFE-AC0A-28C903463672}" type="presOf" srcId="{919D59BE-B29D-4227-AF76-DDFC2EB96810}" destId="{DF5FCAF1-320B-4160-8C1F-1629E680EAC2}" srcOrd="0" destOrd="0" presId="urn:microsoft.com/office/officeart/2005/8/layout/cycle2"/>
    <dgm:cxn modelId="{488D25BB-EC25-4901-B330-CBE69D64B421}" type="presOf" srcId="{93548ABC-4F7A-4DF8-9613-4DFA06C9959F}" destId="{013E51EE-5C7B-48E1-A464-E781FC2C5783}" srcOrd="0" destOrd="0" presId="urn:microsoft.com/office/officeart/2005/8/layout/cycle2"/>
    <dgm:cxn modelId="{F52039C5-9B82-4F7C-AD21-699DC9199851}" type="presOf" srcId="{F52928BC-D842-4069-A109-96E608CABAE0}" destId="{1E8E7FD1-2D0A-4E15-8D3D-1FA721B717AE}" srcOrd="0" destOrd="0" presId="urn:microsoft.com/office/officeart/2005/8/layout/cycle2"/>
    <dgm:cxn modelId="{C2EF05DA-76B5-48CA-8220-31C1B50AB858}" type="presOf" srcId="{AE2B8CA3-7C75-4B60-9BC8-406DD949833D}" destId="{F356F4F6-2605-40E4-847F-04A88C01E76A}" srcOrd="0" destOrd="0" presId="urn:microsoft.com/office/officeart/2005/8/layout/cycle2"/>
    <dgm:cxn modelId="{5C2E94DE-9B29-4146-970F-6696447BAD16}" srcId="{F3B52B0C-DA0B-4F2A-B761-9DF24A83B6F7}" destId="{71AF8EFA-AA88-4A3E-94A8-7288DBCC118B}" srcOrd="3" destOrd="0" parTransId="{058D7019-934F-4798-999A-FA848FDFB474}" sibTransId="{F52928BC-D842-4069-A109-96E608CABAE0}"/>
    <dgm:cxn modelId="{EF0934E5-65F9-4ED6-968F-D2C43DBDD6C4}" type="presOf" srcId="{BEB547F2-25C4-4084-9E6F-16D774360845}" destId="{B9B40CDB-91D3-40F0-8947-766279447910}" srcOrd="0" destOrd="0" presId="urn:microsoft.com/office/officeart/2005/8/layout/cycle2"/>
    <dgm:cxn modelId="{8C586CE9-2656-41DF-AA77-00C3323CBA8B}" type="presOf" srcId="{E67AA151-3B39-4520-A1E7-DBDCDBF96B2E}" destId="{5CC60346-AB4F-4AD3-BCD8-44663B4CF982}" srcOrd="0" destOrd="0" presId="urn:microsoft.com/office/officeart/2005/8/layout/cycle2"/>
    <dgm:cxn modelId="{40E729F1-781A-4F1C-81C3-9C491E7F99ED}" type="presParOf" srcId="{4736AFBC-BE1C-43CC-B9A9-A57F03100947}" destId="{29AAC393-8925-463C-BB3F-4F220B71FFB9}" srcOrd="0" destOrd="0" presId="urn:microsoft.com/office/officeart/2005/8/layout/cycle2"/>
    <dgm:cxn modelId="{0B7F5A69-99FF-4988-A2DA-BA49BCDE542F}" type="presParOf" srcId="{4736AFBC-BE1C-43CC-B9A9-A57F03100947}" destId="{013E51EE-5C7B-48E1-A464-E781FC2C5783}" srcOrd="1" destOrd="0" presId="urn:microsoft.com/office/officeart/2005/8/layout/cycle2"/>
    <dgm:cxn modelId="{7FCA4DEA-7EB0-448F-9E30-1FE407CB0714}" type="presParOf" srcId="{013E51EE-5C7B-48E1-A464-E781FC2C5783}" destId="{79975634-663A-4B42-B60E-4863B8927260}" srcOrd="0" destOrd="0" presId="urn:microsoft.com/office/officeart/2005/8/layout/cycle2"/>
    <dgm:cxn modelId="{21E2B974-56C7-45F5-9624-F1CF2EC532A1}" type="presParOf" srcId="{4736AFBC-BE1C-43CC-B9A9-A57F03100947}" destId="{888922FB-5D97-4155-93A2-112D90375A67}" srcOrd="2" destOrd="0" presId="urn:microsoft.com/office/officeart/2005/8/layout/cycle2"/>
    <dgm:cxn modelId="{BAC59D33-4F8E-4215-90A3-5B6577EC6D54}" type="presParOf" srcId="{4736AFBC-BE1C-43CC-B9A9-A57F03100947}" destId="{026FB20E-53F3-4922-BF20-5301CE3EFC80}" srcOrd="3" destOrd="0" presId="urn:microsoft.com/office/officeart/2005/8/layout/cycle2"/>
    <dgm:cxn modelId="{F90A3D3C-9D6F-4813-983E-46D027145217}" type="presParOf" srcId="{026FB20E-53F3-4922-BF20-5301CE3EFC80}" destId="{9AAD5A47-F00F-4E63-A956-8CBAE305F9DB}" srcOrd="0" destOrd="0" presId="urn:microsoft.com/office/officeart/2005/8/layout/cycle2"/>
    <dgm:cxn modelId="{88D8726D-3C43-4731-AE1E-61ECF22125AD}" type="presParOf" srcId="{4736AFBC-BE1C-43CC-B9A9-A57F03100947}" destId="{0F7B1B52-3739-4C8D-A3A8-A9D4864382B1}" srcOrd="4" destOrd="0" presId="urn:microsoft.com/office/officeart/2005/8/layout/cycle2"/>
    <dgm:cxn modelId="{0AE7C93A-2FCC-4DF5-AA8A-F0EE0BEA6A68}" type="presParOf" srcId="{4736AFBC-BE1C-43CC-B9A9-A57F03100947}" destId="{B9B40CDB-91D3-40F0-8947-766279447910}" srcOrd="5" destOrd="0" presId="urn:microsoft.com/office/officeart/2005/8/layout/cycle2"/>
    <dgm:cxn modelId="{0B616B03-E0A6-4675-8776-EC674E40ADBB}" type="presParOf" srcId="{B9B40CDB-91D3-40F0-8947-766279447910}" destId="{D057E8D9-4E64-48C9-9A54-0E744C13B254}" srcOrd="0" destOrd="0" presId="urn:microsoft.com/office/officeart/2005/8/layout/cycle2"/>
    <dgm:cxn modelId="{A62361AD-A4A0-46E3-9CE6-583452855E78}" type="presParOf" srcId="{4736AFBC-BE1C-43CC-B9A9-A57F03100947}" destId="{B077B1B4-86F2-4401-B312-211E2D649E97}" srcOrd="6" destOrd="0" presId="urn:microsoft.com/office/officeart/2005/8/layout/cycle2"/>
    <dgm:cxn modelId="{E3C43E4F-E31C-467F-AB03-8810C1DA368D}" type="presParOf" srcId="{4736AFBC-BE1C-43CC-B9A9-A57F03100947}" destId="{1E8E7FD1-2D0A-4E15-8D3D-1FA721B717AE}" srcOrd="7" destOrd="0" presId="urn:microsoft.com/office/officeart/2005/8/layout/cycle2"/>
    <dgm:cxn modelId="{5D0351BF-064A-4A08-93F0-F87A0E168B11}" type="presParOf" srcId="{1E8E7FD1-2D0A-4E15-8D3D-1FA721B717AE}" destId="{ECC794D6-C88B-479A-9E10-C4885B389B86}" srcOrd="0" destOrd="0" presId="urn:microsoft.com/office/officeart/2005/8/layout/cycle2"/>
    <dgm:cxn modelId="{E912CFEA-076C-47EE-A36F-616BE467404A}" type="presParOf" srcId="{4736AFBC-BE1C-43CC-B9A9-A57F03100947}" destId="{F356F4F6-2605-40E4-847F-04A88C01E76A}" srcOrd="8" destOrd="0" presId="urn:microsoft.com/office/officeart/2005/8/layout/cycle2"/>
    <dgm:cxn modelId="{9FDD9CA5-156E-4051-9909-21B9A1661AAF}" type="presParOf" srcId="{4736AFBC-BE1C-43CC-B9A9-A57F03100947}" destId="{DF5FCAF1-320B-4160-8C1F-1629E680EAC2}" srcOrd="9" destOrd="0" presId="urn:microsoft.com/office/officeart/2005/8/layout/cycle2"/>
    <dgm:cxn modelId="{8762289E-7D88-48FF-ADAC-399398AAD0E3}" type="presParOf" srcId="{DF5FCAF1-320B-4160-8C1F-1629E680EAC2}" destId="{D290DB66-CBCD-400B-9D48-DFFE1B0E1B33}" srcOrd="0" destOrd="0" presId="urn:microsoft.com/office/officeart/2005/8/layout/cycle2"/>
    <dgm:cxn modelId="{02D5B08B-86B2-40DC-93F8-CD659A8D01E6}" type="presParOf" srcId="{4736AFBC-BE1C-43CC-B9A9-A57F03100947}" destId="{DA54FD12-4391-492E-8863-40FFA559D7DD}" srcOrd="10" destOrd="0" presId="urn:microsoft.com/office/officeart/2005/8/layout/cycle2"/>
    <dgm:cxn modelId="{E49FE77C-A45D-455D-878B-A31B9DC53EE2}" type="presParOf" srcId="{4736AFBC-BE1C-43CC-B9A9-A57F03100947}" destId="{5CC60346-AB4F-4AD3-BCD8-44663B4CF982}" srcOrd="11" destOrd="0" presId="urn:microsoft.com/office/officeart/2005/8/layout/cycle2"/>
    <dgm:cxn modelId="{11C79107-A135-4F24-8843-A8A7E28BFAA2}" type="presParOf" srcId="{5CC60346-AB4F-4AD3-BCD8-44663B4CF982}" destId="{CC92AE44-BE76-4187-A4A8-7D602C89F847}" srcOrd="0" destOrd="0" presId="urn:microsoft.com/office/officeart/2005/8/layout/cycle2"/>
    <dgm:cxn modelId="{628FD73F-C966-4F41-BF7A-81EDB33969FC}" type="presParOf" srcId="{4736AFBC-BE1C-43CC-B9A9-A57F03100947}" destId="{8123B049-CE93-46E1-8D4F-D9B748CD62EF}" srcOrd="12" destOrd="0" presId="urn:microsoft.com/office/officeart/2005/8/layout/cycle2"/>
    <dgm:cxn modelId="{6F8DD415-898E-46F7-AE5C-48F2306DCA92}" type="presParOf" srcId="{4736AFBC-BE1C-43CC-B9A9-A57F03100947}" destId="{6390B1F9-D140-465F-90BE-8354DC654167}" srcOrd="13" destOrd="0" presId="urn:microsoft.com/office/officeart/2005/8/layout/cycle2"/>
    <dgm:cxn modelId="{762B51B3-A2DB-483D-9A1D-9F2458436EAC}" type="presParOf" srcId="{6390B1F9-D140-465F-90BE-8354DC654167}" destId="{7CFC32BB-E68D-4204-AEAC-2C87D334BCB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8F51C7-CC52-45DD-9361-35AA343634F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08CC2-6E29-4DE8-AFF0-659B1581DD11}">
      <dgm:prSet/>
      <dgm:spPr/>
      <dgm:t>
        <a:bodyPr/>
        <a:lstStyle/>
        <a:p>
          <a:r>
            <a:rPr lang="en-US" dirty="0"/>
            <a:t>What is your CIN or ACO doing with “</a:t>
          </a:r>
          <a:r>
            <a:rPr lang="en-US" b="1" dirty="0"/>
            <a:t>our</a:t>
          </a:r>
          <a:r>
            <a:rPr lang="en-US" dirty="0"/>
            <a:t>” shared savings – ask for the formula</a:t>
          </a:r>
        </a:p>
      </dgm:t>
    </dgm:pt>
    <dgm:pt modelId="{B9B75869-D189-4063-BB40-F6C03BF8E0A6}" type="parTrans" cxnId="{DEB0719B-673A-4021-AEEC-C4F48C2CADBC}">
      <dgm:prSet/>
      <dgm:spPr/>
      <dgm:t>
        <a:bodyPr/>
        <a:lstStyle/>
        <a:p>
          <a:endParaRPr lang="en-US"/>
        </a:p>
      </dgm:t>
    </dgm:pt>
    <dgm:pt modelId="{0E5E7AFC-2DFE-4E6A-B512-3E20FE923806}" type="sibTrans" cxnId="{DEB0719B-673A-4021-AEEC-C4F48C2CADBC}">
      <dgm:prSet/>
      <dgm:spPr/>
      <dgm:t>
        <a:bodyPr/>
        <a:lstStyle/>
        <a:p>
          <a:endParaRPr lang="en-US"/>
        </a:p>
      </dgm:t>
    </dgm:pt>
    <dgm:pt modelId="{DC971D21-CAF6-4A5A-98FA-E8A3F74348AC}">
      <dgm:prSet/>
      <dgm:spPr/>
      <dgm:t>
        <a:bodyPr/>
        <a:lstStyle/>
        <a:p>
          <a:r>
            <a:rPr lang="en-US" dirty="0"/>
            <a:t>Who “</a:t>
          </a:r>
          <a:r>
            <a:rPr lang="en-US" b="1" dirty="0"/>
            <a:t>owns</a:t>
          </a:r>
          <a:r>
            <a:rPr lang="en-US" dirty="0"/>
            <a:t>” your patients – ask leadership – does the ACO or CIN own them?</a:t>
          </a:r>
        </a:p>
      </dgm:t>
    </dgm:pt>
    <dgm:pt modelId="{75D5F62D-BEFD-488A-917D-DB7EA6D169B9}" type="parTrans" cxnId="{A6E3F355-FD8F-4EB4-A9B7-D1EA3408DF05}">
      <dgm:prSet/>
      <dgm:spPr/>
      <dgm:t>
        <a:bodyPr/>
        <a:lstStyle/>
        <a:p>
          <a:endParaRPr lang="en-US"/>
        </a:p>
      </dgm:t>
    </dgm:pt>
    <dgm:pt modelId="{A5672BF9-E206-4089-96D3-E2C849AC75FF}" type="sibTrans" cxnId="{A6E3F355-FD8F-4EB4-A9B7-D1EA3408DF05}">
      <dgm:prSet/>
      <dgm:spPr/>
      <dgm:t>
        <a:bodyPr/>
        <a:lstStyle/>
        <a:p>
          <a:endParaRPr lang="en-US"/>
        </a:p>
      </dgm:t>
    </dgm:pt>
    <dgm:pt modelId="{464F1589-ACD6-4AAD-9A37-6AA4D04B99E4}">
      <dgm:prSet/>
      <dgm:spPr/>
      <dgm:t>
        <a:bodyPr/>
        <a:lstStyle/>
        <a:p>
          <a:r>
            <a:rPr lang="en-US" dirty="0"/>
            <a:t>Who will be signing “</a:t>
          </a:r>
          <a:r>
            <a:rPr lang="en-US" b="1" dirty="0"/>
            <a:t>my</a:t>
          </a:r>
          <a:r>
            <a:rPr lang="en-US" dirty="0"/>
            <a:t>” paycheck?</a:t>
          </a:r>
        </a:p>
      </dgm:t>
    </dgm:pt>
    <dgm:pt modelId="{DBAB32A4-94C4-43CE-961B-CE83AE21B757}" type="parTrans" cxnId="{19F5F910-404D-4527-9B8A-01B5733FDFD4}">
      <dgm:prSet/>
      <dgm:spPr/>
      <dgm:t>
        <a:bodyPr/>
        <a:lstStyle/>
        <a:p>
          <a:endParaRPr lang="en-US"/>
        </a:p>
      </dgm:t>
    </dgm:pt>
    <dgm:pt modelId="{CC6AC02C-F56F-4FFC-93F9-FCBF745E5992}" type="sibTrans" cxnId="{19F5F910-404D-4527-9B8A-01B5733FDFD4}">
      <dgm:prSet/>
      <dgm:spPr/>
      <dgm:t>
        <a:bodyPr/>
        <a:lstStyle/>
        <a:p>
          <a:endParaRPr lang="en-US"/>
        </a:p>
      </dgm:t>
    </dgm:pt>
    <dgm:pt modelId="{76275B5F-A67C-4689-81C3-ABBC13AA03F8}" type="pres">
      <dgm:prSet presAssocID="{698F51C7-CC52-45DD-9361-35AA343634FC}" presName="outerComposite" presStyleCnt="0">
        <dgm:presLayoutVars>
          <dgm:chMax val="5"/>
          <dgm:dir/>
          <dgm:resizeHandles val="exact"/>
        </dgm:presLayoutVars>
      </dgm:prSet>
      <dgm:spPr/>
    </dgm:pt>
    <dgm:pt modelId="{4DF32570-319C-4FBE-B1F6-2A18DC4868B4}" type="pres">
      <dgm:prSet presAssocID="{698F51C7-CC52-45DD-9361-35AA343634FC}" presName="dummyMaxCanvas" presStyleCnt="0">
        <dgm:presLayoutVars/>
      </dgm:prSet>
      <dgm:spPr/>
    </dgm:pt>
    <dgm:pt modelId="{376C8D3D-2AEB-44C4-8FA2-EB7D04221A11}" type="pres">
      <dgm:prSet presAssocID="{698F51C7-CC52-45DD-9361-35AA343634FC}" presName="ThreeNodes_1" presStyleLbl="node1" presStyleIdx="0" presStyleCnt="3" custLinFactNeighborX="-1705" custLinFactNeighborY="2675">
        <dgm:presLayoutVars>
          <dgm:bulletEnabled val="1"/>
        </dgm:presLayoutVars>
      </dgm:prSet>
      <dgm:spPr/>
    </dgm:pt>
    <dgm:pt modelId="{0F7B30D4-5414-45B4-9F9C-6731176C13DC}" type="pres">
      <dgm:prSet presAssocID="{698F51C7-CC52-45DD-9361-35AA343634FC}" presName="ThreeNodes_2" presStyleLbl="node1" presStyleIdx="1" presStyleCnt="3">
        <dgm:presLayoutVars>
          <dgm:bulletEnabled val="1"/>
        </dgm:presLayoutVars>
      </dgm:prSet>
      <dgm:spPr/>
    </dgm:pt>
    <dgm:pt modelId="{9ED36E75-478D-4AA9-A017-41A41D015065}" type="pres">
      <dgm:prSet presAssocID="{698F51C7-CC52-45DD-9361-35AA343634FC}" presName="ThreeNodes_3" presStyleLbl="node1" presStyleIdx="2" presStyleCnt="3">
        <dgm:presLayoutVars>
          <dgm:bulletEnabled val="1"/>
        </dgm:presLayoutVars>
      </dgm:prSet>
      <dgm:spPr/>
    </dgm:pt>
    <dgm:pt modelId="{F2E13EDA-A1AF-4589-924B-DCEF4927709A}" type="pres">
      <dgm:prSet presAssocID="{698F51C7-CC52-45DD-9361-35AA343634FC}" presName="ThreeConn_1-2" presStyleLbl="fgAccFollowNode1" presStyleIdx="0" presStyleCnt="2">
        <dgm:presLayoutVars>
          <dgm:bulletEnabled val="1"/>
        </dgm:presLayoutVars>
      </dgm:prSet>
      <dgm:spPr/>
    </dgm:pt>
    <dgm:pt modelId="{9C6BE342-CEEE-48E0-8EC4-BCC4F3B03F74}" type="pres">
      <dgm:prSet presAssocID="{698F51C7-CC52-45DD-9361-35AA343634FC}" presName="ThreeConn_2-3" presStyleLbl="fgAccFollowNode1" presStyleIdx="1" presStyleCnt="2">
        <dgm:presLayoutVars>
          <dgm:bulletEnabled val="1"/>
        </dgm:presLayoutVars>
      </dgm:prSet>
      <dgm:spPr/>
    </dgm:pt>
    <dgm:pt modelId="{9B0EB0B0-B3A4-41F7-9A77-10808779B33E}" type="pres">
      <dgm:prSet presAssocID="{698F51C7-CC52-45DD-9361-35AA343634FC}" presName="ThreeNodes_1_text" presStyleLbl="node1" presStyleIdx="2" presStyleCnt="3">
        <dgm:presLayoutVars>
          <dgm:bulletEnabled val="1"/>
        </dgm:presLayoutVars>
      </dgm:prSet>
      <dgm:spPr/>
    </dgm:pt>
    <dgm:pt modelId="{B48498DD-3F8C-4C19-8441-B24682A22CDE}" type="pres">
      <dgm:prSet presAssocID="{698F51C7-CC52-45DD-9361-35AA343634FC}" presName="ThreeNodes_2_text" presStyleLbl="node1" presStyleIdx="2" presStyleCnt="3">
        <dgm:presLayoutVars>
          <dgm:bulletEnabled val="1"/>
        </dgm:presLayoutVars>
      </dgm:prSet>
      <dgm:spPr/>
    </dgm:pt>
    <dgm:pt modelId="{F5780D3B-EACC-4C56-BC79-DA9B37534441}" type="pres">
      <dgm:prSet presAssocID="{698F51C7-CC52-45DD-9361-35AA343634F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9F5F910-404D-4527-9B8A-01B5733FDFD4}" srcId="{698F51C7-CC52-45DD-9361-35AA343634FC}" destId="{464F1589-ACD6-4AAD-9A37-6AA4D04B99E4}" srcOrd="2" destOrd="0" parTransId="{DBAB32A4-94C4-43CE-961B-CE83AE21B757}" sibTransId="{CC6AC02C-F56F-4FFC-93F9-FCBF745E5992}"/>
    <dgm:cxn modelId="{6C3FA027-DA38-492E-B7B9-8C09E63590F1}" type="presOf" srcId="{0F308CC2-6E29-4DE8-AFF0-659B1581DD11}" destId="{9B0EB0B0-B3A4-41F7-9A77-10808779B33E}" srcOrd="1" destOrd="0" presId="urn:microsoft.com/office/officeart/2005/8/layout/vProcess5"/>
    <dgm:cxn modelId="{A5DE2B30-8694-4A32-AB89-F7B20D5DF297}" type="presOf" srcId="{DC971D21-CAF6-4A5A-98FA-E8A3F74348AC}" destId="{0F7B30D4-5414-45B4-9F9C-6731176C13DC}" srcOrd="0" destOrd="0" presId="urn:microsoft.com/office/officeart/2005/8/layout/vProcess5"/>
    <dgm:cxn modelId="{F9C1584E-9DE9-4775-B1C1-B6E62FBB6E37}" type="presOf" srcId="{464F1589-ACD6-4AAD-9A37-6AA4D04B99E4}" destId="{9ED36E75-478D-4AA9-A017-41A41D015065}" srcOrd="0" destOrd="0" presId="urn:microsoft.com/office/officeart/2005/8/layout/vProcess5"/>
    <dgm:cxn modelId="{9ED5516F-AD79-4429-93FF-C4439932D6A3}" type="presOf" srcId="{A5672BF9-E206-4089-96D3-E2C849AC75FF}" destId="{9C6BE342-CEEE-48E0-8EC4-BCC4F3B03F74}" srcOrd="0" destOrd="0" presId="urn:microsoft.com/office/officeart/2005/8/layout/vProcess5"/>
    <dgm:cxn modelId="{EBEFF24F-C465-4840-8615-C76BD7BCE445}" type="presOf" srcId="{0F308CC2-6E29-4DE8-AFF0-659B1581DD11}" destId="{376C8D3D-2AEB-44C4-8FA2-EB7D04221A11}" srcOrd="0" destOrd="0" presId="urn:microsoft.com/office/officeart/2005/8/layout/vProcess5"/>
    <dgm:cxn modelId="{A6E3F355-FD8F-4EB4-A9B7-D1EA3408DF05}" srcId="{698F51C7-CC52-45DD-9361-35AA343634FC}" destId="{DC971D21-CAF6-4A5A-98FA-E8A3F74348AC}" srcOrd="1" destOrd="0" parTransId="{75D5F62D-BEFD-488A-917D-DB7EA6D169B9}" sibTransId="{A5672BF9-E206-4089-96D3-E2C849AC75FF}"/>
    <dgm:cxn modelId="{89218D7D-B0D2-4E2E-B816-4771CA4A1D5A}" type="presOf" srcId="{0E5E7AFC-2DFE-4E6A-B512-3E20FE923806}" destId="{F2E13EDA-A1AF-4589-924B-DCEF4927709A}" srcOrd="0" destOrd="0" presId="urn:microsoft.com/office/officeart/2005/8/layout/vProcess5"/>
    <dgm:cxn modelId="{08A1A98D-23A6-48CE-9A4D-0965039D73D6}" type="presOf" srcId="{DC971D21-CAF6-4A5A-98FA-E8A3F74348AC}" destId="{B48498DD-3F8C-4C19-8441-B24682A22CDE}" srcOrd="1" destOrd="0" presId="urn:microsoft.com/office/officeart/2005/8/layout/vProcess5"/>
    <dgm:cxn modelId="{E999BC98-5ADA-4368-88B6-87B48F64C23A}" type="presOf" srcId="{698F51C7-CC52-45DD-9361-35AA343634FC}" destId="{76275B5F-A67C-4689-81C3-ABBC13AA03F8}" srcOrd="0" destOrd="0" presId="urn:microsoft.com/office/officeart/2005/8/layout/vProcess5"/>
    <dgm:cxn modelId="{DEB0719B-673A-4021-AEEC-C4F48C2CADBC}" srcId="{698F51C7-CC52-45DD-9361-35AA343634FC}" destId="{0F308CC2-6E29-4DE8-AFF0-659B1581DD11}" srcOrd="0" destOrd="0" parTransId="{B9B75869-D189-4063-BB40-F6C03BF8E0A6}" sibTransId="{0E5E7AFC-2DFE-4E6A-B512-3E20FE923806}"/>
    <dgm:cxn modelId="{0B5B5CDA-BB25-466E-B254-F7FA3AB5049B}" type="presOf" srcId="{464F1589-ACD6-4AAD-9A37-6AA4D04B99E4}" destId="{F5780D3B-EACC-4C56-BC79-DA9B37534441}" srcOrd="1" destOrd="0" presId="urn:microsoft.com/office/officeart/2005/8/layout/vProcess5"/>
    <dgm:cxn modelId="{7DB75563-7E0A-446D-A10F-61031878E1B0}" type="presParOf" srcId="{76275B5F-A67C-4689-81C3-ABBC13AA03F8}" destId="{4DF32570-319C-4FBE-B1F6-2A18DC4868B4}" srcOrd="0" destOrd="0" presId="urn:microsoft.com/office/officeart/2005/8/layout/vProcess5"/>
    <dgm:cxn modelId="{C7A14969-7D14-4482-8DF6-76F6F4A71B88}" type="presParOf" srcId="{76275B5F-A67C-4689-81C3-ABBC13AA03F8}" destId="{376C8D3D-2AEB-44C4-8FA2-EB7D04221A11}" srcOrd="1" destOrd="0" presId="urn:microsoft.com/office/officeart/2005/8/layout/vProcess5"/>
    <dgm:cxn modelId="{362C0D79-0F9E-4177-8C0D-16D0A90E6485}" type="presParOf" srcId="{76275B5F-A67C-4689-81C3-ABBC13AA03F8}" destId="{0F7B30D4-5414-45B4-9F9C-6731176C13DC}" srcOrd="2" destOrd="0" presId="urn:microsoft.com/office/officeart/2005/8/layout/vProcess5"/>
    <dgm:cxn modelId="{37F55D24-60EA-4B61-914C-BDFC430739A0}" type="presParOf" srcId="{76275B5F-A67C-4689-81C3-ABBC13AA03F8}" destId="{9ED36E75-478D-4AA9-A017-41A41D015065}" srcOrd="3" destOrd="0" presId="urn:microsoft.com/office/officeart/2005/8/layout/vProcess5"/>
    <dgm:cxn modelId="{59E76FD6-4017-4087-9113-9A541EC75F71}" type="presParOf" srcId="{76275B5F-A67C-4689-81C3-ABBC13AA03F8}" destId="{F2E13EDA-A1AF-4589-924B-DCEF4927709A}" srcOrd="4" destOrd="0" presId="urn:microsoft.com/office/officeart/2005/8/layout/vProcess5"/>
    <dgm:cxn modelId="{77901ACF-2F45-4290-8F11-556E1CC20406}" type="presParOf" srcId="{76275B5F-A67C-4689-81C3-ABBC13AA03F8}" destId="{9C6BE342-CEEE-48E0-8EC4-BCC4F3B03F74}" srcOrd="5" destOrd="0" presId="urn:microsoft.com/office/officeart/2005/8/layout/vProcess5"/>
    <dgm:cxn modelId="{E26A44B5-958C-4EEE-B5C3-B6C99F393EF2}" type="presParOf" srcId="{76275B5F-A67C-4689-81C3-ABBC13AA03F8}" destId="{9B0EB0B0-B3A4-41F7-9A77-10808779B33E}" srcOrd="6" destOrd="0" presId="urn:microsoft.com/office/officeart/2005/8/layout/vProcess5"/>
    <dgm:cxn modelId="{FCE6412F-FD79-4D8F-AFFE-C1B3302F4441}" type="presParOf" srcId="{76275B5F-A67C-4689-81C3-ABBC13AA03F8}" destId="{B48498DD-3F8C-4C19-8441-B24682A22CDE}" srcOrd="7" destOrd="0" presId="urn:microsoft.com/office/officeart/2005/8/layout/vProcess5"/>
    <dgm:cxn modelId="{67C60DD4-7362-4B6C-BD80-351836E95D19}" type="presParOf" srcId="{76275B5F-A67C-4689-81C3-ABBC13AA03F8}" destId="{F5780D3B-EACC-4C56-BC79-DA9B3753444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4C8FE-EC30-4362-A8DB-0548E838F328}">
      <dsp:nvSpPr>
        <dsp:cNvPr id="0" name=""/>
        <dsp:cNvSpPr/>
      </dsp:nvSpPr>
      <dsp:spPr>
        <a:xfrm>
          <a:off x="1066359" y="38378"/>
          <a:ext cx="1446011" cy="14460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8202D4-1FE5-4A96-84A5-3850DFC6B6CD}">
      <dsp:nvSpPr>
        <dsp:cNvPr id="0" name=""/>
        <dsp:cNvSpPr/>
      </dsp:nvSpPr>
      <dsp:spPr>
        <a:xfrm>
          <a:off x="1374526" y="346544"/>
          <a:ext cx="829678" cy="829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D25550-7DD7-4A51-96DF-845B85AED4A5}">
      <dsp:nvSpPr>
        <dsp:cNvPr id="0" name=""/>
        <dsp:cNvSpPr/>
      </dsp:nvSpPr>
      <dsp:spPr>
        <a:xfrm>
          <a:off x="604110" y="1934786"/>
          <a:ext cx="237051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May – Direct Provider Payment Model (RFI)</a:t>
          </a:r>
        </a:p>
      </dsp:txBody>
      <dsp:txXfrm>
        <a:off x="604110" y="1934786"/>
        <a:ext cx="2370510" cy="855000"/>
      </dsp:txXfrm>
    </dsp:sp>
    <dsp:sp modelId="{AC12B63E-AB90-4C6B-8412-9BA333042D90}">
      <dsp:nvSpPr>
        <dsp:cNvPr id="0" name=""/>
        <dsp:cNvSpPr/>
      </dsp:nvSpPr>
      <dsp:spPr>
        <a:xfrm>
          <a:off x="3851709" y="38378"/>
          <a:ext cx="1446011" cy="14460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39FF21-7844-4041-8D8E-BE18B3DE16B9}">
      <dsp:nvSpPr>
        <dsp:cNvPr id="0" name=""/>
        <dsp:cNvSpPr/>
      </dsp:nvSpPr>
      <dsp:spPr>
        <a:xfrm>
          <a:off x="4159875" y="346544"/>
          <a:ext cx="829678" cy="829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F3C700-A220-405C-B61F-212A3832F874}">
      <dsp:nvSpPr>
        <dsp:cNvPr id="0" name=""/>
        <dsp:cNvSpPr/>
      </dsp:nvSpPr>
      <dsp:spPr>
        <a:xfrm>
          <a:off x="3389459" y="1934786"/>
          <a:ext cx="237051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June – Changes to qpp requirements </a:t>
          </a:r>
        </a:p>
      </dsp:txBody>
      <dsp:txXfrm>
        <a:off x="3389459" y="1934786"/>
        <a:ext cx="2370510" cy="855000"/>
      </dsp:txXfrm>
    </dsp:sp>
    <dsp:sp modelId="{C686C991-E03F-4259-A970-E497040069E7}">
      <dsp:nvSpPr>
        <dsp:cNvPr id="0" name=""/>
        <dsp:cNvSpPr/>
      </dsp:nvSpPr>
      <dsp:spPr>
        <a:xfrm>
          <a:off x="1066359" y="3382413"/>
          <a:ext cx="1446011" cy="14460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ADB99-C867-4C59-A502-8B8A2731FFA5}">
      <dsp:nvSpPr>
        <dsp:cNvPr id="0" name=""/>
        <dsp:cNvSpPr/>
      </dsp:nvSpPr>
      <dsp:spPr>
        <a:xfrm>
          <a:off x="1374526" y="3690580"/>
          <a:ext cx="829678" cy="829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B8BD02-44FE-48C9-85F4-829FF8E86575}">
      <dsp:nvSpPr>
        <dsp:cNvPr id="0" name=""/>
        <dsp:cNvSpPr/>
      </dsp:nvSpPr>
      <dsp:spPr>
        <a:xfrm>
          <a:off x="604110" y="5278821"/>
          <a:ext cx="237051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July – Proposed changes to EM Codes</a:t>
          </a:r>
        </a:p>
      </dsp:txBody>
      <dsp:txXfrm>
        <a:off x="604110" y="5278821"/>
        <a:ext cx="2370510" cy="855000"/>
      </dsp:txXfrm>
    </dsp:sp>
    <dsp:sp modelId="{7D58F29F-6E31-422B-8E91-B8DDE27C89B2}">
      <dsp:nvSpPr>
        <dsp:cNvPr id="0" name=""/>
        <dsp:cNvSpPr/>
      </dsp:nvSpPr>
      <dsp:spPr>
        <a:xfrm>
          <a:off x="3851709" y="3382413"/>
          <a:ext cx="1446011" cy="144601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189932-B8A0-4B4C-AC5A-51C996EAF868}">
      <dsp:nvSpPr>
        <dsp:cNvPr id="0" name=""/>
        <dsp:cNvSpPr/>
      </dsp:nvSpPr>
      <dsp:spPr>
        <a:xfrm>
          <a:off x="4159875" y="3690580"/>
          <a:ext cx="829678" cy="8296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421485-F86E-41E1-B859-9F3CEB939FF7}">
      <dsp:nvSpPr>
        <dsp:cNvPr id="0" name=""/>
        <dsp:cNvSpPr/>
      </dsp:nvSpPr>
      <dsp:spPr>
        <a:xfrm>
          <a:off x="3389459" y="5278821"/>
          <a:ext cx="237051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August – Proposed changes to ACO participation</a:t>
          </a:r>
        </a:p>
      </dsp:txBody>
      <dsp:txXfrm>
        <a:off x="3389459" y="5278821"/>
        <a:ext cx="2370510" cy="85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E2135-115D-4E40-89F5-6E832B9EA19E}">
      <dsp:nvSpPr>
        <dsp:cNvPr id="0" name=""/>
        <dsp:cNvSpPr/>
      </dsp:nvSpPr>
      <dsp:spPr>
        <a:xfrm>
          <a:off x="0" y="0"/>
          <a:ext cx="56578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3F3681-4199-4950-A46E-8604F90C9E4C}">
      <dsp:nvSpPr>
        <dsp:cNvPr id="0" name=""/>
        <dsp:cNvSpPr/>
      </dsp:nvSpPr>
      <dsp:spPr>
        <a:xfrm>
          <a:off x="0" y="0"/>
          <a:ext cx="5657850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Quality</a:t>
          </a:r>
          <a:r>
            <a:rPr lang="en-US" sz="2800" kern="1200" dirty="0"/>
            <a:t> – </a:t>
          </a:r>
          <a:r>
            <a:rPr lang="en-US" sz="2800" u="sng" kern="1200" dirty="0"/>
            <a:t>more measures –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/>
            <a:t>but it’s all providers doing this</a:t>
          </a:r>
        </a:p>
      </dsp:txBody>
      <dsp:txXfrm>
        <a:off x="0" y="0"/>
        <a:ext cx="5657850" cy="1150143"/>
      </dsp:txXfrm>
    </dsp:sp>
    <dsp:sp modelId="{1763A7DF-6C0E-4803-87C4-E1967EB33F21}">
      <dsp:nvSpPr>
        <dsp:cNvPr id="0" name=""/>
        <dsp:cNvSpPr/>
      </dsp:nvSpPr>
      <dsp:spPr>
        <a:xfrm>
          <a:off x="0" y="1150143"/>
          <a:ext cx="5657850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889875-BDD4-4035-9F56-F044661C3EFE}">
      <dsp:nvSpPr>
        <dsp:cNvPr id="0" name=""/>
        <dsp:cNvSpPr/>
      </dsp:nvSpPr>
      <dsp:spPr>
        <a:xfrm>
          <a:off x="0" y="1150143"/>
          <a:ext cx="5657850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Cost</a:t>
          </a:r>
          <a:r>
            <a:rPr lang="en-US" sz="2800" kern="1200" dirty="0"/>
            <a:t> – </a:t>
          </a:r>
          <a:r>
            <a:rPr lang="en-US" sz="2800" u="sng" kern="1200" dirty="0"/>
            <a:t>only certain specialties</a:t>
          </a:r>
        </a:p>
      </dsp:txBody>
      <dsp:txXfrm>
        <a:off x="0" y="1150143"/>
        <a:ext cx="5657850" cy="1150143"/>
      </dsp:txXfrm>
    </dsp:sp>
    <dsp:sp modelId="{5B126130-0FBB-460D-831F-C69E1F8C2F84}">
      <dsp:nvSpPr>
        <dsp:cNvPr id="0" name=""/>
        <dsp:cNvSpPr/>
      </dsp:nvSpPr>
      <dsp:spPr>
        <a:xfrm>
          <a:off x="0" y="2300286"/>
          <a:ext cx="5657850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D9B45B-6998-4CAF-B6B1-B9E00418B08A}">
      <dsp:nvSpPr>
        <dsp:cNvPr id="0" name=""/>
        <dsp:cNvSpPr/>
      </dsp:nvSpPr>
      <dsp:spPr>
        <a:xfrm>
          <a:off x="0" y="2300287"/>
          <a:ext cx="5657850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Promoting Interoperability – </a:t>
          </a:r>
          <a:r>
            <a:rPr lang="en-US" sz="2800" b="1" kern="1200" dirty="0"/>
            <a:t>on your own</a:t>
          </a:r>
        </a:p>
      </dsp:txBody>
      <dsp:txXfrm>
        <a:off x="0" y="2300287"/>
        <a:ext cx="5657850" cy="1150143"/>
      </dsp:txXfrm>
    </dsp:sp>
    <dsp:sp modelId="{5423F7C5-52C6-4C69-AD93-92CBE1AE17B4}">
      <dsp:nvSpPr>
        <dsp:cNvPr id="0" name=""/>
        <dsp:cNvSpPr/>
      </dsp:nvSpPr>
      <dsp:spPr>
        <a:xfrm>
          <a:off x="0" y="3450430"/>
          <a:ext cx="5657850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ECAA9F-3115-49E0-8E6B-E58FD644A24A}">
      <dsp:nvSpPr>
        <dsp:cNvPr id="0" name=""/>
        <dsp:cNvSpPr/>
      </dsp:nvSpPr>
      <dsp:spPr>
        <a:xfrm>
          <a:off x="0" y="3450430"/>
          <a:ext cx="5657850" cy="115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Advancing Care Information – </a:t>
          </a:r>
          <a:r>
            <a:rPr lang="en-US" sz="2800" b="1" kern="1200" dirty="0"/>
            <a:t>done by ACO</a:t>
          </a:r>
        </a:p>
      </dsp:txBody>
      <dsp:txXfrm>
        <a:off x="0" y="3450430"/>
        <a:ext cx="5657850" cy="1150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AC393-8925-463C-BB3F-4F220B71FFB9}">
      <dsp:nvSpPr>
        <dsp:cNvPr id="0" name=""/>
        <dsp:cNvSpPr/>
      </dsp:nvSpPr>
      <dsp:spPr>
        <a:xfrm>
          <a:off x="2395123" y="831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G0438</a:t>
          </a:r>
        </a:p>
      </dsp:txBody>
      <dsp:txXfrm>
        <a:off x="2585416" y="191124"/>
        <a:ext cx="918816" cy="918816"/>
      </dsp:txXfrm>
    </dsp:sp>
    <dsp:sp modelId="{013E51EE-5C7B-48E1-A464-E781FC2C5783}">
      <dsp:nvSpPr>
        <dsp:cNvPr id="0" name=""/>
        <dsp:cNvSpPr/>
      </dsp:nvSpPr>
      <dsp:spPr>
        <a:xfrm rot="1542857">
          <a:off x="3742014" y="849994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47134" y="915274"/>
        <a:ext cx="241254" cy="263128"/>
      </dsp:txXfrm>
    </dsp:sp>
    <dsp:sp modelId="{888922FB-5D97-4155-93A2-112D90375A67}">
      <dsp:nvSpPr>
        <dsp:cNvPr id="0" name=""/>
        <dsp:cNvSpPr/>
      </dsp:nvSpPr>
      <dsp:spPr>
        <a:xfrm>
          <a:off x="4151726" y="846767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G0439</a:t>
          </a:r>
        </a:p>
      </dsp:txBody>
      <dsp:txXfrm>
        <a:off x="4342019" y="1037060"/>
        <a:ext cx="918816" cy="918816"/>
      </dsp:txXfrm>
    </dsp:sp>
    <dsp:sp modelId="{026FB20E-53F3-4922-BF20-5301CE3EFC80}">
      <dsp:nvSpPr>
        <dsp:cNvPr id="0" name=""/>
        <dsp:cNvSpPr/>
      </dsp:nvSpPr>
      <dsp:spPr>
        <a:xfrm rot="4628571">
          <a:off x="4843856" y="2218084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884049" y="2255393"/>
        <a:ext cx="241254" cy="263128"/>
      </dsp:txXfrm>
    </dsp:sp>
    <dsp:sp modelId="{0F7B1B52-3739-4C8D-A3A8-A9D4864382B1}">
      <dsp:nvSpPr>
        <dsp:cNvPr id="0" name=""/>
        <dsp:cNvSpPr/>
      </dsp:nvSpPr>
      <dsp:spPr>
        <a:xfrm>
          <a:off x="4585571" y="2747567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G0442</a:t>
          </a:r>
        </a:p>
      </dsp:txBody>
      <dsp:txXfrm>
        <a:off x="4775864" y="2937860"/>
        <a:ext cx="918816" cy="918816"/>
      </dsp:txXfrm>
    </dsp:sp>
    <dsp:sp modelId="{B9B40CDB-91D3-40F0-8947-766279447910}">
      <dsp:nvSpPr>
        <dsp:cNvPr id="0" name=""/>
        <dsp:cNvSpPr/>
      </dsp:nvSpPr>
      <dsp:spPr>
        <a:xfrm rot="7714286">
          <a:off x="4461227" y="3932529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545157" y="3979821"/>
        <a:ext cx="241254" cy="263128"/>
      </dsp:txXfrm>
    </dsp:sp>
    <dsp:sp modelId="{B077B1B4-86F2-4401-B312-211E2D649E97}">
      <dsp:nvSpPr>
        <dsp:cNvPr id="0" name=""/>
        <dsp:cNvSpPr/>
      </dsp:nvSpPr>
      <dsp:spPr>
        <a:xfrm>
          <a:off x="3369964" y="4271890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G0444</a:t>
          </a:r>
        </a:p>
      </dsp:txBody>
      <dsp:txXfrm>
        <a:off x="3560257" y="4462183"/>
        <a:ext cx="918816" cy="918816"/>
      </dsp:txXfrm>
    </dsp:sp>
    <dsp:sp modelId="{1E8E7FD1-2D0A-4E15-8D3D-1FA721B717AE}">
      <dsp:nvSpPr>
        <dsp:cNvPr id="0" name=""/>
        <dsp:cNvSpPr/>
      </dsp:nvSpPr>
      <dsp:spPr>
        <a:xfrm rot="10800000">
          <a:off x="2882255" y="4702317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2985649" y="4790027"/>
        <a:ext cx="241254" cy="263128"/>
      </dsp:txXfrm>
    </dsp:sp>
    <dsp:sp modelId="{F356F4F6-2605-40E4-847F-04A88C01E76A}">
      <dsp:nvSpPr>
        <dsp:cNvPr id="0" name=""/>
        <dsp:cNvSpPr/>
      </dsp:nvSpPr>
      <dsp:spPr>
        <a:xfrm>
          <a:off x="1420282" y="4271890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G0446</a:t>
          </a:r>
        </a:p>
      </dsp:txBody>
      <dsp:txXfrm>
        <a:off x="1610575" y="4462183"/>
        <a:ext cx="918816" cy="918816"/>
      </dsp:txXfrm>
    </dsp:sp>
    <dsp:sp modelId="{DF5FCAF1-320B-4160-8C1F-1629E680EAC2}">
      <dsp:nvSpPr>
        <dsp:cNvPr id="0" name=""/>
        <dsp:cNvSpPr/>
      </dsp:nvSpPr>
      <dsp:spPr>
        <a:xfrm rot="13885714">
          <a:off x="1295937" y="3947782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1379867" y="4075910"/>
        <a:ext cx="241254" cy="263128"/>
      </dsp:txXfrm>
    </dsp:sp>
    <dsp:sp modelId="{DA54FD12-4391-492E-8863-40FFA559D7DD}">
      <dsp:nvSpPr>
        <dsp:cNvPr id="0" name=""/>
        <dsp:cNvSpPr/>
      </dsp:nvSpPr>
      <dsp:spPr>
        <a:xfrm>
          <a:off x="204675" y="2747567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99497</a:t>
          </a:r>
        </a:p>
      </dsp:txBody>
      <dsp:txXfrm>
        <a:off x="394968" y="2937860"/>
        <a:ext cx="918816" cy="918816"/>
      </dsp:txXfrm>
    </dsp:sp>
    <dsp:sp modelId="{5CC60346-AB4F-4AD3-BCD8-44663B4CF982}">
      <dsp:nvSpPr>
        <dsp:cNvPr id="0" name=""/>
        <dsp:cNvSpPr/>
      </dsp:nvSpPr>
      <dsp:spPr>
        <a:xfrm rot="16971429">
          <a:off x="896804" y="2237104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936997" y="2375215"/>
        <a:ext cx="241254" cy="263128"/>
      </dsp:txXfrm>
    </dsp:sp>
    <dsp:sp modelId="{8123B049-CE93-46E1-8D4F-D9B748CD62EF}">
      <dsp:nvSpPr>
        <dsp:cNvPr id="0" name=""/>
        <dsp:cNvSpPr/>
      </dsp:nvSpPr>
      <dsp:spPr>
        <a:xfrm>
          <a:off x="638520" y="846767"/>
          <a:ext cx="1299402" cy="12994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93793</a:t>
          </a:r>
        </a:p>
      </dsp:txBody>
      <dsp:txXfrm>
        <a:off x="828813" y="1037060"/>
        <a:ext cx="918816" cy="918816"/>
      </dsp:txXfrm>
    </dsp:sp>
    <dsp:sp modelId="{6390B1F9-D140-465F-90BE-8354DC654167}">
      <dsp:nvSpPr>
        <dsp:cNvPr id="0" name=""/>
        <dsp:cNvSpPr/>
      </dsp:nvSpPr>
      <dsp:spPr>
        <a:xfrm rot="20057143">
          <a:off x="1985411" y="858458"/>
          <a:ext cx="344648" cy="4385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990531" y="968598"/>
        <a:ext cx="241254" cy="263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C8D3D-2AEB-44C4-8FA2-EB7D04221A11}">
      <dsp:nvSpPr>
        <dsp:cNvPr id="0" name=""/>
        <dsp:cNvSpPr/>
      </dsp:nvSpPr>
      <dsp:spPr>
        <a:xfrm>
          <a:off x="0" y="33339"/>
          <a:ext cx="8938260" cy="1246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What is your CIN or ACO doing with “</a:t>
          </a:r>
          <a:r>
            <a:rPr lang="en-US" sz="3100" b="1" kern="1200" dirty="0"/>
            <a:t>our</a:t>
          </a:r>
          <a:r>
            <a:rPr lang="en-US" sz="3100" kern="1200" dirty="0"/>
            <a:t>” shared savings – ask for the formula</a:t>
          </a:r>
        </a:p>
      </dsp:txBody>
      <dsp:txXfrm>
        <a:off x="36504" y="69843"/>
        <a:ext cx="7593355" cy="1173338"/>
      </dsp:txXfrm>
    </dsp:sp>
    <dsp:sp modelId="{0F7B30D4-5414-45B4-9F9C-6731176C13DC}">
      <dsp:nvSpPr>
        <dsp:cNvPr id="0" name=""/>
        <dsp:cNvSpPr/>
      </dsp:nvSpPr>
      <dsp:spPr>
        <a:xfrm>
          <a:off x="788669" y="1454070"/>
          <a:ext cx="8938260" cy="1246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Who “</a:t>
          </a:r>
          <a:r>
            <a:rPr lang="en-US" sz="3100" b="1" kern="1200" dirty="0"/>
            <a:t>owns</a:t>
          </a:r>
          <a:r>
            <a:rPr lang="en-US" sz="3100" kern="1200" dirty="0"/>
            <a:t>” your patients – ask leadership – does the ACO or CIN own them?</a:t>
          </a:r>
        </a:p>
      </dsp:txBody>
      <dsp:txXfrm>
        <a:off x="825173" y="1490574"/>
        <a:ext cx="7266456" cy="1173338"/>
      </dsp:txXfrm>
    </dsp:sp>
    <dsp:sp modelId="{9ED36E75-478D-4AA9-A017-41A41D015065}">
      <dsp:nvSpPr>
        <dsp:cNvPr id="0" name=""/>
        <dsp:cNvSpPr/>
      </dsp:nvSpPr>
      <dsp:spPr>
        <a:xfrm>
          <a:off x="1577339" y="2908141"/>
          <a:ext cx="8938260" cy="1246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Who will be signing “</a:t>
          </a:r>
          <a:r>
            <a:rPr lang="en-US" sz="3100" b="1" kern="1200" dirty="0"/>
            <a:t>my</a:t>
          </a:r>
          <a:r>
            <a:rPr lang="en-US" sz="3100" kern="1200" dirty="0"/>
            <a:t>” paycheck?</a:t>
          </a:r>
        </a:p>
      </dsp:txBody>
      <dsp:txXfrm>
        <a:off x="1613843" y="2944645"/>
        <a:ext cx="7266456" cy="1173338"/>
      </dsp:txXfrm>
    </dsp:sp>
    <dsp:sp modelId="{F2E13EDA-A1AF-4589-924B-DCEF4927709A}">
      <dsp:nvSpPr>
        <dsp:cNvPr id="0" name=""/>
        <dsp:cNvSpPr/>
      </dsp:nvSpPr>
      <dsp:spPr>
        <a:xfrm>
          <a:off x="8128134" y="945146"/>
          <a:ext cx="810125" cy="810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10412" y="945146"/>
        <a:ext cx="445569" cy="609619"/>
      </dsp:txXfrm>
    </dsp:sp>
    <dsp:sp modelId="{9C6BE342-CEEE-48E0-8EC4-BCC4F3B03F74}">
      <dsp:nvSpPr>
        <dsp:cNvPr id="0" name=""/>
        <dsp:cNvSpPr/>
      </dsp:nvSpPr>
      <dsp:spPr>
        <a:xfrm>
          <a:off x="8916804" y="2390907"/>
          <a:ext cx="810125" cy="81012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99082" y="2390907"/>
        <a:ext cx="445569" cy="609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5438" y="0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9713"/>
            <a:ext cx="317976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5438" y="9129713"/>
            <a:ext cx="317976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CA44CF-01AB-4AA7-ADE0-4B3E861BC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3663"/>
            <a:ext cx="3179763" cy="2841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51" tIns="47425" rIns="94851" bIns="47425" numCol="1" anchor="ctr" anchorCtr="0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93663"/>
            <a:ext cx="3179762" cy="2841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51" tIns="47425" rIns="94851" bIns="47425" numCol="1" anchor="ctr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9738" y="708025"/>
            <a:ext cx="6435725" cy="3621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6108700"/>
            <a:ext cx="5407025" cy="12398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51" tIns="47425" rIns="94851" bIns="4742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368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17038"/>
            <a:ext cx="3179763" cy="2841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317038"/>
            <a:ext cx="3179762" cy="2841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FB677C7-2D1F-4C65-9F66-E3FD74CA9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477CDA5E-2F96-4ED9-94B4-CCF9C2965B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58A8C180-A649-4F46-BF83-1359BF973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2C943-E8DC-404B-8931-1B60F1DA9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A0B57A-EDE1-48F8-968D-4103C7E193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2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BE74DA-8192-4800-923D-87E16C8DB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6B86C-C4F3-4A32-A524-73060AFB2E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6F04EF99-11D9-4A74-9AE1-DC60E1633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708025"/>
            <a:ext cx="6435725" cy="3621088"/>
          </a:xfrm>
          <a:solidFill>
            <a:srgbClr val="FFFFFF"/>
          </a:solidFill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7946E3-B410-429F-AC6C-2931C37D7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4088" y="6588125"/>
            <a:ext cx="5407025" cy="2809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820" tIns="47411" rIns="94820" bIns="47411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85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C757-6592-44AE-8DEC-2D2872BD5E32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9DDA-DE53-47B3-9CE7-BCDA253CC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7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89B3D-1DAF-4090-983B-1254D3418354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3956-5A6C-4894-BFE4-3AF7572E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7914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2D41-2F04-465E-882F-6F93FEB38CD1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03B83-0FBC-4CC6-A037-C615E543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548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21E09-5C1A-488E-BBD0-54FA4AB2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D5334-204E-4F00-8124-28037A6449D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CE776-1435-457A-A8C0-685BC025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53783-B3F8-4F65-B807-B4DCFD03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647C1-6158-42AC-BF99-BFCCA656E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229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77D53-1B3A-4383-ADE8-6C008589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2396C-0B0E-479B-B7DB-E2EB5DB7570A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C506-CBE9-405F-A0F7-A680FAAF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5F702-13CB-492D-A010-BAABAEE0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6370-A728-4DF5-8A56-38B1459E0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468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16A8A-E0E0-4A71-9AFD-A49B79FE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C90AA-83F1-4F77-805B-F26CB75CF36B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85A0-CD5D-42BE-A0C8-8C8F7F38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E7C41-FBBB-47A3-B59A-323755C4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6EAAF-6183-4F18-A7E2-86F10CF5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058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447E0F-1863-4459-B49D-DAFBD9B0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DB14-8D84-4371-B7AB-B74230FE54CC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2968ED-B384-45B9-AA86-54B84BEA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A97950-1085-4E43-898D-ED82E591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B445C-7F26-4B1B-9318-6FC2C881B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4071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F5882D-83B9-4F16-9789-C108F7C1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B4336-9F45-4791-97AA-CA1CB73E3C5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0ACBFE-2823-4BE6-9FD6-C95BED0B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108B1D-66A9-4F64-A41D-76781016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422C4-1B4E-4B15-B75F-EA816585B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4412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DDCB6A-4450-48A1-975F-57C28008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4B34B-A69C-47C2-B974-ACF59221461F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DB9B6-19B1-49D3-9EE6-3EB84F00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58802D-0E8E-4340-81FB-3B070822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F3E59-49B7-4748-BD7D-0E7641D4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3029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6FEB9A3-4986-41B6-A846-B7B80903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196C-D449-4B01-8234-9F3565D89E39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D90BA3-814A-4A13-AFA9-6D531A94D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67FC67-0EB8-42C7-8216-67EAD160C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1A11-4228-4C3B-9386-249AFCB4E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8250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58B4D-5424-4D73-9074-7259AA85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3DE4-C047-460A-B5E1-E9E470E5BD4A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A67363-7D41-4266-883C-F4CADFAC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4F3493-33BD-46D3-8BF6-53C33742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13F79-B9D8-4080-A98C-BAC32CADB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9238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88D22-1832-457B-9133-F335D29BBFCC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7AC0-6924-4A2E-B13A-DB417F530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4424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D34156-4BD6-4DE3-8BAA-1FE658BB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708FE-213D-47A6-84B0-0647245CEFE6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6F943-0A17-407C-83A4-A1B04771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A3CE7B-4876-4481-A895-45342C3A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C1084-795F-4FFD-88A9-99AD9C57E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60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CA2C8-16BB-4F8B-86B3-CA93470D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D0972-059F-404C-B383-C586A333DD53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948B0-EE56-4F7F-8992-7D8EF062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C106A-5ABA-4C3D-89F4-30601EAA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20A45-42F9-4742-83A4-68BB7B505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5125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8248D-D061-473F-81C6-85AF7D793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88A88-B630-4B80-8693-3F4C2843041D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1B38E-18CF-41A7-BF59-AC734BBD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BF05-2D60-4F45-93F4-F50BECEC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A3E8-375B-41D2-A6AD-067D0275D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3993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7D122947-9913-43BC-9492-BD83E5F67DE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37600" y="6248400"/>
            <a:ext cx="2540000" cy="4572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DBC514B3-1684-4D62-922E-239E73268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72622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26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73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4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86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47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9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3C72-F71A-46F8-A909-E929AAA6109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FBF6-8637-4813-AABE-9BC66DF83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5825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88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33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5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67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17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420A-B0DB-4795-AE6A-559FCD26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A1F6-E2D9-40CE-856B-7493E62D2AC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008D0-4BC1-42C8-B7EC-E6AC3277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17D7-222A-42AF-913E-F082CA15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4EB9E-A8B1-46B3-B295-29E2EAA1E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7059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DC678-0594-4128-9136-E813CFC2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06104-8B31-4621-8047-7401FF62CDA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67C8B-62D7-40F8-90A2-5D2A8D42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DCF03-7702-4F8B-AF59-12A9CFCD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33B1-BD14-427B-BF80-EC3686A56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2235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39C8B-03A8-43B7-9BDA-08873B39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E17FB-4432-425C-8B6A-D38425D35374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50198-C059-45D2-B5EF-1B963E4B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AC5A9-F0F9-420E-B836-8CB0EB70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26698-6F6E-456A-B7C7-309DF796C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0080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C4F9E7-3623-4005-BE01-7CF4FE25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D0F4-D8D5-4A94-9A83-3337D3DFA37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03F707-0AD9-473C-953B-245D353C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1357F4-139A-4AC0-9981-D1BBEDE8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460B2-B006-485E-BEE1-A988FB128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3513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EB6196-8208-4D4E-BF35-721F303A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E1E5F-C66F-4CAB-B243-EF951D9CFEE6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547902-6FF0-4FA7-9495-F9E776E4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58ED94-42D8-4E42-8277-F05A3577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6827A-09C9-4991-9B3D-D1F516C97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3531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062A-7F5E-4F9D-A155-E6253D1BFD50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AF32-6139-4562-A641-ACD171D92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0820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A44C8A-420B-4DD7-A82F-0C6A8714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43146-E40D-4FD7-95E5-109C48F42319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9A3867-4395-4DA0-A3E9-8AC9F890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21072E-B72F-46B9-AE1D-73E9793A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8D98A-63DD-4FD6-96E6-8538589D8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40380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67900B-5132-4EE2-9100-E8AA9E02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F81E2-5452-47BA-B9AE-59C8FCD35542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DA2F7D-4C4D-4E62-80D1-C0EFA07B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D4258C-C705-4BDC-9302-046DC4BB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1545F-1FBC-463C-A1DB-DC9A95EC9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1878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517A7B-145B-45F2-915E-9E4D8DE6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AEFC9-F582-4464-A8D3-2A894D9AFDB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56F2EC-4813-4492-B687-47A90A7D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D51796-783E-4B44-B8BA-5543EEC6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2743-1F6F-47BD-BEEE-0579AFDBC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7500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593EAE-D7EE-46B1-A01E-D5DB03EF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B4D8C-C250-4545-84F0-EB0F5837B572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490288-DC20-4431-9BC4-6F42DFC2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FCEE9D-C9FF-45D0-976C-BFEF5711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D158D-9A2B-41A7-BE7E-65B824811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0543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E7DA-7A6B-4633-B4CC-12F60B7F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81660-05AF-4683-AB26-B13DD15DEA86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D2CDE-E3E2-4059-8938-0D1BE81F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22A2E-4D2B-41C8-BC83-7093BB8A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2D125-776B-4416-A1FE-B54BE688B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50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767E-D945-4F77-B613-B4A67DB0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56502-9A48-4257-AE29-0FE5DF419F2D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1EAE3-B643-48C1-8EBB-13D94B6D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8A6B7-1A24-4FB6-AF12-2AECAE17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9355F-6037-410F-8D6A-36C883313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8859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A4E45391-7F81-4B00-B2E7-81949C18EE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37600" y="6248400"/>
            <a:ext cx="2540000" cy="4572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5CFB5FD-E79C-4207-ADFC-FF5D5BDA8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43060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94A1-1E59-4EAF-8FB4-EAA4263D0CA9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74234-AB47-4795-994B-22DDDF3F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536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2A6D-6E97-45F3-A50B-FD3F9C3CD192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39D8-0B7B-4175-9468-9628F945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7944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9C2AD-3AF2-4BC1-B31C-549025B7DB36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3919-240B-4370-9F6C-A4203EA6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1847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D931-0B93-4B44-A5DA-60AC94EF677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C19A8-C5AF-408D-B1D8-71C7A244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9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F02C5-4D51-440A-AB6B-742AAF2CEC95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FD76-9967-4A75-8ACF-22CA56A15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205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FAFA"/>
            </a:gs>
            <a:gs pos="100000">
              <a:srgbClr val="E4E4E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4D191E-71D8-4DAD-85E2-11981477C810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A515E6-FDC9-4183-A960-625BA0FEB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452034" y="6172200"/>
            <a:ext cx="1073996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15200" y="0"/>
            <a:ext cx="48768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550400" y="0"/>
            <a:ext cx="264160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9652000" y="2667000"/>
            <a:ext cx="2540000" cy="350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566400" y="0"/>
            <a:ext cx="1625600" cy="571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1353800" y="0"/>
            <a:ext cx="3302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40800" y="3886200"/>
            <a:ext cx="3251200" cy="297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 flipV="1">
            <a:off x="8737600" y="0"/>
            <a:ext cx="34544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 flipV="1">
            <a:off x="10096501" y="0"/>
            <a:ext cx="20701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 flipV="1">
            <a:off x="5384800" y="0"/>
            <a:ext cx="67818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1" y="0"/>
            <a:ext cx="12827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4DE98B-147E-40D1-B6F0-389A703E57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4" y="5978849"/>
            <a:ext cx="85725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48" r:id="rId1"/>
    <p:sldLayoutId id="2147486749" r:id="rId2"/>
    <p:sldLayoutId id="2147486750" r:id="rId3"/>
    <p:sldLayoutId id="2147486751" r:id="rId4"/>
    <p:sldLayoutId id="2147486752" r:id="rId5"/>
    <p:sldLayoutId id="2147486753" r:id="rId6"/>
    <p:sldLayoutId id="2147486754" r:id="rId7"/>
    <p:sldLayoutId id="2147486755" r:id="rId8"/>
    <p:sldLayoutId id="2147486756" r:id="rId9"/>
    <p:sldLayoutId id="2147486757" r:id="rId10"/>
    <p:sldLayoutId id="2147486758" r:id="rId11"/>
  </p:sldLayoutIdLst>
  <p:transition>
    <p:random/>
  </p:transition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AFAFA"/>
            </a:gs>
            <a:gs pos="100000">
              <a:srgbClr val="E4E4E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1C8E154-4739-45DD-A605-C1F366E560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B7647B-081A-4088-8AEB-1467128734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C80C-52C3-41F9-AD31-7CBFC5EB7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C97650-6F1E-4E7E-A0A8-4296DB3067AE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B6268-9754-4854-B7D7-3AFE24200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2B59F-7B05-4B7A-9A74-E808669FD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723D72-5259-4F4A-B85A-1860D5225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670901-23C5-4569-AC53-AC51E8926184}"/>
              </a:ext>
            </a:extLst>
          </p:cNvPr>
          <p:cNvCxnSpPr/>
          <p:nvPr userDrawn="1"/>
        </p:nvCxnSpPr>
        <p:spPr bwMode="auto">
          <a:xfrm>
            <a:off x="1452034" y="6172200"/>
            <a:ext cx="1073996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D3D24B-E36B-4B67-BBDA-2F9125753219}"/>
              </a:ext>
            </a:extLst>
          </p:cNvPr>
          <p:cNvCxnSpPr/>
          <p:nvPr userDrawn="1"/>
        </p:nvCxnSpPr>
        <p:spPr>
          <a:xfrm>
            <a:off x="7315200" y="0"/>
            <a:ext cx="48768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DD98AA-0B75-462C-A5B6-0004FCE70385}"/>
              </a:ext>
            </a:extLst>
          </p:cNvPr>
          <p:cNvCxnSpPr/>
          <p:nvPr userDrawn="1"/>
        </p:nvCxnSpPr>
        <p:spPr>
          <a:xfrm>
            <a:off x="9550400" y="0"/>
            <a:ext cx="264160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8F4F2F-253E-4008-97FE-68C68558CFBE}"/>
              </a:ext>
            </a:extLst>
          </p:cNvPr>
          <p:cNvCxnSpPr/>
          <p:nvPr userDrawn="1"/>
        </p:nvCxnSpPr>
        <p:spPr>
          <a:xfrm flipV="1">
            <a:off x="9652000" y="2667000"/>
            <a:ext cx="2540000" cy="350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E70F10-AE79-4D01-A4A2-2B3D99C9F163}"/>
              </a:ext>
            </a:extLst>
          </p:cNvPr>
          <p:cNvCxnSpPr/>
          <p:nvPr userDrawn="1"/>
        </p:nvCxnSpPr>
        <p:spPr>
          <a:xfrm>
            <a:off x="10566400" y="0"/>
            <a:ext cx="1625600" cy="571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5EE8E3-9FF6-4D7A-93F5-DB9F08915158}"/>
              </a:ext>
            </a:extLst>
          </p:cNvPr>
          <p:cNvCxnSpPr/>
          <p:nvPr userDrawn="1"/>
        </p:nvCxnSpPr>
        <p:spPr>
          <a:xfrm flipH="1">
            <a:off x="11353800" y="0"/>
            <a:ext cx="3302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9E9928-5AC7-4135-8307-7E11272FBB4D}"/>
              </a:ext>
            </a:extLst>
          </p:cNvPr>
          <p:cNvCxnSpPr/>
          <p:nvPr userDrawn="1"/>
        </p:nvCxnSpPr>
        <p:spPr>
          <a:xfrm flipV="1">
            <a:off x="8940800" y="3886200"/>
            <a:ext cx="3251200" cy="297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496EC1-15B8-45A0-9EBB-9617580EF135}"/>
              </a:ext>
            </a:extLst>
          </p:cNvPr>
          <p:cNvCxnSpPr/>
          <p:nvPr userDrawn="1"/>
        </p:nvCxnSpPr>
        <p:spPr>
          <a:xfrm flipH="1" flipV="1">
            <a:off x="8737600" y="0"/>
            <a:ext cx="34544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9" name="Picture 23">
            <a:extLst>
              <a:ext uri="{FF2B5EF4-FFF2-40B4-BE49-F238E27FC236}">
                <a16:creationId xmlns:a16="http://schemas.microsoft.com/office/drawing/2014/main" id="{60469C12-2743-47BE-92BC-2F19CBEAE6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5838826"/>
            <a:ext cx="1079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06680F-5867-43A7-B3A3-8653BC887F38}"/>
              </a:ext>
            </a:extLst>
          </p:cNvPr>
          <p:cNvCxnSpPr/>
          <p:nvPr userDrawn="1"/>
        </p:nvCxnSpPr>
        <p:spPr>
          <a:xfrm flipH="1" flipV="1">
            <a:off x="10096501" y="0"/>
            <a:ext cx="20701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8A4E6C-03AF-4ED6-BF08-EB907ADAC247}"/>
              </a:ext>
            </a:extLst>
          </p:cNvPr>
          <p:cNvCxnSpPr/>
          <p:nvPr userDrawn="1"/>
        </p:nvCxnSpPr>
        <p:spPr>
          <a:xfrm flipH="1" flipV="1">
            <a:off x="5384800" y="0"/>
            <a:ext cx="67818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221A16-E7F0-4E2C-AAC7-A1375781037B}"/>
              </a:ext>
            </a:extLst>
          </p:cNvPr>
          <p:cNvCxnSpPr/>
          <p:nvPr userDrawn="1"/>
        </p:nvCxnSpPr>
        <p:spPr>
          <a:xfrm flipH="1">
            <a:off x="1" y="0"/>
            <a:ext cx="12827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94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1" r:id="rId1"/>
    <p:sldLayoutId id="2147486762" r:id="rId2"/>
    <p:sldLayoutId id="2147486763" r:id="rId3"/>
    <p:sldLayoutId id="2147486764" r:id="rId4"/>
    <p:sldLayoutId id="2147486765" r:id="rId5"/>
    <p:sldLayoutId id="2147486766" r:id="rId6"/>
    <p:sldLayoutId id="2147486767" r:id="rId7"/>
    <p:sldLayoutId id="2147486768" r:id="rId8"/>
    <p:sldLayoutId id="2147486769" r:id="rId9"/>
    <p:sldLayoutId id="2147486770" r:id="rId10"/>
    <p:sldLayoutId id="2147486771" r:id="rId11"/>
    <p:sldLayoutId id="2147486772" r:id="rId12"/>
  </p:sldLayoutIdLst>
  <p:transition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9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74" r:id="rId1"/>
    <p:sldLayoutId id="2147486775" r:id="rId2"/>
    <p:sldLayoutId id="2147486776" r:id="rId3"/>
    <p:sldLayoutId id="2147486777" r:id="rId4"/>
    <p:sldLayoutId id="2147486778" r:id="rId5"/>
    <p:sldLayoutId id="2147486779" r:id="rId6"/>
    <p:sldLayoutId id="2147486780" r:id="rId7"/>
    <p:sldLayoutId id="2147486781" r:id="rId8"/>
    <p:sldLayoutId id="2147486782" r:id="rId9"/>
    <p:sldLayoutId id="2147486783" r:id="rId10"/>
    <p:sldLayoutId id="2147486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AFAFA"/>
            </a:gs>
            <a:gs pos="100000">
              <a:srgbClr val="E4E4E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73C60E7-E440-42AA-8240-D22269B398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D49FC58-3D16-4408-9A02-CE523BDA94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C6D7-D16B-4137-AEDC-4F3D68C6C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D21D66-0A37-4E53-B7A3-F460852170E2}" type="datetimeFigureOut">
              <a:rPr lang="en-US"/>
              <a:pPr>
                <a:defRPr/>
              </a:pPr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9AF4-2FD9-4ADB-8035-CB3C00447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85E54-2055-4D82-86A9-F08C69B8D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A3C565-5AA2-455E-950C-06241EF17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14804-767C-4F36-9ECE-15BF862A05B8}"/>
              </a:ext>
            </a:extLst>
          </p:cNvPr>
          <p:cNvCxnSpPr/>
          <p:nvPr userDrawn="1"/>
        </p:nvCxnSpPr>
        <p:spPr bwMode="auto">
          <a:xfrm>
            <a:off x="1452034" y="6172200"/>
            <a:ext cx="1073996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D0BBE6-C95A-4A97-9B14-688CB0A3CDA5}"/>
              </a:ext>
            </a:extLst>
          </p:cNvPr>
          <p:cNvCxnSpPr/>
          <p:nvPr userDrawn="1"/>
        </p:nvCxnSpPr>
        <p:spPr>
          <a:xfrm>
            <a:off x="7315200" y="0"/>
            <a:ext cx="48768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510A62-7ED8-4E62-B555-A35D24DD667F}"/>
              </a:ext>
            </a:extLst>
          </p:cNvPr>
          <p:cNvCxnSpPr/>
          <p:nvPr userDrawn="1"/>
        </p:nvCxnSpPr>
        <p:spPr>
          <a:xfrm>
            <a:off x="9550400" y="0"/>
            <a:ext cx="264160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A1C8-0314-41BB-B0CA-4712ED3377CF}"/>
              </a:ext>
            </a:extLst>
          </p:cNvPr>
          <p:cNvCxnSpPr/>
          <p:nvPr userDrawn="1"/>
        </p:nvCxnSpPr>
        <p:spPr>
          <a:xfrm flipV="1">
            <a:off x="9652000" y="2667000"/>
            <a:ext cx="2540000" cy="350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C59C8D-696B-4547-A609-CE4FAA08E62E}"/>
              </a:ext>
            </a:extLst>
          </p:cNvPr>
          <p:cNvCxnSpPr/>
          <p:nvPr userDrawn="1"/>
        </p:nvCxnSpPr>
        <p:spPr>
          <a:xfrm>
            <a:off x="10566400" y="0"/>
            <a:ext cx="1625600" cy="571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1E8143-A6C7-4C91-A8C7-033EA920A7A1}"/>
              </a:ext>
            </a:extLst>
          </p:cNvPr>
          <p:cNvCxnSpPr/>
          <p:nvPr userDrawn="1"/>
        </p:nvCxnSpPr>
        <p:spPr>
          <a:xfrm flipH="1">
            <a:off x="11353800" y="0"/>
            <a:ext cx="3302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6098A0-D133-487E-B8E6-897E3BB0D5A0}"/>
              </a:ext>
            </a:extLst>
          </p:cNvPr>
          <p:cNvCxnSpPr/>
          <p:nvPr userDrawn="1"/>
        </p:nvCxnSpPr>
        <p:spPr>
          <a:xfrm flipV="1">
            <a:off x="8940800" y="3886200"/>
            <a:ext cx="3251200" cy="297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4B1467-C4AB-46A9-8FD0-2AF2F0E57499}"/>
              </a:ext>
            </a:extLst>
          </p:cNvPr>
          <p:cNvCxnSpPr/>
          <p:nvPr userDrawn="1"/>
        </p:nvCxnSpPr>
        <p:spPr>
          <a:xfrm flipH="1" flipV="1">
            <a:off x="8737600" y="0"/>
            <a:ext cx="34544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DA4794-16E0-4269-B6EC-58BD3EECCEE1}"/>
              </a:ext>
            </a:extLst>
          </p:cNvPr>
          <p:cNvCxnSpPr/>
          <p:nvPr userDrawn="1"/>
        </p:nvCxnSpPr>
        <p:spPr>
          <a:xfrm flipH="1" flipV="1">
            <a:off x="10096501" y="0"/>
            <a:ext cx="20701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0093F3-5DC7-4EE2-AE8B-8451F01EEAFF}"/>
              </a:ext>
            </a:extLst>
          </p:cNvPr>
          <p:cNvCxnSpPr/>
          <p:nvPr userDrawn="1"/>
        </p:nvCxnSpPr>
        <p:spPr>
          <a:xfrm flipH="1" flipV="1">
            <a:off x="5384800" y="0"/>
            <a:ext cx="67818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D6608E-70D3-4D85-A180-CB6DC541FD00}"/>
              </a:ext>
            </a:extLst>
          </p:cNvPr>
          <p:cNvCxnSpPr/>
          <p:nvPr userDrawn="1"/>
        </p:nvCxnSpPr>
        <p:spPr>
          <a:xfrm flipH="1">
            <a:off x="1" y="0"/>
            <a:ext cx="12827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74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6" r:id="rId1"/>
    <p:sldLayoutId id="2147486787" r:id="rId2"/>
    <p:sldLayoutId id="2147486788" r:id="rId3"/>
    <p:sldLayoutId id="2147486789" r:id="rId4"/>
    <p:sldLayoutId id="2147486790" r:id="rId5"/>
    <p:sldLayoutId id="2147486791" r:id="rId6"/>
    <p:sldLayoutId id="2147486792" r:id="rId7"/>
    <p:sldLayoutId id="2147486793" r:id="rId8"/>
    <p:sldLayoutId id="2147486794" r:id="rId9"/>
    <p:sldLayoutId id="2147486795" r:id="rId10"/>
    <p:sldLayoutId id="2147486796" r:id="rId11"/>
    <p:sldLayoutId id="2147486797" r:id="rId12"/>
  </p:sldLayoutIdLst>
  <p:transition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odingeducato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4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04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2A74E37-F70C-4CAA-B7E1-B9237B050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114800"/>
            <a:ext cx="9966960" cy="1560320"/>
          </a:xfrm>
        </p:spPr>
        <p:txBody>
          <a:bodyPr>
            <a:normAutofit fontScale="90000"/>
          </a:bodyPr>
          <a:lstStyle/>
          <a:p>
            <a:r>
              <a:rPr lang="en-US" sz="5800" dirty="0">
                <a:solidFill>
                  <a:srgbClr val="704437"/>
                </a:solidFill>
              </a:rPr>
              <a:t>Surviving Payment for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923DB-414F-450B-9F13-7EF78FC31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883778"/>
            <a:ext cx="8767860" cy="4408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704437"/>
                </a:solidFill>
              </a:rPr>
              <a:t>Doing It Right the First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52BE8-C7C6-4B8E-B6FC-FE75BA582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52" r="1" b="14464"/>
          <a:stretch/>
        </p:blipFill>
        <p:spPr>
          <a:xfrm>
            <a:off x="228600" y="426724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4630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917077"/>
            <a:ext cx="10744200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CMS rewards high value, high quality Medicare clinicians with payment increases - while at the same time reducing payments to those clinicians who aren’t meeting performance standards. </a:t>
            </a:r>
            <a:r>
              <a:rPr lang="en-US" sz="4400" i="1" u="sng" dirty="0"/>
              <a:t>TMP</a:t>
            </a:r>
          </a:p>
        </p:txBody>
      </p:sp>
    </p:spTree>
    <p:extLst>
      <p:ext uri="{BB962C8B-B14F-4D97-AF65-F5344CB8AC3E}">
        <p14:creationId xmlns:p14="http://schemas.microsoft.com/office/powerpoint/2010/main" val="3528502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E63AA9E-BB4F-439F-968F-EB39ADFF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9601200" cy="1143000"/>
          </a:xfrm>
        </p:spPr>
        <p:txBody>
          <a:bodyPr/>
          <a:lstStyle/>
          <a:p>
            <a:pPr eaLnBrk="1" hangingPunct="1"/>
            <a:r>
              <a:rPr lang="en-US" altLang="en-US" sz="4000" b="1" u="sng" dirty="0"/>
              <a:t>Merit-Based Incentive Payment System (MIPS)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A5021B78-DBEB-4A87-BB16-CE06EFE8C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8991600" cy="3352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altLang="en-US" sz="3000" dirty="0"/>
              <a:t>MIPS </a:t>
            </a:r>
            <a:r>
              <a:rPr lang="en-US" altLang="en-US" sz="3000" b="1" dirty="0"/>
              <a:t>combines</a:t>
            </a:r>
            <a:r>
              <a:rPr lang="en-US" altLang="en-US" sz="3000" dirty="0"/>
              <a:t> parts of the Physician Quality Reporting System (</a:t>
            </a:r>
            <a:r>
              <a:rPr lang="en-US" altLang="en-US" sz="3000" b="1" dirty="0"/>
              <a:t>PQRS</a:t>
            </a:r>
            <a:r>
              <a:rPr lang="en-US" altLang="en-US" sz="3000" dirty="0"/>
              <a:t>), the Value Modifier (</a:t>
            </a:r>
            <a:r>
              <a:rPr lang="en-US" altLang="en-US" sz="3000" b="1" dirty="0"/>
              <a:t>VM</a:t>
            </a:r>
            <a:r>
              <a:rPr lang="en-US" altLang="en-US" sz="3000" dirty="0"/>
              <a:t> or Value-based Payment Modifier), and the Medicare Electronic Health Record (EHR) incentive program into one single program:</a:t>
            </a:r>
          </a:p>
          <a:p>
            <a:pPr marL="0" indent="0">
              <a:buNone/>
              <a:defRPr/>
            </a:pPr>
            <a:endParaRPr lang="en-US" altLang="en-US" sz="15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en-US" sz="3000" b="1" dirty="0"/>
              <a:t>Quality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en-US" sz="3000" b="1" dirty="0"/>
              <a:t>Cost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en-US" sz="3000" dirty="0"/>
              <a:t>Promoting Interoperability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altLang="en-US" sz="3000" dirty="0"/>
              <a:t>Advancing Care Information</a:t>
            </a:r>
          </a:p>
          <a:p>
            <a:pPr marL="0" indent="0">
              <a:buNone/>
              <a:defRPr/>
            </a:pPr>
            <a:endParaRPr lang="en-US" altLang="en-US" sz="800" dirty="0"/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9DE2D979-AD43-4C39-9E8E-DD3506AA5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31" y="643467"/>
            <a:ext cx="936313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42FFE-78A3-4B45-8C5A-B9875D9C1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6131"/>
            <a:ext cx="8686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Clinicians have two tracks to choose from in the Quality Payment Program based on their practice size, specialty, location, or patient population:</a:t>
            </a:r>
          </a:p>
          <a:p>
            <a:endParaRPr lang="en-US" sz="15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Merit-based Incentive Payment System (MIPS) or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Advanced Alternative Payment Models (ACO)</a:t>
            </a:r>
          </a:p>
        </p:txBody>
      </p:sp>
    </p:spTree>
    <p:extLst>
      <p:ext uri="{BB962C8B-B14F-4D97-AF65-F5344CB8AC3E}">
        <p14:creationId xmlns:p14="http://schemas.microsoft.com/office/powerpoint/2010/main" val="2396022236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07D5C-E479-40A9-948E-7FE6328D6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57244"/>
            <a:ext cx="10905066" cy="41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7399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41808-76AA-41D4-961D-DD82034E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60DADD-EC49-4467-A3D2-AD1BC9BB9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499475"/>
            <a:ext cx="826976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4899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EE29F-E483-47B1-A473-39A556777DDB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Cost - 2018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336A3-703C-4475-B1FE-A84BB2E8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09600"/>
            <a:ext cx="809422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0274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31AA-7ED7-4B7C-8E6B-AA835459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Quality – New for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89E98-0D79-45DA-8130-E6C434861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EC4C3-A307-47CF-8CC4-169B1E8C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1130673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57373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BEE3C7CE-5E9C-40F8-9C1B-BEE2DB86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Accountable Care Organizations</a:t>
            </a:r>
            <a:b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Core Measures and Prevention Codes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50C499-8F4C-45F7-AFD2-D5B94728F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18048"/>
            <a:ext cx="6553545" cy="50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97299"/>
      </p:ext>
    </p:extLst>
  </p:cSld>
  <p:clrMapOvr>
    <a:masterClrMapping/>
  </p:clrMapOvr>
  <p:transition advTm="12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917077"/>
            <a:ext cx="10744200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An ACO is a group of providers—potentially including physicians, hospitals, post-acute providers, and others—who are collectively responsible for the care outcomes of a </a:t>
            </a:r>
            <a:r>
              <a:rPr lang="en-US" sz="4400" b="1" u="sng" dirty="0"/>
              <a:t>TMP</a:t>
            </a:r>
            <a:r>
              <a:rPr lang="en-US" sz="4400" dirty="0"/>
              <a:t> population. </a:t>
            </a:r>
          </a:p>
        </p:txBody>
      </p:sp>
    </p:spTree>
    <p:extLst>
      <p:ext uri="{BB962C8B-B14F-4D97-AF65-F5344CB8AC3E}">
        <p14:creationId xmlns:p14="http://schemas.microsoft.com/office/powerpoint/2010/main" val="229992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74063A5E-5BDD-4F84-8782-5ABB91555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Payment for Performance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white sign with black text&#10;&#10;Description automatically generated">
            <a:extLst>
              <a:ext uri="{FF2B5EF4-FFF2-40B4-BE49-F238E27FC236}">
                <a16:creationId xmlns:a16="http://schemas.microsoft.com/office/drawing/2014/main" id="{49CEAED0-5A29-4E15-BAF4-94655148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50" y="492573"/>
            <a:ext cx="609408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8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00FC5-04F4-4423-8BB8-AAEFF635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07" y="643467"/>
            <a:ext cx="94391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7924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A6CFD-8F70-4119-8814-F6A29D50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1143000"/>
            <a:ext cx="1105647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76721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4FB369-96CE-44F3-A712-25823735A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0"/>
            <a:ext cx="6096000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B2A26-A8F2-40E2-A293-AC7785DB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388" y="523613"/>
            <a:ext cx="4871224" cy="118872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700" b="1" dirty="0"/>
              <a:t>CMS to ACO – </a:t>
            </a:r>
            <a:br>
              <a:rPr lang="en-US" sz="3700" b="1" dirty="0"/>
            </a:br>
            <a:r>
              <a:rPr lang="en-US" sz="3700" b="1" dirty="0"/>
              <a:t>Limiting the </a:t>
            </a:r>
            <a:r>
              <a:rPr lang="en-US" sz="3700" b="1" u="sng" dirty="0"/>
              <a:t>length of time in Track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CD820-12FD-4189-AF4B-56D9DFEE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981200"/>
            <a:ext cx="5384800" cy="3758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i="1" dirty="0"/>
              <a:t>“Indeed, as it stands today, MSSP Track 1 remains by far the most popular option for ACOs. Recently, the National Association of ACOs (NAACOS) surveyed Track 1 ACOs that were entering their third agreement period and found that 71 percent of ACO respondents indicated they are likely to leave the MSSP as a result of having to assume risk.”</a:t>
            </a:r>
          </a:p>
        </p:txBody>
      </p:sp>
    </p:spTree>
    <p:extLst>
      <p:ext uri="{BB962C8B-B14F-4D97-AF65-F5344CB8AC3E}">
        <p14:creationId xmlns:p14="http://schemas.microsoft.com/office/powerpoint/2010/main" val="39604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236CFB-905A-4225-BD1E-DD368D40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 u="sng">
                <a:solidFill>
                  <a:srgbClr val="FFFFFF"/>
                </a:solidFill>
              </a:rPr>
              <a:t>Still Have Four Measures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B89E44-19FA-46BD-B70F-541B4ADF4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155474"/>
              </p:ext>
            </p:extLst>
          </p:nvPr>
        </p:nvGraphicFramePr>
        <p:xfrm>
          <a:off x="4919260" y="1066800"/>
          <a:ext cx="5657850" cy="460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364845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2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05A0E7C-01CC-4ED5-9CEC-EAC446815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57258"/>
            <a:ext cx="10905066" cy="53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51562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BDB73D1A-990D-472C-80DD-34200D3C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US" altLang="en-US" b="1" dirty="0"/>
              <a:t>Tobacco Cessation Codes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9471A3BC-A0D5-4B1C-8688-70D1C87A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112" y="1212761"/>
            <a:ext cx="7445375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en-US" sz="2000" b="1" dirty="0"/>
              <a:t>The CPT Codes:</a:t>
            </a:r>
          </a:p>
          <a:p>
            <a:pPr>
              <a:buFontTx/>
              <a:buNone/>
              <a:defRPr/>
            </a:pPr>
            <a:endParaRPr lang="en-US" altLang="en-US" sz="2000" dirty="0"/>
          </a:p>
          <a:p>
            <a:pPr marL="0" indent="0">
              <a:buNone/>
              <a:defRPr/>
            </a:pPr>
            <a:r>
              <a:rPr lang="en-US" altLang="en-US" sz="2000" b="1" dirty="0"/>
              <a:t>99406</a:t>
            </a:r>
            <a:r>
              <a:rPr lang="en-US" altLang="en-US" sz="2000" dirty="0"/>
              <a:t>: Smoking and tobacco cessation counseling; intermediate, greater than 3 minutes, up to 10 minutes, </a:t>
            </a:r>
          </a:p>
          <a:p>
            <a:pPr marL="0" indent="0">
              <a:buNone/>
              <a:defRPr/>
            </a:pPr>
            <a:r>
              <a:rPr lang="en-US" altLang="en-US" sz="2000" b="1" dirty="0"/>
              <a:t>99407</a:t>
            </a:r>
            <a:r>
              <a:rPr lang="en-US" altLang="en-US" sz="2000" dirty="0"/>
              <a:t>: Smoking and tobacco cessation counseling; intensive, greater than 10 minutes, </a:t>
            </a:r>
          </a:p>
          <a:p>
            <a:pPr>
              <a:buFontTx/>
              <a:buChar char="•"/>
              <a:defRPr/>
            </a:pPr>
            <a:endParaRPr lang="en-US" altLang="en-US" sz="2000" dirty="0"/>
          </a:p>
          <a:p>
            <a:pPr>
              <a:buFontTx/>
              <a:buNone/>
              <a:defRPr/>
            </a:pPr>
            <a:r>
              <a:rPr lang="en-US" altLang="en-US" sz="2000" b="1" dirty="0"/>
              <a:t>The Diagnosis Codes</a:t>
            </a:r>
            <a:endParaRPr lang="en-US" altLang="en-US" sz="2000" dirty="0"/>
          </a:p>
          <a:p>
            <a:pPr>
              <a:buFontTx/>
              <a:buChar char="•"/>
              <a:defRPr/>
            </a:pPr>
            <a:endParaRPr lang="en-US" altLang="en-US" sz="2000" dirty="0"/>
          </a:p>
          <a:p>
            <a:pPr>
              <a:buFontTx/>
              <a:buChar char="•"/>
              <a:defRPr/>
            </a:pPr>
            <a:r>
              <a:rPr lang="en-US" altLang="en-US" sz="2000" dirty="0"/>
              <a:t>ICD-10 code F17.210 (dependent tobacco use disorder), or </a:t>
            </a:r>
          </a:p>
          <a:p>
            <a:pPr>
              <a:buFontTx/>
              <a:buChar char="•"/>
              <a:defRPr/>
            </a:pPr>
            <a:r>
              <a:rPr lang="en-US" altLang="en-US" sz="2000" dirty="0"/>
              <a:t>ICD-10 code Z87.891 (history of tobacco use). </a:t>
            </a:r>
          </a:p>
          <a:p>
            <a:pPr marL="0" indent="0">
              <a:buNone/>
              <a:defRPr/>
            </a:pPr>
            <a:endParaRPr lang="en-US" altLang="en-US" sz="2000" dirty="0"/>
          </a:p>
          <a:p>
            <a:pPr marL="0" indent="0">
              <a:buNone/>
              <a:defRPr/>
            </a:pPr>
            <a:r>
              <a:rPr lang="en-US" altLang="en-US" sz="2000" dirty="0"/>
              <a:t>If used with E/M, don’t forget modifier 25</a:t>
            </a:r>
          </a:p>
          <a:p>
            <a:pPr>
              <a:buFontTx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5A6CC-5E10-428D-A2B5-AC3203381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95400"/>
            <a:ext cx="6629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The HCPCS Code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G0444 - </a:t>
            </a:r>
            <a:r>
              <a:rPr lang="en-US" dirty="0"/>
              <a:t>Annual Depression Screening – 15 minutes </a:t>
            </a:r>
            <a:r>
              <a:rPr lang="en-US" b="1" dirty="0"/>
              <a:t>	</a:t>
            </a:r>
          </a:p>
          <a:p>
            <a:pPr>
              <a:buFontTx/>
              <a:buNone/>
              <a:defRPr/>
            </a:pPr>
            <a:endParaRPr lang="en-US" b="1" dirty="0"/>
          </a:p>
          <a:p>
            <a:pPr>
              <a:buFontTx/>
              <a:buNone/>
              <a:defRPr/>
            </a:pPr>
            <a:r>
              <a:rPr lang="en-US" dirty="0"/>
              <a:t>ICD-10: </a:t>
            </a:r>
            <a:r>
              <a:rPr lang="en-US" b="1" dirty="0"/>
              <a:t>Z13.89</a:t>
            </a:r>
            <a:endParaRPr lang="en-US" dirty="0"/>
          </a:p>
          <a:p>
            <a:pPr>
              <a:buFontTx/>
              <a:buNone/>
              <a:defRPr/>
            </a:pPr>
            <a:r>
              <a:rPr lang="en-US" b="1" dirty="0"/>
              <a:t> </a:t>
            </a:r>
            <a:endParaRPr lang="en-US" dirty="0"/>
          </a:p>
          <a:p>
            <a:pPr>
              <a:buFontTx/>
              <a:buNone/>
              <a:defRPr/>
            </a:pPr>
            <a:r>
              <a:rPr lang="en-US" b="1" dirty="0"/>
              <a:t>Frequency</a:t>
            </a:r>
            <a:r>
              <a:rPr lang="en-US" dirty="0"/>
              <a:t>: Annually</a:t>
            </a:r>
          </a:p>
          <a:p>
            <a:pPr>
              <a:buFontTx/>
              <a:buNone/>
              <a:defRPr/>
            </a:pPr>
            <a:r>
              <a:rPr lang="en-US" dirty="0"/>
              <a:t> </a:t>
            </a:r>
          </a:p>
          <a:p>
            <a:pPr>
              <a:buFontTx/>
              <a:buNone/>
              <a:defRPr/>
            </a:pPr>
            <a:r>
              <a:rPr lang="en-US" dirty="0"/>
              <a:t>MCR Reimbursement: </a:t>
            </a:r>
            <a:r>
              <a:rPr lang="en-US" b="1" dirty="0"/>
              <a:t>$17.13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6B3824-39C8-4B2A-8322-D92376F2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US" altLang="en-US" b="1" dirty="0"/>
              <a:t>Annual Depression Screen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286000"/>
            <a:ext cx="10744200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Preventive Health Services are also a critical component under an ACO Model</a:t>
            </a:r>
          </a:p>
        </p:txBody>
      </p:sp>
    </p:spTree>
    <p:extLst>
      <p:ext uri="{BB962C8B-B14F-4D97-AF65-F5344CB8AC3E}">
        <p14:creationId xmlns:p14="http://schemas.microsoft.com/office/powerpoint/2010/main" val="3598965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2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4F434-A6E1-4C9B-93BA-361EA40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Quality Measure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88C9330-0E8D-4D03-BAEF-D4DB6A7FD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456" y="152400"/>
            <a:ext cx="8094144" cy="65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27340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E28E9-3669-46A5-8D85-6B142B92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Do You Know These Codes	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E83499-4D0F-4CDE-BB76-341BA6410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942965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85973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5833C-34B8-4AC5-BAF5-041395052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96131"/>
            <a:ext cx="87249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u="sng" dirty="0"/>
              <a:t>Payment for Performance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4000" dirty="0"/>
              <a:t>The goal of </a:t>
            </a:r>
            <a:r>
              <a:rPr lang="en-US" sz="4000" b="1" dirty="0"/>
              <a:t>P4P</a:t>
            </a:r>
            <a:r>
              <a:rPr lang="en-US" sz="4000" dirty="0"/>
              <a:t> is to improve quality and outcomes for patients. Reaching this goal is based on a set of changes in the way a patient receives care and the way providers </a:t>
            </a:r>
            <a:r>
              <a:rPr lang="en-US" sz="4000" b="1" dirty="0"/>
              <a:t>quantify that care </a:t>
            </a:r>
            <a:r>
              <a:rPr lang="en-US" sz="4000" dirty="0"/>
              <a:t>back to the plan via </a:t>
            </a:r>
            <a:r>
              <a:rPr lang="en-US" sz="4000" b="1" dirty="0"/>
              <a:t>reporting</a:t>
            </a:r>
            <a:r>
              <a:rPr lang="en-US" sz="4000" dirty="0"/>
              <a:t>, </a:t>
            </a:r>
            <a:r>
              <a:rPr lang="en-US" sz="4000" b="1" dirty="0"/>
              <a:t>validating</a:t>
            </a:r>
            <a:r>
              <a:rPr lang="en-US" sz="4000" dirty="0"/>
              <a:t> and </a:t>
            </a:r>
            <a:r>
              <a:rPr lang="en-US" sz="4000" b="1" dirty="0"/>
              <a:t>coding</a:t>
            </a:r>
            <a:r>
              <a:rPr lang="en-US" sz="4000" dirty="0"/>
              <a:t> of services.</a:t>
            </a:r>
          </a:p>
        </p:txBody>
      </p:sp>
    </p:spTree>
    <p:extLst>
      <p:ext uri="{BB962C8B-B14F-4D97-AF65-F5344CB8AC3E}">
        <p14:creationId xmlns:p14="http://schemas.microsoft.com/office/powerpoint/2010/main" val="111595011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BEE3C7CE-5E9C-40F8-9C1B-BEE2DB86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Clinically Integrated Networks</a:t>
            </a:r>
            <a:br>
              <a:rPr lang="en-US" alt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Heidis and Prevention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womans face&#10;&#10;Description automatically generated">
            <a:extLst>
              <a:ext uri="{FF2B5EF4-FFF2-40B4-BE49-F238E27FC236}">
                <a16:creationId xmlns:a16="http://schemas.microsoft.com/office/drawing/2014/main" id="{1A85597B-B2DE-4BDD-A906-B42EFD174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811553"/>
            <a:ext cx="6553545" cy="52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95625"/>
      </p:ext>
    </p:extLst>
  </p:cSld>
  <p:clrMapOvr>
    <a:masterClrMapping/>
  </p:clrMapOvr>
  <p:transition advTm="12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374277"/>
            <a:ext cx="10744200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2"/>
                </a:solidFill>
              </a:rPr>
              <a:t>A CIN is basically an ACO for </a:t>
            </a:r>
            <a:r>
              <a:rPr lang="en-US" sz="4400" b="1" dirty="0">
                <a:solidFill>
                  <a:schemeClr val="tx2"/>
                </a:solidFill>
              </a:rPr>
              <a:t>Commercial Insurance</a:t>
            </a:r>
            <a:r>
              <a:rPr lang="en-US" sz="4400" dirty="0">
                <a:solidFill>
                  <a:schemeClr val="tx2"/>
                </a:solidFill>
              </a:rPr>
              <a:t> (</a:t>
            </a:r>
            <a:r>
              <a:rPr lang="en-US" sz="4400" u="sng" dirty="0">
                <a:solidFill>
                  <a:schemeClr val="tx2"/>
                </a:solidFill>
              </a:rPr>
              <a:t>safe harbor</a:t>
            </a:r>
            <a:r>
              <a:rPr lang="en-US" sz="4400" dirty="0">
                <a:solidFill>
                  <a:schemeClr val="tx2"/>
                </a:solidFill>
              </a:rPr>
              <a:t>) and </a:t>
            </a:r>
            <a:r>
              <a:rPr lang="en-US" sz="4400" b="1" dirty="0">
                <a:solidFill>
                  <a:schemeClr val="tx2"/>
                </a:solidFill>
              </a:rPr>
              <a:t>Managed Care Medicare Plans</a:t>
            </a:r>
          </a:p>
        </p:txBody>
      </p:sp>
    </p:spTree>
    <p:extLst>
      <p:ext uri="{BB962C8B-B14F-4D97-AF65-F5344CB8AC3E}">
        <p14:creationId xmlns:p14="http://schemas.microsoft.com/office/powerpoint/2010/main" val="2275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A2834-4A83-4E13-B58A-A00799D6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403"/>
            <a:ext cx="5277333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Like an ACO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B97E-09AD-4F69-8298-02007F9F3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09" y="1838158"/>
            <a:ext cx="5272888" cy="3181684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You might have: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Chronic Care Coordinators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Prescription Drug Advocates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Case managers for coding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Transitional Care Coordinators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Annual Well &amp; Preventive Healthcare Staff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AD5AB-2A69-454C-A404-196CC6F07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r="3" b="3"/>
          <a:stretch/>
        </p:blipFill>
        <p:spPr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2934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1C250-300C-4928-B328-47A317A8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More Data for Heidis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D8C0BC8-4952-4EA2-881C-1D63C78B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104203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933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0"/>
            <a:ext cx="10744200" cy="2109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tx2"/>
                </a:solidFill>
              </a:rPr>
              <a:t>“The CIN will help with some CMS QPP issues, but is willing to set aside the APM for CMS and focus on other incentive based programs”</a:t>
            </a:r>
          </a:p>
        </p:txBody>
      </p:sp>
    </p:spTree>
    <p:extLst>
      <p:ext uri="{BB962C8B-B14F-4D97-AF65-F5344CB8AC3E}">
        <p14:creationId xmlns:p14="http://schemas.microsoft.com/office/powerpoint/2010/main" val="202470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Bundled Payment Care Improvement (BPCI)</a:t>
            </a:r>
            <a:br>
              <a:rPr lang="en-US" alt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Cost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A973A5A7-43C9-493A-9B16-E83ED33D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811553"/>
            <a:ext cx="6553545" cy="52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744200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Payers typically set the bundled payment amount at the historical price for providing care to a patient undergoing a certain procedure or managing a specific condition.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82220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9675B83-C91C-4F8E-9A1C-B78E91E40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229" y="643467"/>
            <a:ext cx="8377542" cy="557106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1D05F67-50B6-4AB8-8A1B-8E53DFDF9B66}"/>
              </a:ext>
            </a:extLst>
          </p:cNvPr>
          <p:cNvSpPr/>
          <p:nvPr/>
        </p:nvSpPr>
        <p:spPr>
          <a:xfrm>
            <a:off x="1145229" y="4811607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0904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803ADC6-D40D-49C1-ACF4-78C0F1165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46" b="31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11665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07A49B-1118-4105-A870-3EAA3864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753" y="204634"/>
            <a:ext cx="7164493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CMS Findings</a:t>
            </a:r>
          </a:p>
        </p:txBody>
      </p:sp>
      <p:pic>
        <p:nvPicPr>
          <p:cNvPr id="11" name="Graphic 10" descr="Bar chart">
            <a:extLst>
              <a:ext uri="{FF2B5EF4-FFF2-40B4-BE49-F238E27FC236}">
                <a16:creationId xmlns:a16="http://schemas.microsoft.com/office/drawing/2014/main" id="{2E5175F3-947D-4A5C-977C-7F473CE2D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886697-3D44-463E-86BE-3A57DEF4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913" y="1530196"/>
            <a:ext cx="7668287" cy="4794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i="1" dirty="0"/>
              <a:t>We observed a statistically significant decline in Medicare allowed payments for </a:t>
            </a:r>
            <a:r>
              <a:rPr lang="en-US" sz="2400" b="1" i="1" dirty="0"/>
              <a:t>five</a:t>
            </a:r>
            <a:r>
              <a:rPr lang="en-US" sz="2400" i="1" dirty="0"/>
              <a:t> ACH initiated Model 2 clinical episodes: transient ischemia, MJRLE, medical non-infectious orthopedic, hip and femur procedures except major joint, and urinary tract infection. </a:t>
            </a:r>
          </a:p>
          <a:p>
            <a:pPr marL="0" indent="0">
              <a:buNone/>
            </a:pPr>
            <a:r>
              <a:rPr lang="en-US" sz="2400" i="1" dirty="0"/>
              <a:t>In the Year 3 annual report, based on the first two years of the initiative, only MJRLE had a statistically significant decline in Medicare allowed payments. The average reduction in Medicare payments across these five clinical episodes was 6.7% greater than what we would have expected without BPCI. </a:t>
            </a:r>
          </a:p>
          <a:p>
            <a:pPr marL="0" indent="0">
              <a:buNone/>
            </a:pPr>
            <a:r>
              <a:rPr lang="en-US" sz="2400" i="1" dirty="0"/>
              <a:t>The statistically significant declines in total payments for the inpatient stay and 90 day post-discharge period were driven by a reduction in PAC utilization, particularly IRF and SNF use…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3384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ACFDA-9D4E-4347-A675-E8EB8724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994954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800" dirty="0">
                <a:solidFill>
                  <a:srgbClr val="FFFFFF"/>
                </a:solidFill>
              </a:rPr>
              <a:t>(P4P)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Quantification of Clinical Information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8ACE06C-7C6D-4044-8A71-B3EECDFA9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9" r="2" b="2"/>
          <a:stretch/>
        </p:blipFill>
        <p:spPr>
          <a:xfrm>
            <a:off x="5200099" y="492573"/>
            <a:ext cx="646099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59962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BEE3C7CE-5E9C-40F8-9C1B-BEE2DB86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21" y="25908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HCC and Risk Adjustment Models</a:t>
            </a:r>
            <a:b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ICD-10 and HCCs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F0E9F8-5CE5-47B6-99F3-64FA0A149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63" y="492573"/>
            <a:ext cx="547366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6998"/>
      </p:ext>
    </p:extLst>
  </p:cSld>
  <p:clrMapOvr>
    <a:masterClrMapping/>
  </p:clrMapOvr>
  <p:transition advTm="12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F0AF-680A-45FD-99CE-FC6A078D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000"/>
            <a:ext cx="10744200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This allows insurance companies an opportunity to forecast future expenditures on each patient within the risk model.</a:t>
            </a:r>
          </a:p>
        </p:txBody>
      </p:sp>
    </p:spTree>
    <p:extLst>
      <p:ext uri="{BB962C8B-B14F-4D97-AF65-F5344CB8AC3E}">
        <p14:creationId xmlns:p14="http://schemas.microsoft.com/office/powerpoint/2010/main" val="3817335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2765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16" y="1529239"/>
            <a:ext cx="6780700" cy="379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HCC</a:t>
            </a:r>
          </a:p>
        </p:txBody>
      </p:sp>
    </p:spTree>
    <p:extLst>
      <p:ext uri="{BB962C8B-B14F-4D97-AF65-F5344CB8AC3E}">
        <p14:creationId xmlns:p14="http://schemas.microsoft.com/office/powerpoint/2010/main" val="3129024098"/>
      </p:ext>
    </p:extLst>
  </p:cSld>
  <p:clrMapOvr>
    <a:masterClrMapping/>
  </p:clrMapOvr>
  <p:transition advTm="120256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7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399C8-9A5A-4152-A3F1-6E406CFD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60" y="643467"/>
            <a:ext cx="91704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25668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4967AF2-6C67-4163-BEE7-1808288D4F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8600" y="1512093"/>
            <a:ext cx="7467600" cy="3821113"/>
          </a:xfrm>
        </p:spPr>
        <p:txBody>
          <a:bodyPr lIns="91429" tIns="45714" rIns="91429" bIns="45714"/>
          <a:lstStyle/>
          <a:p>
            <a:pPr marL="628650" lvl="1" indent="-231775">
              <a:buFont typeface="Arial" panose="020B0604020202020204" pitchFamily="34" charset="0"/>
              <a:buNone/>
            </a:pPr>
            <a:endParaRPr lang="en-US" altLang="en-US" sz="800" b="1" dirty="0">
              <a:solidFill>
                <a:srgbClr val="4D878D"/>
              </a:solidFill>
              <a:latin typeface="Helvetica 55 Roman"/>
            </a:endParaRPr>
          </a:p>
          <a:p>
            <a:pPr marL="628650" lvl="1" indent="-231775">
              <a:buFont typeface="Arial" panose="020B0604020202020204" pitchFamily="34" charset="0"/>
              <a:buNone/>
            </a:pPr>
            <a:r>
              <a:rPr lang="en-US" altLang="en-US" sz="1200" dirty="0">
                <a:latin typeface="Helvetica 55 Roman"/>
              </a:rPr>
              <a:t> </a:t>
            </a:r>
          </a:p>
          <a:p>
            <a:pPr marL="628650" lvl="1" indent="-231775">
              <a:buFont typeface="Arial" panose="020B0604020202020204" pitchFamily="34" charset="0"/>
              <a:buNone/>
            </a:pPr>
            <a:r>
              <a:rPr lang="en-US" altLang="en-US" b="1" dirty="0">
                <a:latin typeface="Helvetica 55 Roman"/>
              </a:rPr>
              <a:t>HCC (Hierarchical Condition Category)</a:t>
            </a:r>
          </a:p>
          <a:p>
            <a:pPr marL="628650" lvl="1" indent="-231775">
              <a:buFont typeface="Arial" panose="020B0604020202020204" pitchFamily="34" charset="0"/>
              <a:buNone/>
            </a:pPr>
            <a:r>
              <a:rPr lang="en-US" altLang="en-US" dirty="0">
                <a:latin typeface="Helvetica 55 Roman"/>
              </a:rPr>
              <a:t>	</a:t>
            </a:r>
            <a:r>
              <a:rPr lang="en-US" altLang="en-US" dirty="0">
                <a:latin typeface="Helvetica 55 Roman"/>
                <a:cs typeface="Arial" panose="020B0604020202020204" pitchFamily="34" charset="0"/>
              </a:rPr>
              <a:t>▪ </a:t>
            </a:r>
            <a:r>
              <a:rPr lang="en-US" altLang="en-US" dirty="0">
                <a:latin typeface="Helvetica 55 Roman"/>
              </a:rPr>
              <a:t>Per CMS, the diagnosis codes are recorded per </a:t>
            </a:r>
            <a:br>
              <a:rPr lang="en-US" altLang="en-US" dirty="0">
                <a:latin typeface="Helvetica 55 Roman"/>
              </a:rPr>
            </a:br>
            <a:r>
              <a:rPr lang="en-US" altLang="en-US" dirty="0">
                <a:latin typeface="Helvetica 55 Roman"/>
              </a:rPr>
              <a:t>  year, meaning each condition must be </a:t>
            </a:r>
            <a:br>
              <a:rPr lang="en-US" altLang="en-US" dirty="0">
                <a:latin typeface="Helvetica 55 Roman"/>
              </a:rPr>
            </a:br>
            <a:r>
              <a:rPr lang="en-US" altLang="en-US" dirty="0">
                <a:latin typeface="Helvetica 55 Roman"/>
              </a:rPr>
              <a:t>  documented and coded each year. </a:t>
            </a:r>
            <a:br>
              <a:rPr lang="en-US" altLang="en-US" dirty="0">
                <a:latin typeface="Helvetica 55 Roman"/>
              </a:rPr>
            </a:br>
            <a:endParaRPr lang="en-US" altLang="en-US" sz="500" dirty="0">
              <a:latin typeface="Helvetica 55 Roman"/>
            </a:endParaRPr>
          </a:p>
          <a:p>
            <a:pPr marL="628650" lvl="1" indent="-231775">
              <a:buFont typeface="Arial" panose="020B0604020202020204" pitchFamily="34" charset="0"/>
              <a:buNone/>
            </a:pPr>
            <a:r>
              <a:rPr lang="en-US" altLang="en-US" dirty="0">
                <a:latin typeface="Helvetica 55 Roman"/>
              </a:rPr>
              <a:t>	</a:t>
            </a:r>
            <a:r>
              <a:rPr lang="en-US" altLang="en-US" dirty="0">
                <a:latin typeface="Helvetica 55 Roman"/>
                <a:cs typeface="Arial" panose="020B0604020202020204" pitchFamily="34" charset="0"/>
              </a:rPr>
              <a:t>▪ </a:t>
            </a:r>
            <a:r>
              <a:rPr lang="en-US" altLang="en-US" dirty="0">
                <a:latin typeface="Helvetica 55 Roman"/>
              </a:rPr>
              <a:t>Diagnoses that demonstrate similar resource   </a:t>
            </a:r>
            <a:br>
              <a:rPr lang="en-US" altLang="en-US" dirty="0">
                <a:latin typeface="Helvetica 55 Roman"/>
              </a:rPr>
            </a:br>
            <a:r>
              <a:rPr lang="en-US" altLang="en-US" dirty="0">
                <a:latin typeface="Helvetica 55 Roman"/>
              </a:rPr>
              <a:t>  usage are categorized together. </a:t>
            </a:r>
            <a:endParaRPr lang="en-US" altLang="en-US" sz="1200" dirty="0">
              <a:latin typeface="Helvetica 55 Roman"/>
            </a:endParaRPr>
          </a:p>
          <a:p>
            <a:pPr marL="628650" lvl="1" indent="-231775">
              <a:buFont typeface="Arial" panose="020B0604020202020204" pitchFamily="34" charset="0"/>
              <a:buNone/>
            </a:pPr>
            <a:endParaRPr lang="en-US" altLang="en-US" sz="500" dirty="0">
              <a:latin typeface="Helvetica 55 Roman"/>
            </a:endParaRPr>
          </a:p>
          <a:p>
            <a:pPr marL="628650" lvl="1" indent="-231775">
              <a:buFont typeface="Arial" panose="020B0604020202020204" pitchFamily="34" charset="0"/>
              <a:buNone/>
            </a:pPr>
            <a:r>
              <a:rPr lang="en-US" altLang="en-US" dirty="0">
                <a:latin typeface="Helvetica 55 Roman"/>
                <a:cs typeface="Arial" panose="020B0604020202020204" pitchFamily="34" charset="0"/>
              </a:rPr>
              <a:t>	▪ </a:t>
            </a:r>
            <a:r>
              <a:rPr lang="en-US" altLang="en-US" dirty="0">
                <a:latin typeface="Helvetica 55 Roman"/>
              </a:rPr>
              <a:t>CMS designed the equation so that the average </a:t>
            </a:r>
            <a:br>
              <a:rPr lang="en-US" altLang="en-US" dirty="0">
                <a:latin typeface="Helvetica 55 Roman"/>
              </a:rPr>
            </a:br>
            <a:r>
              <a:rPr lang="en-US" altLang="en-US" dirty="0">
                <a:latin typeface="Helvetica 55 Roman"/>
              </a:rPr>
              <a:t>  Medicare FFS patient has the score of </a:t>
            </a:r>
            <a:r>
              <a:rPr lang="en-US" altLang="en-US" b="1" u="sng" dirty="0">
                <a:solidFill>
                  <a:srgbClr val="FF0000"/>
                </a:solidFill>
                <a:latin typeface="Helvetica 55 Roman"/>
              </a:rPr>
              <a:t>1.00</a:t>
            </a:r>
            <a:r>
              <a:rPr lang="en-US" altLang="en-US" dirty="0">
                <a:solidFill>
                  <a:srgbClr val="FF0000"/>
                </a:solidFill>
                <a:latin typeface="Helvetica 55 Roman"/>
              </a:rPr>
              <a:t>.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DC87BB55-3CCB-4A96-92C9-753467A444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8975" y="685800"/>
            <a:ext cx="8226425" cy="611188"/>
          </a:xfrm>
        </p:spPr>
        <p:txBody>
          <a:bodyPr lIns="91429" tIns="45714" rIns="91429" bIns="45714"/>
          <a:lstStyle/>
          <a:p>
            <a:r>
              <a:rPr lang="en-US" altLang="en-US" sz="5400" b="1" dirty="0"/>
              <a:t>How It Works: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DD556A98-8B85-454E-BE5F-C10D93D8E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447800"/>
            <a:ext cx="22510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r>
              <a:rPr lang="en-US" altLang="en-US" sz="2800" dirty="0"/>
              <a:t>E11.9 ICD-10</a:t>
            </a:r>
            <a:r>
              <a:rPr lang="en-US" altLang="en-US" sz="2400" dirty="0"/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endParaRPr lang="en-US" altLang="en-US" sz="2400" b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endParaRPr lang="en-US" alt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r>
              <a:rPr lang="en-US" altLang="en-US" sz="2800" dirty="0"/>
              <a:t>19 HCC</a:t>
            </a:r>
            <a:r>
              <a:rPr lang="en-US" altLang="en-US" sz="2400" dirty="0"/>
              <a:t> </a:t>
            </a: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r>
              <a:rPr lang="en-US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r>
              <a:rPr lang="en-US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r>
              <a:rPr lang="en-US" altLang="en-US" sz="2800" dirty="0"/>
              <a:t>RAF</a:t>
            </a:r>
            <a:br>
              <a:rPr lang="en-US" altLang="en-US" sz="2800" dirty="0"/>
            </a:br>
            <a:r>
              <a:rPr lang="en-US" altLang="en-US" sz="2800" dirty="0"/>
              <a:t>Score = .105</a:t>
            </a:r>
          </a:p>
          <a:p>
            <a:pPr algn="ctr" eaLnBrk="1" hangingPunct="1">
              <a:spcBef>
                <a:spcPct val="20000"/>
              </a:spcBef>
              <a:buClr>
                <a:srgbClr val="EF3E42"/>
              </a:buClr>
              <a:buFont typeface="Wingdings" pitchFamily="2" charset="2"/>
              <a:buNone/>
              <a:defRPr/>
            </a:pPr>
            <a:r>
              <a:rPr lang="en-US" altLang="en-US" sz="24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</a:p>
        </p:txBody>
      </p:sp>
      <p:sp>
        <p:nvSpPr>
          <p:cNvPr id="10245" name="Line 5">
            <a:extLst>
              <a:ext uri="{FF2B5EF4-FFF2-40B4-BE49-F238E27FC236}">
                <a16:creationId xmlns:a16="http://schemas.microsoft.com/office/drawing/2014/main" id="{5A1352E7-E955-4A2A-8FEE-04F586BAB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613" y="1981200"/>
            <a:ext cx="0" cy="76676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>
            <a:extLst>
              <a:ext uri="{FF2B5EF4-FFF2-40B4-BE49-F238E27FC236}">
                <a16:creationId xmlns:a16="http://schemas.microsoft.com/office/drawing/2014/main" id="{5C0FE98E-99CD-490E-A1AD-E8AF26773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613" y="3422650"/>
            <a:ext cx="0" cy="76835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81247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06232-69FD-453D-8EB2-706087A902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C4A97-16D3-42E2-A054-12689D1D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200" b="1"/>
              <a:t>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31EBB-9B9F-4865-ADA1-33A6B1FB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1219200"/>
            <a:ext cx="5408696" cy="525272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Add Up the total RAF score at the end of the year for a patient (don’t double dip)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Multiply by the conversion factor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.4 x 9,000 = 3,600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8111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86237-7F6D-47BD-890D-ABFF419C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526" y="2020573"/>
            <a:ext cx="5510771" cy="1913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9BB4F-85AF-4854-A6E8-D2718A35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57" y="392484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Typical Southern </a:t>
            </a:r>
            <a:r>
              <a:rPr lang="en-US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Medicare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7E666-A99C-425B-9739-6479D4E4F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231443" cy="2754086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/>
            <a:r>
              <a:rPr lang="en-US" sz="2400" b="1" dirty="0">
                <a:solidFill>
                  <a:schemeClr val="bg1"/>
                </a:solidFill>
              </a:rPr>
              <a:t>HTN- I10	Risk Score = 0</a:t>
            </a:r>
          </a:p>
          <a:p>
            <a:pPr indent="-228600" defTabSz="914400"/>
            <a:endParaRPr lang="en-US" sz="2400" b="1" dirty="0">
              <a:solidFill>
                <a:schemeClr val="bg1"/>
              </a:solidFill>
            </a:endParaRPr>
          </a:p>
          <a:p>
            <a:pPr indent="-228600" defTabSz="914400"/>
            <a:r>
              <a:rPr lang="en-US" sz="2400" b="1" dirty="0">
                <a:solidFill>
                  <a:schemeClr val="bg1"/>
                </a:solidFill>
              </a:rPr>
              <a:t>DM – E11.9	Risk Score = .105</a:t>
            </a:r>
          </a:p>
          <a:p>
            <a:pPr indent="-228600" defTabSz="914400"/>
            <a:endParaRPr lang="en-US" sz="2400" b="1" dirty="0">
              <a:solidFill>
                <a:schemeClr val="bg1"/>
              </a:solidFill>
            </a:endParaRPr>
          </a:p>
          <a:p>
            <a:pPr indent="-228600" defTabSz="914400"/>
            <a:r>
              <a:rPr lang="en-US" sz="2400" b="1" dirty="0">
                <a:solidFill>
                  <a:schemeClr val="bg1"/>
                </a:solidFill>
              </a:rPr>
              <a:t>HPL – E78.2	Risk Score = 0</a:t>
            </a:r>
          </a:p>
          <a:p>
            <a:pPr indent="-228600" defTabSz="914400"/>
            <a:endParaRPr lang="en-US" sz="2400" b="1" dirty="0">
              <a:solidFill>
                <a:schemeClr val="bg1"/>
              </a:solidFill>
            </a:endParaRPr>
          </a:p>
          <a:p>
            <a:pPr indent="-228600" defTabSz="914400"/>
            <a:r>
              <a:rPr lang="en-US" sz="2400" b="1" dirty="0">
                <a:solidFill>
                  <a:schemeClr val="bg1"/>
                </a:solidFill>
              </a:rPr>
              <a:t>65 Y/O male	Risk Score = .307</a:t>
            </a:r>
          </a:p>
        </p:txBody>
      </p:sp>
    </p:spTree>
    <p:extLst>
      <p:ext uri="{BB962C8B-B14F-4D97-AF65-F5344CB8AC3E}">
        <p14:creationId xmlns:p14="http://schemas.microsoft.com/office/powerpoint/2010/main" val="1475189552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A1E9FC8-441C-4EF9-AC58-52F593BD8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62089" y="838200"/>
            <a:ext cx="9144000" cy="1655762"/>
          </a:xfrm>
        </p:spPr>
        <p:txBody>
          <a:bodyPr/>
          <a:lstStyle/>
          <a:p>
            <a:r>
              <a:rPr lang="en-US" sz="7200" dirty="0"/>
              <a:t>Goal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F8F8F-FC75-44BB-B977-D5ECB231B6D7}"/>
              </a:ext>
            </a:extLst>
          </p:cNvPr>
          <p:cNvSpPr/>
          <p:nvPr/>
        </p:nvSpPr>
        <p:spPr>
          <a:xfrm>
            <a:off x="3886200" y="2286000"/>
            <a:ext cx="38099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1.0 - 2.0</a:t>
            </a:r>
          </a:p>
        </p:txBody>
      </p:sp>
    </p:spTree>
    <p:extLst>
      <p:ext uri="{BB962C8B-B14F-4D97-AF65-F5344CB8AC3E}">
        <p14:creationId xmlns:p14="http://schemas.microsoft.com/office/powerpoint/2010/main" val="3328905823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"/>
            <a:ext cx="10481572" cy="59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871"/>
      </p:ext>
    </p:extLst>
  </p:cSld>
  <p:clrMapOvr>
    <a:masterClrMapping/>
  </p:clrMapOvr>
  <p:transition advTm="34636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8600"/>
            <a:ext cx="10247619" cy="6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9966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7162800" cy="45720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en-US" sz="3200" b="1" u="sng" dirty="0"/>
              <a:t>Most Common P4P Models</a:t>
            </a:r>
            <a:endParaRPr lang="en-US" altLang="en-US" sz="2000" b="1" u="sng" dirty="0"/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Quality Payment Program (QPP)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Accountable Care Organizations (ACO)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Clinically Integrated Network (CIN)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Bundled Payment Models (BPM)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Risk Adjustment Models (HCC and RAF)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66098449"/>
      </p:ext>
    </p:extLst>
  </p:cSld>
  <p:clrMapOvr>
    <a:masterClrMapping/>
  </p:clrMapOvr>
  <p:transition advTm="17612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57400"/>
            <a:ext cx="10795857" cy="25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85644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440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9" name="Picture 3">
            <a:extLst>
              <a:ext uri="{FF2B5EF4-FFF2-40B4-BE49-F238E27FC236}">
                <a16:creationId xmlns:a16="http://schemas.microsoft.com/office/drawing/2014/main" id="{85E39D7C-D4DE-4023-A57D-CED0DE299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77" y="2629844"/>
            <a:ext cx="9951041" cy="15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555216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12779-3879-4435-9091-933B8A9E4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37" y="925614"/>
            <a:ext cx="10883663" cy="1741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850C9-B555-4BD9-A0ED-61336320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53" y="2971800"/>
            <a:ext cx="9083747" cy="20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5366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Rectangle 4506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19B711-C590-44D1-9AA8-9F143B0ED5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0C79CF2-6A1C-4636-84CE-ABB2BE191D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5D17DF-AD65-402C-A95C-F13C770C9F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427269CF-0DA5-4D0F-811E-880295A39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10455948" cy="167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674CA-AB1C-4120-9E8C-7492BB34A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492100"/>
            <a:ext cx="7477125" cy="32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1603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These All Have in Common?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D621629-0E1F-44D3-BD50-C52CB9516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06" y="492573"/>
            <a:ext cx="573377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1F84B-6AA1-48E2-8B2D-9C1104FF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FFFF"/>
                </a:solidFill>
              </a:rPr>
              <a:t>What Have We Learned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C75EE-3229-4892-A495-FF43AB66D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439" y="1447800"/>
            <a:ext cx="11156804" cy="4745843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QPP - Quality – </a:t>
            </a:r>
            <a:r>
              <a:rPr lang="en-US" sz="2800" u="sng" dirty="0">
                <a:solidFill>
                  <a:srgbClr val="FFFFFF"/>
                </a:solidFill>
              </a:rPr>
              <a:t>Cat 2 codes/HCPCs </a:t>
            </a:r>
            <a:r>
              <a:rPr lang="en-US" sz="2800" dirty="0">
                <a:solidFill>
                  <a:srgbClr val="FFFFFF"/>
                </a:solidFill>
              </a:rPr>
              <a:t>codes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QPP - </a:t>
            </a:r>
            <a:r>
              <a:rPr lang="en-US" sz="2800" u="sng" dirty="0">
                <a:solidFill>
                  <a:srgbClr val="FFFFFF"/>
                </a:solidFill>
              </a:rPr>
              <a:t>Cost </a:t>
            </a:r>
            <a:r>
              <a:rPr lang="en-US" sz="2800" dirty="0">
                <a:solidFill>
                  <a:srgbClr val="FFFFFF"/>
                </a:solidFill>
              </a:rPr>
              <a:t>associated with the procedures you perform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ACO - Learn to incorporate </a:t>
            </a:r>
            <a:r>
              <a:rPr lang="en-US" sz="2800" u="sng" dirty="0">
                <a:solidFill>
                  <a:srgbClr val="FFFFFF"/>
                </a:solidFill>
              </a:rPr>
              <a:t>HEIDIS</a:t>
            </a:r>
            <a:r>
              <a:rPr lang="en-US" sz="2800" dirty="0">
                <a:solidFill>
                  <a:srgbClr val="FFFFFF"/>
                </a:solidFill>
              </a:rPr>
              <a:t> into your patient visits 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ACO - Bill for every Medicare </a:t>
            </a:r>
            <a:r>
              <a:rPr lang="en-US" sz="2800" u="sng" dirty="0">
                <a:solidFill>
                  <a:srgbClr val="FFFFFF"/>
                </a:solidFill>
              </a:rPr>
              <a:t>Preventive</a:t>
            </a:r>
            <a:r>
              <a:rPr lang="en-US" sz="2800" dirty="0">
                <a:solidFill>
                  <a:srgbClr val="FFFFFF"/>
                </a:solidFill>
              </a:rPr>
              <a:t> service you can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CIN - Don’t forget the rest of your practice – </a:t>
            </a:r>
            <a:r>
              <a:rPr lang="en-US" sz="2800" u="sng" dirty="0">
                <a:solidFill>
                  <a:srgbClr val="FFFFFF"/>
                </a:solidFill>
              </a:rPr>
              <a:t>Commercial and Part C Medicare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CIN - Commercial and Part C Medicare bonus programs </a:t>
            </a:r>
            <a:r>
              <a:rPr lang="en-US" sz="2800" u="sng" dirty="0">
                <a:solidFill>
                  <a:srgbClr val="FFFFFF"/>
                </a:solidFill>
              </a:rPr>
              <a:t>HEIDIS</a:t>
            </a:r>
            <a:r>
              <a:rPr lang="en-US" sz="2800" dirty="0">
                <a:solidFill>
                  <a:srgbClr val="FFFFFF"/>
                </a:solidFill>
              </a:rPr>
              <a:t> and </a:t>
            </a:r>
            <a:r>
              <a:rPr lang="en-US" sz="2800" u="sng" dirty="0">
                <a:solidFill>
                  <a:srgbClr val="FFFFFF"/>
                </a:solidFill>
              </a:rPr>
              <a:t>Prevention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BPCI - Reduce </a:t>
            </a:r>
            <a:r>
              <a:rPr lang="en-US" sz="2800" u="sng" dirty="0">
                <a:solidFill>
                  <a:srgbClr val="FFFFFF"/>
                </a:solidFill>
              </a:rPr>
              <a:t>Costs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HCC - Understand </a:t>
            </a:r>
            <a:r>
              <a:rPr lang="en-US" sz="2800" u="sng" dirty="0">
                <a:solidFill>
                  <a:srgbClr val="FFFFFF"/>
                </a:solidFill>
              </a:rPr>
              <a:t>ICD-10</a:t>
            </a:r>
            <a:r>
              <a:rPr lang="en-US" sz="2800" dirty="0">
                <a:solidFill>
                  <a:srgbClr val="FFFFFF"/>
                </a:solidFill>
              </a:rPr>
              <a:t> coding to quantify patient’s medical condition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FFFFFF"/>
                </a:solidFill>
              </a:rPr>
              <a:t>HCC - Validate every chronic condition the patient has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41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Final Thoughts I Share With My Clients</a:t>
            </a:r>
          </a:p>
        </p:txBody>
      </p:sp>
      <p:cxnSp>
        <p:nvCxnSpPr>
          <p:cNvPr id="47114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64565533-8D81-4E97-BF21-3FE403518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49" y="492573"/>
            <a:ext cx="604709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F1AAF-01B8-46BD-A02D-7B7A8DA3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b="1" u="sng"/>
              <a:t>Three Questions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0E6FE8-CCE0-45D0-B839-41DD8033B4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871998"/>
              </p:ext>
            </p:extLst>
          </p:nvPr>
        </p:nvGraphicFramePr>
        <p:xfrm>
          <a:off x="838200" y="1752600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4899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7162800" cy="45720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en-US" sz="3200" b="1" u="sng" dirty="0"/>
              <a:t>Discussion</a:t>
            </a:r>
            <a:r>
              <a:rPr lang="en-US" altLang="en-US" sz="3200" u="sng" dirty="0"/>
              <a:t> </a:t>
            </a:r>
            <a:r>
              <a:rPr lang="en-US" altLang="en-US" sz="3200" b="1" u="sng" dirty="0"/>
              <a:t>Points</a:t>
            </a:r>
            <a:endParaRPr lang="en-US" altLang="en-US" sz="2000" b="1" u="sng" dirty="0"/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Quality Payment Program (QPP)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Accountable Care Organizations (ACO)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Clinically Integrated Network (CIN)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Bundled Payment Models (BPM)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Risk Adjustment Models (HCC and RAF)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17186302"/>
      </p:ext>
    </p:extLst>
  </p:cSld>
  <p:clrMapOvr>
    <a:masterClrMapping/>
  </p:clrMapOvr>
  <p:transition advTm="17612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in a car&#10;&#10;Description automatically generated">
            <a:extLst>
              <a:ext uri="{FF2B5EF4-FFF2-40B4-BE49-F238E27FC236}">
                <a16:creationId xmlns:a16="http://schemas.microsoft.com/office/drawing/2014/main" id="{944BF9B2-E4BE-4A06-9900-DB55309C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5FFD9-9515-4B86-9488-3905E444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91751"/>
            <a:ext cx="3669161" cy="27600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2017 AAFP Requests Three Things from President Trump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8C649-1EE4-47F9-8640-47617108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801866"/>
            <a:ext cx="6477000" cy="5065534"/>
          </a:xfrm>
        </p:spPr>
        <p:txBody>
          <a:bodyPr anchor="ctr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Elimination/reduction of prior authorizations for certain drugs and supplies for established patients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Elimination of documentation guidelines for evaluation and management codes for primary care physicians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Repeal of the regulatory framework of the promoting interoperability (previously called Advancing Care Information) requirements under the Medicare Access and CHIP Reauthorization Act</a:t>
            </a:r>
          </a:p>
        </p:txBody>
      </p:sp>
    </p:spTree>
    <p:extLst>
      <p:ext uri="{BB962C8B-B14F-4D97-AF65-F5344CB8AC3E}">
        <p14:creationId xmlns:p14="http://schemas.microsoft.com/office/powerpoint/2010/main" val="2315527618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>
            <a:extLst>
              <a:ext uri="{FF2B5EF4-FFF2-40B4-BE49-F238E27FC236}">
                <a16:creationId xmlns:a16="http://schemas.microsoft.com/office/drawing/2014/main" id="{F57F7BEF-CE28-4AC5-8B85-92E7404C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"/>
            <a:ext cx="411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Any Questions</a:t>
            </a:r>
          </a:p>
        </p:txBody>
      </p:sp>
      <p:sp>
        <p:nvSpPr>
          <p:cNvPr id="110595" name="Text Box 3">
            <a:extLst>
              <a:ext uri="{FF2B5EF4-FFF2-40B4-BE49-F238E27FC236}">
                <a16:creationId xmlns:a16="http://schemas.microsoft.com/office/drawing/2014/main" id="{4005150A-5A62-4B73-9D3C-4BFD99BA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6253"/>
            <a:ext cx="6457950" cy="384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Direct: 	706-483-4728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E-Fax: 		770-709-3698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E-mail: 	steve.adams@inhealthps.com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Web: 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hlinkClick r:id="rId3"/>
              </a:rPr>
              <a:t>www.thecodingeducator.com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Twitter:		@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thekingofcoders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Instagram:	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kingofcoders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Facebook:	facebook.com/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kingofcoders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00C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EB630C-A162-4EED-87D4-742F3164D761}"/>
              </a:ext>
            </a:extLst>
          </p:cNvPr>
          <p:cNvCxnSpPr>
            <a:cxnSpLocks/>
          </p:cNvCxnSpPr>
          <p:nvPr/>
        </p:nvCxnSpPr>
        <p:spPr>
          <a:xfrm>
            <a:off x="1600200" y="1295400"/>
            <a:ext cx="2819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441181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1AA6-A9FA-4922-BB22-C144441B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Direct Provider Contracting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9969-03FD-4EBF-83C9-5805C6162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53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Trump administration remains committed to testing alternative payment models.  CMS is willing to listen to independent stakeholders as it designs models to test.  The </a:t>
            </a:r>
            <a:r>
              <a:rPr lang="en-US" sz="2400" b="1" u="sng" dirty="0"/>
              <a:t>direct provider contracting model </a:t>
            </a:r>
            <a:r>
              <a:rPr lang="en-US" sz="2400" dirty="0"/>
              <a:t>also presents an opportunity for interested practices to provide input into an innovative new alternative payment initiative.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DPC Model is a PMPM payment model set up between CMS and primary care physicians.</a:t>
            </a:r>
          </a:p>
        </p:txBody>
      </p:sp>
    </p:spTree>
    <p:extLst>
      <p:ext uri="{BB962C8B-B14F-4D97-AF65-F5344CB8AC3E}">
        <p14:creationId xmlns:p14="http://schemas.microsoft.com/office/powerpoint/2010/main" val="403556561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E5AB0-3607-4320-AC77-8F413537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8800"/>
            <a:ext cx="4532520" cy="282090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Here’s His Response: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BDEEF5-6E32-4EC2-80DA-1157232A17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817220"/>
              </p:ext>
            </p:extLst>
          </p:nvPr>
        </p:nvGraphicFramePr>
        <p:xfrm>
          <a:off x="5446920" y="457200"/>
          <a:ext cx="636408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5956407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AC48A-4219-4F53-AC77-BFD13887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576" y="2286000"/>
            <a:ext cx="8206848" cy="2109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  <a:latin typeface="Univers Condensed" panose="020B0604020202020204" pitchFamily="34" charset="0"/>
              </a:rPr>
              <a:t>So even though the “model” might change – the quantification of clinical information will remain the same</a:t>
            </a:r>
          </a:p>
        </p:txBody>
      </p:sp>
    </p:spTree>
    <p:extLst>
      <p:ext uri="{BB962C8B-B14F-4D97-AF65-F5344CB8AC3E}">
        <p14:creationId xmlns:p14="http://schemas.microsoft.com/office/powerpoint/2010/main" val="1616120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BEE3C7CE-5E9C-40F8-9C1B-BEE2DB86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QPP - Quality</a:t>
            </a:r>
            <a:b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Cat 2 and HCPCS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girl&#10;&#10;Description automatically generated">
            <a:extLst>
              <a:ext uri="{FF2B5EF4-FFF2-40B4-BE49-F238E27FC236}">
                <a16:creationId xmlns:a16="http://schemas.microsoft.com/office/drawing/2014/main" id="{DE78FAC2-4C2A-4BE0-A7E1-A34BA43BF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844320"/>
            <a:ext cx="6553545" cy="51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62162"/>
      </p:ext>
    </p:extLst>
  </p:cSld>
  <p:clrMapOvr>
    <a:masterClrMapping/>
  </p:clrMapOvr>
  <p:transition advTm="12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MIPS and Payment Reform Handout - recorded one" id="{080B44C8-48A3-46B4-BE93-EEC8D9756E67}" vid="{63027755-BDE1-4B71-A4B6-8DFB5BEE4BD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1190</Words>
  <Application>Microsoft Office PowerPoint</Application>
  <PresentationFormat>Widescreen</PresentationFormat>
  <Paragraphs>172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Arial</vt:lpstr>
      <vt:lpstr>Calibri</vt:lpstr>
      <vt:lpstr>Calibri Light</vt:lpstr>
      <vt:lpstr>Helvetica 55 Roman</vt:lpstr>
      <vt:lpstr>Tahoma</vt:lpstr>
      <vt:lpstr>Times New Roman</vt:lpstr>
      <vt:lpstr>Univers Condensed</vt:lpstr>
      <vt:lpstr>Wingdings</vt:lpstr>
      <vt:lpstr>Office Theme</vt:lpstr>
      <vt:lpstr>1_Office Theme</vt:lpstr>
      <vt:lpstr>2_Office Theme</vt:lpstr>
      <vt:lpstr>3_Office Theme</vt:lpstr>
      <vt:lpstr>Surviving Payment for Performance</vt:lpstr>
      <vt:lpstr>Payment for Performance</vt:lpstr>
      <vt:lpstr>PowerPoint Presentation</vt:lpstr>
      <vt:lpstr>(P4P) Quantification of Clinical Information</vt:lpstr>
      <vt:lpstr>PowerPoint Presentation</vt:lpstr>
      <vt:lpstr>2017 AAFP Requests Three Things from President Trump</vt:lpstr>
      <vt:lpstr>Here’s His Response:</vt:lpstr>
      <vt:lpstr>PowerPoint Presentation</vt:lpstr>
      <vt:lpstr>QPP - Quality  Cat 2 and HCPCS</vt:lpstr>
      <vt:lpstr>PowerPoint Presentation</vt:lpstr>
      <vt:lpstr>Merit-Based Incentive Payment System (MIPS)</vt:lpstr>
      <vt:lpstr>PowerPoint Presentation</vt:lpstr>
      <vt:lpstr>PowerPoint Presentation</vt:lpstr>
      <vt:lpstr>PowerPoint Presentation</vt:lpstr>
      <vt:lpstr>Quality</vt:lpstr>
      <vt:lpstr>PowerPoint Presentation</vt:lpstr>
      <vt:lpstr>Quality – New for 2018</vt:lpstr>
      <vt:lpstr>Accountable Care Organizations   Core Measures and Prevention Codes</vt:lpstr>
      <vt:lpstr>PowerPoint Presentation</vt:lpstr>
      <vt:lpstr>PowerPoint Presentation</vt:lpstr>
      <vt:lpstr>PowerPoint Presentation</vt:lpstr>
      <vt:lpstr>CMS to ACO –  Limiting the length of time in Track One</vt:lpstr>
      <vt:lpstr>Still Have Four Measures</vt:lpstr>
      <vt:lpstr>PowerPoint Presentation</vt:lpstr>
      <vt:lpstr>Tobacco Cessation Codes</vt:lpstr>
      <vt:lpstr>Annual Depression Screen</vt:lpstr>
      <vt:lpstr>PowerPoint Presentation</vt:lpstr>
      <vt:lpstr>Quality Measure</vt:lpstr>
      <vt:lpstr>Do You Know These Codes </vt:lpstr>
      <vt:lpstr>Clinically Integrated Networks  Heidis and Prevention</vt:lpstr>
      <vt:lpstr>PowerPoint Presentation</vt:lpstr>
      <vt:lpstr>Like an ACO </vt:lpstr>
      <vt:lpstr>More Data for Heidis</vt:lpstr>
      <vt:lpstr>PowerPoint Presentation</vt:lpstr>
      <vt:lpstr>Bundled Payment Care Improvement (BPCI)  Cost</vt:lpstr>
      <vt:lpstr>PowerPoint Presentation</vt:lpstr>
      <vt:lpstr>PowerPoint Presentation</vt:lpstr>
      <vt:lpstr>PowerPoint Presentation</vt:lpstr>
      <vt:lpstr>CMS Findings</vt:lpstr>
      <vt:lpstr>HCC and Risk Adjustment Models  ICD-10 and HCCs</vt:lpstr>
      <vt:lpstr>PowerPoint Presentation</vt:lpstr>
      <vt:lpstr>HCC</vt:lpstr>
      <vt:lpstr>PowerPoint Presentation</vt:lpstr>
      <vt:lpstr>How It Works:</vt:lpstr>
      <vt:lpstr>Equation</vt:lpstr>
      <vt:lpstr>Typical Southern Medicare Patient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These All Have in Common?</vt:lpstr>
      <vt:lpstr>What Have We Learned Today</vt:lpstr>
      <vt:lpstr>Final Thoughts I Share With My Clients</vt:lpstr>
      <vt:lpstr>Three Questions </vt:lpstr>
      <vt:lpstr>PowerPoint Presentation</vt:lpstr>
      <vt:lpstr>Questions?</vt:lpstr>
      <vt:lpstr>PowerPoint Presentation</vt:lpstr>
      <vt:lpstr>Direct Provider Contracting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Payment for Performance</dc:title>
  <dc:creator>steven adams</dc:creator>
  <cp:lastModifiedBy>steven adams</cp:lastModifiedBy>
  <cp:revision>1</cp:revision>
  <dcterms:created xsi:type="dcterms:W3CDTF">2018-12-07T01:13:48Z</dcterms:created>
  <dcterms:modified xsi:type="dcterms:W3CDTF">2018-12-07T01:20:34Z</dcterms:modified>
</cp:coreProperties>
</file>