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6503" r:id="rId1"/>
    <p:sldMasterId id="2147486760" r:id="rId2"/>
  </p:sldMasterIdLst>
  <p:notesMasterIdLst>
    <p:notesMasterId r:id="rId101"/>
  </p:notesMasterIdLst>
  <p:handoutMasterIdLst>
    <p:handoutMasterId r:id="rId102"/>
  </p:handoutMasterIdLst>
  <p:sldIdLst>
    <p:sldId id="2621" r:id="rId3"/>
    <p:sldId id="2622" r:id="rId4"/>
    <p:sldId id="2156" r:id="rId5"/>
    <p:sldId id="2238" r:id="rId6"/>
    <p:sldId id="2527" r:id="rId7"/>
    <p:sldId id="2532" r:id="rId8"/>
    <p:sldId id="2531" r:id="rId9"/>
    <p:sldId id="2530" r:id="rId10"/>
    <p:sldId id="2529" r:id="rId11"/>
    <p:sldId id="2528" r:id="rId12"/>
    <p:sldId id="2534" r:id="rId13"/>
    <p:sldId id="2535" r:id="rId14"/>
    <p:sldId id="2539" r:id="rId15"/>
    <p:sldId id="2538" r:id="rId16"/>
    <p:sldId id="2537" r:id="rId17"/>
    <p:sldId id="2540" r:id="rId18"/>
    <p:sldId id="2536" r:id="rId19"/>
    <p:sldId id="2541" r:id="rId20"/>
    <p:sldId id="2542" r:id="rId21"/>
    <p:sldId id="2543" r:id="rId22"/>
    <p:sldId id="2544" r:id="rId23"/>
    <p:sldId id="2545" r:id="rId24"/>
    <p:sldId id="2546" r:id="rId25"/>
    <p:sldId id="2620" r:id="rId26"/>
    <p:sldId id="2549" r:id="rId27"/>
    <p:sldId id="2550" r:id="rId28"/>
    <p:sldId id="2547" r:id="rId29"/>
    <p:sldId id="2548" r:id="rId30"/>
    <p:sldId id="2552" r:id="rId31"/>
    <p:sldId id="2553" r:id="rId32"/>
    <p:sldId id="2551" r:id="rId33"/>
    <p:sldId id="2559" r:id="rId34"/>
    <p:sldId id="2560" r:id="rId35"/>
    <p:sldId id="2561" r:id="rId36"/>
    <p:sldId id="2526" r:id="rId37"/>
    <p:sldId id="2570" r:id="rId38"/>
    <p:sldId id="2571" r:id="rId39"/>
    <p:sldId id="2572" r:id="rId40"/>
    <p:sldId id="2573" r:id="rId41"/>
    <p:sldId id="2574" r:id="rId42"/>
    <p:sldId id="2575" r:id="rId43"/>
    <p:sldId id="2576" r:id="rId44"/>
    <p:sldId id="2577" r:id="rId45"/>
    <p:sldId id="2578" r:id="rId46"/>
    <p:sldId id="2579" r:id="rId47"/>
    <p:sldId id="2598" r:id="rId48"/>
    <p:sldId id="2600" r:id="rId49"/>
    <p:sldId id="2601" r:id="rId50"/>
    <p:sldId id="2602" r:id="rId51"/>
    <p:sldId id="2603" r:id="rId52"/>
    <p:sldId id="2604" r:id="rId53"/>
    <p:sldId id="2605" r:id="rId54"/>
    <p:sldId id="2606" r:id="rId55"/>
    <p:sldId id="2607" r:id="rId56"/>
    <p:sldId id="2597" r:id="rId57"/>
    <p:sldId id="2608" r:id="rId58"/>
    <p:sldId id="2609" r:id="rId59"/>
    <p:sldId id="2610" r:id="rId60"/>
    <p:sldId id="2611" r:id="rId61"/>
    <p:sldId id="2613" r:id="rId62"/>
    <p:sldId id="2612" r:id="rId63"/>
    <p:sldId id="2599" r:id="rId64"/>
    <p:sldId id="2614" r:id="rId65"/>
    <p:sldId id="2618" r:id="rId66"/>
    <p:sldId id="2617" r:id="rId67"/>
    <p:sldId id="2615" r:id="rId68"/>
    <p:sldId id="2619" r:id="rId69"/>
    <p:sldId id="2616" r:id="rId70"/>
    <p:sldId id="2555" r:id="rId71"/>
    <p:sldId id="2556" r:id="rId72"/>
    <p:sldId id="2557" r:id="rId73"/>
    <p:sldId id="2558" r:id="rId74"/>
    <p:sldId id="2562" r:id="rId75"/>
    <p:sldId id="2554" r:id="rId76"/>
    <p:sldId id="2563" r:id="rId77"/>
    <p:sldId id="2565" r:id="rId78"/>
    <p:sldId id="2566" r:id="rId79"/>
    <p:sldId id="2567" r:id="rId80"/>
    <p:sldId id="2568" r:id="rId81"/>
    <p:sldId id="2569" r:id="rId82"/>
    <p:sldId id="2525" r:id="rId83"/>
    <p:sldId id="2582" r:id="rId84"/>
    <p:sldId id="2585" r:id="rId85"/>
    <p:sldId id="2584" r:id="rId86"/>
    <p:sldId id="2586" r:id="rId87"/>
    <p:sldId id="2583" r:id="rId88"/>
    <p:sldId id="2580" r:id="rId89"/>
    <p:sldId id="2581" r:id="rId90"/>
    <p:sldId id="2588" r:id="rId91"/>
    <p:sldId id="2589" r:id="rId92"/>
    <p:sldId id="2593" r:id="rId93"/>
    <p:sldId id="2592" r:id="rId94"/>
    <p:sldId id="2591" r:id="rId95"/>
    <p:sldId id="2590" r:id="rId96"/>
    <p:sldId id="2596" r:id="rId97"/>
    <p:sldId id="2587" r:id="rId98"/>
    <p:sldId id="2345" r:id="rId99"/>
    <p:sldId id="2360" r:id="rId100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0000"/>
    <a:srgbClr val="000000"/>
    <a:srgbClr val="0000CE"/>
    <a:srgbClr val="FF6600"/>
    <a:srgbClr val="FF9900"/>
    <a:srgbClr val="FF9933"/>
    <a:srgbClr val="0000FF"/>
    <a:srgbClr val="7E81FE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0860" autoAdjust="0"/>
  </p:normalViewPr>
  <p:slideViewPr>
    <p:cSldViewPr>
      <p:cViewPr varScale="1">
        <p:scale>
          <a:sx n="103" d="100"/>
          <a:sy n="103" d="100"/>
        </p:scale>
        <p:origin x="132" y="636"/>
      </p:cViewPr>
      <p:guideLst>
        <p:guide orient="horz" pos="1872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850" y="-96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ct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5438" y="2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ct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9713"/>
            <a:ext cx="3179763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ct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5438" y="9129713"/>
            <a:ext cx="3179762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41" tIns="47420" rIns="94841" bIns="474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ct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ECA44CF-01AB-4AA7-ADE0-4B3E861BC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95528"/>
            <a:ext cx="3179763" cy="2804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41" tIns="47420" rIns="94841" bIns="47420" numCol="1" anchor="ctr" anchorCtr="0" compatLnSpc="1">
            <a:prstTxWarp prst="textNoShape">
              <a:avLst/>
            </a:prstTxWarp>
            <a:spAutoFit/>
          </a:bodyPr>
          <a:lstStyle>
            <a:lvl1pPr algn="l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5438" y="95528"/>
            <a:ext cx="3179762" cy="2804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41" tIns="47420" rIns="94841" bIns="47420" numCol="1" anchor="ctr" anchorCtr="0" compatLnSpc="1">
            <a:prstTxWarp prst="textNoShape">
              <a:avLst/>
            </a:prstTxWarp>
            <a:spAutoFit/>
          </a:bodyPr>
          <a:lstStyle>
            <a:lvl1pPr algn="r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9738" y="708025"/>
            <a:ext cx="6435725" cy="3621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90" y="6108271"/>
            <a:ext cx="5407025" cy="124069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41" tIns="47420" rIns="94841" bIns="474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368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20768"/>
            <a:ext cx="3179763" cy="2804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41" tIns="47420" rIns="94841" bIns="47420" numCol="1" anchor="b" anchorCtr="0" compatLnSpc="1">
            <a:prstTxWarp prst="textNoShape">
              <a:avLst/>
            </a:prstTxWarp>
            <a:spAutoFit/>
          </a:bodyPr>
          <a:lstStyle>
            <a:lvl1pPr algn="l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5438" y="9320768"/>
            <a:ext cx="3179762" cy="2804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4841" tIns="47420" rIns="94841" bIns="47420" numCol="1" anchor="b" anchorCtr="0" compatLnSpc="1">
            <a:prstTxWarp prst="textNoShape">
              <a:avLst/>
            </a:prstTxWarp>
            <a:spAutoFit/>
          </a:bodyPr>
          <a:lstStyle>
            <a:lvl1pPr algn="r" eaLnBrk="1" fontAlgn="auto" hangingPunct="1">
              <a:spcBef>
                <a:spcPct val="5000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FB677C7-2D1F-4C65-9F66-E3FD74CA9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2BE74DA-8192-4800-923D-87E16C8DBE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874" indent="-285720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882" indent="-228576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035" indent="-228576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187" indent="-228576"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341" indent="-228576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493" indent="-228576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8646" indent="-228576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5799" indent="-228576" algn="ctr" eaLnBrk="0" fontAlgn="base" hangingPunct="0">
              <a:spcBef>
                <a:spcPct val="5000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fld id="{6B36B86C-C4F3-4A32-A524-73060AFB2E6C}" type="slidenum">
              <a:rPr lang="en-US" altLang="en-US" sz="1200">
                <a:latin typeface="Tahoma" panose="020B0604030504040204" pitchFamily="34" charset="0"/>
              </a:rPr>
              <a:pPr>
                <a:defRPr/>
              </a:pPr>
              <a:t>98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11619" name="Rectangle 2">
            <a:extLst>
              <a:ext uri="{FF2B5EF4-FFF2-40B4-BE49-F238E27FC236}">
                <a16:creationId xmlns:a16="http://schemas.microsoft.com/office/drawing/2014/main" id="{6F04EF99-11D9-4A74-9AE1-DC60E1633E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708025"/>
            <a:ext cx="6435725" cy="3621088"/>
          </a:xfrm>
          <a:solidFill>
            <a:srgbClr val="FFFFFF"/>
          </a:solidFill>
          <a:ln/>
        </p:spPr>
      </p:sp>
      <p:sp>
        <p:nvSpPr>
          <p:cNvPr id="111620" name="Rectangle 3">
            <a:extLst>
              <a:ext uri="{FF2B5EF4-FFF2-40B4-BE49-F238E27FC236}">
                <a16:creationId xmlns:a16="http://schemas.microsoft.com/office/drawing/2014/main" id="{2F7946E3-B410-429F-AC6C-2931C37D7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4090" y="6588417"/>
            <a:ext cx="5407025" cy="28040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810" tIns="47406" rIns="94810" bIns="47406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41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C757-6592-44AE-8DEC-2D2872BD5E32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A9DDA-DE53-47B3-9CE7-BCDA253CC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7614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89B3D-1DAF-4090-983B-1254D3418354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23956-5A6C-4894-BFE4-3AF7572E7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79145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E2D41-2F04-465E-882F-6F93FEB38CD1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03B83-0FBC-4CC6-A037-C615E543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25484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>
            <a:extLst>
              <a:ext uri="{FF2B5EF4-FFF2-40B4-BE49-F238E27FC236}">
                <a16:creationId xmlns:a16="http://schemas.microsoft.com/office/drawing/2014/main" id="{0A9BA9E3-7F47-4721-9C6E-181D3683CBE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37600" y="6248400"/>
            <a:ext cx="2540000" cy="457200"/>
          </a:xfr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50"/>
            </a:lvl1pPr>
          </a:lstStyle>
          <a:p>
            <a:pPr>
              <a:defRPr/>
            </a:pPr>
            <a:fld id="{A7330878-31E8-4D7C-8069-EDCBDD77D0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598700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6C757-6592-44AE-8DEC-2D2872BD5E32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A9DDA-DE53-47B3-9CE7-BCDA253CC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99970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88D22-1832-457B-9133-F335D29BBFCC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77AC0-6924-4A2E-B13A-DB417F530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7231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3C72-F71A-46F8-A909-E929AAA6109E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7FBF6-8637-4813-AABE-9BC66DF83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66975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9062A-7F5E-4F9D-A155-E6253D1BFD50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1AF32-6139-4562-A641-ACD171D92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5730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094A1-1E59-4EAF-8FB4-EAA4263D0CA9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74234-AB47-4795-994B-22DDDF3F0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00833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92A6D-6E97-45F3-A50B-FD3F9C3CD192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39D8-0B7B-4175-9468-9628F945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18338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9C2AD-3AF2-4BC1-B31C-549025B7DB36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3919-240B-4370-9F6C-A4203EA6D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631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88D22-1832-457B-9133-F335D29BBFCC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77AC0-6924-4A2E-B13A-DB417F530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44248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6D931-0B93-4B44-A5DA-60AC94EF677E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C19A8-C5AF-408D-B1D8-71C7A244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01418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F02C5-4D51-440A-AB6B-742AAF2CEC95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9FD76-9967-4A75-8ACF-22CA56A15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52011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89B3D-1DAF-4090-983B-1254D3418354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23956-5A6C-4894-BFE4-3AF7572E7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4390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E2D41-2F04-465E-882F-6F93FEB38CD1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03B83-0FBC-4CC6-A037-C615E543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3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3C72-F71A-46F8-A909-E929AAA6109E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7FBF6-8637-4813-AABE-9BC66DF83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4582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9062A-7F5E-4F9D-A155-E6253D1BFD50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1AF32-6139-4562-A641-ACD171D92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0820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094A1-1E59-4EAF-8FB4-EAA4263D0CA9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74234-AB47-4795-994B-22DDDF3F0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3536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92A6D-6E97-45F3-A50B-FD3F9C3CD192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39D8-0B7B-4175-9468-9628F945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7944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9C2AD-3AF2-4BC1-B31C-549025B7DB36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B3919-240B-4370-9F6C-A4203EA6D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1847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6D931-0B93-4B44-A5DA-60AC94EF677E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C19A8-C5AF-408D-B1D8-71C7A2449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6925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F02C5-4D51-440A-AB6B-742AAF2CEC95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9FD76-9967-4A75-8ACF-22CA56A15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6205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FAFA"/>
            </a:gs>
            <a:gs pos="100000">
              <a:srgbClr val="E4E4E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4D191E-71D8-4DAD-85E2-11981477C810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A515E6-FDC9-4183-A960-625BA0FEB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1452034" y="6172200"/>
            <a:ext cx="10739967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7315200" y="0"/>
            <a:ext cx="4876800" cy="2667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9550400" y="0"/>
            <a:ext cx="2641600" cy="388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9652000" y="2667000"/>
            <a:ext cx="2540000" cy="3505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0566400" y="0"/>
            <a:ext cx="1625600" cy="5715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11353800" y="0"/>
            <a:ext cx="33020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40800" y="3886200"/>
            <a:ext cx="3251200" cy="2971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 flipV="1">
            <a:off x="8737600" y="0"/>
            <a:ext cx="3454400" cy="2667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 flipV="1">
            <a:off x="10096501" y="0"/>
            <a:ext cx="207010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 flipV="1">
            <a:off x="5384800" y="0"/>
            <a:ext cx="6781800" cy="144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flipH="1">
            <a:off x="1" y="0"/>
            <a:ext cx="128270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24DE98B-147E-40D1-B6F0-389A703E573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4" y="5978849"/>
            <a:ext cx="857250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48" r:id="rId1"/>
    <p:sldLayoutId id="2147486749" r:id="rId2"/>
    <p:sldLayoutId id="2147486750" r:id="rId3"/>
    <p:sldLayoutId id="2147486751" r:id="rId4"/>
    <p:sldLayoutId id="2147486752" r:id="rId5"/>
    <p:sldLayoutId id="2147486753" r:id="rId6"/>
    <p:sldLayoutId id="2147486754" r:id="rId7"/>
    <p:sldLayoutId id="2147486755" r:id="rId8"/>
    <p:sldLayoutId id="2147486756" r:id="rId9"/>
    <p:sldLayoutId id="2147486757" r:id="rId10"/>
    <p:sldLayoutId id="2147486758" r:id="rId11"/>
    <p:sldLayoutId id="2147486759" r:id="rId12"/>
  </p:sldLayoutIdLst>
  <p:transition>
    <p:random/>
  </p:transition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FAFA"/>
            </a:gs>
            <a:gs pos="100000">
              <a:srgbClr val="E4E4E4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4D191E-71D8-4DAD-85E2-11981477C810}" type="datetimeFigureOut">
              <a:rPr lang="en-US"/>
              <a:pPr>
                <a:defRPr/>
              </a:pPr>
              <a:t>5/14/2019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A515E6-FDC9-4183-A960-625BA0FEB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1452034" y="6172200"/>
            <a:ext cx="10739967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7315200" y="0"/>
            <a:ext cx="4876800" cy="2667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9550400" y="0"/>
            <a:ext cx="2641600" cy="3886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V="1">
            <a:off x="9652000" y="2667000"/>
            <a:ext cx="2540000" cy="3505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0566400" y="0"/>
            <a:ext cx="1625600" cy="5715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11353800" y="0"/>
            <a:ext cx="33020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40800" y="3886200"/>
            <a:ext cx="3251200" cy="2971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 flipV="1">
            <a:off x="8737600" y="0"/>
            <a:ext cx="3454400" cy="2667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H="1" flipV="1">
            <a:off x="10096501" y="0"/>
            <a:ext cx="207010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 flipV="1">
            <a:off x="5384800" y="0"/>
            <a:ext cx="6781800" cy="144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 flipH="1">
            <a:off x="1" y="0"/>
            <a:ext cx="128270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58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61" r:id="rId1"/>
    <p:sldLayoutId id="2147486762" r:id="rId2"/>
    <p:sldLayoutId id="2147486763" r:id="rId3"/>
    <p:sldLayoutId id="2147486764" r:id="rId4"/>
    <p:sldLayoutId id="2147486765" r:id="rId5"/>
    <p:sldLayoutId id="2147486766" r:id="rId6"/>
    <p:sldLayoutId id="2147486767" r:id="rId7"/>
    <p:sldLayoutId id="2147486768" r:id="rId8"/>
    <p:sldLayoutId id="2147486769" r:id="rId9"/>
    <p:sldLayoutId id="2147486770" r:id="rId10"/>
    <p:sldLayoutId id="2147486771" r:id="rId11"/>
  </p:sldLayoutIdLst>
  <p:transition>
    <p:random/>
  </p:transition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../Hyperlink%20Openning.ppt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4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19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7044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2A74E37-F70C-4CAA-B7E1-B9237B050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4800600"/>
            <a:ext cx="9966960" cy="1560320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rgbClr val="800000"/>
                </a:solidFill>
              </a:rPr>
              <a:t>Using Technology to Resolve Coding Dilemmas</a:t>
            </a:r>
            <a:br>
              <a:rPr lang="en-US" sz="5800" dirty="0">
                <a:solidFill>
                  <a:srgbClr val="800000"/>
                </a:solidFill>
              </a:rPr>
            </a:br>
            <a:r>
              <a:rPr lang="en-US" sz="4000" dirty="0">
                <a:solidFill>
                  <a:srgbClr val="800000"/>
                </a:solidFill>
              </a:rPr>
              <a:t>where to go and what to look for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52BE8-C7C6-4B8E-B6FC-FE75BA582F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52" r="1" b="14464"/>
          <a:stretch/>
        </p:blipFill>
        <p:spPr>
          <a:xfrm>
            <a:off x="228600" y="426724"/>
            <a:ext cx="11704320" cy="3764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9C2018-0F7C-4EE8-B1D0-8ADE8FEFCF4B}"/>
              </a:ext>
            </a:extLst>
          </p:cNvPr>
          <p:cNvSpPr txBox="1"/>
          <p:nvPr/>
        </p:nvSpPr>
        <p:spPr>
          <a:xfrm>
            <a:off x="2514600" y="426724"/>
            <a:ext cx="701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STEVEN ALLEN ADAMS, MCS, CPC, COC, CPC-I, CRC, CPMA, FCS, PCS, COA</a:t>
            </a:r>
          </a:p>
        </p:txBody>
      </p:sp>
      <p:pic>
        <p:nvPicPr>
          <p:cNvPr id="7" name="Picture 6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8FA6E61D-9113-493B-A440-99E329F6B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0" y="5502667"/>
            <a:ext cx="85725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04323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9DB6D4-E914-4968-AA00-5D81493F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43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1552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89891B-C0CC-4FC8-99A2-A9EED99B2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166474"/>
            <a:ext cx="9951041" cy="451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4532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3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94F3B8-ADE4-4931-9C52-75987E86C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22" y="643467"/>
            <a:ext cx="1073535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6694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166D81-8D54-455F-A8EE-5086B48D5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04800"/>
            <a:ext cx="8623677" cy="173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167DE7-A6CB-4892-BCE8-936A8559B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1981200"/>
            <a:ext cx="8599865" cy="406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85385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699761-E2C4-4D64-9EC1-D51E085E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94230"/>
            <a:ext cx="10905066" cy="38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29502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1D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78D49E-683C-4C61-AD5A-2FA73C6D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23466"/>
            <a:ext cx="10905066" cy="361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12850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C9ECC-993C-4E6A-B43F-B25D3CE54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403" y="643467"/>
            <a:ext cx="58031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29711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03D7BF-941B-4B9B-8A6D-62E7D090A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264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77808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3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57E6A3-86FE-431A-A8FE-A6141AFAC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458" y="643467"/>
            <a:ext cx="62130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10277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2AC811-4458-44D6-966E-8730B2533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15" b="2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76444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9811A55-C332-48D5-BF5F-21471FB375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375" y="457200"/>
            <a:ext cx="1026925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35082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D063A-4A9C-4BD5-87E8-973DFADF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838200"/>
            <a:ext cx="5515897" cy="502920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9766AB7-BE80-480A-A179-8C512536009D}"/>
              </a:ext>
            </a:extLst>
          </p:cNvPr>
          <p:cNvSpPr/>
          <p:nvPr/>
        </p:nvSpPr>
        <p:spPr>
          <a:xfrm>
            <a:off x="4343400" y="3124200"/>
            <a:ext cx="533400" cy="838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09648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9E2174-5ABB-48E9-842C-225B2D350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88992"/>
            <a:ext cx="10905066" cy="4880016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D21EDEE-81A5-4D41-970A-90BB9C903BF1}"/>
              </a:ext>
            </a:extLst>
          </p:cNvPr>
          <p:cNvSpPr/>
          <p:nvPr/>
        </p:nvSpPr>
        <p:spPr>
          <a:xfrm>
            <a:off x="2819400" y="3276600"/>
            <a:ext cx="457200" cy="685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82924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DDF870-925C-4B9D-9623-2F589E1A6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220" y="1123527"/>
            <a:ext cx="6395555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45596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9C20A0-87FF-47B1-9C6A-94DD0AC05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863" y="1123527"/>
            <a:ext cx="5498269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0282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5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5DD5A-82BF-4FEE-A5D3-9384D12E9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93351"/>
            <a:ext cx="10905066" cy="387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00876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274C1E-59C9-4C2C-8C48-9919D17BA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995" y="643466"/>
            <a:ext cx="807401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55370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5BC71-1107-470C-ADFC-020AA6349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847725"/>
            <a:ext cx="7239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49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F723C7-ECAC-4F10-93C6-07821BFA8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471487"/>
            <a:ext cx="753427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59789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40CB8B-50AF-49FF-996C-A12D5207A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719" y="643467"/>
            <a:ext cx="927256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46834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F8D6BB-5A4B-45C7-B1CC-4339EE3F4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275" y="619125"/>
            <a:ext cx="7029450" cy="561975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870A549-5699-4CFA-9EC4-12D4A68F6FBC}"/>
              </a:ext>
            </a:extLst>
          </p:cNvPr>
          <p:cNvSpPr/>
          <p:nvPr/>
        </p:nvSpPr>
        <p:spPr>
          <a:xfrm rot="2936555">
            <a:off x="2514143" y="2695745"/>
            <a:ext cx="698414" cy="92297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7423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371600" y="457200"/>
            <a:ext cx="6934200" cy="5791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altLang="en-US" sz="3200" b="1" u="sng" dirty="0"/>
              <a:t>Discussion</a:t>
            </a:r>
            <a:r>
              <a:rPr lang="en-US" altLang="en-US" sz="3200" u="sng" dirty="0"/>
              <a:t> </a:t>
            </a:r>
            <a:r>
              <a:rPr lang="en-US" altLang="en-US" sz="3200" b="1" u="sng" dirty="0"/>
              <a:t>Points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Using the CMS Web Site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RAC audits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OIG Work Plan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Using our Carrier Website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Google Works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Using Encoder Pro</a:t>
            </a:r>
          </a:p>
        </p:txBody>
      </p:sp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5BC71-1107-470C-ADFC-020AA6349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847725"/>
            <a:ext cx="7239000" cy="516255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1152972-189B-4516-B70B-CB4092BE3E46}"/>
              </a:ext>
            </a:extLst>
          </p:cNvPr>
          <p:cNvSpPr/>
          <p:nvPr/>
        </p:nvSpPr>
        <p:spPr>
          <a:xfrm rot="18226055">
            <a:off x="8395911" y="3678125"/>
            <a:ext cx="762000" cy="990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20396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E49FE-2754-448D-BCBC-B78E1C74A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512" y="366712"/>
            <a:ext cx="703897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66181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A0A7AD-7AE7-4613-A5AD-E541933D1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2" y="228600"/>
            <a:ext cx="7572375" cy="5915025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827C415-A1D3-400A-8465-D5742B431BD8}"/>
              </a:ext>
            </a:extLst>
          </p:cNvPr>
          <p:cNvSpPr/>
          <p:nvPr/>
        </p:nvSpPr>
        <p:spPr>
          <a:xfrm rot="2429703">
            <a:off x="3647485" y="1595500"/>
            <a:ext cx="1219200" cy="13573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77563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ED659-1C77-4D1D-A745-9B4B7E812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8100"/>
            <a:ext cx="7315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26909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703106-1BF2-410B-A772-958D3A62F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075" y="957262"/>
            <a:ext cx="718185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39945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Carrier</a:t>
            </a:r>
            <a:b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705EC-F76B-49A6-9912-69B69F9AB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520700"/>
            <a:ext cx="5257800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99249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80F57-01EC-4E4B-AA10-AC8E246DD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2009775"/>
            <a:ext cx="101917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03425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59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7ED1EB-D4A7-4221-97B1-85D004F5C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66309"/>
            <a:ext cx="10905066" cy="512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06362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FD02F7-55EF-40E7-BB64-CA34BD993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3095"/>
            <a:ext cx="12192000" cy="553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90331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8FC259-AE19-4B8F-8477-D1C403480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020"/>
            <a:ext cx="12192000" cy="53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26771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CMS </a:t>
            </a:r>
            <a:b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7B44A-562C-4AA1-A1E4-6DC934435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066800"/>
            <a:ext cx="5257761" cy="497413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9024B-97EF-4CC6-892F-231A70456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457200"/>
            <a:ext cx="100774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35436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5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E1885-65AC-40B2-9F3C-21473FC91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46689CF6-0A35-4528-8A4D-A4F3C0C1EB04}"/>
              </a:ext>
            </a:extLst>
          </p:cNvPr>
          <p:cNvSpPr/>
          <p:nvPr/>
        </p:nvSpPr>
        <p:spPr>
          <a:xfrm rot="14095538">
            <a:off x="5556726" y="4493727"/>
            <a:ext cx="533400" cy="1752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46473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DBC47E-CB80-44A0-9CCB-B84A557EF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387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43566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27EBF0-A004-4551-BC2D-167DFE586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57200"/>
            <a:ext cx="786765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32117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82322-9EBB-4BED-BFF3-DA7853C5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79609"/>
            <a:ext cx="10905066" cy="329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44890"/>
      </p:ext>
    </p:extLst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B3BFEE-E51B-41D1-A008-46F17A7C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00012"/>
            <a:ext cx="755332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2073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Fee Schedule and Modifiers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0890B-7E89-4810-9E62-373AA17F7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833" y="685800"/>
            <a:ext cx="5257761" cy="52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43997"/>
      </p:ext>
    </p:extLst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66C49-0AD7-4515-8BFA-43D838DAC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52567"/>
            <a:ext cx="10905066" cy="45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08491"/>
      </p:ext>
    </p:extLst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33CAEA-C230-4278-A74C-1983ADA43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1438275"/>
            <a:ext cx="94678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16798"/>
      </p:ext>
    </p:extLst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5662AA-A9EE-4E41-BE03-F0A5F9774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1352550"/>
            <a:ext cx="9420225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40781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55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88EF56-5245-4DC3-8729-143E8D932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66199"/>
            <a:ext cx="10905066" cy="452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88020"/>
      </p:ext>
    </p:extLst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F40445-1724-4FBE-8516-169A2FB85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1014412"/>
            <a:ext cx="92773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2674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2C631C-65FA-4DF3-909E-BC537857F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2" y="1066800"/>
            <a:ext cx="924877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17901"/>
      </p:ext>
    </p:extLst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EAF898-B051-4BC7-9EDE-4F1C8B7E8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833761"/>
            <a:ext cx="9951041" cy="318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99730"/>
      </p:ext>
    </p:extLst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16E106-42C1-44CF-ADCE-953702A9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533400"/>
            <a:ext cx="6115050" cy="5362575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D4A2B4E-137A-4190-8AB6-5A4CA9F04024}"/>
              </a:ext>
            </a:extLst>
          </p:cNvPr>
          <p:cNvSpPr/>
          <p:nvPr/>
        </p:nvSpPr>
        <p:spPr>
          <a:xfrm rot="8276724">
            <a:off x="2153475" y="3378927"/>
            <a:ext cx="457200" cy="1600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40899"/>
      </p:ext>
    </p:extLst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7CD11B-64C9-4460-BB85-D67D2159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724" y="643467"/>
            <a:ext cx="776455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37263"/>
      </p:ext>
    </p:extLst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NCCI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BB71FF-B5B3-412A-9EBB-A912E42DE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15" y="679470"/>
            <a:ext cx="5257761" cy="549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79011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EDF5E2-6B8A-4E4E-B5D8-8F4F9F588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462087"/>
            <a:ext cx="93916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015"/>
      </p:ext>
    </p:extLst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46AB2B-C72F-4B33-87AC-25CD36428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2" y="1171575"/>
            <a:ext cx="726757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12388"/>
      </p:ext>
    </p:extLst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46A6D8-85F5-4503-93B4-C65A91F1C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633412"/>
            <a:ext cx="9344025" cy="5591175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84CD28A-1F39-454C-AB0E-444067E5C098}"/>
              </a:ext>
            </a:extLst>
          </p:cNvPr>
          <p:cNvSpPr/>
          <p:nvPr/>
        </p:nvSpPr>
        <p:spPr>
          <a:xfrm rot="9280047">
            <a:off x="964580" y="2743198"/>
            <a:ext cx="304800" cy="1371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12876"/>
      </p:ext>
    </p:extLst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F8BCAF-21DF-471B-8DEC-45408139C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195387"/>
            <a:ext cx="65532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17125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D063A-4A9C-4BD5-87E8-973DFADF7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609600"/>
            <a:ext cx="551589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61462"/>
      </p:ext>
    </p:extLst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9B83FF-6E13-4634-BBEC-6DB44F50B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725084"/>
            <a:ext cx="10905066" cy="34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64758"/>
      </p:ext>
    </p:extLst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280DAF-1A79-4F4E-A3FE-61E755C07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1666875"/>
            <a:ext cx="76009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5117"/>
      </p:ext>
    </p:extLst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dirty="0">
                <a:solidFill>
                  <a:schemeClr val="bg1"/>
                </a:solidFill>
              </a:rPr>
              <a:t>HCCs and RAF</a:t>
            </a:r>
            <a:endParaRPr lang="en-US" altLang="en-US" sz="48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956EF-10D5-48B2-8D4F-749F549BD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91" y="472080"/>
            <a:ext cx="5887272" cy="587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75762"/>
      </p:ext>
    </p:extLst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A15908-477B-477A-BEFC-DD99B35BB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0" y="1290637"/>
            <a:ext cx="941070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13903"/>
      </p:ext>
    </p:extLst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F630C9-131F-472C-A3E9-06049356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1190625"/>
            <a:ext cx="74295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05665"/>
      </p:ext>
    </p:extLst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F7751D-37B5-4E7B-B682-814EBB120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771525"/>
            <a:ext cx="92202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8393"/>
      </p:ext>
    </p:extLst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99407-7034-4B80-AF38-6050046E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1271587"/>
            <a:ext cx="94297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4357"/>
      </p:ext>
    </p:extLst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5D6833-ABE9-47AE-82FD-7B5B390A9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225" y="1933575"/>
            <a:ext cx="935355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9644"/>
      </p:ext>
    </p:extLst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34BFC-1A73-4AD2-9480-E05C00680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75" y="1866900"/>
            <a:ext cx="48196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37615"/>
      </p:ext>
    </p:extLst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RAC Auditors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576C7-B44F-470D-B36E-7AD1FE093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15" y="524955"/>
            <a:ext cx="5257761" cy="580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82196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68356-BBDB-4EC1-9562-2D7C1CACD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65684"/>
      </p:ext>
    </p:extLst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423726-A6A3-414C-A5DC-6362A357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566737"/>
            <a:ext cx="100965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83554"/>
      </p:ext>
    </p:extLst>
  </p:cSld>
  <p:clrMapOvr>
    <a:masterClrMapping/>
  </p:clrMapOvr>
  <p:transition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F47401-4191-4ACE-8CF1-9CDDDFD15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009" y="643467"/>
            <a:ext cx="70519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61159"/>
      </p:ext>
    </p:extLst>
  </p:cSld>
  <p:clrMapOvr>
    <a:masterClrMapping/>
  </p:clrMapOvr>
  <p:transition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A137E2-7C5C-45CD-8ADC-237CDB299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AF248CA6-41B3-4CFC-A814-EE63E560D73A}"/>
              </a:ext>
            </a:extLst>
          </p:cNvPr>
          <p:cNvSpPr/>
          <p:nvPr/>
        </p:nvSpPr>
        <p:spPr>
          <a:xfrm rot="17708760">
            <a:off x="10629900" y="4152900"/>
            <a:ext cx="457200" cy="1447800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10327"/>
      </p:ext>
    </p:extLst>
  </p:cSld>
  <p:clrMapOvr>
    <a:masterClrMapping/>
  </p:clrMapOvr>
  <p:transition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23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060DC9-D178-403E-BF1D-7424B0B42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67" y="643467"/>
            <a:ext cx="70186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05424"/>
      </p:ext>
    </p:extLst>
  </p:cSld>
  <p:clrMapOvr>
    <a:masterClrMapping/>
  </p:clrMapOvr>
  <p:transition>
    <p:rand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OIG Work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C414F-4DFB-4EE5-A2CE-2C6BF5DAF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945662"/>
            <a:ext cx="4028126" cy="474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27382"/>
      </p:ext>
    </p:extLst>
  </p:cSld>
  <p:clrMapOvr>
    <a:masterClrMapping/>
  </p:clrMapOvr>
  <p:transition>
    <p:rand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C4D9B-CED7-496F-B575-5CAF8F971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4" y="30132"/>
            <a:ext cx="11720512" cy="682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27280"/>
      </p:ext>
    </p:extLst>
  </p:cSld>
  <p:clrMapOvr>
    <a:masterClrMapping/>
  </p:clrMapOvr>
  <p:transition>
    <p:rand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918F68-157F-495C-9F68-FC19E755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614436"/>
            <a:ext cx="9420225" cy="565785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F1B94C92-D01C-4442-9064-B92813B8B39B}"/>
              </a:ext>
            </a:extLst>
          </p:cNvPr>
          <p:cNvSpPr/>
          <p:nvPr/>
        </p:nvSpPr>
        <p:spPr>
          <a:xfrm rot="17658366">
            <a:off x="4343400" y="2286000"/>
            <a:ext cx="533400" cy="1295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F914C94B-DAC3-48A4-9431-486A023EB004}"/>
              </a:ext>
            </a:extLst>
          </p:cNvPr>
          <p:cNvSpPr/>
          <p:nvPr/>
        </p:nvSpPr>
        <p:spPr>
          <a:xfrm rot="16040334">
            <a:off x="3558989" y="4429125"/>
            <a:ext cx="457200" cy="1676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78724"/>
      </p:ext>
    </p:extLst>
  </p:cSld>
  <p:clrMapOvr>
    <a:masterClrMapping/>
  </p:clrMapOvr>
  <p:transition>
    <p:rand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BD0756-03C5-4D75-B27E-355F59D14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81000"/>
            <a:ext cx="86709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03388"/>
      </p:ext>
    </p:extLst>
  </p:cSld>
  <p:clrMapOvr>
    <a:masterClrMapping/>
  </p:clrMapOvr>
  <p:transition>
    <p:rand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12A31A-8903-456B-8735-38A173F3F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" r="205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3362"/>
      </p:ext>
    </p:extLst>
  </p:cSld>
  <p:clrMapOvr>
    <a:masterClrMapping/>
  </p:clrMapOvr>
  <p:transition>
    <p:rand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8E0BBD-5267-4410-BFFC-B1E64430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29" y="914400"/>
            <a:ext cx="11402341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46892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795A7D-0185-4620-8ACB-AD95BD680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D02A0083-21C7-4FFE-8B29-E986CE4C9B92}"/>
              </a:ext>
            </a:extLst>
          </p:cNvPr>
          <p:cNvSpPr/>
          <p:nvPr/>
        </p:nvSpPr>
        <p:spPr>
          <a:xfrm rot="19713769">
            <a:off x="866027" y="4701105"/>
            <a:ext cx="838200" cy="1219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254A168-F71F-4E81-9F92-43FBCE9F6204}"/>
              </a:ext>
            </a:extLst>
          </p:cNvPr>
          <p:cNvSpPr/>
          <p:nvPr/>
        </p:nvSpPr>
        <p:spPr>
          <a:xfrm rot="19713769">
            <a:off x="866025" y="4701106"/>
            <a:ext cx="838200" cy="1219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E36AA6D7-92F4-4725-A847-69CA43CB4183}"/>
              </a:ext>
            </a:extLst>
          </p:cNvPr>
          <p:cNvSpPr/>
          <p:nvPr/>
        </p:nvSpPr>
        <p:spPr>
          <a:xfrm rot="19713769">
            <a:off x="866028" y="4701105"/>
            <a:ext cx="838200" cy="1219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49933"/>
      </p:ext>
    </p:extLst>
  </p:cSld>
  <p:clrMapOvr>
    <a:masterClrMapping/>
  </p:clrMapOvr>
  <p:transition>
    <p:rand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AD08B2-6FEC-4DA7-A883-309EFE8203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21" b="24503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27567"/>
      </p:ext>
    </p:extLst>
  </p:cSld>
  <p:clrMapOvr>
    <a:masterClrMapping/>
  </p:clrMapOvr>
  <p:transition>
    <p:rand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Google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533D1-79C2-46DC-BB09-4EA4412F0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702" y="789446"/>
            <a:ext cx="655376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55395"/>
      </p:ext>
    </p:extLst>
  </p:cSld>
  <p:clrMapOvr>
    <a:masterClrMapping/>
  </p:clrMapOvr>
  <p:transition>
    <p:rand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BF4F1E-A814-4DBF-A7F0-CA4099B64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62" y="1457325"/>
            <a:ext cx="722947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02703"/>
      </p:ext>
    </p:extLst>
  </p:cSld>
  <p:clrMapOvr>
    <a:masterClrMapping/>
  </p:clrMapOvr>
  <p:transition>
    <p:random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6EF22E-C5A4-4CAE-891F-20B9F02DB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52400"/>
            <a:ext cx="6438900" cy="5991225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DD7B0D54-BDE9-4A54-9F18-89391236C37A}"/>
              </a:ext>
            </a:extLst>
          </p:cNvPr>
          <p:cNvSpPr/>
          <p:nvPr/>
        </p:nvSpPr>
        <p:spPr>
          <a:xfrm rot="5400000">
            <a:off x="2076450" y="990600"/>
            <a:ext cx="152400" cy="1524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00771"/>
      </p:ext>
    </p:extLst>
  </p:cSld>
  <p:clrMapOvr>
    <a:masterClrMapping/>
  </p:clrMapOvr>
  <p:transition>
    <p:rand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8F607-28CF-432F-8824-64868D83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612" y="857250"/>
            <a:ext cx="9248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61104"/>
      </p:ext>
    </p:extLst>
  </p:cSld>
  <p:clrMapOvr>
    <a:masterClrMapping/>
  </p:clrMapOvr>
  <p:transition>
    <p:rand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6DB731-1978-491B-B3EA-8870EF0F8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457200"/>
            <a:ext cx="8763000" cy="541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73194"/>
      </p:ext>
    </p:extLst>
  </p:cSld>
  <p:clrMapOvr>
    <a:masterClrMapping/>
  </p:clrMapOvr>
  <p:transition>
    <p:random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39E95-A6C1-447B-B1AE-FAF005A96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662" y="1776412"/>
            <a:ext cx="92106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49326"/>
      </p:ext>
    </p:extLst>
  </p:cSld>
  <p:clrMapOvr>
    <a:masterClrMapping/>
  </p:clrMapOvr>
  <p:transition>
    <p:random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4F0493-1CAC-4B79-AF26-07B2AC519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04800"/>
            <a:ext cx="5713915" cy="5571067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F8150B8-B9B4-4C3F-B0B6-43B612A05B59}"/>
              </a:ext>
            </a:extLst>
          </p:cNvPr>
          <p:cNvSpPr/>
          <p:nvPr/>
        </p:nvSpPr>
        <p:spPr>
          <a:xfrm rot="8109872">
            <a:off x="2820484" y="4119768"/>
            <a:ext cx="304800" cy="1752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9115"/>
      </p:ext>
    </p:extLst>
  </p:cSld>
  <p:clrMapOvr>
    <a:masterClrMapping/>
  </p:clrMapOvr>
  <p:transition>
    <p:rand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54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7E640-9DB5-4DFB-8CBC-FF7B629AE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531" y="643467"/>
            <a:ext cx="468693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20966"/>
      </p:ext>
    </p:extLst>
  </p:cSld>
  <p:clrMapOvr>
    <a:masterClrMapping/>
  </p:clrMapOvr>
  <p:transition>
    <p:random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471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6" name="Title 1">
            <a:extLst>
              <a:ext uri="{FF2B5EF4-FFF2-40B4-BE49-F238E27FC236}">
                <a16:creationId xmlns:a16="http://schemas.microsoft.com/office/drawing/2014/main" id="{2F35FE99-3942-4417-8594-CF2EA3E6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altLang="en-US" sz="4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Encoder Pro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C631C-35D0-42FA-954D-7B7F8701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33" y="945662"/>
            <a:ext cx="513397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49952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8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C9ECC-993C-4E6A-B43F-B25D3CE54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403" y="643467"/>
            <a:ext cx="580319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16508"/>
      </p:ext>
    </p:extLst>
  </p:cSld>
  <p:clrMapOvr>
    <a:masterClrMapping/>
  </p:clrMapOvr>
  <p:transition>
    <p:rand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5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B6BB86-39B8-4AD0-A441-430EC01F7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753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7117"/>
      </p:ext>
    </p:extLst>
  </p:cSld>
  <p:clrMapOvr>
    <a:masterClrMapping/>
  </p:clrMapOvr>
  <p:transition>
    <p:rand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C53AF-48DB-4A99-ADC0-E113D8BE8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685800"/>
            <a:ext cx="12192000" cy="395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70667"/>
      </p:ext>
    </p:extLst>
  </p:cSld>
  <p:clrMapOvr>
    <a:masterClrMapping/>
  </p:clrMapOvr>
  <p:transition>
    <p:random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298EB3-4FEC-421D-82BE-57666540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172"/>
            <a:ext cx="12192000" cy="499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51164"/>
      </p:ext>
    </p:extLst>
  </p:cSld>
  <p:clrMapOvr>
    <a:masterClrMapping/>
  </p:clrMapOvr>
  <p:transition>
    <p:rand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567747-C692-43BB-941B-03078C5FA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052512"/>
            <a:ext cx="73914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03218"/>
      </p:ext>
    </p:extLst>
  </p:cSld>
  <p:clrMapOvr>
    <a:masterClrMapping/>
  </p:clrMapOvr>
  <p:transition>
    <p:random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A2A227-7B7D-4247-92A5-1603CF3D3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12192000" cy="48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78566"/>
      </p:ext>
    </p:extLst>
  </p:cSld>
  <p:clrMapOvr>
    <a:masterClrMapping/>
  </p:clrMapOvr>
  <p:transition>
    <p:random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719D8-3972-40C6-9BE2-1576366BD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12192000" cy="48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22225"/>
      </p:ext>
    </p:extLst>
  </p:cSld>
  <p:clrMapOvr>
    <a:masterClrMapping/>
  </p:clrMapOvr>
  <p:transition>
    <p:rand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371600" y="457200"/>
            <a:ext cx="6934200" cy="5791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altLang="en-US" sz="3200" b="1" u="sng" dirty="0"/>
              <a:t>Discussion</a:t>
            </a:r>
            <a:r>
              <a:rPr lang="en-US" altLang="en-US" sz="3200" u="sng" dirty="0"/>
              <a:t> </a:t>
            </a:r>
            <a:r>
              <a:rPr lang="en-US" altLang="en-US" sz="3200" b="1" u="sng" dirty="0"/>
              <a:t>Points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Using the CMS Web Site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RAC audits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OIG Work Plan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Using our Carrier Website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Google Works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en-US" sz="3200" dirty="0"/>
              <a:t>Using Encoder Pro</a:t>
            </a:r>
          </a:p>
        </p:txBody>
      </p:sp>
    </p:spTree>
    <p:extLst>
      <p:ext uri="{BB962C8B-B14F-4D97-AF65-F5344CB8AC3E}">
        <p14:creationId xmlns:p14="http://schemas.microsoft.com/office/powerpoint/2010/main" val="381551963"/>
      </p:ext>
    </p:extLst>
  </p:cSld>
  <p:clrMapOvr>
    <a:masterClrMapping/>
  </p:clrMapOvr>
  <p:transition>
    <p:random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4" name="Rectangle 78">
            <a:extLst>
              <a:ext uri="{FF2B5EF4-FFF2-40B4-BE49-F238E27FC236}">
                <a16:creationId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115" name="Rectangle 80">
            <a:extLst>
              <a:ext uri="{FF2B5EF4-FFF2-40B4-BE49-F238E27FC236}">
                <a16:creationId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106" name="Title 1">
            <a:extLst>
              <a:ext uri="{FF2B5EF4-FFF2-40B4-BE49-F238E27FC236}">
                <a16:creationId xmlns:a16="http://schemas.microsoft.com/office/drawing/2014/main" id="{2F35FE99-3942-4417-8594-CF2EA3E6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257300"/>
            <a:ext cx="3348227" cy="26261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altLang="en-US" sz="4000" b="1" kern="1200">
                <a:solidFill>
                  <a:schemeClr val="bg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3EC36-B321-45A6-9904-59AFE1419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409" y="914182"/>
            <a:ext cx="6553768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49198"/>
      </p:ext>
    </p:extLst>
  </p:cSld>
  <p:clrMapOvr>
    <a:masterClrMapping/>
  </p:clrMapOvr>
  <p:transition>
    <p:random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>
            <a:extLst>
              <a:ext uri="{FF2B5EF4-FFF2-40B4-BE49-F238E27FC236}">
                <a16:creationId xmlns:a16="http://schemas.microsoft.com/office/drawing/2014/main" id="{F57F7BEF-CE28-4AC5-8B85-92E7404C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257301"/>
            <a:ext cx="411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latin typeface="Tahoma" panose="020B0604030504040204" pitchFamily="34" charset="0"/>
              </a:rPr>
              <a:t>Any Questions</a:t>
            </a:r>
          </a:p>
        </p:txBody>
      </p:sp>
      <p:sp>
        <p:nvSpPr>
          <p:cNvPr id="110595" name="Text Box 3">
            <a:extLst>
              <a:ext uri="{FF2B5EF4-FFF2-40B4-BE49-F238E27FC236}">
                <a16:creationId xmlns:a16="http://schemas.microsoft.com/office/drawing/2014/main" id="{4005150A-5A62-4B73-9D3C-4BFD99BAA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209800"/>
            <a:ext cx="6457950" cy="303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50" dirty="0">
                <a:latin typeface="Tahoma" panose="020B0604030504040204" pitchFamily="34" charset="0"/>
              </a:rPr>
              <a:t>Direct: 	706-483-4728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50" dirty="0">
                <a:latin typeface="Tahoma" panose="020B0604030504040204" pitchFamily="34" charset="0"/>
              </a:rPr>
              <a:t>E-Fax: 		770-709-3698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50" dirty="0">
                <a:latin typeface="Tahoma" panose="020B0604030504040204" pitchFamily="34" charset="0"/>
              </a:rPr>
              <a:t>E-mail: 	steve.adams@inhealthps.com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50" dirty="0">
                <a:latin typeface="Tahoma" panose="020B0604030504040204" pitchFamily="34" charset="0"/>
              </a:rPr>
              <a:t>Web: 		</a:t>
            </a:r>
            <a:r>
              <a:rPr lang="en-US" altLang="en-US" sz="1725" dirty="0">
                <a:latin typeface="Tahoma" panose="020B0604030504040204" pitchFamily="34" charset="0"/>
              </a:rPr>
              <a:t>www.thecodingeducator.com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250" dirty="0">
                <a:latin typeface="Tahoma" panose="020B0604030504040204" pitchFamily="34" charset="0"/>
              </a:rPr>
              <a:t>Facebook:	</a:t>
            </a:r>
            <a:r>
              <a:rPr lang="en-US" altLang="en-US" sz="1725" dirty="0">
                <a:latin typeface="Tahoma" panose="020B0604030504040204" pitchFamily="34" charset="0"/>
              </a:rPr>
              <a:t>facebook.com/</a:t>
            </a:r>
            <a:r>
              <a:rPr lang="en-US" altLang="en-US" sz="1725" dirty="0" err="1">
                <a:latin typeface="Tahoma" panose="020B0604030504040204" pitchFamily="34" charset="0"/>
              </a:rPr>
              <a:t>kingofcoders</a:t>
            </a:r>
            <a:endParaRPr lang="en-US" altLang="en-US" sz="1725" dirty="0">
              <a:latin typeface="Tahom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250" dirty="0">
                <a:solidFill>
                  <a:srgbClr val="0000CE"/>
                </a:solidFill>
                <a:latin typeface="Tahoma" panose="020B0604030504040204" pitchFamily="34" charset="0"/>
              </a:rPr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CEB630C-A162-4EED-87D4-742F3164D761}"/>
              </a:ext>
            </a:extLst>
          </p:cNvPr>
          <p:cNvCxnSpPr/>
          <p:nvPr/>
        </p:nvCxnSpPr>
        <p:spPr>
          <a:xfrm>
            <a:off x="2952750" y="1885950"/>
            <a:ext cx="23431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743074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MIPS and Payment Reform Handout - recorded one" id="{080B44C8-48A3-46B4-BE93-EEC8D9756E67}" vid="{63027755-BDE1-4B71-A4B6-8DFB5BEE4BD1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MIPS and Payment Reform Handout - recorded one" id="{080B44C8-48A3-46B4-BE93-EEC8D9756E67}" vid="{63027755-BDE1-4B71-A4B6-8DFB5BEE4BD1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2017 MIPS and Payment Reform Handout - recorded one</Template>
  <TotalTime>3469</TotalTime>
  <Words>94</Words>
  <Application>Microsoft Office PowerPoint</Application>
  <PresentationFormat>Widescreen</PresentationFormat>
  <Paragraphs>34</Paragraphs>
  <Slides>98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06" baseType="lpstr">
      <vt:lpstr>Arial</vt:lpstr>
      <vt:lpstr>Calibri</vt:lpstr>
      <vt:lpstr>Calibri Light</vt:lpstr>
      <vt:lpstr>Impact</vt:lpstr>
      <vt:lpstr>Tahoma</vt:lpstr>
      <vt:lpstr>Times New Roman</vt:lpstr>
      <vt:lpstr>Office Theme</vt:lpstr>
      <vt:lpstr>1_Office Theme</vt:lpstr>
      <vt:lpstr>Using Technology to Resolve Coding Dilemmas where to go and what to look for</vt:lpstr>
      <vt:lpstr>PowerPoint Presentation</vt:lpstr>
      <vt:lpstr>PowerPoint Presentation</vt:lpstr>
      <vt:lpstr>CMS  Website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Carrier Website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 Schedule and Modifiers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NCCI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HCCs and RAF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RAC Auditors</vt:lpstr>
      <vt:lpstr>PowerPoint Presentation</vt:lpstr>
      <vt:lpstr>PowerPoint Presentation</vt:lpstr>
      <vt:lpstr>PowerPoint Presentation</vt:lpstr>
      <vt:lpstr>PowerPoint Presentation</vt:lpstr>
      <vt:lpstr>OIG Work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Google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Encoder Pro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Company>HCCA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MIPS and RAF how to ensure proper reimbursement in 2019</dc:title>
  <dc:creator>Ingauge</dc:creator>
  <cp:lastModifiedBy>steven adams</cp:lastModifiedBy>
  <cp:revision>139</cp:revision>
  <cp:lastPrinted>2019-05-09T14:36:37Z</cp:lastPrinted>
  <dcterms:created xsi:type="dcterms:W3CDTF">2017-08-16T15:12:23Z</dcterms:created>
  <dcterms:modified xsi:type="dcterms:W3CDTF">2019-05-14T11:08:40Z</dcterms:modified>
</cp:coreProperties>
</file>