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Lst>
  <p:notesMasterIdLst>
    <p:notesMasterId r:id="rId14"/>
  </p:notesMasterIdLst>
  <p:sldIdLst>
    <p:sldId id="283" r:id="rId7"/>
    <p:sldId id="287" r:id="rId8"/>
    <p:sldId id="279" r:id="rId9"/>
    <p:sldId id="256" r:id="rId10"/>
    <p:sldId id="288" r:id="rId11"/>
    <p:sldId id="289" r:id="rId12"/>
    <p:sldId id="29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D7F7"/>
    <a:srgbClr val="F7C8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486C37-7536-4B34-9973-30E71CA41D75}" v="305" dt="2023-09-13T11:00:11.523"/>
    <p1510:client id="{E318A26B-42A9-F88D-905A-1899DB39E18E}" v="5" dt="2023-09-13T11:02:52"/>
    <p1510:client id="{EBE5B6D9-BC36-4C06-A1B8-C5E9E085E031}" v="37" vWet="39" dt="2023-09-13T10:45:59.3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4.xml"/><Relationship Id="rId19"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819809-240F-4933-AB04-16498EA14327}" type="datetimeFigureOut">
              <a:rPr lang="en-GB" smtClean="0"/>
              <a:t>06/10/2023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D26AE4-7CC6-4B62-8296-B87BCA990151}" type="slidenum">
              <a:rPr lang="en-GB" smtClean="0"/>
              <a:t>‹#›</a:t>
            </a:fld>
            <a:endParaRPr lang="en-GB"/>
          </a:p>
        </p:txBody>
      </p:sp>
    </p:spTree>
    <p:extLst>
      <p:ext uri="{BB962C8B-B14F-4D97-AF65-F5344CB8AC3E}">
        <p14:creationId xmlns:p14="http://schemas.microsoft.com/office/powerpoint/2010/main" val="2564287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Roboto" panose="02000000000000000000" pitchFamily="2" charset="0"/>
                <a:ea typeface="Times New Roman" panose="02020603050405020304" pitchFamily="18" charset="0"/>
                <a:cs typeface="Segoe UI" panose="020B0502040204020203" pitchFamily="34" charset="0"/>
              </a:rPr>
              <a:t>LCNs will be able to jointly align the priorities of your community and partners, with the new council priorities. It is through this partnership working and engagement, that we will look to improve outcomes for residents. </a:t>
            </a:r>
            <a:endParaRPr lang="en-GB" sz="1800">
              <a:effectLst/>
              <a:latin typeface="Calibri" panose="020F0502020204030204" pitchFamily="34" charset="0"/>
              <a:ea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A9FC8-4358-4ACC-952A-488D811AAA4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8940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Roboto" panose="02000000000000000000" pitchFamily="2" charset="0"/>
                <a:ea typeface="Times New Roman" panose="02020603050405020304" pitchFamily="18" charset="0"/>
                <a:cs typeface="Segoe UI" panose="020B0502040204020203" pitchFamily="34" charset="0"/>
              </a:rPr>
              <a:t>LCNs will be able to jointly align the priorities of your community and partners, with the new council priorities. It is through this partnership working and engagement, that we will look to improve outcomes for residents. </a:t>
            </a:r>
            <a:endParaRPr lang="en-GB" sz="1800">
              <a:effectLst/>
              <a:latin typeface="Calibri" panose="020F0502020204030204" pitchFamily="34" charset="0"/>
              <a:ea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A9FC8-4358-4ACC-952A-488D811AAA4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1737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1B279-0FC2-0281-41FF-E5C0D53E92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541162E-0630-749C-F4C7-D09FF359E2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E151B83-894A-B8AD-6F7D-B76879C2BC50}"/>
              </a:ext>
            </a:extLst>
          </p:cNvPr>
          <p:cNvSpPr>
            <a:spLocks noGrp="1"/>
          </p:cNvSpPr>
          <p:nvPr>
            <p:ph type="dt" sz="half" idx="10"/>
          </p:nvPr>
        </p:nvSpPr>
        <p:spPr/>
        <p:txBody>
          <a:bodyPr/>
          <a:lstStyle/>
          <a:p>
            <a:fld id="{45D13AF1-1093-4BAE-BDDA-7276CE07A1ED}" type="datetimeFigureOut">
              <a:rPr lang="en-GB" smtClean="0"/>
              <a:t>06/10/2023</a:t>
            </a:fld>
            <a:endParaRPr lang="en-GB"/>
          </a:p>
        </p:txBody>
      </p:sp>
      <p:sp>
        <p:nvSpPr>
          <p:cNvPr id="5" name="Footer Placeholder 4">
            <a:extLst>
              <a:ext uri="{FF2B5EF4-FFF2-40B4-BE49-F238E27FC236}">
                <a16:creationId xmlns:a16="http://schemas.microsoft.com/office/drawing/2014/main" id="{45F46FE5-3C22-D98F-0C69-B2045F83FD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3BD29E-1540-ED3D-290E-EC3480706E46}"/>
              </a:ext>
            </a:extLst>
          </p:cNvPr>
          <p:cNvSpPr>
            <a:spLocks noGrp="1"/>
          </p:cNvSpPr>
          <p:nvPr>
            <p:ph type="sldNum" sz="quarter" idx="12"/>
          </p:nvPr>
        </p:nvSpPr>
        <p:spPr/>
        <p:txBody>
          <a:bodyPr/>
          <a:lstStyle/>
          <a:p>
            <a:fld id="{93F3870F-13F7-43B8-A41E-E29FCAB0CE5A}" type="slidenum">
              <a:rPr lang="en-GB" smtClean="0"/>
              <a:t>‹#›</a:t>
            </a:fld>
            <a:endParaRPr lang="en-GB"/>
          </a:p>
        </p:txBody>
      </p:sp>
    </p:spTree>
    <p:extLst>
      <p:ext uri="{BB962C8B-B14F-4D97-AF65-F5344CB8AC3E}">
        <p14:creationId xmlns:p14="http://schemas.microsoft.com/office/powerpoint/2010/main" val="3133241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A566D-DD91-02FC-2B82-CE15DB36BF7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FF2BF1-7305-426C-69B2-E2DC8C2C37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B5503E-1C03-A40B-26D6-4FB5BD81C196}"/>
              </a:ext>
            </a:extLst>
          </p:cNvPr>
          <p:cNvSpPr>
            <a:spLocks noGrp="1"/>
          </p:cNvSpPr>
          <p:nvPr>
            <p:ph type="dt" sz="half" idx="10"/>
          </p:nvPr>
        </p:nvSpPr>
        <p:spPr/>
        <p:txBody>
          <a:bodyPr/>
          <a:lstStyle/>
          <a:p>
            <a:fld id="{45D13AF1-1093-4BAE-BDDA-7276CE07A1ED}" type="datetimeFigureOut">
              <a:rPr lang="en-GB" smtClean="0"/>
              <a:t>06/10/2023</a:t>
            </a:fld>
            <a:endParaRPr lang="en-GB"/>
          </a:p>
        </p:txBody>
      </p:sp>
      <p:sp>
        <p:nvSpPr>
          <p:cNvPr id="5" name="Footer Placeholder 4">
            <a:extLst>
              <a:ext uri="{FF2B5EF4-FFF2-40B4-BE49-F238E27FC236}">
                <a16:creationId xmlns:a16="http://schemas.microsoft.com/office/drawing/2014/main" id="{EF22EFB4-785F-2FAB-41D1-63AD1FA334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220AF0-90EE-403D-F566-C1931D13FF5C}"/>
              </a:ext>
            </a:extLst>
          </p:cNvPr>
          <p:cNvSpPr>
            <a:spLocks noGrp="1"/>
          </p:cNvSpPr>
          <p:nvPr>
            <p:ph type="sldNum" sz="quarter" idx="12"/>
          </p:nvPr>
        </p:nvSpPr>
        <p:spPr/>
        <p:txBody>
          <a:bodyPr/>
          <a:lstStyle/>
          <a:p>
            <a:fld id="{93F3870F-13F7-43B8-A41E-E29FCAB0CE5A}" type="slidenum">
              <a:rPr lang="en-GB" smtClean="0"/>
              <a:t>‹#›</a:t>
            </a:fld>
            <a:endParaRPr lang="en-GB"/>
          </a:p>
        </p:txBody>
      </p:sp>
    </p:spTree>
    <p:extLst>
      <p:ext uri="{BB962C8B-B14F-4D97-AF65-F5344CB8AC3E}">
        <p14:creationId xmlns:p14="http://schemas.microsoft.com/office/powerpoint/2010/main" val="2912413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E8CA35-2DBF-4BEC-A167-AC52188B202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12E132E-1797-E83A-4D90-C49AAA7494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CFFDE3-2C83-C3AB-EE37-9644159F8D5A}"/>
              </a:ext>
            </a:extLst>
          </p:cNvPr>
          <p:cNvSpPr>
            <a:spLocks noGrp="1"/>
          </p:cNvSpPr>
          <p:nvPr>
            <p:ph type="dt" sz="half" idx="10"/>
          </p:nvPr>
        </p:nvSpPr>
        <p:spPr/>
        <p:txBody>
          <a:bodyPr/>
          <a:lstStyle/>
          <a:p>
            <a:fld id="{45D13AF1-1093-4BAE-BDDA-7276CE07A1ED}" type="datetimeFigureOut">
              <a:rPr lang="en-GB" smtClean="0"/>
              <a:t>06/10/2023</a:t>
            </a:fld>
            <a:endParaRPr lang="en-GB"/>
          </a:p>
        </p:txBody>
      </p:sp>
      <p:sp>
        <p:nvSpPr>
          <p:cNvPr id="5" name="Footer Placeholder 4">
            <a:extLst>
              <a:ext uri="{FF2B5EF4-FFF2-40B4-BE49-F238E27FC236}">
                <a16:creationId xmlns:a16="http://schemas.microsoft.com/office/drawing/2014/main" id="{87B76E4E-7654-EE1E-A418-9AA4F5E70E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47D2A8-C013-E355-39CA-3AB6B06ADFA0}"/>
              </a:ext>
            </a:extLst>
          </p:cNvPr>
          <p:cNvSpPr>
            <a:spLocks noGrp="1"/>
          </p:cNvSpPr>
          <p:nvPr>
            <p:ph type="sldNum" sz="quarter" idx="12"/>
          </p:nvPr>
        </p:nvSpPr>
        <p:spPr/>
        <p:txBody>
          <a:bodyPr/>
          <a:lstStyle/>
          <a:p>
            <a:fld id="{93F3870F-13F7-43B8-A41E-E29FCAB0CE5A}" type="slidenum">
              <a:rPr lang="en-GB" smtClean="0"/>
              <a:t>‹#›</a:t>
            </a:fld>
            <a:endParaRPr lang="en-GB"/>
          </a:p>
        </p:txBody>
      </p:sp>
    </p:spTree>
    <p:extLst>
      <p:ext uri="{BB962C8B-B14F-4D97-AF65-F5344CB8AC3E}">
        <p14:creationId xmlns:p14="http://schemas.microsoft.com/office/powerpoint/2010/main" val="3833928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smtClean="0"/>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959351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E8AF07-6730-4380-8A39-7A5E4574E940}" type="datetimeFigureOut">
              <a:rPr lang="en-GB" smtClean="0"/>
              <a:t>06/10/2023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62CC46-5C02-46BD-9B48-E1FD0A6EE5F9}" type="slidenum">
              <a:rPr lang="en-GB" smtClean="0"/>
              <a:t>‹#›</a:t>
            </a:fld>
            <a:endParaRPr lang="en-GB"/>
          </a:p>
        </p:txBody>
      </p:sp>
    </p:spTree>
    <p:extLst>
      <p:ext uri="{BB962C8B-B14F-4D97-AF65-F5344CB8AC3E}">
        <p14:creationId xmlns:p14="http://schemas.microsoft.com/office/powerpoint/2010/main" val="236945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50376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smtClean="0"/>
              <a:t>10/6/2023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051250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smtClean="0"/>
              <a:t>10/6/2023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760420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smtClean="0"/>
              <a:t>10/6/2023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511548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10/6/2023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3693892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60114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7B2B2-CB6C-901A-5212-11F0F0A7E6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EA699B1-88DA-486E-FE14-81C46DEFF6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4D78D7-7FB8-CF62-0640-F9BD9CE4E303}"/>
              </a:ext>
            </a:extLst>
          </p:cNvPr>
          <p:cNvSpPr>
            <a:spLocks noGrp="1"/>
          </p:cNvSpPr>
          <p:nvPr>
            <p:ph type="dt" sz="half" idx="10"/>
          </p:nvPr>
        </p:nvSpPr>
        <p:spPr/>
        <p:txBody>
          <a:bodyPr/>
          <a:lstStyle/>
          <a:p>
            <a:fld id="{45D13AF1-1093-4BAE-BDDA-7276CE07A1ED}" type="datetimeFigureOut">
              <a:rPr lang="en-GB" smtClean="0"/>
              <a:t>06/10/2023</a:t>
            </a:fld>
            <a:endParaRPr lang="en-GB"/>
          </a:p>
        </p:txBody>
      </p:sp>
      <p:sp>
        <p:nvSpPr>
          <p:cNvPr id="5" name="Footer Placeholder 4">
            <a:extLst>
              <a:ext uri="{FF2B5EF4-FFF2-40B4-BE49-F238E27FC236}">
                <a16:creationId xmlns:a16="http://schemas.microsoft.com/office/drawing/2014/main" id="{04D390BE-180F-B46D-D903-88CBD9487A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938CA8-375F-72B2-55B2-372C39EA51D3}"/>
              </a:ext>
            </a:extLst>
          </p:cNvPr>
          <p:cNvSpPr>
            <a:spLocks noGrp="1"/>
          </p:cNvSpPr>
          <p:nvPr>
            <p:ph type="sldNum" sz="quarter" idx="12"/>
          </p:nvPr>
        </p:nvSpPr>
        <p:spPr/>
        <p:txBody>
          <a:bodyPr/>
          <a:lstStyle/>
          <a:p>
            <a:fld id="{93F3870F-13F7-43B8-A41E-E29FCAB0CE5A}" type="slidenum">
              <a:rPr lang="en-GB" smtClean="0"/>
              <a:t>‹#›</a:t>
            </a:fld>
            <a:endParaRPr lang="en-GB"/>
          </a:p>
        </p:txBody>
      </p:sp>
    </p:spTree>
    <p:extLst>
      <p:ext uri="{BB962C8B-B14F-4D97-AF65-F5344CB8AC3E}">
        <p14:creationId xmlns:p14="http://schemas.microsoft.com/office/powerpoint/2010/main" val="11531987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0424910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2703754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159191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56845-1FFD-90EA-7CE3-ED976B0384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4AB30B6-6903-4C5F-442C-A94470C78E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8D8F4E-D659-D554-F721-38EE0BF8D276}"/>
              </a:ext>
            </a:extLst>
          </p:cNvPr>
          <p:cNvSpPr>
            <a:spLocks noGrp="1"/>
          </p:cNvSpPr>
          <p:nvPr>
            <p:ph type="dt" sz="half" idx="10"/>
          </p:nvPr>
        </p:nvSpPr>
        <p:spPr/>
        <p:txBody>
          <a:bodyPr/>
          <a:lstStyle/>
          <a:p>
            <a:fld id="{45D13AF1-1093-4BAE-BDDA-7276CE07A1ED}" type="datetimeFigureOut">
              <a:rPr lang="en-GB" smtClean="0"/>
              <a:t>06/10/2023</a:t>
            </a:fld>
            <a:endParaRPr lang="en-GB"/>
          </a:p>
        </p:txBody>
      </p:sp>
      <p:sp>
        <p:nvSpPr>
          <p:cNvPr id="5" name="Footer Placeholder 4">
            <a:extLst>
              <a:ext uri="{FF2B5EF4-FFF2-40B4-BE49-F238E27FC236}">
                <a16:creationId xmlns:a16="http://schemas.microsoft.com/office/drawing/2014/main" id="{931A67CC-0DF5-3C20-F412-15DE1004C2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0179CB-BF0D-1862-298C-2667170DCFB8}"/>
              </a:ext>
            </a:extLst>
          </p:cNvPr>
          <p:cNvSpPr>
            <a:spLocks noGrp="1"/>
          </p:cNvSpPr>
          <p:nvPr>
            <p:ph type="sldNum" sz="quarter" idx="12"/>
          </p:nvPr>
        </p:nvSpPr>
        <p:spPr/>
        <p:txBody>
          <a:bodyPr/>
          <a:lstStyle/>
          <a:p>
            <a:fld id="{93F3870F-13F7-43B8-A41E-E29FCAB0CE5A}" type="slidenum">
              <a:rPr lang="en-GB" smtClean="0"/>
              <a:t>‹#›</a:t>
            </a:fld>
            <a:endParaRPr lang="en-GB"/>
          </a:p>
        </p:txBody>
      </p:sp>
    </p:spTree>
    <p:extLst>
      <p:ext uri="{BB962C8B-B14F-4D97-AF65-F5344CB8AC3E}">
        <p14:creationId xmlns:p14="http://schemas.microsoft.com/office/powerpoint/2010/main" val="3898564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69E60-09FA-DA4E-0C19-247A51B1D6E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99FB777-1EA3-9954-8395-362EA471A7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AE9C2A3-4E84-C148-6416-3ADA8F179D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87A0E3-63C1-505E-F0BD-58B30507FFAA}"/>
              </a:ext>
            </a:extLst>
          </p:cNvPr>
          <p:cNvSpPr>
            <a:spLocks noGrp="1"/>
          </p:cNvSpPr>
          <p:nvPr>
            <p:ph type="dt" sz="half" idx="10"/>
          </p:nvPr>
        </p:nvSpPr>
        <p:spPr/>
        <p:txBody>
          <a:bodyPr/>
          <a:lstStyle/>
          <a:p>
            <a:fld id="{45D13AF1-1093-4BAE-BDDA-7276CE07A1ED}" type="datetimeFigureOut">
              <a:rPr lang="en-GB" smtClean="0"/>
              <a:t>06/10/2023</a:t>
            </a:fld>
            <a:endParaRPr lang="en-GB"/>
          </a:p>
        </p:txBody>
      </p:sp>
      <p:sp>
        <p:nvSpPr>
          <p:cNvPr id="6" name="Footer Placeholder 5">
            <a:extLst>
              <a:ext uri="{FF2B5EF4-FFF2-40B4-BE49-F238E27FC236}">
                <a16:creationId xmlns:a16="http://schemas.microsoft.com/office/drawing/2014/main" id="{BFF83908-6455-B896-872A-BAA816ABD9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578707A-1517-CD62-8DC2-558954C8EFC5}"/>
              </a:ext>
            </a:extLst>
          </p:cNvPr>
          <p:cNvSpPr>
            <a:spLocks noGrp="1"/>
          </p:cNvSpPr>
          <p:nvPr>
            <p:ph type="sldNum" sz="quarter" idx="12"/>
          </p:nvPr>
        </p:nvSpPr>
        <p:spPr/>
        <p:txBody>
          <a:bodyPr/>
          <a:lstStyle/>
          <a:p>
            <a:fld id="{93F3870F-13F7-43B8-A41E-E29FCAB0CE5A}" type="slidenum">
              <a:rPr lang="en-GB" smtClean="0"/>
              <a:t>‹#›</a:t>
            </a:fld>
            <a:endParaRPr lang="en-GB"/>
          </a:p>
        </p:txBody>
      </p:sp>
    </p:spTree>
    <p:extLst>
      <p:ext uri="{BB962C8B-B14F-4D97-AF65-F5344CB8AC3E}">
        <p14:creationId xmlns:p14="http://schemas.microsoft.com/office/powerpoint/2010/main" val="3721498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43D6B-5C1A-3504-86D1-CAF2DFC4D31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2E47C6-D63D-26C6-0A5B-997B55C2A7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D65CB5-8385-3DCB-88D6-E518EF46B2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DE8C2A8-EDFB-7FD4-0841-7E98AB2A34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86CA28-4E06-DB68-D246-1B6D7CD0FA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264C338-36F6-C158-EB48-51273924518C}"/>
              </a:ext>
            </a:extLst>
          </p:cNvPr>
          <p:cNvSpPr>
            <a:spLocks noGrp="1"/>
          </p:cNvSpPr>
          <p:nvPr>
            <p:ph type="dt" sz="half" idx="10"/>
          </p:nvPr>
        </p:nvSpPr>
        <p:spPr/>
        <p:txBody>
          <a:bodyPr/>
          <a:lstStyle/>
          <a:p>
            <a:fld id="{45D13AF1-1093-4BAE-BDDA-7276CE07A1ED}" type="datetimeFigureOut">
              <a:rPr lang="en-GB" smtClean="0"/>
              <a:t>06/10/2023</a:t>
            </a:fld>
            <a:endParaRPr lang="en-GB"/>
          </a:p>
        </p:txBody>
      </p:sp>
      <p:sp>
        <p:nvSpPr>
          <p:cNvPr id="8" name="Footer Placeholder 7">
            <a:extLst>
              <a:ext uri="{FF2B5EF4-FFF2-40B4-BE49-F238E27FC236}">
                <a16:creationId xmlns:a16="http://schemas.microsoft.com/office/drawing/2014/main" id="{AD108D86-E7DF-1F19-37DB-476E8383528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BED14AD-6F8F-FD90-B8E3-CEC3704E567B}"/>
              </a:ext>
            </a:extLst>
          </p:cNvPr>
          <p:cNvSpPr>
            <a:spLocks noGrp="1"/>
          </p:cNvSpPr>
          <p:nvPr>
            <p:ph type="sldNum" sz="quarter" idx="12"/>
          </p:nvPr>
        </p:nvSpPr>
        <p:spPr/>
        <p:txBody>
          <a:bodyPr/>
          <a:lstStyle/>
          <a:p>
            <a:fld id="{93F3870F-13F7-43B8-A41E-E29FCAB0CE5A}" type="slidenum">
              <a:rPr lang="en-GB" smtClean="0"/>
              <a:t>‹#›</a:t>
            </a:fld>
            <a:endParaRPr lang="en-GB"/>
          </a:p>
        </p:txBody>
      </p:sp>
    </p:spTree>
    <p:extLst>
      <p:ext uri="{BB962C8B-B14F-4D97-AF65-F5344CB8AC3E}">
        <p14:creationId xmlns:p14="http://schemas.microsoft.com/office/powerpoint/2010/main" val="3273989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7E655-4C50-664E-4AE4-096444E9149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7BE434C-828B-754F-7373-40450D712535}"/>
              </a:ext>
            </a:extLst>
          </p:cNvPr>
          <p:cNvSpPr>
            <a:spLocks noGrp="1"/>
          </p:cNvSpPr>
          <p:nvPr>
            <p:ph type="dt" sz="half" idx="10"/>
          </p:nvPr>
        </p:nvSpPr>
        <p:spPr/>
        <p:txBody>
          <a:bodyPr/>
          <a:lstStyle/>
          <a:p>
            <a:fld id="{45D13AF1-1093-4BAE-BDDA-7276CE07A1ED}" type="datetimeFigureOut">
              <a:rPr lang="en-GB" smtClean="0"/>
              <a:t>06/10/2023</a:t>
            </a:fld>
            <a:endParaRPr lang="en-GB"/>
          </a:p>
        </p:txBody>
      </p:sp>
      <p:sp>
        <p:nvSpPr>
          <p:cNvPr id="4" name="Footer Placeholder 3">
            <a:extLst>
              <a:ext uri="{FF2B5EF4-FFF2-40B4-BE49-F238E27FC236}">
                <a16:creationId xmlns:a16="http://schemas.microsoft.com/office/drawing/2014/main" id="{947E3581-22B4-C7C5-7344-A78AF4138F9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E19C1C-DB8A-9E0B-3B23-EE1DC2BEA4E8}"/>
              </a:ext>
            </a:extLst>
          </p:cNvPr>
          <p:cNvSpPr>
            <a:spLocks noGrp="1"/>
          </p:cNvSpPr>
          <p:nvPr>
            <p:ph type="sldNum" sz="quarter" idx="12"/>
          </p:nvPr>
        </p:nvSpPr>
        <p:spPr/>
        <p:txBody>
          <a:bodyPr/>
          <a:lstStyle/>
          <a:p>
            <a:fld id="{93F3870F-13F7-43B8-A41E-E29FCAB0CE5A}" type="slidenum">
              <a:rPr lang="en-GB" smtClean="0"/>
              <a:t>‹#›</a:t>
            </a:fld>
            <a:endParaRPr lang="en-GB"/>
          </a:p>
        </p:txBody>
      </p:sp>
    </p:spTree>
    <p:extLst>
      <p:ext uri="{BB962C8B-B14F-4D97-AF65-F5344CB8AC3E}">
        <p14:creationId xmlns:p14="http://schemas.microsoft.com/office/powerpoint/2010/main" val="1166819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641E72-79FB-58F7-EA5B-A86980B6A7DC}"/>
              </a:ext>
            </a:extLst>
          </p:cNvPr>
          <p:cNvSpPr>
            <a:spLocks noGrp="1"/>
          </p:cNvSpPr>
          <p:nvPr>
            <p:ph type="dt" sz="half" idx="10"/>
          </p:nvPr>
        </p:nvSpPr>
        <p:spPr/>
        <p:txBody>
          <a:bodyPr/>
          <a:lstStyle/>
          <a:p>
            <a:fld id="{45D13AF1-1093-4BAE-BDDA-7276CE07A1ED}" type="datetimeFigureOut">
              <a:rPr lang="en-GB" smtClean="0"/>
              <a:t>06/10/2023</a:t>
            </a:fld>
            <a:endParaRPr lang="en-GB"/>
          </a:p>
        </p:txBody>
      </p:sp>
      <p:sp>
        <p:nvSpPr>
          <p:cNvPr id="3" name="Footer Placeholder 2">
            <a:extLst>
              <a:ext uri="{FF2B5EF4-FFF2-40B4-BE49-F238E27FC236}">
                <a16:creationId xmlns:a16="http://schemas.microsoft.com/office/drawing/2014/main" id="{8FC87FB8-0E6D-C76C-767A-2BC903133DB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0EB42C1-0576-8C35-12F1-D4CED4EFA52F}"/>
              </a:ext>
            </a:extLst>
          </p:cNvPr>
          <p:cNvSpPr>
            <a:spLocks noGrp="1"/>
          </p:cNvSpPr>
          <p:nvPr>
            <p:ph type="sldNum" sz="quarter" idx="12"/>
          </p:nvPr>
        </p:nvSpPr>
        <p:spPr/>
        <p:txBody>
          <a:bodyPr/>
          <a:lstStyle/>
          <a:p>
            <a:fld id="{93F3870F-13F7-43B8-A41E-E29FCAB0CE5A}" type="slidenum">
              <a:rPr lang="en-GB" smtClean="0"/>
              <a:t>‹#›</a:t>
            </a:fld>
            <a:endParaRPr lang="en-GB"/>
          </a:p>
        </p:txBody>
      </p:sp>
    </p:spTree>
    <p:extLst>
      <p:ext uri="{BB962C8B-B14F-4D97-AF65-F5344CB8AC3E}">
        <p14:creationId xmlns:p14="http://schemas.microsoft.com/office/powerpoint/2010/main" val="3356331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F0170-C9B1-E508-4E28-0426C08CCA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A6E6346-BE39-44F0-E8CA-70E4EDFEE9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AB52F4C-2C71-56B3-3418-3450CF3C06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DF7C84-0D89-F74C-3319-D9791AF9AA25}"/>
              </a:ext>
            </a:extLst>
          </p:cNvPr>
          <p:cNvSpPr>
            <a:spLocks noGrp="1"/>
          </p:cNvSpPr>
          <p:nvPr>
            <p:ph type="dt" sz="half" idx="10"/>
          </p:nvPr>
        </p:nvSpPr>
        <p:spPr/>
        <p:txBody>
          <a:bodyPr/>
          <a:lstStyle/>
          <a:p>
            <a:fld id="{45D13AF1-1093-4BAE-BDDA-7276CE07A1ED}" type="datetimeFigureOut">
              <a:rPr lang="en-GB" smtClean="0"/>
              <a:t>06/10/2023</a:t>
            </a:fld>
            <a:endParaRPr lang="en-GB"/>
          </a:p>
        </p:txBody>
      </p:sp>
      <p:sp>
        <p:nvSpPr>
          <p:cNvPr id="6" name="Footer Placeholder 5">
            <a:extLst>
              <a:ext uri="{FF2B5EF4-FFF2-40B4-BE49-F238E27FC236}">
                <a16:creationId xmlns:a16="http://schemas.microsoft.com/office/drawing/2014/main" id="{AD5AD6CB-9BD9-9245-072C-D96213A4DA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B6FD28-BA8B-44D5-6C3A-8D02DF4A8133}"/>
              </a:ext>
            </a:extLst>
          </p:cNvPr>
          <p:cNvSpPr>
            <a:spLocks noGrp="1"/>
          </p:cNvSpPr>
          <p:nvPr>
            <p:ph type="sldNum" sz="quarter" idx="12"/>
          </p:nvPr>
        </p:nvSpPr>
        <p:spPr/>
        <p:txBody>
          <a:bodyPr/>
          <a:lstStyle/>
          <a:p>
            <a:fld id="{93F3870F-13F7-43B8-A41E-E29FCAB0CE5A}" type="slidenum">
              <a:rPr lang="en-GB" smtClean="0"/>
              <a:t>‹#›</a:t>
            </a:fld>
            <a:endParaRPr lang="en-GB"/>
          </a:p>
        </p:txBody>
      </p:sp>
    </p:spTree>
    <p:extLst>
      <p:ext uri="{BB962C8B-B14F-4D97-AF65-F5344CB8AC3E}">
        <p14:creationId xmlns:p14="http://schemas.microsoft.com/office/powerpoint/2010/main" val="3222961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964D6-3D16-CB4C-F60B-002D98AF8D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42E6CF3-1299-819E-11B2-CE91924122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D02C9F1-F999-C70C-AE36-A7293AFFD6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418E33-9312-113E-F9B3-0CD059C5C644}"/>
              </a:ext>
            </a:extLst>
          </p:cNvPr>
          <p:cNvSpPr>
            <a:spLocks noGrp="1"/>
          </p:cNvSpPr>
          <p:nvPr>
            <p:ph type="dt" sz="half" idx="10"/>
          </p:nvPr>
        </p:nvSpPr>
        <p:spPr/>
        <p:txBody>
          <a:bodyPr/>
          <a:lstStyle/>
          <a:p>
            <a:fld id="{45D13AF1-1093-4BAE-BDDA-7276CE07A1ED}" type="datetimeFigureOut">
              <a:rPr lang="en-GB" smtClean="0"/>
              <a:t>06/10/2023</a:t>
            </a:fld>
            <a:endParaRPr lang="en-GB"/>
          </a:p>
        </p:txBody>
      </p:sp>
      <p:sp>
        <p:nvSpPr>
          <p:cNvPr id="6" name="Footer Placeholder 5">
            <a:extLst>
              <a:ext uri="{FF2B5EF4-FFF2-40B4-BE49-F238E27FC236}">
                <a16:creationId xmlns:a16="http://schemas.microsoft.com/office/drawing/2014/main" id="{A4412734-3390-5E06-A432-C40D902EA3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03BEEFE-87E8-3CA9-9B32-22C8BE74A866}"/>
              </a:ext>
            </a:extLst>
          </p:cNvPr>
          <p:cNvSpPr>
            <a:spLocks noGrp="1"/>
          </p:cNvSpPr>
          <p:nvPr>
            <p:ph type="sldNum" sz="quarter" idx="12"/>
          </p:nvPr>
        </p:nvSpPr>
        <p:spPr/>
        <p:txBody>
          <a:bodyPr/>
          <a:lstStyle/>
          <a:p>
            <a:fld id="{93F3870F-13F7-43B8-A41E-E29FCAB0CE5A}" type="slidenum">
              <a:rPr lang="en-GB" smtClean="0"/>
              <a:t>‹#›</a:t>
            </a:fld>
            <a:endParaRPr lang="en-GB"/>
          </a:p>
        </p:txBody>
      </p:sp>
    </p:spTree>
    <p:extLst>
      <p:ext uri="{BB962C8B-B14F-4D97-AF65-F5344CB8AC3E}">
        <p14:creationId xmlns:p14="http://schemas.microsoft.com/office/powerpoint/2010/main" val="798468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26A7AB-E14B-E340-5BC6-645B4F5622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4011BC0-C80F-DF39-4915-9C01F69F5F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A0A6F4-E25B-8B80-0DC3-A0D9C0CFD0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D13AF1-1093-4BAE-BDDA-7276CE07A1ED}" type="datetimeFigureOut">
              <a:rPr lang="en-GB" smtClean="0"/>
              <a:t>06/10/2023</a:t>
            </a:fld>
            <a:endParaRPr lang="en-GB"/>
          </a:p>
        </p:txBody>
      </p:sp>
      <p:sp>
        <p:nvSpPr>
          <p:cNvPr id="5" name="Footer Placeholder 4">
            <a:extLst>
              <a:ext uri="{FF2B5EF4-FFF2-40B4-BE49-F238E27FC236}">
                <a16:creationId xmlns:a16="http://schemas.microsoft.com/office/drawing/2014/main" id="{C05C9F8D-9D66-00F4-022B-D1458A4632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69008AB-42E6-9968-3DEB-C0C46B33E6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F3870F-13F7-43B8-A41E-E29FCAB0CE5A}" type="slidenum">
              <a:rPr lang="en-GB" smtClean="0"/>
              <a:t>‹#›</a:t>
            </a:fld>
            <a:endParaRPr lang="en-GB"/>
          </a:p>
        </p:txBody>
      </p:sp>
    </p:spTree>
    <p:extLst>
      <p:ext uri="{BB962C8B-B14F-4D97-AF65-F5344CB8AC3E}">
        <p14:creationId xmlns:p14="http://schemas.microsoft.com/office/powerpoint/2010/main" val="3073526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cxnSp>
        <p:nvCxnSpPr>
          <p:cNvPr id="7" name="Straight Connector 6">
            <a:extLst>
              <a:ext uri="{FF2B5EF4-FFF2-40B4-BE49-F238E27FC236}">
                <a16:creationId xmlns:a16="http://schemas.microsoft.com/office/drawing/2014/main" id="{D37E1E01-5285-AACA-5EE0-6FB9192B347C}"/>
              </a:ext>
            </a:extLst>
          </p:cNvPr>
          <p:cNvCxnSpPr>
            <a:cxnSpLocks/>
          </p:cNvCxnSpPr>
          <p:nvPr userDrawn="1"/>
        </p:nvCxnSpPr>
        <p:spPr>
          <a:xfrm>
            <a:off x="847550" y="1248063"/>
            <a:ext cx="10496899" cy="0"/>
          </a:xfrm>
          <a:prstGeom prst="line">
            <a:avLst/>
          </a:prstGeom>
          <a:ln w="19050">
            <a:solidFill>
              <a:srgbClr val="00607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EBDE4B8-39FE-135F-08F5-47F248AA6BB1}"/>
              </a:ext>
            </a:extLst>
          </p:cNvPr>
          <p:cNvSpPr/>
          <p:nvPr userDrawn="1"/>
        </p:nvSpPr>
        <p:spPr>
          <a:xfrm>
            <a:off x="0" y="6383547"/>
            <a:ext cx="12192000" cy="539103"/>
          </a:xfrm>
          <a:prstGeom prst="rect">
            <a:avLst/>
          </a:prstGeom>
          <a:solidFill>
            <a:srgbClr val="006072"/>
          </a:solidFill>
          <a:ln>
            <a:solidFill>
              <a:srgbClr val="006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Circle&#10;&#10;Description automatically generated">
            <a:extLst>
              <a:ext uri="{FF2B5EF4-FFF2-40B4-BE49-F238E27FC236}">
                <a16:creationId xmlns:a16="http://schemas.microsoft.com/office/drawing/2014/main" id="{A556AF5F-CCFD-D3F4-B7BB-00FA4DE79BFC}"/>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35224" r="25687" b="64051"/>
          <a:stretch/>
        </p:blipFill>
        <p:spPr>
          <a:xfrm rot="19800000">
            <a:off x="7291524" y="5132462"/>
            <a:ext cx="4989911" cy="3041270"/>
          </a:xfrm>
          <a:prstGeom prst="rect">
            <a:avLst/>
          </a:prstGeom>
        </p:spPr>
      </p:pic>
    </p:spTree>
    <p:extLst>
      <p:ext uri="{BB962C8B-B14F-4D97-AF65-F5344CB8AC3E}">
        <p14:creationId xmlns:p14="http://schemas.microsoft.com/office/powerpoint/2010/main" val="25569905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30D2757-A8FD-E8DD-4277-B8E30A533CF6}"/>
              </a:ext>
            </a:extLst>
          </p:cNvPr>
          <p:cNvSpPr txBox="1">
            <a:spLocks/>
          </p:cNvSpPr>
          <p:nvPr/>
        </p:nvSpPr>
        <p:spPr>
          <a:xfrm>
            <a:off x="161198" y="0"/>
            <a:ext cx="10161233" cy="66357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icrosoft New Tai Lue" panose="020B0502040204020203" pitchFamily="34" charset="0"/>
                <a:ea typeface="Microsoft JhengHei UI Light" panose="020B0304030504040204" pitchFamily="34" charset="-120"/>
                <a:cs typeface="Microsoft New Tai Lue" panose="020B050204020402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700" b="0" i="0" u="none" strike="noStrike" kern="1200" cap="none" spc="0" normalizeH="0" baseline="0" noProof="0">
              <a:ln>
                <a:noFill/>
              </a:ln>
              <a:solidFill>
                <a:prstClr val="black"/>
              </a:solidFill>
              <a:effectLst/>
              <a:uLnTx/>
              <a:uFillTx/>
              <a:latin typeface="Roboto Bold"/>
              <a:ea typeface="Roboto" panose="02000000000000000000" pitchFamily="2" charset="0"/>
              <a:cs typeface="Microsoft New Tai Lue" panose="020B0502040204020203" pitchFamily="34" charset="0"/>
            </a:endParaRPr>
          </a:p>
        </p:txBody>
      </p:sp>
      <p:sp>
        <p:nvSpPr>
          <p:cNvPr id="2" name="Title 1">
            <a:extLst>
              <a:ext uri="{FF2B5EF4-FFF2-40B4-BE49-F238E27FC236}">
                <a16:creationId xmlns:a16="http://schemas.microsoft.com/office/drawing/2014/main" id="{DB07AC96-CEE8-D2A7-22A9-BF746326074D}"/>
              </a:ext>
            </a:extLst>
          </p:cNvPr>
          <p:cNvSpPr>
            <a:spLocks noGrp="1"/>
          </p:cNvSpPr>
          <p:nvPr>
            <p:ph type="title"/>
          </p:nvPr>
        </p:nvSpPr>
        <p:spPr>
          <a:xfrm>
            <a:off x="7351749" y="2359690"/>
            <a:ext cx="4370893" cy="1261544"/>
          </a:xfrm>
        </p:spPr>
        <p:txBody>
          <a:bodyPr>
            <a:noAutofit/>
          </a:bodyPr>
          <a:lstStyle/>
          <a:p>
            <a:pPr algn="ctr"/>
            <a:r>
              <a:rPr lang="en-GB" sz="6000" b="1">
                <a:solidFill>
                  <a:srgbClr val="008080"/>
                </a:solidFill>
                <a:latin typeface="Microsoft Tai Le" panose="020B0502040204020203" pitchFamily="34" charset="0"/>
                <a:cs typeface="Microsoft Tai Le" panose="020B0502040204020203" pitchFamily="34" charset="0"/>
              </a:rPr>
              <a:t>Your Local Community Network</a:t>
            </a:r>
            <a:endParaRPr lang="en-GB" sz="6000">
              <a:latin typeface="Microsoft Tai Le" panose="020B0502040204020203" pitchFamily="34" charset="0"/>
              <a:ea typeface="Roboto Bold"/>
              <a:cs typeface="Microsoft Tai Le" panose="020B0502040204020203" pitchFamily="34" charset="0"/>
            </a:endParaRPr>
          </a:p>
        </p:txBody>
      </p:sp>
      <p:sp>
        <p:nvSpPr>
          <p:cNvPr id="6" name="Content Placeholder 5">
            <a:extLst>
              <a:ext uri="{FF2B5EF4-FFF2-40B4-BE49-F238E27FC236}">
                <a16:creationId xmlns:a16="http://schemas.microsoft.com/office/drawing/2014/main" id="{A733595C-4C9B-65D9-84C9-72984B4FDEA0}"/>
              </a:ext>
            </a:extLst>
          </p:cNvPr>
          <p:cNvSpPr>
            <a:spLocks noGrp="1"/>
          </p:cNvSpPr>
          <p:nvPr>
            <p:ph idx="1"/>
          </p:nvPr>
        </p:nvSpPr>
        <p:spPr>
          <a:xfrm>
            <a:off x="838199" y="1013791"/>
            <a:ext cx="11148391" cy="5163172"/>
          </a:xfrm>
        </p:spPr>
        <p:txBody>
          <a:bodyPr/>
          <a:lstStyle/>
          <a:p>
            <a:pPr marL="0" indent="0">
              <a:buNone/>
            </a:pPr>
            <a:endParaRPr lang="en-GB"/>
          </a:p>
        </p:txBody>
      </p:sp>
      <p:pic>
        <p:nvPicPr>
          <p:cNvPr id="7" name="Picture 5">
            <a:extLst>
              <a:ext uri="{FF2B5EF4-FFF2-40B4-BE49-F238E27FC236}">
                <a16:creationId xmlns:a16="http://schemas.microsoft.com/office/drawing/2014/main" id="{7CD13399-A33F-6938-60CD-2CF81E2A9E45}"/>
              </a:ext>
            </a:extLst>
          </p:cNvPr>
          <p:cNvPicPr>
            <a:picLocks noChangeAspect="1"/>
          </p:cNvPicPr>
          <p:nvPr/>
        </p:nvPicPr>
        <p:blipFill rotWithShape="1">
          <a:blip r:embed="rId3"/>
          <a:srcRect l="1960" r="1960"/>
          <a:stretch/>
        </p:blipFill>
        <p:spPr>
          <a:xfrm>
            <a:off x="0" y="10"/>
            <a:ext cx="7009876"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3" name="TextBox 2">
            <a:extLst>
              <a:ext uri="{FF2B5EF4-FFF2-40B4-BE49-F238E27FC236}">
                <a16:creationId xmlns:a16="http://schemas.microsoft.com/office/drawing/2014/main" id="{D27F1B90-0D81-E80E-A99B-726CFD827ED6}"/>
              </a:ext>
            </a:extLst>
          </p:cNvPr>
          <p:cNvSpPr txBox="1"/>
          <p:nvPr/>
        </p:nvSpPr>
        <p:spPr>
          <a:xfrm>
            <a:off x="6480313" y="4601817"/>
            <a:ext cx="5242329"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solidFill>
                  <a:srgbClr val="009999"/>
                </a:solidFill>
                <a:effectLst/>
                <a:uLnTx/>
                <a:uFillTx/>
                <a:latin typeface="Arial" panose="020B0604020202020204" pitchFamily="34" charset="0"/>
                <a:ea typeface="+mn-ea"/>
                <a:cs typeface="Arial" panose="020B0604020202020204" pitchFamily="34" charset="0"/>
              </a:rPr>
              <a:t>Crewkerne and Ilminster LCN</a:t>
            </a:r>
          </a:p>
        </p:txBody>
      </p:sp>
    </p:spTree>
    <p:extLst>
      <p:ext uri="{BB962C8B-B14F-4D97-AF65-F5344CB8AC3E}">
        <p14:creationId xmlns:p14="http://schemas.microsoft.com/office/powerpoint/2010/main" val="4081689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30D2757-A8FD-E8DD-4277-B8E30A533CF6}"/>
              </a:ext>
            </a:extLst>
          </p:cNvPr>
          <p:cNvSpPr txBox="1">
            <a:spLocks/>
          </p:cNvSpPr>
          <p:nvPr/>
        </p:nvSpPr>
        <p:spPr>
          <a:xfrm>
            <a:off x="161198" y="0"/>
            <a:ext cx="10161233" cy="66357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icrosoft New Tai Lue" panose="020B0502040204020203" pitchFamily="34" charset="0"/>
                <a:ea typeface="Microsoft JhengHei UI Light" panose="020B0304030504040204" pitchFamily="34" charset="-120"/>
                <a:cs typeface="Microsoft New Tai Lue" panose="020B050204020402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700" b="0" i="0" u="none" strike="noStrike" kern="1200" cap="none" spc="0" normalizeH="0" baseline="0" noProof="0">
              <a:ln>
                <a:noFill/>
              </a:ln>
              <a:solidFill>
                <a:prstClr val="black"/>
              </a:solidFill>
              <a:effectLst/>
              <a:uLnTx/>
              <a:uFillTx/>
              <a:latin typeface="Roboto Bold"/>
              <a:ea typeface="Roboto" panose="02000000000000000000" pitchFamily="2" charset="0"/>
              <a:cs typeface="Microsoft New Tai Lue" panose="020B0502040204020203" pitchFamily="34" charset="0"/>
            </a:endParaRPr>
          </a:p>
        </p:txBody>
      </p:sp>
      <p:sp>
        <p:nvSpPr>
          <p:cNvPr id="2" name="Title 1">
            <a:extLst>
              <a:ext uri="{FF2B5EF4-FFF2-40B4-BE49-F238E27FC236}">
                <a16:creationId xmlns:a16="http://schemas.microsoft.com/office/drawing/2014/main" id="{DB07AC96-CEE8-D2A7-22A9-BF746326074D}"/>
              </a:ext>
            </a:extLst>
          </p:cNvPr>
          <p:cNvSpPr>
            <a:spLocks noGrp="1"/>
          </p:cNvSpPr>
          <p:nvPr>
            <p:ph type="title"/>
          </p:nvPr>
        </p:nvSpPr>
        <p:spPr>
          <a:xfrm>
            <a:off x="514052" y="331787"/>
            <a:ext cx="10515600" cy="810643"/>
          </a:xfrm>
        </p:spPr>
        <p:txBody>
          <a:bodyPr>
            <a:normAutofit/>
          </a:bodyPr>
          <a:lstStyle/>
          <a:p>
            <a:r>
              <a:rPr lang="en-GB" sz="3200" b="1">
                <a:solidFill>
                  <a:srgbClr val="008080"/>
                </a:solidFill>
                <a:latin typeface="Arial" panose="020B0604020202020204" pitchFamily="34" charset="0"/>
                <a:ea typeface="Roboto"/>
                <a:cs typeface="Arial" panose="020B0604020202020204" pitchFamily="34" charset="0"/>
              </a:rPr>
              <a:t>Agenda</a:t>
            </a:r>
            <a:endParaRPr lang="en-GB" sz="3200" b="1">
              <a:latin typeface="Arial" panose="020B0604020202020204" pitchFamily="34" charset="0"/>
              <a:ea typeface="Roboto"/>
              <a:cs typeface="Arial" panose="020B0604020202020204" pitchFamily="34" charset="0"/>
            </a:endParaRPr>
          </a:p>
        </p:txBody>
      </p:sp>
      <p:sp>
        <p:nvSpPr>
          <p:cNvPr id="3" name="Content Placeholder 2">
            <a:extLst>
              <a:ext uri="{FF2B5EF4-FFF2-40B4-BE49-F238E27FC236}">
                <a16:creationId xmlns:a16="http://schemas.microsoft.com/office/drawing/2014/main" id="{5EF016D4-5429-CA66-D2FF-EC9B5218C374}"/>
              </a:ext>
            </a:extLst>
          </p:cNvPr>
          <p:cNvSpPr>
            <a:spLocks noGrp="1"/>
          </p:cNvSpPr>
          <p:nvPr>
            <p:ph idx="1"/>
          </p:nvPr>
        </p:nvSpPr>
        <p:spPr>
          <a:xfrm>
            <a:off x="514052" y="1996731"/>
            <a:ext cx="10926678" cy="4033320"/>
          </a:xfrm>
        </p:spPr>
        <p:txBody>
          <a:bodyPr vert="horz" lIns="91440" tIns="45720" rIns="91440" bIns="45720" rtlCol="0" anchor="t">
            <a:normAutofit/>
          </a:bodyPr>
          <a:lstStyle/>
          <a:p>
            <a:pPr marL="285750" indent="-285750">
              <a:lnSpc>
                <a:spcPct val="107000"/>
              </a:lnSpc>
              <a:buFont typeface="Arial" panose="020B0604020202020204" pitchFamily="34" charset="0"/>
              <a:buChar char="•"/>
            </a:pPr>
            <a:endParaRPr lang="en-GB">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pPr>
            <a:endParaRPr lang="en-GB">
              <a:latin typeface="Arial" panose="020B0604020202020204" pitchFamily="34" charset="0"/>
              <a:cs typeface="Arial" panose="020B0604020202020204" pitchFamily="34" charset="0"/>
            </a:endParaRPr>
          </a:p>
          <a:p>
            <a:pPr marL="512445" indent="-285750">
              <a:lnSpc>
                <a:spcPct val="107000"/>
              </a:lnSpc>
              <a:spcAft>
                <a:spcPts val="800"/>
              </a:spcAft>
            </a:pPr>
            <a:endParaRPr lang="en-GB">
              <a:latin typeface="Arial" panose="020B0604020202020204" pitchFamily="34" charset="0"/>
              <a:cs typeface="Arial" panose="020B0604020202020204" pitchFamily="34" charset="0"/>
            </a:endParaRPr>
          </a:p>
          <a:p>
            <a:pPr marL="0" indent="0">
              <a:buNone/>
            </a:pPr>
            <a:endParaRPr lang="en-GB">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A90FB83-F9DE-49D6-D88C-F330043C81AD}"/>
              </a:ext>
            </a:extLst>
          </p:cNvPr>
          <p:cNvSpPr txBox="1"/>
          <p:nvPr/>
        </p:nvSpPr>
        <p:spPr>
          <a:xfrm>
            <a:off x="884582" y="1414150"/>
            <a:ext cx="10926677" cy="5084533"/>
          </a:xfrm>
          <a:prstGeom prst="rect">
            <a:avLst/>
          </a:prstGeom>
          <a:noFill/>
        </p:spPr>
        <p:txBody>
          <a:bodyPr wrap="square">
            <a:spAutoFit/>
          </a:bodyPr>
          <a:lstStyle/>
          <a:p>
            <a:pPr marL="342900" lvl="0" indent="-342900">
              <a:buFont typeface="+mj-lt"/>
              <a:buAutoNum type="arabicPeriod"/>
            </a:pPr>
            <a:r>
              <a:rPr lang="en-GB">
                <a:effectLst/>
                <a:latin typeface="Arial" panose="020B0604020202020204" pitchFamily="34" charset="0"/>
                <a:ea typeface="Times New Roman" panose="02020603050405020304" pitchFamily="18" charset="0"/>
                <a:cs typeface="Arial" panose="020B0604020202020204" pitchFamily="34" charset="0"/>
              </a:rPr>
              <a:t>  Apologies</a:t>
            </a:r>
          </a:p>
          <a:p>
            <a:pPr marL="342900" lvl="0" indent="-342900">
              <a:buFont typeface="+mj-lt"/>
              <a:buAutoNum type="arabicPeriod"/>
            </a:pPr>
            <a:r>
              <a:rPr lang="en-GB">
                <a:effectLst/>
                <a:latin typeface="Arial" panose="020B0604020202020204" pitchFamily="34" charset="0"/>
                <a:ea typeface="Times New Roman" panose="02020603050405020304" pitchFamily="18" charset="0"/>
                <a:cs typeface="Arial" panose="020B0604020202020204" pitchFamily="34" charset="0"/>
              </a:rPr>
              <a:t>  Declaration of interest </a:t>
            </a:r>
          </a:p>
          <a:p>
            <a:pPr marL="342900" lvl="0" indent="-342900">
              <a:buFont typeface="+mj-lt"/>
              <a:buAutoNum type="arabicPeriod"/>
            </a:pPr>
            <a:r>
              <a:rPr lang="en-GB">
                <a:effectLst/>
                <a:latin typeface="Arial" panose="020B0604020202020204" pitchFamily="34" charset="0"/>
                <a:ea typeface="Times New Roman" panose="02020603050405020304" pitchFamily="18" charset="0"/>
                <a:cs typeface="Arial" panose="020B0604020202020204" pitchFamily="34" charset="0"/>
              </a:rPr>
              <a:t>  Approval of minutes of the last meeting</a:t>
            </a:r>
          </a:p>
          <a:p>
            <a:pPr marL="342900" lvl="0" indent="-342900">
              <a:buFont typeface="+mj-lt"/>
              <a:buAutoNum type="arabicPeriod"/>
            </a:pPr>
            <a:r>
              <a:rPr lang="en-GB">
                <a:effectLst/>
                <a:latin typeface="Arial" panose="020B0604020202020204" pitchFamily="34" charset="0"/>
                <a:ea typeface="Times New Roman" panose="02020603050405020304" pitchFamily="18" charset="0"/>
                <a:cs typeface="Arial" panose="020B0604020202020204" pitchFamily="34" charset="0"/>
              </a:rPr>
              <a:t>  Public Question Time (anything not covered on the agenda)</a:t>
            </a:r>
          </a:p>
          <a:p>
            <a:pPr marL="342900" lvl="0" indent="-342900">
              <a:buFont typeface="+mj-lt"/>
              <a:buAutoNum type="arabicPeriod"/>
            </a:pPr>
            <a:r>
              <a:rPr lang="en-GB">
                <a:effectLst/>
                <a:latin typeface="Arial" panose="020B0604020202020204" pitchFamily="34" charset="0"/>
                <a:ea typeface="Times New Roman" panose="02020603050405020304" pitchFamily="18" charset="0"/>
                <a:cs typeface="Arial" panose="020B0604020202020204" pitchFamily="34" charset="0"/>
              </a:rPr>
              <a:t>  Highlights of themes discussed at the last meeting</a:t>
            </a:r>
          </a:p>
          <a:p>
            <a:pPr marL="342900" lvl="0" indent="-342900">
              <a:buFont typeface="+mj-lt"/>
              <a:buAutoNum type="arabicPeriod"/>
            </a:pPr>
            <a:r>
              <a:rPr lang="en-GB">
                <a:effectLst/>
                <a:latin typeface="Arial" panose="020B0604020202020204" pitchFamily="34" charset="0"/>
                <a:ea typeface="Times New Roman" panose="02020603050405020304" pitchFamily="18" charset="0"/>
                <a:cs typeface="Arial" panose="020B0604020202020204" pitchFamily="34" charset="0"/>
              </a:rPr>
              <a:t>  An introduction to data</a:t>
            </a:r>
          </a:p>
          <a:p>
            <a:pPr marL="342900" lvl="0" indent="-342900">
              <a:buFont typeface="+mj-lt"/>
              <a:buAutoNum type="arabicPeriod"/>
            </a:pPr>
            <a:r>
              <a:rPr lang="en-GB">
                <a:effectLst/>
                <a:latin typeface="Arial" panose="020B0604020202020204" pitchFamily="34" charset="0"/>
                <a:ea typeface="Times New Roman" panose="02020603050405020304" pitchFamily="18" charset="0"/>
                <a:cs typeface="Arial" panose="020B0604020202020204" pitchFamily="34" charset="0"/>
              </a:rPr>
              <a:t>  Discussion: what are the more detailed issues, how do we know, what does good look like and what can we do with regard to : </a:t>
            </a:r>
            <a:br>
              <a:rPr lang="en-GB">
                <a:effectLst/>
                <a:latin typeface="Arial" panose="020B0604020202020204" pitchFamily="34" charset="0"/>
                <a:ea typeface="Times New Roman" panose="02020603050405020304" pitchFamily="18" charset="0"/>
                <a:cs typeface="Arial" panose="020B0604020202020204" pitchFamily="34" charset="0"/>
              </a:rPr>
            </a:br>
            <a:r>
              <a:rPr lang="en-GB">
                <a:effectLst/>
                <a:latin typeface="Arial" panose="020B0604020202020204" pitchFamily="34" charset="0"/>
                <a:ea typeface="Times New Roman" panose="02020603050405020304" pitchFamily="18" charset="0"/>
                <a:cs typeface="Arial" panose="020B0604020202020204" pitchFamily="34" charset="0"/>
              </a:rPr>
              <a:t>	a. The state of the roads and road signage</a:t>
            </a:r>
            <a:br>
              <a:rPr lang="en-GB">
                <a:effectLst/>
                <a:latin typeface="Arial" panose="020B0604020202020204" pitchFamily="34" charset="0"/>
                <a:ea typeface="Times New Roman" panose="02020603050405020304" pitchFamily="18" charset="0"/>
                <a:cs typeface="Arial" panose="020B0604020202020204" pitchFamily="34" charset="0"/>
              </a:rPr>
            </a:br>
            <a:r>
              <a:rPr lang="en-GB">
                <a:effectLst/>
                <a:latin typeface="Arial" panose="020B0604020202020204" pitchFamily="34" charset="0"/>
                <a:ea typeface="Times New Roman" panose="02020603050405020304" pitchFamily="18" charset="0"/>
                <a:cs typeface="Arial" panose="020B0604020202020204" pitchFamily="34" charset="0"/>
              </a:rPr>
              <a:t>	b. Volume and weight of the traffic</a:t>
            </a:r>
            <a:br>
              <a:rPr lang="en-GB">
                <a:effectLst/>
                <a:latin typeface="Arial" panose="020B0604020202020204" pitchFamily="34" charset="0"/>
                <a:ea typeface="Times New Roman" panose="02020603050405020304" pitchFamily="18" charset="0"/>
                <a:cs typeface="Arial" panose="020B0604020202020204" pitchFamily="34" charset="0"/>
              </a:rPr>
            </a:br>
            <a:r>
              <a:rPr lang="en-GB">
                <a:effectLst/>
                <a:latin typeface="Arial" panose="020B0604020202020204" pitchFamily="34" charset="0"/>
                <a:ea typeface="Times New Roman" panose="02020603050405020304" pitchFamily="18" charset="0"/>
                <a:cs typeface="Arial" panose="020B0604020202020204" pitchFamily="34" charset="0"/>
              </a:rPr>
              <a:t>	c. On street parking</a:t>
            </a:r>
            <a:br>
              <a:rPr lang="en-GB">
                <a:effectLst/>
                <a:latin typeface="Arial" panose="020B0604020202020204" pitchFamily="34" charset="0"/>
                <a:ea typeface="Times New Roman" panose="02020603050405020304" pitchFamily="18" charset="0"/>
                <a:cs typeface="Arial" panose="020B0604020202020204" pitchFamily="34" charset="0"/>
              </a:rPr>
            </a:br>
            <a:r>
              <a:rPr lang="en-GB">
                <a:effectLst/>
                <a:latin typeface="Arial" panose="020B0604020202020204" pitchFamily="34" charset="0"/>
                <a:ea typeface="Times New Roman" panose="02020603050405020304" pitchFamily="18" charset="0"/>
                <a:cs typeface="Arial" panose="020B0604020202020204" pitchFamily="34" charset="0"/>
              </a:rPr>
              <a:t>	d. Flooding</a:t>
            </a:r>
            <a:br>
              <a:rPr lang="en-GB">
                <a:effectLst/>
                <a:latin typeface="Arial" panose="020B0604020202020204" pitchFamily="34" charset="0"/>
                <a:ea typeface="Times New Roman" panose="02020603050405020304" pitchFamily="18" charset="0"/>
                <a:cs typeface="Arial" panose="020B0604020202020204" pitchFamily="34" charset="0"/>
              </a:rPr>
            </a:br>
            <a:r>
              <a:rPr lang="en-GB">
                <a:effectLst/>
                <a:latin typeface="Arial" panose="020B0604020202020204" pitchFamily="34" charset="0"/>
                <a:ea typeface="Times New Roman" panose="02020603050405020304" pitchFamily="18" charset="0"/>
                <a:cs typeface="Arial" panose="020B0604020202020204" pitchFamily="34" charset="0"/>
              </a:rPr>
              <a:t>	e. Speeding</a:t>
            </a:r>
            <a:br>
              <a:rPr lang="en-GB">
                <a:effectLst/>
                <a:latin typeface="Arial" panose="020B0604020202020204" pitchFamily="34" charset="0"/>
                <a:ea typeface="Times New Roman" panose="02020603050405020304" pitchFamily="18" charset="0"/>
                <a:cs typeface="Arial" panose="020B0604020202020204" pitchFamily="34" charset="0"/>
              </a:rPr>
            </a:br>
            <a:r>
              <a:rPr lang="en-GB">
                <a:effectLst/>
                <a:latin typeface="Arial" panose="020B0604020202020204" pitchFamily="34" charset="0"/>
                <a:ea typeface="Times New Roman" panose="02020603050405020304" pitchFamily="18" charset="0"/>
                <a:cs typeface="Arial" panose="020B0604020202020204" pitchFamily="34" charset="0"/>
              </a:rPr>
              <a:t>	f. Events and road closures</a:t>
            </a:r>
            <a:br>
              <a:rPr lang="en-GB">
                <a:effectLst/>
                <a:latin typeface="Arial" panose="020B0604020202020204" pitchFamily="34" charset="0"/>
                <a:ea typeface="Times New Roman" panose="02020603050405020304" pitchFamily="18" charset="0"/>
                <a:cs typeface="Arial" panose="020B0604020202020204" pitchFamily="34" charset="0"/>
              </a:rPr>
            </a:br>
            <a:r>
              <a:rPr lang="en-GB">
                <a:effectLst/>
                <a:latin typeface="Arial" panose="020B0604020202020204" pitchFamily="34" charset="0"/>
                <a:ea typeface="Times New Roman" panose="02020603050405020304" pitchFamily="18" charset="0"/>
                <a:cs typeface="Arial" panose="020B0604020202020204" pitchFamily="34" charset="0"/>
              </a:rPr>
              <a:t>	g. Diversion of traffic during road closures</a:t>
            </a:r>
          </a:p>
          <a:p>
            <a:pPr marL="342900" lvl="0" indent="-342900">
              <a:buFont typeface="+mj-lt"/>
              <a:buAutoNum type="arabicPeriod"/>
            </a:pPr>
            <a:r>
              <a:rPr lang="en-GB">
                <a:latin typeface="Arial" panose="020B0604020202020204" pitchFamily="34" charset="0"/>
                <a:ea typeface="Times New Roman" panose="02020603050405020304" pitchFamily="18" charset="0"/>
                <a:cs typeface="Arial" panose="020B0604020202020204" pitchFamily="34" charset="0"/>
              </a:rPr>
              <a:t> Feedback and Q and A</a:t>
            </a:r>
          </a:p>
          <a:p>
            <a:pPr marL="342900" lvl="0" indent="-342900">
              <a:buFont typeface="+mj-lt"/>
              <a:buAutoNum type="arabicPeriod"/>
            </a:pPr>
            <a:r>
              <a:rPr lang="en-GB">
                <a:effectLst/>
                <a:latin typeface="Arial" panose="020B0604020202020204" pitchFamily="34" charset="0"/>
                <a:ea typeface="Times New Roman" panose="02020603050405020304" pitchFamily="18" charset="0"/>
                <a:cs typeface="Arial" panose="020B0604020202020204" pitchFamily="34" charset="0"/>
              </a:rPr>
              <a:t> Dates of the next meetings</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endParaRPr kumimoji="0" lang="en-GB" b="1"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1244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30D2757-A8FD-E8DD-4277-B8E30A533CF6}"/>
              </a:ext>
            </a:extLst>
          </p:cNvPr>
          <p:cNvSpPr txBox="1">
            <a:spLocks/>
          </p:cNvSpPr>
          <p:nvPr/>
        </p:nvSpPr>
        <p:spPr>
          <a:xfrm>
            <a:off x="161198" y="0"/>
            <a:ext cx="10161233" cy="66357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icrosoft New Tai Lue" panose="020B0502040204020203" pitchFamily="34" charset="0"/>
                <a:ea typeface="Microsoft JhengHei UI Light" panose="020B0304030504040204" pitchFamily="34" charset="-120"/>
                <a:cs typeface="Microsoft New Tai Lue" panose="020B050204020402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700" b="0" i="0" u="none" strike="noStrike" kern="1200" cap="none" spc="0" normalizeH="0" baseline="0" noProof="0">
              <a:ln>
                <a:noFill/>
              </a:ln>
              <a:solidFill>
                <a:prstClr val="black"/>
              </a:solidFill>
              <a:effectLst/>
              <a:uLnTx/>
              <a:uFillTx/>
              <a:latin typeface="Roboto Bold"/>
              <a:ea typeface="Roboto" panose="02000000000000000000" pitchFamily="2" charset="0"/>
              <a:cs typeface="Microsoft New Tai Lue" panose="020B0502040204020203" pitchFamily="34" charset="0"/>
            </a:endParaRPr>
          </a:p>
        </p:txBody>
      </p:sp>
      <p:sp>
        <p:nvSpPr>
          <p:cNvPr id="2" name="Title 1">
            <a:extLst>
              <a:ext uri="{FF2B5EF4-FFF2-40B4-BE49-F238E27FC236}">
                <a16:creationId xmlns:a16="http://schemas.microsoft.com/office/drawing/2014/main" id="{DB07AC96-CEE8-D2A7-22A9-BF746326074D}"/>
              </a:ext>
            </a:extLst>
          </p:cNvPr>
          <p:cNvSpPr>
            <a:spLocks noGrp="1"/>
          </p:cNvSpPr>
          <p:nvPr>
            <p:ph type="title"/>
          </p:nvPr>
        </p:nvSpPr>
        <p:spPr>
          <a:xfrm>
            <a:off x="838200" y="365125"/>
            <a:ext cx="10515600" cy="1261544"/>
          </a:xfrm>
        </p:spPr>
        <p:txBody>
          <a:bodyPr>
            <a:normAutofit/>
          </a:bodyPr>
          <a:lstStyle/>
          <a:p>
            <a:r>
              <a:rPr lang="en-GB" sz="3200" b="1">
                <a:solidFill>
                  <a:srgbClr val="008080"/>
                </a:solidFill>
                <a:latin typeface="Microsoft Tai Le" panose="020B0502040204020203" pitchFamily="34" charset="0"/>
                <a:ea typeface="Roboto Bold"/>
                <a:cs typeface="Microsoft Tai Le" panose="020B0502040204020203" pitchFamily="34" charset="0"/>
              </a:rPr>
              <a:t>Highlights and themes from last meeting</a:t>
            </a:r>
            <a:endParaRPr lang="en-GB" sz="3200">
              <a:latin typeface="Microsoft Tai Le" panose="020B0502040204020203" pitchFamily="34" charset="0"/>
              <a:ea typeface="Roboto Bold"/>
              <a:cs typeface="Microsoft Tai Le" panose="020B0502040204020203" pitchFamily="34" charset="0"/>
            </a:endParaRPr>
          </a:p>
        </p:txBody>
      </p:sp>
      <p:sp>
        <p:nvSpPr>
          <p:cNvPr id="3" name="Content Placeholder 2">
            <a:extLst>
              <a:ext uri="{FF2B5EF4-FFF2-40B4-BE49-F238E27FC236}">
                <a16:creationId xmlns:a16="http://schemas.microsoft.com/office/drawing/2014/main" id="{5EF016D4-5429-CA66-D2FF-EC9B5218C374}"/>
              </a:ext>
            </a:extLst>
          </p:cNvPr>
          <p:cNvSpPr>
            <a:spLocks noGrp="1"/>
          </p:cNvSpPr>
          <p:nvPr>
            <p:ph idx="1"/>
          </p:nvPr>
        </p:nvSpPr>
        <p:spPr>
          <a:xfrm>
            <a:off x="1134530" y="1371599"/>
            <a:ext cx="9924048" cy="4671391"/>
          </a:xfrm>
        </p:spPr>
        <p:txBody>
          <a:bodyPr vert="horz" lIns="91440" tIns="45720" rIns="91440" bIns="45720" rtlCol="0" anchor="t">
            <a:noAutofit/>
          </a:bodyPr>
          <a:lstStyle/>
          <a:p>
            <a:pPr marL="512445" indent="-285750">
              <a:lnSpc>
                <a:spcPct val="107000"/>
              </a:lnSpc>
              <a:spcAft>
                <a:spcPts val="800"/>
              </a:spcAft>
              <a:buFont typeface="Arial" panose="020B0604020202020204" pitchFamily="34" charset="0"/>
              <a:buChar char="•"/>
            </a:pPr>
            <a:endParaRPr lang="en-GB">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7B0FE738-C3EB-7CD6-0D8F-7EB1BD08A490}"/>
              </a:ext>
            </a:extLst>
          </p:cNvPr>
          <p:cNvSpPr/>
          <p:nvPr/>
        </p:nvSpPr>
        <p:spPr>
          <a:xfrm>
            <a:off x="5827643" y="3252716"/>
            <a:ext cx="2256183" cy="1182756"/>
          </a:xfrm>
          <a:prstGeom prst="roundRect">
            <a:avLst/>
          </a:prstGeom>
          <a:solidFill>
            <a:schemeClr val="accent1">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Anti-social Behaviour</a:t>
            </a:r>
          </a:p>
        </p:txBody>
      </p:sp>
      <p:sp>
        <p:nvSpPr>
          <p:cNvPr id="7" name="Rectangle: Rounded Corners 6">
            <a:extLst>
              <a:ext uri="{FF2B5EF4-FFF2-40B4-BE49-F238E27FC236}">
                <a16:creationId xmlns:a16="http://schemas.microsoft.com/office/drawing/2014/main" id="{C422F1A5-1754-5DF9-6F87-C55779780383}"/>
              </a:ext>
            </a:extLst>
          </p:cNvPr>
          <p:cNvSpPr/>
          <p:nvPr/>
        </p:nvSpPr>
        <p:spPr>
          <a:xfrm>
            <a:off x="8552229" y="3276001"/>
            <a:ext cx="2256183" cy="1182756"/>
          </a:xfrm>
          <a:prstGeom prst="round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lIns="91440" tIns="45720" rIns="91440" bIns="45720" rtlCol="0" anchor="ctr"/>
          <a:lstStyle/>
          <a:p>
            <a:pPr algn="ctr">
              <a:defRPr/>
            </a:pPr>
            <a:r>
              <a:rPr lang="en-GB">
                <a:latin typeface="Calibri" panose="020F0502020204030204"/>
                <a:cs typeface="Calibri"/>
              </a:rPr>
              <a:t>Highways</a:t>
            </a:r>
          </a:p>
        </p:txBody>
      </p:sp>
      <p:sp>
        <p:nvSpPr>
          <p:cNvPr id="8" name="Rectangle: Rounded Corners 7">
            <a:extLst>
              <a:ext uri="{FF2B5EF4-FFF2-40B4-BE49-F238E27FC236}">
                <a16:creationId xmlns:a16="http://schemas.microsoft.com/office/drawing/2014/main" id="{2A0AD12C-848A-F925-ED57-41D149BB01C0}"/>
              </a:ext>
            </a:extLst>
          </p:cNvPr>
          <p:cNvSpPr/>
          <p:nvPr/>
        </p:nvSpPr>
        <p:spPr>
          <a:xfrm>
            <a:off x="3093009" y="1900501"/>
            <a:ext cx="2256183" cy="1182756"/>
          </a:xfrm>
          <a:prstGeom prst="roundRect">
            <a:avLst/>
          </a:prstGeom>
          <a:solidFill>
            <a:schemeClr val="accent5">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Services</a:t>
            </a:r>
          </a:p>
        </p:txBody>
      </p:sp>
      <p:sp>
        <p:nvSpPr>
          <p:cNvPr id="9" name="Rectangle: Rounded Corners 8">
            <a:extLst>
              <a:ext uri="{FF2B5EF4-FFF2-40B4-BE49-F238E27FC236}">
                <a16:creationId xmlns:a16="http://schemas.microsoft.com/office/drawing/2014/main" id="{5C102851-37D2-F9AE-EFF0-F459B4D2604F}"/>
              </a:ext>
            </a:extLst>
          </p:cNvPr>
          <p:cNvSpPr/>
          <p:nvPr/>
        </p:nvSpPr>
        <p:spPr>
          <a:xfrm>
            <a:off x="393003" y="1840087"/>
            <a:ext cx="2256183" cy="1182756"/>
          </a:xfrm>
          <a:prstGeom prst="roundRect">
            <a:avLst/>
          </a:prstGeom>
          <a:solidFill>
            <a:schemeClr val="bg2">
              <a:lumMod val="90000"/>
            </a:schemeClr>
          </a:solidFill>
        </p:spPr>
        <p:style>
          <a:lnRef idx="1">
            <a:schemeClr val="accent2"/>
          </a:lnRef>
          <a:fillRef idx="2">
            <a:schemeClr val="accent2"/>
          </a:fillRef>
          <a:effectRef idx="1">
            <a:schemeClr val="accent2"/>
          </a:effectRef>
          <a:fontRef idx="minor">
            <a:schemeClr val="dk1"/>
          </a:fontRef>
        </p:style>
        <p:txBody>
          <a:bodyPr lIns="91440" tIns="45720" rIns="91440" bIns="45720" rtlCol="0" anchor="ctr"/>
          <a:lstStyle/>
          <a:p>
            <a:pPr algn="ctr">
              <a:defRPr/>
            </a:pPr>
            <a:r>
              <a:rPr lang="en-GB" sz="1800" b="0" i="0" u="none" strike="noStrike" kern="1200" cap="none" spc="0" normalizeH="0" baseline="0" noProof="0">
                <a:ln>
                  <a:noFill/>
                </a:ln>
                <a:effectLst/>
                <a:uLnTx/>
                <a:uFillTx/>
                <a:latin typeface="Calibri" panose="020F0502020204030204"/>
                <a:cs typeface="Calibri"/>
              </a:rPr>
              <a:t>Transport</a:t>
            </a:r>
          </a:p>
        </p:txBody>
      </p:sp>
      <p:sp>
        <p:nvSpPr>
          <p:cNvPr id="10" name="Rectangle: Rounded Corners 9">
            <a:extLst>
              <a:ext uri="{FF2B5EF4-FFF2-40B4-BE49-F238E27FC236}">
                <a16:creationId xmlns:a16="http://schemas.microsoft.com/office/drawing/2014/main" id="{D8AA8E0D-D88D-8CC5-451B-650179AE4BC6}"/>
              </a:ext>
            </a:extLst>
          </p:cNvPr>
          <p:cNvSpPr/>
          <p:nvPr/>
        </p:nvSpPr>
        <p:spPr>
          <a:xfrm>
            <a:off x="8552230" y="1905134"/>
            <a:ext cx="2256183" cy="1182756"/>
          </a:xfrm>
          <a:prstGeom prst="roundRect">
            <a:avLst/>
          </a:prstGeom>
          <a:solidFill>
            <a:schemeClr val="tx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Employment and Skills</a:t>
            </a:r>
          </a:p>
        </p:txBody>
      </p:sp>
      <p:sp>
        <p:nvSpPr>
          <p:cNvPr id="11" name="Rectangle: Rounded Corners 10">
            <a:extLst>
              <a:ext uri="{FF2B5EF4-FFF2-40B4-BE49-F238E27FC236}">
                <a16:creationId xmlns:a16="http://schemas.microsoft.com/office/drawing/2014/main" id="{FFC53BE7-D2A6-6271-5190-6B94E090F0BA}"/>
              </a:ext>
            </a:extLst>
          </p:cNvPr>
          <p:cNvSpPr/>
          <p:nvPr/>
        </p:nvSpPr>
        <p:spPr>
          <a:xfrm>
            <a:off x="3091848" y="3277298"/>
            <a:ext cx="2256183" cy="1182756"/>
          </a:xfrm>
          <a:prstGeom prst="roundRect">
            <a:avLst/>
          </a:prstGeo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Rural/Social Isolation</a:t>
            </a:r>
          </a:p>
        </p:txBody>
      </p:sp>
      <p:sp>
        <p:nvSpPr>
          <p:cNvPr id="12" name="Rectangle: Rounded Corners 11">
            <a:extLst>
              <a:ext uri="{FF2B5EF4-FFF2-40B4-BE49-F238E27FC236}">
                <a16:creationId xmlns:a16="http://schemas.microsoft.com/office/drawing/2014/main" id="{60101FCC-7E8C-EB04-1514-41A105B8DC4A}"/>
              </a:ext>
            </a:extLst>
          </p:cNvPr>
          <p:cNvSpPr/>
          <p:nvPr/>
        </p:nvSpPr>
        <p:spPr>
          <a:xfrm>
            <a:off x="4495800" y="4878764"/>
            <a:ext cx="2256183" cy="1182756"/>
          </a:xfrm>
          <a:prstGeom prst="roundRect">
            <a:avLst/>
          </a:prstGeom>
          <a:solidFill>
            <a:schemeClr val="accent4">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Somerset Council</a:t>
            </a:r>
          </a:p>
        </p:txBody>
      </p:sp>
      <p:sp>
        <p:nvSpPr>
          <p:cNvPr id="13" name="Rectangle: Rounded Corners 12">
            <a:extLst>
              <a:ext uri="{FF2B5EF4-FFF2-40B4-BE49-F238E27FC236}">
                <a16:creationId xmlns:a16="http://schemas.microsoft.com/office/drawing/2014/main" id="{E53AF417-AE68-7936-A329-008E2F6FC8A3}"/>
              </a:ext>
            </a:extLst>
          </p:cNvPr>
          <p:cNvSpPr/>
          <p:nvPr/>
        </p:nvSpPr>
        <p:spPr>
          <a:xfrm>
            <a:off x="5827643" y="1819401"/>
            <a:ext cx="2256183" cy="1182756"/>
          </a:xfrm>
          <a:prstGeom prst="roundRect">
            <a:avLst/>
          </a:pr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effectLst/>
                <a:uLnTx/>
                <a:uFillTx/>
                <a:latin typeface="Calibri" panose="020F0502020204030204"/>
                <a:ea typeface="+mn-ea"/>
                <a:cs typeface="+mn-cs"/>
              </a:rPr>
              <a:t>Environmental Issues</a:t>
            </a:r>
          </a:p>
        </p:txBody>
      </p:sp>
      <p:sp>
        <p:nvSpPr>
          <p:cNvPr id="14" name="Rectangle: Rounded Corners 13">
            <a:extLst>
              <a:ext uri="{FF2B5EF4-FFF2-40B4-BE49-F238E27FC236}">
                <a16:creationId xmlns:a16="http://schemas.microsoft.com/office/drawing/2014/main" id="{7BF7507B-B937-E584-0509-8C9AC4BCC7EB}"/>
              </a:ext>
            </a:extLst>
          </p:cNvPr>
          <p:cNvSpPr/>
          <p:nvPr/>
        </p:nvSpPr>
        <p:spPr>
          <a:xfrm>
            <a:off x="402703" y="3278043"/>
            <a:ext cx="2256183" cy="1182756"/>
          </a:xfrm>
          <a:prstGeom prst="roundRect">
            <a:avLst/>
          </a:prstGeom>
          <a:solidFill>
            <a:srgbClr val="F7D7F7"/>
          </a:solidFill>
        </p:spPr>
        <p:style>
          <a:lnRef idx="1">
            <a:schemeClr val="accent2"/>
          </a:lnRef>
          <a:fillRef idx="2">
            <a:schemeClr val="accent2"/>
          </a:fillRef>
          <a:effectRef idx="1">
            <a:schemeClr val="accent2"/>
          </a:effectRef>
          <a:fontRef idx="minor">
            <a:schemeClr val="dk1"/>
          </a:fontRef>
        </p:style>
        <p:txBody>
          <a:bodyPr lIns="91440" tIns="45720" rIns="91440" bIns="45720" rtlCol="0" anchor="ctr"/>
          <a:lstStyle/>
          <a:p>
            <a:pPr algn="ctr">
              <a:defRPr/>
            </a:pPr>
            <a:r>
              <a:rPr lang="en-GB" sz="1800" b="0" i="0" u="none" strike="noStrike" kern="1200" cap="none" spc="0" normalizeH="0" baseline="0" noProof="0">
                <a:ln>
                  <a:noFill/>
                </a:ln>
                <a:solidFill>
                  <a:prstClr val="black"/>
                </a:solidFill>
                <a:effectLst/>
                <a:uLnTx/>
                <a:uFillTx/>
                <a:latin typeface="Calibri" panose="020F0502020204030204"/>
                <a:cs typeface="Calibri"/>
              </a:rPr>
              <a:t>Communication/</a:t>
            </a:r>
          </a:p>
          <a:p>
            <a:pPr algn="ctr">
              <a:defRPr/>
            </a:pPr>
            <a:r>
              <a:rPr lang="en-GB">
                <a:solidFill>
                  <a:prstClr val="black"/>
                </a:solidFill>
                <a:latin typeface="Calibri" panose="020F0502020204030204"/>
                <a:cs typeface="Calibri"/>
              </a:rPr>
              <a:t>Connectivity</a:t>
            </a:r>
            <a:endParaRPr lang="en-GB" sz="1800" b="0" i="0" u="none" strike="noStrike" kern="1200" cap="none" spc="0" normalizeH="0" baseline="0" noProof="0">
              <a:ln>
                <a:noFill/>
              </a:ln>
              <a:solidFill>
                <a:prstClr val="black"/>
              </a:solidFill>
              <a:effectLst/>
              <a:uLnTx/>
              <a:uFillTx/>
              <a:latin typeface="Calibri" panose="020F0502020204030204"/>
              <a:cs typeface="Calibri"/>
            </a:endParaRPr>
          </a:p>
        </p:txBody>
      </p:sp>
    </p:spTree>
    <p:extLst>
      <p:ext uri="{BB962C8B-B14F-4D97-AF65-F5344CB8AC3E}">
        <p14:creationId xmlns:p14="http://schemas.microsoft.com/office/powerpoint/2010/main" val="3742313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E79C3-2602-53C4-1092-5591D5261E13}"/>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04BD57C3-70B5-755E-EBBC-77C1FAD7F829}"/>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215CFFD6-1A34-7A83-7988-C1E0EEE34F5E}"/>
              </a:ext>
            </a:extLst>
          </p:cNvPr>
          <p:cNvPicPr>
            <a:picLocks noChangeAspect="1"/>
          </p:cNvPicPr>
          <p:nvPr/>
        </p:nvPicPr>
        <p:blipFill rotWithShape="1">
          <a:blip r:embed="rId2"/>
          <a:srcRect l="1886" t="1656" r="1124"/>
          <a:stretch/>
        </p:blipFill>
        <p:spPr>
          <a:xfrm>
            <a:off x="76369" y="-114490"/>
            <a:ext cx="12039262" cy="6612341"/>
          </a:xfrm>
          <a:prstGeom prst="rect">
            <a:avLst/>
          </a:prstGeom>
        </p:spPr>
      </p:pic>
    </p:spTree>
    <p:extLst>
      <p:ext uri="{BB962C8B-B14F-4D97-AF65-F5344CB8AC3E}">
        <p14:creationId xmlns:p14="http://schemas.microsoft.com/office/powerpoint/2010/main" val="834162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E231B9-C836-B040-6FC2-23FE190B06E9}"/>
              </a:ext>
            </a:extLst>
          </p:cNvPr>
          <p:cNvSpPr txBox="1"/>
          <p:nvPr/>
        </p:nvSpPr>
        <p:spPr>
          <a:xfrm>
            <a:off x="797719" y="520184"/>
            <a:ext cx="6357936" cy="646331"/>
          </a:xfrm>
          <a:prstGeom prst="rect">
            <a:avLst/>
          </a:prstGeom>
          <a:noFill/>
        </p:spPr>
        <p:txBody>
          <a:bodyPr wrap="square">
            <a:spAutoFit/>
          </a:bodyPr>
          <a:lstStyle/>
          <a:p>
            <a:r>
              <a:rPr lang="en-GB" sz="3600" b="1">
                <a:solidFill>
                  <a:srgbClr val="008080"/>
                </a:solidFill>
                <a:latin typeface="Arial" panose="020B0604020202020204" pitchFamily="34" charset="0"/>
                <a:ea typeface="Roboto"/>
                <a:cs typeface="Arial" panose="020B0604020202020204" pitchFamily="34" charset="0"/>
              </a:rPr>
              <a:t>Discussion</a:t>
            </a:r>
            <a:endParaRPr lang="en-GB" sz="3600"/>
          </a:p>
        </p:txBody>
      </p:sp>
      <p:sp>
        <p:nvSpPr>
          <p:cNvPr id="3" name="TextBox 2">
            <a:extLst>
              <a:ext uri="{FF2B5EF4-FFF2-40B4-BE49-F238E27FC236}">
                <a16:creationId xmlns:a16="http://schemas.microsoft.com/office/drawing/2014/main" id="{1B2BEB98-8170-D50B-A791-96013C57CB8C}"/>
              </a:ext>
            </a:extLst>
          </p:cNvPr>
          <p:cNvSpPr txBox="1"/>
          <p:nvPr/>
        </p:nvSpPr>
        <p:spPr>
          <a:xfrm>
            <a:off x="893254" y="1344304"/>
            <a:ext cx="10140962" cy="4247317"/>
          </a:xfrm>
          <a:prstGeom prst="rect">
            <a:avLst/>
          </a:prstGeom>
          <a:noFill/>
        </p:spPr>
        <p:txBody>
          <a:bodyPr wrap="square" rtlCol="0">
            <a:spAutoFit/>
          </a:bodyPr>
          <a:lstStyle/>
          <a:p>
            <a:r>
              <a:rPr lang="en-GB" sz="3000">
                <a:latin typeface="Arial" panose="020B0604020202020204" pitchFamily="34" charset="0"/>
                <a:ea typeface="Times New Roman" panose="02020603050405020304" pitchFamily="18" charset="0"/>
                <a:cs typeface="Arial" panose="020B0604020202020204" pitchFamily="34" charset="0"/>
              </a:rPr>
              <a:t> W</a:t>
            </a:r>
            <a:r>
              <a:rPr lang="en-GB" sz="3000">
                <a:effectLst/>
                <a:latin typeface="Arial" panose="020B0604020202020204" pitchFamily="34" charset="0"/>
                <a:ea typeface="Times New Roman" panose="02020603050405020304" pitchFamily="18" charset="0"/>
                <a:cs typeface="Arial" panose="020B0604020202020204" pitchFamily="34" charset="0"/>
              </a:rPr>
              <a:t>hat are the more detailed issues, how do we know, what does good look like and what can we do with regard to : </a:t>
            </a:r>
            <a:br>
              <a:rPr lang="en-GB" sz="3000">
                <a:effectLst/>
                <a:latin typeface="Arial" panose="020B0604020202020204" pitchFamily="34" charset="0"/>
                <a:ea typeface="Times New Roman" panose="02020603050405020304" pitchFamily="18" charset="0"/>
                <a:cs typeface="Arial" panose="020B0604020202020204" pitchFamily="34" charset="0"/>
              </a:rPr>
            </a:br>
            <a:r>
              <a:rPr lang="en-GB" sz="3000">
                <a:effectLst/>
                <a:latin typeface="Arial" panose="020B0604020202020204" pitchFamily="34" charset="0"/>
                <a:ea typeface="Times New Roman" panose="02020603050405020304" pitchFamily="18" charset="0"/>
                <a:cs typeface="Arial" panose="020B0604020202020204" pitchFamily="34" charset="0"/>
              </a:rPr>
              <a:t> 	a. The state of the roads and road signage</a:t>
            </a:r>
            <a:br>
              <a:rPr lang="en-GB" sz="3000">
                <a:effectLst/>
                <a:latin typeface="Arial" panose="020B0604020202020204" pitchFamily="34" charset="0"/>
                <a:ea typeface="Times New Roman" panose="02020603050405020304" pitchFamily="18" charset="0"/>
                <a:cs typeface="Arial" panose="020B0604020202020204" pitchFamily="34" charset="0"/>
              </a:rPr>
            </a:br>
            <a:r>
              <a:rPr lang="en-GB" sz="3000">
                <a:effectLst/>
                <a:latin typeface="Arial" panose="020B0604020202020204" pitchFamily="34" charset="0"/>
                <a:ea typeface="Times New Roman" panose="02020603050405020304" pitchFamily="18" charset="0"/>
                <a:cs typeface="Arial" panose="020B0604020202020204" pitchFamily="34" charset="0"/>
              </a:rPr>
              <a:t> 	b. Volume and weight of the traffic</a:t>
            </a:r>
            <a:br>
              <a:rPr lang="en-GB" sz="3000">
                <a:effectLst/>
                <a:latin typeface="Arial" panose="020B0604020202020204" pitchFamily="34" charset="0"/>
                <a:ea typeface="Times New Roman" panose="02020603050405020304" pitchFamily="18" charset="0"/>
                <a:cs typeface="Arial" panose="020B0604020202020204" pitchFamily="34" charset="0"/>
              </a:rPr>
            </a:br>
            <a:r>
              <a:rPr lang="en-GB" sz="3000">
                <a:effectLst/>
                <a:latin typeface="Arial" panose="020B0604020202020204" pitchFamily="34" charset="0"/>
                <a:ea typeface="Times New Roman" panose="02020603050405020304" pitchFamily="18" charset="0"/>
                <a:cs typeface="Arial" panose="020B0604020202020204" pitchFamily="34" charset="0"/>
              </a:rPr>
              <a:t> 	c. On street parking</a:t>
            </a:r>
            <a:br>
              <a:rPr lang="en-GB" sz="3000">
                <a:effectLst/>
                <a:latin typeface="Arial" panose="020B0604020202020204" pitchFamily="34" charset="0"/>
                <a:ea typeface="Times New Roman" panose="02020603050405020304" pitchFamily="18" charset="0"/>
                <a:cs typeface="Arial" panose="020B0604020202020204" pitchFamily="34" charset="0"/>
              </a:rPr>
            </a:br>
            <a:r>
              <a:rPr lang="en-GB" sz="3000">
                <a:effectLst/>
                <a:latin typeface="Arial" panose="020B0604020202020204" pitchFamily="34" charset="0"/>
                <a:ea typeface="Times New Roman" panose="02020603050405020304" pitchFamily="18" charset="0"/>
                <a:cs typeface="Arial" panose="020B0604020202020204" pitchFamily="34" charset="0"/>
              </a:rPr>
              <a:t> 	d. Flooding</a:t>
            </a:r>
            <a:br>
              <a:rPr lang="en-GB" sz="3000">
                <a:effectLst/>
                <a:latin typeface="Arial" panose="020B0604020202020204" pitchFamily="34" charset="0"/>
                <a:ea typeface="Times New Roman" panose="02020603050405020304" pitchFamily="18" charset="0"/>
                <a:cs typeface="Arial" panose="020B0604020202020204" pitchFamily="34" charset="0"/>
              </a:rPr>
            </a:br>
            <a:r>
              <a:rPr lang="en-GB" sz="3000">
                <a:effectLst/>
                <a:latin typeface="Arial" panose="020B0604020202020204" pitchFamily="34" charset="0"/>
                <a:ea typeface="Times New Roman" panose="02020603050405020304" pitchFamily="18" charset="0"/>
                <a:cs typeface="Arial" panose="020B0604020202020204" pitchFamily="34" charset="0"/>
              </a:rPr>
              <a:t> 	e. Speeding</a:t>
            </a:r>
            <a:br>
              <a:rPr lang="en-GB" sz="3000">
                <a:effectLst/>
                <a:latin typeface="Arial" panose="020B0604020202020204" pitchFamily="34" charset="0"/>
                <a:ea typeface="Times New Roman" panose="02020603050405020304" pitchFamily="18" charset="0"/>
                <a:cs typeface="Arial" panose="020B0604020202020204" pitchFamily="34" charset="0"/>
              </a:rPr>
            </a:br>
            <a:r>
              <a:rPr lang="en-GB" sz="3000">
                <a:effectLst/>
                <a:latin typeface="Arial" panose="020B0604020202020204" pitchFamily="34" charset="0"/>
                <a:ea typeface="Times New Roman" panose="02020603050405020304" pitchFamily="18" charset="0"/>
                <a:cs typeface="Arial" panose="020B0604020202020204" pitchFamily="34" charset="0"/>
              </a:rPr>
              <a:t> 	f.  Events and road closures</a:t>
            </a:r>
            <a:br>
              <a:rPr lang="en-GB" sz="3000">
                <a:effectLst/>
                <a:latin typeface="Arial" panose="020B0604020202020204" pitchFamily="34" charset="0"/>
                <a:ea typeface="Times New Roman" panose="02020603050405020304" pitchFamily="18" charset="0"/>
                <a:cs typeface="Arial" panose="020B0604020202020204" pitchFamily="34" charset="0"/>
              </a:rPr>
            </a:br>
            <a:r>
              <a:rPr lang="en-GB" sz="3000">
                <a:effectLst/>
                <a:latin typeface="Arial" panose="020B0604020202020204" pitchFamily="34" charset="0"/>
                <a:ea typeface="Times New Roman" panose="02020603050405020304" pitchFamily="18" charset="0"/>
                <a:cs typeface="Arial" panose="020B0604020202020204" pitchFamily="34" charset="0"/>
              </a:rPr>
              <a:t> 	g. Diversion of traffic during road closures</a:t>
            </a:r>
          </a:p>
        </p:txBody>
      </p:sp>
    </p:spTree>
    <p:extLst>
      <p:ext uri="{BB962C8B-B14F-4D97-AF65-F5344CB8AC3E}">
        <p14:creationId xmlns:p14="http://schemas.microsoft.com/office/powerpoint/2010/main" val="1915249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D17C43-3E7D-75AE-C3D4-B2F93F983925}"/>
              </a:ext>
            </a:extLst>
          </p:cNvPr>
          <p:cNvSpPr txBox="1"/>
          <p:nvPr/>
        </p:nvSpPr>
        <p:spPr>
          <a:xfrm>
            <a:off x="797719" y="520184"/>
            <a:ext cx="635793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009999"/>
                </a:solidFill>
                <a:effectLst/>
                <a:uLnTx/>
                <a:uFillTx/>
                <a:latin typeface="Calibri" panose="020F0502020204030204"/>
                <a:ea typeface="+mn-ea"/>
                <a:cs typeface="+mn-cs"/>
              </a:rPr>
              <a:t>Feedback from tables – Q and A</a:t>
            </a:r>
          </a:p>
        </p:txBody>
      </p:sp>
    </p:spTree>
    <p:extLst>
      <p:ext uri="{BB962C8B-B14F-4D97-AF65-F5344CB8AC3E}">
        <p14:creationId xmlns:p14="http://schemas.microsoft.com/office/powerpoint/2010/main" val="783440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9AF58F-957B-49BA-D6B9-AAF674D7F054}"/>
              </a:ext>
            </a:extLst>
          </p:cNvPr>
          <p:cNvSpPr txBox="1"/>
          <p:nvPr/>
        </p:nvSpPr>
        <p:spPr>
          <a:xfrm>
            <a:off x="797719" y="520184"/>
            <a:ext cx="635793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009999"/>
                </a:solidFill>
                <a:effectLst/>
                <a:uLnTx/>
                <a:uFillTx/>
                <a:latin typeface="Calibri" panose="020F0502020204030204"/>
                <a:ea typeface="+mn-ea"/>
                <a:cs typeface="+mn-cs"/>
              </a:rPr>
              <a:t>Dates for future Meetings</a:t>
            </a:r>
          </a:p>
        </p:txBody>
      </p:sp>
      <p:sp>
        <p:nvSpPr>
          <p:cNvPr id="4" name="TextBox 3">
            <a:extLst>
              <a:ext uri="{FF2B5EF4-FFF2-40B4-BE49-F238E27FC236}">
                <a16:creationId xmlns:a16="http://schemas.microsoft.com/office/drawing/2014/main" id="{5B1B83FC-45FA-96CA-FB5E-E3C6DDB1DB26}"/>
              </a:ext>
            </a:extLst>
          </p:cNvPr>
          <p:cNvSpPr txBox="1"/>
          <p:nvPr/>
        </p:nvSpPr>
        <p:spPr>
          <a:xfrm>
            <a:off x="1026459" y="1649506"/>
            <a:ext cx="10139082" cy="1323439"/>
          </a:xfrm>
          <a:prstGeom prst="rect">
            <a:avLst/>
          </a:prstGeom>
          <a:noFill/>
        </p:spPr>
        <p:txBody>
          <a:bodyPr wrap="square" rtlCol="0">
            <a:spAutoFit/>
          </a:bodyPr>
          <a:lstStyle/>
          <a:p>
            <a:r>
              <a:rPr lang="en-GB" sz="4000"/>
              <a:t>Wednesday 15</a:t>
            </a:r>
            <a:r>
              <a:rPr lang="en-GB" sz="4000" baseline="30000"/>
              <a:t>th</a:t>
            </a:r>
            <a:r>
              <a:rPr lang="en-GB" sz="4000"/>
              <a:t> November</a:t>
            </a:r>
          </a:p>
          <a:p>
            <a:r>
              <a:rPr lang="en-GB" sz="4000"/>
              <a:t>Thursday 18</a:t>
            </a:r>
            <a:r>
              <a:rPr lang="en-GB" sz="4000" baseline="30000"/>
              <a:t>th</a:t>
            </a:r>
            <a:r>
              <a:rPr lang="en-GB" sz="4000"/>
              <a:t> January</a:t>
            </a:r>
          </a:p>
        </p:txBody>
      </p:sp>
    </p:spTree>
    <p:extLst>
      <p:ext uri="{BB962C8B-B14F-4D97-AF65-F5344CB8AC3E}">
        <p14:creationId xmlns:p14="http://schemas.microsoft.com/office/powerpoint/2010/main" val="30510273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585D24649A0542A97B38EE673D99F4" ma:contentTypeVersion="14" ma:contentTypeDescription="Create a new document." ma:contentTypeScope="" ma:versionID="9b8cf17c3376a4210dba40eb32c524af">
  <xsd:schema xmlns:xsd="http://www.w3.org/2001/XMLSchema" xmlns:xs="http://www.w3.org/2001/XMLSchema" xmlns:p="http://schemas.microsoft.com/office/2006/metadata/properties" xmlns:ns2="ec6b7784-2589-476c-9af5-1547f45ecc94" xmlns:ns3="8e7376b6-5007-4f16-98bb-19f20285ed26" targetNamespace="http://schemas.microsoft.com/office/2006/metadata/properties" ma:root="true" ma:fieldsID="c685881d2ffd48901dbdbef92d0849d1" ns2:_="" ns3:_="">
    <xsd:import namespace="ec6b7784-2589-476c-9af5-1547f45ecc94"/>
    <xsd:import namespace="8e7376b6-5007-4f16-98bb-19f20285ed2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6b7784-2589-476c-9af5-1547f45ecc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7b6b569b-509a-467d-b105-d97728d3fc11"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7376b6-5007-4f16-98bb-19f20285ed26"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cd8f2011-4da1-4233-a331-9763a25612cb}" ma:internalName="TaxCatchAll" ma:showField="CatchAllData" ma:web="8e7376b6-5007-4f16-98bb-19f20285ed26">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7b6b569b-509a-467d-b105-d97728d3fc11" ContentTypeId="0x0101" PreviousValue="false" LastSyncTimeStamp="2018-02-02T11:34:11.213Z"/>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ec6b7784-2589-476c-9af5-1547f45ecc94">
      <Terms xmlns="http://schemas.microsoft.com/office/infopath/2007/PartnerControls"/>
    </lcf76f155ced4ddcb4097134ff3c332f>
    <TaxCatchAll xmlns="8e7376b6-5007-4f16-98bb-19f20285ed26" xsi:nil="true"/>
    <SharedWithUsers xmlns="8e7376b6-5007-4f16-98bb-19f20285ed26">
      <UserInfo>
        <DisplayName>LCN1</DisplayName>
        <AccountId>42</AccountId>
        <AccountType/>
      </UserInfo>
    </SharedWithUsers>
  </documentManagement>
</p:properties>
</file>

<file path=customXml/itemProps1.xml><?xml version="1.0" encoding="utf-8"?>
<ds:datastoreItem xmlns:ds="http://schemas.openxmlformats.org/officeDocument/2006/customXml" ds:itemID="{AEB385B4-E150-4749-9C59-1B140A53BA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6b7784-2589-476c-9af5-1547f45ecc94"/>
    <ds:schemaRef ds:uri="8e7376b6-5007-4f16-98bb-19f20285ed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1B7845-E1BF-4C05-9998-47030DEB701C}">
  <ds:schemaRefs>
    <ds:schemaRef ds:uri="Microsoft.SharePoint.Taxonomy.ContentTypeSync"/>
  </ds:schemaRefs>
</ds:datastoreItem>
</file>

<file path=customXml/itemProps3.xml><?xml version="1.0" encoding="utf-8"?>
<ds:datastoreItem xmlns:ds="http://schemas.openxmlformats.org/officeDocument/2006/customXml" ds:itemID="{432F2DEC-70E3-4503-8ABB-32A1DF031469}">
  <ds:schemaRefs>
    <ds:schemaRef ds:uri="http://schemas.microsoft.com/sharepoint/v3/contenttype/forms"/>
  </ds:schemaRefs>
</ds:datastoreItem>
</file>

<file path=customXml/itemProps4.xml><?xml version="1.0" encoding="utf-8"?>
<ds:datastoreItem xmlns:ds="http://schemas.openxmlformats.org/officeDocument/2006/customXml" ds:itemID="{53E5FFF4-AF6E-4C3C-9482-3B63B4AB4D25}">
  <ds:schemaRefs>
    <ds:schemaRef ds:uri="http://schemas.microsoft.com/office/2006/documentManagement/types"/>
    <ds:schemaRef ds:uri="http://purl.org/dc/elements/1.1/"/>
    <ds:schemaRef ds:uri="http://schemas.microsoft.com/office/infopath/2007/PartnerControls"/>
    <ds:schemaRef ds:uri="8e7376b6-5007-4f16-98bb-19f20285ed26"/>
    <ds:schemaRef ds:uri="http://www.w3.org/XML/1998/namespace"/>
    <ds:schemaRef ds:uri="http://schemas.microsoft.com/office/2006/metadata/properties"/>
    <ds:schemaRef ds:uri="ec6b7784-2589-476c-9af5-1547f45ecc94"/>
    <ds:schemaRef ds:uri="http://schemas.openxmlformats.org/package/2006/metadata/core-properties"/>
    <ds:schemaRef ds:uri="http://purl.org/dc/dcmitype/"/>
    <ds:schemaRef ds:uri="http://purl.org/dc/terms/"/>
  </ds:schemaRefs>
</ds:datastoreItem>
</file>

<file path=docMetadata/LabelInfo.xml><?xml version="1.0" encoding="utf-8"?>
<clbl:labelList xmlns:clbl="http://schemas.microsoft.com/office/2020/mipLabelMetadata">
  <clbl:label id="{7d396678-c698-4451-b9ab-bac3c3310917}" enabled="1" method="Privileged" siteId="{b524f606-f77a-4aa2-8da2-fe70343b0cce}" removed="0"/>
</clbl:labelList>
</file>

<file path=docProps/app.xml><?xml version="1.0" encoding="utf-8"?>
<Properties xmlns="http://schemas.openxmlformats.org/officeDocument/2006/extended-properties" xmlns:vt="http://schemas.openxmlformats.org/officeDocument/2006/docPropsVTypes">
  <TotalTime>0</TotalTime>
  <Words>363</Words>
  <Application>Microsoft Office PowerPoint</Application>
  <PresentationFormat>Widescreen</PresentationFormat>
  <Paragraphs>35</Paragraphs>
  <Slides>7</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Arial</vt:lpstr>
      <vt:lpstr>Calibri</vt:lpstr>
      <vt:lpstr>Calibri Light</vt:lpstr>
      <vt:lpstr>Microsoft Tai Le</vt:lpstr>
      <vt:lpstr>Roboto</vt:lpstr>
      <vt:lpstr>Roboto Bold</vt:lpstr>
      <vt:lpstr>Office Theme</vt:lpstr>
      <vt:lpstr>1_Office Theme</vt:lpstr>
      <vt:lpstr>Your Local Community Network</vt:lpstr>
      <vt:lpstr>Agenda</vt:lpstr>
      <vt:lpstr>Highlights and themes from last meeting</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Local Community Network</dc:title>
  <dc:creator>Kate Hellard</dc:creator>
  <cp:lastModifiedBy>Emily Window</cp:lastModifiedBy>
  <cp:revision>2</cp:revision>
  <dcterms:created xsi:type="dcterms:W3CDTF">2023-09-04T16:03:52Z</dcterms:created>
  <dcterms:modified xsi:type="dcterms:W3CDTF">2023-10-06T09:30:08Z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0x01010032585D24649A0542A97B38EE673D99F4</vt:lpwstr>
  </property>
  <property fmtid="{D5CDD505-2E9C-101B-9397-08002B2CF9AE}" pid="3" name="MediaServiceImageTags">
    <vt:lpwstr/>
  </property>
</Properties>
</file>