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6"/>
  </p:notesMasterIdLst>
  <p:sldIdLst>
    <p:sldId id="257" r:id="rId2"/>
    <p:sldId id="296" r:id="rId3"/>
    <p:sldId id="283" r:id="rId4"/>
    <p:sldId id="284" r:id="rId5"/>
    <p:sldId id="292" r:id="rId6"/>
    <p:sldId id="285" r:id="rId7"/>
    <p:sldId id="286" r:id="rId8"/>
    <p:sldId id="287" r:id="rId9"/>
    <p:sldId id="293" r:id="rId10"/>
    <p:sldId id="288" r:id="rId11"/>
    <p:sldId id="289" r:id="rId12"/>
    <p:sldId id="294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98" autoAdjust="0"/>
  </p:normalViewPr>
  <p:slideViewPr>
    <p:cSldViewPr snapToGrid="0">
      <p:cViewPr>
        <p:scale>
          <a:sx n="67" d="100"/>
          <a:sy n="67" d="100"/>
        </p:scale>
        <p:origin x="227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5A326-6588-44C3-B8D3-9D01222F3B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8FF12B-204F-49DB-973D-5160E969AE18}">
      <dgm:prSet/>
      <dgm:spPr/>
      <dgm:t>
        <a:bodyPr/>
        <a:lstStyle/>
        <a:p>
          <a:pPr algn="ctr"/>
          <a:r>
            <a:rPr lang="en-US" b="1" i="0" dirty="0"/>
            <a:t>"Through others, we become ourselves."</a:t>
          </a:r>
          <a:endParaRPr lang="en-US" b="1" dirty="0"/>
        </a:p>
      </dgm:t>
    </dgm:pt>
    <dgm:pt modelId="{802A7A66-3700-4592-8D12-58CE50B00097}" type="parTrans" cxnId="{ECBE094C-ED9B-48A0-9246-E16B178E4E2E}">
      <dgm:prSet/>
      <dgm:spPr/>
      <dgm:t>
        <a:bodyPr/>
        <a:lstStyle/>
        <a:p>
          <a:endParaRPr lang="en-US"/>
        </a:p>
      </dgm:t>
    </dgm:pt>
    <dgm:pt modelId="{13422478-6FB2-4F62-A773-2F9AE9E46511}" type="sibTrans" cxnId="{ECBE094C-ED9B-48A0-9246-E16B178E4E2E}">
      <dgm:prSet/>
      <dgm:spPr/>
      <dgm:t>
        <a:bodyPr/>
        <a:lstStyle/>
        <a:p>
          <a:endParaRPr lang="en-US"/>
        </a:p>
      </dgm:t>
    </dgm:pt>
    <dgm:pt modelId="{E2EC92D0-F896-4D05-BC6F-83DC9A4EE862}">
      <dgm:prSet/>
      <dgm:spPr/>
      <dgm:t>
        <a:bodyPr/>
        <a:lstStyle/>
        <a:p>
          <a:pPr algn="ctr"/>
          <a:r>
            <a:rPr lang="en-US" b="1" i="0" dirty="0"/>
            <a:t>"What a child can do with assistance today, they will be able to do by themselves tomorrow."</a:t>
          </a:r>
          <a:endParaRPr lang="en-US" b="1" dirty="0"/>
        </a:p>
      </dgm:t>
    </dgm:pt>
    <dgm:pt modelId="{B6A55E87-3F81-4E02-8DA0-C1D4ABB6360C}" type="parTrans" cxnId="{EB45DEB0-C480-4A46-8C07-FD7027E8E958}">
      <dgm:prSet/>
      <dgm:spPr/>
      <dgm:t>
        <a:bodyPr/>
        <a:lstStyle/>
        <a:p>
          <a:endParaRPr lang="en-US"/>
        </a:p>
      </dgm:t>
    </dgm:pt>
    <dgm:pt modelId="{89CD1098-B955-4C83-A9B0-7AF8401859CF}" type="sibTrans" cxnId="{EB45DEB0-C480-4A46-8C07-FD7027E8E958}">
      <dgm:prSet/>
      <dgm:spPr/>
      <dgm:t>
        <a:bodyPr/>
        <a:lstStyle/>
        <a:p>
          <a:endParaRPr lang="en-US"/>
        </a:p>
      </dgm:t>
    </dgm:pt>
    <dgm:pt modelId="{4148F60F-8084-4D18-90ED-30DE4E20C0DC}">
      <dgm:prSet/>
      <dgm:spPr/>
      <dgm:t>
        <a:bodyPr/>
        <a:lstStyle/>
        <a:p>
          <a:pPr algn="ctr"/>
          <a:r>
            <a:rPr lang="en-US" b="1" i="0" dirty="0"/>
            <a:t>"Play is the leading source of development, as it is a self-initiated, active, and dynamic process.“</a:t>
          </a:r>
          <a:br>
            <a:rPr lang="en-US" b="1" i="0" dirty="0"/>
          </a:br>
          <a:endParaRPr lang="en-US" b="1" dirty="0"/>
        </a:p>
      </dgm:t>
    </dgm:pt>
    <dgm:pt modelId="{39FDF2A0-01CE-4210-9DCE-46AC1E5CF026}" type="parTrans" cxnId="{99BEB03A-B03D-42BB-8D4A-4F5C07A2909B}">
      <dgm:prSet/>
      <dgm:spPr/>
      <dgm:t>
        <a:bodyPr/>
        <a:lstStyle/>
        <a:p>
          <a:endParaRPr lang="en-US"/>
        </a:p>
      </dgm:t>
    </dgm:pt>
    <dgm:pt modelId="{271FA605-07A8-4182-801C-663A9D533713}" type="sibTrans" cxnId="{99BEB03A-B03D-42BB-8D4A-4F5C07A2909B}">
      <dgm:prSet/>
      <dgm:spPr/>
      <dgm:t>
        <a:bodyPr/>
        <a:lstStyle/>
        <a:p>
          <a:endParaRPr lang="en-US"/>
        </a:p>
      </dgm:t>
    </dgm:pt>
    <dgm:pt modelId="{AD1AF3C0-DC07-4C70-A524-164D0F91ED53}" type="pres">
      <dgm:prSet presAssocID="{1925A326-6588-44C3-B8D3-9D01222F3B64}" presName="linear" presStyleCnt="0">
        <dgm:presLayoutVars>
          <dgm:animLvl val="lvl"/>
          <dgm:resizeHandles val="exact"/>
        </dgm:presLayoutVars>
      </dgm:prSet>
      <dgm:spPr/>
    </dgm:pt>
    <dgm:pt modelId="{3DAB7B8C-009C-444A-8E23-9F4778CCB6C4}" type="pres">
      <dgm:prSet presAssocID="{768FF12B-204F-49DB-973D-5160E969AE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11C97E-C0FB-418F-9C62-5B99E3BFF92C}" type="pres">
      <dgm:prSet presAssocID="{13422478-6FB2-4F62-A773-2F9AE9E46511}" presName="spacer" presStyleCnt="0"/>
      <dgm:spPr/>
    </dgm:pt>
    <dgm:pt modelId="{58622947-2D9D-4984-B927-9272659A6297}" type="pres">
      <dgm:prSet presAssocID="{E2EC92D0-F896-4D05-BC6F-83DC9A4EE8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471CBC-3B31-4555-A684-69232982B53F}" type="pres">
      <dgm:prSet presAssocID="{89CD1098-B955-4C83-A9B0-7AF8401859CF}" presName="spacer" presStyleCnt="0"/>
      <dgm:spPr/>
    </dgm:pt>
    <dgm:pt modelId="{9A360548-6C1A-41CB-9718-77335C84D66B}" type="pres">
      <dgm:prSet presAssocID="{4148F60F-8084-4D18-90ED-30DE4E20C0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BEB03A-B03D-42BB-8D4A-4F5C07A2909B}" srcId="{1925A326-6588-44C3-B8D3-9D01222F3B64}" destId="{4148F60F-8084-4D18-90ED-30DE4E20C0DC}" srcOrd="2" destOrd="0" parTransId="{39FDF2A0-01CE-4210-9DCE-46AC1E5CF026}" sibTransId="{271FA605-07A8-4182-801C-663A9D533713}"/>
    <dgm:cxn modelId="{ECBE094C-ED9B-48A0-9246-E16B178E4E2E}" srcId="{1925A326-6588-44C3-B8D3-9D01222F3B64}" destId="{768FF12B-204F-49DB-973D-5160E969AE18}" srcOrd="0" destOrd="0" parTransId="{802A7A66-3700-4592-8D12-58CE50B00097}" sibTransId="{13422478-6FB2-4F62-A773-2F9AE9E46511}"/>
    <dgm:cxn modelId="{2119B085-73CC-40B9-9B2A-F5463A0F4C44}" type="presOf" srcId="{E2EC92D0-F896-4D05-BC6F-83DC9A4EE862}" destId="{58622947-2D9D-4984-B927-9272659A6297}" srcOrd="0" destOrd="0" presId="urn:microsoft.com/office/officeart/2005/8/layout/vList2"/>
    <dgm:cxn modelId="{6F2ABEA4-2B6C-4C25-89C4-A7B56D185232}" type="presOf" srcId="{1925A326-6588-44C3-B8D3-9D01222F3B64}" destId="{AD1AF3C0-DC07-4C70-A524-164D0F91ED53}" srcOrd="0" destOrd="0" presId="urn:microsoft.com/office/officeart/2005/8/layout/vList2"/>
    <dgm:cxn modelId="{EB45DEB0-C480-4A46-8C07-FD7027E8E958}" srcId="{1925A326-6588-44C3-B8D3-9D01222F3B64}" destId="{E2EC92D0-F896-4D05-BC6F-83DC9A4EE862}" srcOrd="1" destOrd="0" parTransId="{B6A55E87-3F81-4E02-8DA0-C1D4ABB6360C}" sibTransId="{89CD1098-B955-4C83-A9B0-7AF8401859CF}"/>
    <dgm:cxn modelId="{92DDF1B1-8527-4FB0-82C4-2B4D85244989}" type="presOf" srcId="{4148F60F-8084-4D18-90ED-30DE4E20C0DC}" destId="{9A360548-6C1A-41CB-9718-77335C84D66B}" srcOrd="0" destOrd="0" presId="urn:microsoft.com/office/officeart/2005/8/layout/vList2"/>
    <dgm:cxn modelId="{472BA9CB-CE46-434E-BC32-237960CA0E9D}" type="presOf" srcId="{768FF12B-204F-49DB-973D-5160E969AE18}" destId="{3DAB7B8C-009C-444A-8E23-9F4778CCB6C4}" srcOrd="0" destOrd="0" presId="urn:microsoft.com/office/officeart/2005/8/layout/vList2"/>
    <dgm:cxn modelId="{E2BF5483-0F31-42B7-AAC9-D338E2C358FA}" type="presParOf" srcId="{AD1AF3C0-DC07-4C70-A524-164D0F91ED53}" destId="{3DAB7B8C-009C-444A-8E23-9F4778CCB6C4}" srcOrd="0" destOrd="0" presId="urn:microsoft.com/office/officeart/2005/8/layout/vList2"/>
    <dgm:cxn modelId="{B9917D9E-A96F-428C-A47F-DCAA77AB9520}" type="presParOf" srcId="{AD1AF3C0-DC07-4C70-A524-164D0F91ED53}" destId="{2E11C97E-C0FB-418F-9C62-5B99E3BFF92C}" srcOrd="1" destOrd="0" presId="urn:microsoft.com/office/officeart/2005/8/layout/vList2"/>
    <dgm:cxn modelId="{3E18B902-5E6B-4CE7-B680-9558BBAD5610}" type="presParOf" srcId="{AD1AF3C0-DC07-4C70-A524-164D0F91ED53}" destId="{58622947-2D9D-4984-B927-9272659A6297}" srcOrd="2" destOrd="0" presId="urn:microsoft.com/office/officeart/2005/8/layout/vList2"/>
    <dgm:cxn modelId="{DDB6B4BE-BEEA-486A-9AE6-4DE416875936}" type="presParOf" srcId="{AD1AF3C0-DC07-4C70-A524-164D0F91ED53}" destId="{CE471CBC-3B31-4555-A684-69232982B53F}" srcOrd="3" destOrd="0" presId="urn:microsoft.com/office/officeart/2005/8/layout/vList2"/>
    <dgm:cxn modelId="{54EC3585-AF36-488B-BBC1-2BAB38B95E32}" type="presParOf" srcId="{AD1AF3C0-DC07-4C70-A524-164D0F91ED53}" destId="{9A360548-6C1A-41CB-9718-77335C84D6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C9511-5531-462D-B99B-8AFD5215B2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CC56D5-23C9-4A6B-825F-476FE8F07D6F}">
      <dgm:prSet/>
      <dgm:spPr/>
      <dgm:t>
        <a:bodyPr/>
        <a:lstStyle/>
        <a:p>
          <a:r>
            <a:rPr lang="en-US"/>
            <a:t>Early Life</a:t>
          </a:r>
        </a:p>
      </dgm:t>
    </dgm:pt>
    <dgm:pt modelId="{6232501F-F841-45CF-9572-4004D97B3978}" type="parTrans" cxnId="{F2070A87-AFBF-41B3-B49A-3D505A085D93}">
      <dgm:prSet/>
      <dgm:spPr/>
      <dgm:t>
        <a:bodyPr/>
        <a:lstStyle/>
        <a:p>
          <a:endParaRPr lang="en-US"/>
        </a:p>
      </dgm:t>
    </dgm:pt>
    <dgm:pt modelId="{86CB56B1-EFF8-407D-BE68-328C86869E8E}" type="sibTrans" cxnId="{F2070A87-AFBF-41B3-B49A-3D505A085D93}">
      <dgm:prSet/>
      <dgm:spPr/>
      <dgm:t>
        <a:bodyPr/>
        <a:lstStyle/>
        <a:p>
          <a:endParaRPr lang="en-US"/>
        </a:p>
      </dgm:t>
    </dgm:pt>
    <dgm:pt modelId="{D111CCE9-45D8-49BB-A1A3-131AAB954F58}">
      <dgm:prSet/>
      <dgm:spPr/>
      <dgm:t>
        <a:bodyPr/>
        <a:lstStyle/>
        <a:p>
          <a:r>
            <a:rPr lang="en-US"/>
            <a:t>Academic Pursuits</a:t>
          </a:r>
        </a:p>
      </dgm:t>
    </dgm:pt>
    <dgm:pt modelId="{F0349F35-38CA-4671-84A1-BBB19F9216F0}" type="parTrans" cxnId="{BB27714A-271C-45CD-89F3-C9667DF347FD}">
      <dgm:prSet/>
      <dgm:spPr/>
      <dgm:t>
        <a:bodyPr/>
        <a:lstStyle/>
        <a:p>
          <a:endParaRPr lang="en-US"/>
        </a:p>
      </dgm:t>
    </dgm:pt>
    <dgm:pt modelId="{5885EEA6-DA2C-4080-9936-17D2684643A6}" type="sibTrans" cxnId="{BB27714A-271C-45CD-89F3-C9667DF347FD}">
      <dgm:prSet/>
      <dgm:spPr/>
      <dgm:t>
        <a:bodyPr/>
        <a:lstStyle/>
        <a:p>
          <a:endParaRPr lang="en-US"/>
        </a:p>
      </dgm:t>
    </dgm:pt>
    <dgm:pt modelId="{AAD2EC1D-B238-4EFD-9309-0574EE36912F}">
      <dgm:prSet/>
      <dgm:spPr/>
      <dgm:t>
        <a:bodyPr/>
        <a:lstStyle/>
        <a:p>
          <a:r>
            <a:rPr lang="en-US"/>
            <a:t>Research and Contributions</a:t>
          </a:r>
        </a:p>
      </dgm:t>
    </dgm:pt>
    <dgm:pt modelId="{4DB21526-5432-43A0-8C34-5A0A9CB02A42}" type="parTrans" cxnId="{0F80219D-51C5-4196-98DB-0A7654BD99EF}">
      <dgm:prSet/>
      <dgm:spPr/>
      <dgm:t>
        <a:bodyPr/>
        <a:lstStyle/>
        <a:p>
          <a:endParaRPr lang="en-US"/>
        </a:p>
      </dgm:t>
    </dgm:pt>
    <dgm:pt modelId="{C907E915-B0A6-4C61-B659-C00EB71F10FE}" type="sibTrans" cxnId="{0F80219D-51C5-4196-98DB-0A7654BD99EF}">
      <dgm:prSet/>
      <dgm:spPr/>
      <dgm:t>
        <a:bodyPr/>
        <a:lstStyle/>
        <a:p>
          <a:endParaRPr lang="en-US"/>
        </a:p>
      </dgm:t>
    </dgm:pt>
    <dgm:pt modelId="{1BF666E7-5A5D-4C85-8151-06F2CC8AE651}">
      <dgm:prSet/>
      <dgm:spPr/>
      <dgm:t>
        <a:bodyPr/>
        <a:lstStyle/>
        <a:p>
          <a:r>
            <a:rPr lang="en-US"/>
            <a:t>Legacy</a:t>
          </a:r>
        </a:p>
      </dgm:t>
    </dgm:pt>
    <dgm:pt modelId="{1873B238-FCAB-4CBF-A8D5-7F04DA7FF8C9}" type="parTrans" cxnId="{6B5D8627-F41A-46D3-991C-05C8FD4FF9BD}">
      <dgm:prSet/>
      <dgm:spPr/>
      <dgm:t>
        <a:bodyPr/>
        <a:lstStyle/>
        <a:p>
          <a:endParaRPr lang="en-US"/>
        </a:p>
      </dgm:t>
    </dgm:pt>
    <dgm:pt modelId="{B1E9AB00-FCB9-427F-ACB0-099CC6A98E24}" type="sibTrans" cxnId="{6B5D8627-F41A-46D3-991C-05C8FD4FF9BD}">
      <dgm:prSet/>
      <dgm:spPr/>
      <dgm:t>
        <a:bodyPr/>
        <a:lstStyle/>
        <a:p>
          <a:endParaRPr lang="en-US"/>
        </a:p>
      </dgm:t>
    </dgm:pt>
    <dgm:pt modelId="{4002A26E-3C8D-43FF-9FAF-9AA91877609E}">
      <dgm:prSet/>
      <dgm:spPr/>
      <dgm:t>
        <a:bodyPr/>
        <a:lstStyle/>
        <a:p>
          <a:r>
            <a:rPr lang="en-US"/>
            <a:t>Relevance to Christian Education</a:t>
          </a:r>
        </a:p>
      </dgm:t>
    </dgm:pt>
    <dgm:pt modelId="{0A6C8F79-0D9D-4704-859C-508C4F2E8715}" type="parTrans" cxnId="{094D82B3-38CF-4885-AFBD-52E5C7E620B3}">
      <dgm:prSet/>
      <dgm:spPr/>
      <dgm:t>
        <a:bodyPr/>
        <a:lstStyle/>
        <a:p>
          <a:endParaRPr lang="en-US"/>
        </a:p>
      </dgm:t>
    </dgm:pt>
    <dgm:pt modelId="{18DD20AF-2ECE-44AE-847D-311C9750903B}" type="sibTrans" cxnId="{094D82B3-38CF-4885-AFBD-52E5C7E620B3}">
      <dgm:prSet/>
      <dgm:spPr/>
      <dgm:t>
        <a:bodyPr/>
        <a:lstStyle/>
        <a:p>
          <a:endParaRPr lang="en-US"/>
        </a:p>
      </dgm:t>
    </dgm:pt>
    <dgm:pt modelId="{6A7FF681-AA7B-4752-8245-7874D9E5F2E5}" type="pres">
      <dgm:prSet presAssocID="{FF2C9511-5531-462D-B99B-8AFD5215B223}" presName="vert0" presStyleCnt="0">
        <dgm:presLayoutVars>
          <dgm:dir/>
          <dgm:animOne val="branch"/>
          <dgm:animLvl val="lvl"/>
        </dgm:presLayoutVars>
      </dgm:prSet>
      <dgm:spPr/>
    </dgm:pt>
    <dgm:pt modelId="{7676D7EC-75FF-4F98-B418-F1D461B4DC53}" type="pres">
      <dgm:prSet presAssocID="{4FCC56D5-23C9-4A6B-825F-476FE8F07D6F}" presName="thickLine" presStyleLbl="alignNode1" presStyleIdx="0" presStyleCnt="5"/>
      <dgm:spPr/>
    </dgm:pt>
    <dgm:pt modelId="{439A177A-0840-4901-888D-8A37ADC0E089}" type="pres">
      <dgm:prSet presAssocID="{4FCC56D5-23C9-4A6B-825F-476FE8F07D6F}" presName="horz1" presStyleCnt="0"/>
      <dgm:spPr/>
    </dgm:pt>
    <dgm:pt modelId="{DE899946-973E-44F1-B18B-5D32326212C0}" type="pres">
      <dgm:prSet presAssocID="{4FCC56D5-23C9-4A6B-825F-476FE8F07D6F}" presName="tx1" presStyleLbl="revTx" presStyleIdx="0" presStyleCnt="5"/>
      <dgm:spPr/>
    </dgm:pt>
    <dgm:pt modelId="{25AD3236-51C8-4D25-9205-3B90CF953B31}" type="pres">
      <dgm:prSet presAssocID="{4FCC56D5-23C9-4A6B-825F-476FE8F07D6F}" presName="vert1" presStyleCnt="0"/>
      <dgm:spPr/>
    </dgm:pt>
    <dgm:pt modelId="{B9C4D57F-6DC9-45BB-B878-3070A51A3B52}" type="pres">
      <dgm:prSet presAssocID="{D111CCE9-45D8-49BB-A1A3-131AAB954F58}" presName="thickLine" presStyleLbl="alignNode1" presStyleIdx="1" presStyleCnt="5"/>
      <dgm:spPr/>
    </dgm:pt>
    <dgm:pt modelId="{506117CD-DA6F-460D-B70C-8161012E8DB5}" type="pres">
      <dgm:prSet presAssocID="{D111CCE9-45D8-49BB-A1A3-131AAB954F58}" presName="horz1" presStyleCnt="0"/>
      <dgm:spPr/>
    </dgm:pt>
    <dgm:pt modelId="{057A9E32-08A2-45CF-A002-2968065F5B2E}" type="pres">
      <dgm:prSet presAssocID="{D111CCE9-45D8-49BB-A1A3-131AAB954F58}" presName="tx1" presStyleLbl="revTx" presStyleIdx="1" presStyleCnt="5"/>
      <dgm:spPr/>
    </dgm:pt>
    <dgm:pt modelId="{1B0644B0-37CC-421D-B2B9-C75864DEC14E}" type="pres">
      <dgm:prSet presAssocID="{D111CCE9-45D8-49BB-A1A3-131AAB954F58}" presName="vert1" presStyleCnt="0"/>
      <dgm:spPr/>
    </dgm:pt>
    <dgm:pt modelId="{8E5E66E0-96DF-4E99-9592-2F741912AE54}" type="pres">
      <dgm:prSet presAssocID="{AAD2EC1D-B238-4EFD-9309-0574EE36912F}" presName="thickLine" presStyleLbl="alignNode1" presStyleIdx="2" presStyleCnt="5"/>
      <dgm:spPr/>
    </dgm:pt>
    <dgm:pt modelId="{BC55EB02-3878-4A73-8DEC-AB33F99FFE07}" type="pres">
      <dgm:prSet presAssocID="{AAD2EC1D-B238-4EFD-9309-0574EE36912F}" presName="horz1" presStyleCnt="0"/>
      <dgm:spPr/>
    </dgm:pt>
    <dgm:pt modelId="{61098A5E-3EE0-4605-BFEE-B76B5A8745DD}" type="pres">
      <dgm:prSet presAssocID="{AAD2EC1D-B238-4EFD-9309-0574EE36912F}" presName="tx1" presStyleLbl="revTx" presStyleIdx="2" presStyleCnt="5"/>
      <dgm:spPr/>
    </dgm:pt>
    <dgm:pt modelId="{FFF11AF7-7442-4856-A2CD-62A27878BD9B}" type="pres">
      <dgm:prSet presAssocID="{AAD2EC1D-B238-4EFD-9309-0574EE36912F}" presName="vert1" presStyleCnt="0"/>
      <dgm:spPr/>
    </dgm:pt>
    <dgm:pt modelId="{689C8704-63F9-41C3-AB09-272D20716F96}" type="pres">
      <dgm:prSet presAssocID="{1BF666E7-5A5D-4C85-8151-06F2CC8AE651}" presName="thickLine" presStyleLbl="alignNode1" presStyleIdx="3" presStyleCnt="5"/>
      <dgm:spPr/>
    </dgm:pt>
    <dgm:pt modelId="{2CA8427B-C2F5-4E8F-A4B6-1E8C6CE2829B}" type="pres">
      <dgm:prSet presAssocID="{1BF666E7-5A5D-4C85-8151-06F2CC8AE651}" presName="horz1" presStyleCnt="0"/>
      <dgm:spPr/>
    </dgm:pt>
    <dgm:pt modelId="{7107EA6A-30A2-4B9A-8ADE-2B5CFD9A1D57}" type="pres">
      <dgm:prSet presAssocID="{1BF666E7-5A5D-4C85-8151-06F2CC8AE651}" presName="tx1" presStyleLbl="revTx" presStyleIdx="3" presStyleCnt="5"/>
      <dgm:spPr/>
    </dgm:pt>
    <dgm:pt modelId="{5B91EAEF-D883-4D0B-89EE-A3B922FDE6AC}" type="pres">
      <dgm:prSet presAssocID="{1BF666E7-5A5D-4C85-8151-06F2CC8AE651}" presName="vert1" presStyleCnt="0"/>
      <dgm:spPr/>
    </dgm:pt>
    <dgm:pt modelId="{40F6421B-4F80-4622-8158-68480D454EF5}" type="pres">
      <dgm:prSet presAssocID="{4002A26E-3C8D-43FF-9FAF-9AA91877609E}" presName="thickLine" presStyleLbl="alignNode1" presStyleIdx="4" presStyleCnt="5"/>
      <dgm:spPr/>
    </dgm:pt>
    <dgm:pt modelId="{7F0D20AE-DAF3-4AD6-9B72-F043B085B9FB}" type="pres">
      <dgm:prSet presAssocID="{4002A26E-3C8D-43FF-9FAF-9AA91877609E}" presName="horz1" presStyleCnt="0"/>
      <dgm:spPr/>
    </dgm:pt>
    <dgm:pt modelId="{FAE89707-46C3-4CB6-93FB-2A2030E11A88}" type="pres">
      <dgm:prSet presAssocID="{4002A26E-3C8D-43FF-9FAF-9AA91877609E}" presName="tx1" presStyleLbl="revTx" presStyleIdx="4" presStyleCnt="5"/>
      <dgm:spPr/>
    </dgm:pt>
    <dgm:pt modelId="{EF3E5762-0A73-4DAA-B432-67647CF19FD4}" type="pres">
      <dgm:prSet presAssocID="{4002A26E-3C8D-43FF-9FAF-9AA91877609E}" presName="vert1" presStyleCnt="0"/>
      <dgm:spPr/>
    </dgm:pt>
  </dgm:ptLst>
  <dgm:cxnLst>
    <dgm:cxn modelId="{D21E0C11-4E60-465B-9794-27A3455D6C0B}" type="presOf" srcId="{4002A26E-3C8D-43FF-9FAF-9AA91877609E}" destId="{FAE89707-46C3-4CB6-93FB-2A2030E11A88}" srcOrd="0" destOrd="0" presId="urn:microsoft.com/office/officeart/2008/layout/LinedList"/>
    <dgm:cxn modelId="{6B5D8627-F41A-46D3-991C-05C8FD4FF9BD}" srcId="{FF2C9511-5531-462D-B99B-8AFD5215B223}" destId="{1BF666E7-5A5D-4C85-8151-06F2CC8AE651}" srcOrd="3" destOrd="0" parTransId="{1873B238-FCAB-4CBF-A8D5-7F04DA7FF8C9}" sibTransId="{B1E9AB00-FCB9-427F-ACB0-099CC6A98E24}"/>
    <dgm:cxn modelId="{BB27714A-271C-45CD-89F3-C9667DF347FD}" srcId="{FF2C9511-5531-462D-B99B-8AFD5215B223}" destId="{D111CCE9-45D8-49BB-A1A3-131AAB954F58}" srcOrd="1" destOrd="0" parTransId="{F0349F35-38CA-4671-84A1-BBB19F9216F0}" sibTransId="{5885EEA6-DA2C-4080-9936-17D2684643A6}"/>
    <dgm:cxn modelId="{76274381-6E73-46D0-843C-D053AE4E4027}" type="presOf" srcId="{4FCC56D5-23C9-4A6B-825F-476FE8F07D6F}" destId="{DE899946-973E-44F1-B18B-5D32326212C0}" srcOrd="0" destOrd="0" presId="urn:microsoft.com/office/officeart/2008/layout/LinedList"/>
    <dgm:cxn modelId="{F2070A87-AFBF-41B3-B49A-3D505A085D93}" srcId="{FF2C9511-5531-462D-B99B-8AFD5215B223}" destId="{4FCC56D5-23C9-4A6B-825F-476FE8F07D6F}" srcOrd="0" destOrd="0" parTransId="{6232501F-F841-45CF-9572-4004D97B3978}" sibTransId="{86CB56B1-EFF8-407D-BE68-328C86869E8E}"/>
    <dgm:cxn modelId="{0F80219D-51C5-4196-98DB-0A7654BD99EF}" srcId="{FF2C9511-5531-462D-B99B-8AFD5215B223}" destId="{AAD2EC1D-B238-4EFD-9309-0574EE36912F}" srcOrd="2" destOrd="0" parTransId="{4DB21526-5432-43A0-8C34-5A0A9CB02A42}" sibTransId="{C907E915-B0A6-4C61-B659-C00EB71F10FE}"/>
    <dgm:cxn modelId="{79436DA1-0462-4719-BA85-449F92E63F02}" type="presOf" srcId="{FF2C9511-5531-462D-B99B-8AFD5215B223}" destId="{6A7FF681-AA7B-4752-8245-7874D9E5F2E5}" srcOrd="0" destOrd="0" presId="urn:microsoft.com/office/officeart/2008/layout/LinedList"/>
    <dgm:cxn modelId="{3F5D24A8-B6F5-4A27-90F9-170730BC6EDA}" type="presOf" srcId="{D111CCE9-45D8-49BB-A1A3-131AAB954F58}" destId="{057A9E32-08A2-45CF-A002-2968065F5B2E}" srcOrd="0" destOrd="0" presId="urn:microsoft.com/office/officeart/2008/layout/LinedList"/>
    <dgm:cxn modelId="{094D82B3-38CF-4885-AFBD-52E5C7E620B3}" srcId="{FF2C9511-5531-462D-B99B-8AFD5215B223}" destId="{4002A26E-3C8D-43FF-9FAF-9AA91877609E}" srcOrd="4" destOrd="0" parTransId="{0A6C8F79-0D9D-4704-859C-508C4F2E8715}" sibTransId="{18DD20AF-2ECE-44AE-847D-311C9750903B}"/>
    <dgm:cxn modelId="{9431A6D1-A7AC-4499-AB1A-72796102CE43}" type="presOf" srcId="{1BF666E7-5A5D-4C85-8151-06F2CC8AE651}" destId="{7107EA6A-30A2-4B9A-8ADE-2B5CFD9A1D57}" srcOrd="0" destOrd="0" presId="urn:microsoft.com/office/officeart/2008/layout/LinedList"/>
    <dgm:cxn modelId="{E778D1F2-1FE9-406E-8F9A-A05CA7BA0274}" type="presOf" srcId="{AAD2EC1D-B238-4EFD-9309-0574EE36912F}" destId="{61098A5E-3EE0-4605-BFEE-B76B5A8745DD}" srcOrd="0" destOrd="0" presId="urn:microsoft.com/office/officeart/2008/layout/LinedList"/>
    <dgm:cxn modelId="{29C44EEC-E726-4F16-B0EF-5AF02A8F6190}" type="presParOf" srcId="{6A7FF681-AA7B-4752-8245-7874D9E5F2E5}" destId="{7676D7EC-75FF-4F98-B418-F1D461B4DC53}" srcOrd="0" destOrd="0" presId="urn:microsoft.com/office/officeart/2008/layout/LinedList"/>
    <dgm:cxn modelId="{825BE4C0-961E-4C1A-876C-61C5C9F3B2F6}" type="presParOf" srcId="{6A7FF681-AA7B-4752-8245-7874D9E5F2E5}" destId="{439A177A-0840-4901-888D-8A37ADC0E089}" srcOrd="1" destOrd="0" presId="urn:microsoft.com/office/officeart/2008/layout/LinedList"/>
    <dgm:cxn modelId="{12B3C01C-BF5E-44E4-9D9C-A5BF4A112CAE}" type="presParOf" srcId="{439A177A-0840-4901-888D-8A37ADC0E089}" destId="{DE899946-973E-44F1-B18B-5D32326212C0}" srcOrd="0" destOrd="0" presId="urn:microsoft.com/office/officeart/2008/layout/LinedList"/>
    <dgm:cxn modelId="{B7145707-3ED8-42C5-ADB9-9F7E6539E409}" type="presParOf" srcId="{439A177A-0840-4901-888D-8A37ADC0E089}" destId="{25AD3236-51C8-4D25-9205-3B90CF953B31}" srcOrd="1" destOrd="0" presId="urn:microsoft.com/office/officeart/2008/layout/LinedList"/>
    <dgm:cxn modelId="{8E5E0AC8-51C1-4400-861E-8B1458290E89}" type="presParOf" srcId="{6A7FF681-AA7B-4752-8245-7874D9E5F2E5}" destId="{B9C4D57F-6DC9-45BB-B878-3070A51A3B52}" srcOrd="2" destOrd="0" presId="urn:microsoft.com/office/officeart/2008/layout/LinedList"/>
    <dgm:cxn modelId="{6DD144F3-0C7C-45F8-B58B-3E8FF2B2910D}" type="presParOf" srcId="{6A7FF681-AA7B-4752-8245-7874D9E5F2E5}" destId="{506117CD-DA6F-460D-B70C-8161012E8DB5}" srcOrd="3" destOrd="0" presId="urn:microsoft.com/office/officeart/2008/layout/LinedList"/>
    <dgm:cxn modelId="{2BF4F1DA-3C0C-4B0F-B01C-139DB161D577}" type="presParOf" srcId="{506117CD-DA6F-460D-B70C-8161012E8DB5}" destId="{057A9E32-08A2-45CF-A002-2968065F5B2E}" srcOrd="0" destOrd="0" presId="urn:microsoft.com/office/officeart/2008/layout/LinedList"/>
    <dgm:cxn modelId="{C9CD0CA4-CED6-42CA-A0FF-1FF7C7339B14}" type="presParOf" srcId="{506117CD-DA6F-460D-B70C-8161012E8DB5}" destId="{1B0644B0-37CC-421D-B2B9-C75864DEC14E}" srcOrd="1" destOrd="0" presId="urn:microsoft.com/office/officeart/2008/layout/LinedList"/>
    <dgm:cxn modelId="{35E4E57E-7A93-4DB7-B288-0BD2796ECE7E}" type="presParOf" srcId="{6A7FF681-AA7B-4752-8245-7874D9E5F2E5}" destId="{8E5E66E0-96DF-4E99-9592-2F741912AE54}" srcOrd="4" destOrd="0" presId="urn:microsoft.com/office/officeart/2008/layout/LinedList"/>
    <dgm:cxn modelId="{E51A82B1-2773-426D-A5FA-2E489EA07DE3}" type="presParOf" srcId="{6A7FF681-AA7B-4752-8245-7874D9E5F2E5}" destId="{BC55EB02-3878-4A73-8DEC-AB33F99FFE07}" srcOrd="5" destOrd="0" presId="urn:microsoft.com/office/officeart/2008/layout/LinedList"/>
    <dgm:cxn modelId="{52CF26D3-C00D-4485-842D-F5C61E198CAF}" type="presParOf" srcId="{BC55EB02-3878-4A73-8DEC-AB33F99FFE07}" destId="{61098A5E-3EE0-4605-BFEE-B76B5A8745DD}" srcOrd="0" destOrd="0" presId="urn:microsoft.com/office/officeart/2008/layout/LinedList"/>
    <dgm:cxn modelId="{5BCD1DD0-7188-46CE-AB5C-831AED3E960A}" type="presParOf" srcId="{BC55EB02-3878-4A73-8DEC-AB33F99FFE07}" destId="{FFF11AF7-7442-4856-A2CD-62A27878BD9B}" srcOrd="1" destOrd="0" presId="urn:microsoft.com/office/officeart/2008/layout/LinedList"/>
    <dgm:cxn modelId="{D7774BEC-9679-4281-9FC0-C5700421B1D0}" type="presParOf" srcId="{6A7FF681-AA7B-4752-8245-7874D9E5F2E5}" destId="{689C8704-63F9-41C3-AB09-272D20716F96}" srcOrd="6" destOrd="0" presId="urn:microsoft.com/office/officeart/2008/layout/LinedList"/>
    <dgm:cxn modelId="{8C0AE920-8793-43CF-AC36-8D22A4D4BA96}" type="presParOf" srcId="{6A7FF681-AA7B-4752-8245-7874D9E5F2E5}" destId="{2CA8427B-C2F5-4E8F-A4B6-1E8C6CE2829B}" srcOrd="7" destOrd="0" presId="urn:microsoft.com/office/officeart/2008/layout/LinedList"/>
    <dgm:cxn modelId="{B23C4C7D-051F-45F5-8EA5-EF17916434C5}" type="presParOf" srcId="{2CA8427B-C2F5-4E8F-A4B6-1E8C6CE2829B}" destId="{7107EA6A-30A2-4B9A-8ADE-2B5CFD9A1D57}" srcOrd="0" destOrd="0" presId="urn:microsoft.com/office/officeart/2008/layout/LinedList"/>
    <dgm:cxn modelId="{1A125881-9CA0-4E3C-8ED0-99EC95040DC9}" type="presParOf" srcId="{2CA8427B-C2F5-4E8F-A4B6-1E8C6CE2829B}" destId="{5B91EAEF-D883-4D0B-89EE-A3B922FDE6AC}" srcOrd="1" destOrd="0" presId="urn:microsoft.com/office/officeart/2008/layout/LinedList"/>
    <dgm:cxn modelId="{0C020D20-6574-424D-9C68-85F12DC12F57}" type="presParOf" srcId="{6A7FF681-AA7B-4752-8245-7874D9E5F2E5}" destId="{40F6421B-4F80-4622-8158-68480D454EF5}" srcOrd="8" destOrd="0" presId="urn:microsoft.com/office/officeart/2008/layout/LinedList"/>
    <dgm:cxn modelId="{E0523E2A-145F-4139-82B5-305AD202FE72}" type="presParOf" srcId="{6A7FF681-AA7B-4752-8245-7874D9E5F2E5}" destId="{7F0D20AE-DAF3-4AD6-9B72-F043B085B9FB}" srcOrd="9" destOrd="0" presId="urn:microsoft.com/office/officeart/2008/layout/LinedList"/>
    <dgm:cxn modelId="{90BD6E95-2818-446C-8A51-59C7AC01EA0B}" type="presParOf" srcId="{7F0D20AE-DAF3-4AD6-9B72-F043B085B9FB}" destId="{FAE89707-46C3-4CB6-93FB-2A2030E11A88}" srcOrd="0" destOrd="0" presId="urn:microsoft.com/office/officeart/2008/layout/LinedList"/>
    <dgm:cxn modelId="{4795FCE6-6944-447A-BD15-29FA0B28ACFE}" type="presParOf" srcId="{7F0D20AE-DAF3-4AD6-9B72-F043B085B9FB}" destId="{EF3E5762-0A73-4DAA-B432-67647CF19F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85C87-521A-4758-9824-70D75ABA5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C4550-0F32-4561-BB13-10E48653A11B}">
      <dgm:prSet/>
      <dgm:spPr/>
      <dgm:t>
        <a:bodyPr/>
        <a:lstStyle/>
        <a:p>
          <a:r>
            <a:rPr lang="en-US" b="0" i="0" baseline="0"/>
            <a:t>Challenge to Piaget</a:t>
          </a:r>
          <a:endParaRPr lang="en-US"/>
        </a:p>
      </dgm:t>
    </dgm:pt>
    <dgm:pt modelId="{638FE747-455C-43D7-8494-79297B8B6211}" type="parTrans" cxnId="{7AC55720-BF88-42F9-948A-3E71F9956070}">
      <dgm:prSet/>
      <dgm:spPr/>
      <dgm:t>
        <a:bodyPr/>
        <a:lstStyle/>
        <a:p>
          <a:endParaRPr lang="en-US"/>
        </a:p>
      </dgm:t>
    </dgm:pt>
    <dgm:pt modelId="{11D8207E-B99C-46F7-A205-2359F1B727C8}" type="sibTrans" cxnId="{7AC55720-BF88-42F9-948A-3E71F9956070}">
      <dgm:prSet/>
      <dgm:spPr/>
      <dgm:t>
        <a:bodyPr/>
        <a:lstStyle/>
        <a:p>
          <a:endParaRPr lang="en-US"/>
        </a:p>
      </dgm:t>
    </dgm:pt>
    <dgm:pt modelId="{1B9627D1-6E2B-407D-BEF1-BB42785C8EE2}">
      <dgm:prSet/>
      <dgm:spPr/>
      <dgm:t>
        <a:bodyPr/>
        <a:lstStyle/>
        <a:p>
          <a:r>
            <a:rPr lang="en-US" b="0" i="0" baseline="0"/>
            <a:t>Zone of Proximal Development (ZPD) </a:t>
          </a:r>
          <a:endParaRPr lang="en-US"/>
        </a:p>
      </dgm:t>
    </dgm:pt>
    <dgm:pt modelId="{EEE672F7-ACE6-4E1A-9B8F-4B9E11DC3525}" type="parTrans" cxnId="{E5DF8085-603D-4BCD-8374-994ED0127D17}">
      <dgm:prSet/>
      <dgm:spPr/>
      <dgm:t>
        <a:bodyPr/>
        <a:lstStyle/>
        <a:p>
          <a:endParaRPr lang="en-US"/>
        </a:p>
      </dgm:t>
    </dgm:pt>
    <dgm:pt modelId="{A9AA7202-C76F-442D-949C-D085E80F17A7}" type="sibTrans" cxnId="{E5DF8085-603D-4BCD-8374-994ED0127D17}">
      <dgm:prSet/>
      <dgm:spPr/>
      <dgm:t>
        <a:bodyPr/>
        <a:lstStyle/>
        <a:p>
          <a:endParaRPr lang="en-US"/>
        </a:p>
      </dgm:t>
    </dgm:pt>
    <dgm:pt modelId="{EF08259E-82B4-4075-8C1E-9CC8DE21117D}">
      <dgm:prSet/>
      <dgm:spPr/>
      <dgm:t>
        <a:bodyPr/>
        <a:lstStyle/>
        <a:p>
          <a:r>
            <a:rPr lang="en-US" b="0" i="0" baseline="0"/>
            <a:t>Social Learning </a:t>
          </a:r>
          <a:endParaRPr lang="en-US"/>
        </a:p>
      </dgm:t>
    </dgm:pt>
    <dgm:pt modelId="{FFAAD41C-DB7B-4664-BE8A-864D32BD3013}" type="parTrans" cxnId="{0ABAE0EC-8782-4CEC-BED1-464A1E12BCEB}">
      <dgm:prSet/>
      <dgm:spPr/>
      <dgm:t>
        <a:bodyPr/>
        <a:lstStyle/>
        <a:p>
          <a:endParaRPr lang="en-US"/>
        </a:p>
      </dgm:t>
    </dgm:pt>
    <dgm:pt modelId="{03F215E3-423B-4781-BBAF-D66264E8D28A}" type="sibTrans" cxnId="{0ABAE0EC-8782-4CEC-BED1-464A1E12BCEB}">
      <dgm:prSet/>
      <dgm:spPr/>
      <dgm:t>
        <a:bodyPr/>
        <a:lstStyle/>
        <a:p>
          <a:endParaRPr lang="en-US"/>
        </a:p>
      </dgm:t>
    </dgm:pt>
    <dgm:pt modelId="{E56E5EDE-68BC-4CF4-A2F3-E770765D203F}">
      <dgm:prSet/>
      <dgm:spPr/>
      <dgm:t>
        <a:bodyPr/>
        <a:lstStyle/>
        <a:p>
          <a:r>
            <a:rPr lang="en-US" b="0" i="0" baseline="0"/>
            <a:t>Cultural Significance </a:t>
          </a:r>
          <a:endParaRPr lang="en-US"/>
        </a:p>
      </dgm:t>
    </dgm:pt>
    <dgm:pt modelId="{C7552BCF-66D8-472F-8641-D29FFD555DB4}" type="parTrans" cxnId="{95B282A1-0835-4678-92AD-D51BEE33A582}">
      <dgm:prSet/>
      <dgm:spPr/>
      <dgm:t>
        <a:bodyPr/>
        <a:lstStyle/>
        <a:p>
          <a:endParaRPr lang="en-US"/>
        </a:p>
      </dgm:t>
    </dgm:pt>
    <dgm:pt modelId="{F973BD16-8008-48AE-89ED-56AE84F97A62}" type="sibTrans" cxnId="{95B282A1-0835-4678-92AD-D51BEE33A582}">
      <dgm:prSet/>
      <dgm:spPr/>
      <dgm:t>
        <a:bodyPr/>
        <a:lstStyle/>
        <a:p>
          <a:endParaRPr lang="en-US"/>
        </a:p>
      </dgm:t>
    </dgm:pt>
    <dgm:pt modelId="{9291B164-A32F-489F-894C-D8E200045EC2}">
      <dgm:prSet/>
      <dgm:spPr/>
      <dgm:t>
        <a:bodyPr/>
        <a:lstStyle/>
        <a:p>
          <a:r>
            <a:rPr lang="en-US" b="0" i="0" baseline="0"/>
            <a:t>Scaffolding</a:t>
          </a:r>
          <a:endParaRPr lang="en-US"/>
        </a:p>
      </dgm:t>
    </dgm:pt>
    <dgm:pt modelId="{AA29C7C7-B7F9-4840-A845-851EE58296C2}" type="parTrans" cxnId="{B460DB91-83E9-45D9-B0C6-520D48C0E266}">
      <dgm:prSet/>
      <dgm:spPr/>
      <dgm:t>
        <a:bodyPr/>
        <a:lstStyle/>
        <a:p>
          <a:endParaRPr lang="en-US"/>
        </a:p>
      </dgm:t>
    </dgm:pt>
    <dgm:pt modelId="{6C196E63-9787-4F3A-9F51-5AEDCFA80B50}" type="sibTrans" cxnId="{B460DB91-83E9-45D9-B0C6-520D48C0E266}">
      <dgm:prSet/>
      <dgm:spPr/>
      <dgm:t>
        <a:bodyPr/>
        <a:lstStyle/>
        <a:p>
          <a:endParaRPr lang="en-US"/>
        </a:p>
      </dgm:t>
    </dgm:pt>
    <dgm:pt modelId="{2D8B4090-BA74-4E03-83F4-5C4D862673C3}">
      <dgm:prSet/>
      <dgm:spPr/>
      <dgm:t>
        <a:bodyPr/>
        <a:lstStyle/>
        <a:p>
          <a:r>
            <a:rPr lang="en-US" b="0" i="0" baseline="0" dirty="0"/>
            <a:t>Private Speech - children talk to themselves while engaged in a cognitive task</a:t>
          </a:r>
          <a:endParaRPr lang="en-US" dirty="0"/>
        </a:p>
      </dgm:t>
    </dgm:pt>
    <dgm:pt modelId="{201108FF-77B4-4A95-916A-CAB8FF9FA059}" type="parTrans" cxnId="{8E215163-DB95-46D6-A639-CE87E9FE4586}">
      <dgm:prSet/>
      <dgm:spPr/>
      <dgm:t>
        <a:bodyPr/>
        <a:lstStyle/>
        <a:p>
          <a:endParaRPr lang="en-US"/>
        </a:p>
      </dgm:t>
    </dgm:pt>
    <dgm:pt modelId="{E5E8702F-A95D-4373-A600-F7A1FCCC3081}" type="sibTrans" cxnId="{8E215163-DB95-46D6-A639-CE87E9FE4586}">
      <dgm:prSet/>
      <dgm:spPr/>
      <dgm:t>
        <a:bodyPr/>
        <a:lstStyle/>
        <a:p>
          <a:endParaRPr lang="en-US"/>
        </a:p>
      </dgm:t>
    </dgm:pt>
    <dgm:pt modelId="{C072BB95-3FBC-40E8-B218-93A83C2E2B11}">
      <dgm:prSet/>
      <dgm:spPr/>
      <dgm:t>
        <a:bodyPr/>
        <a:lstStyle/>
        <a:p>
          <a:pPr algn="ctr"/>
          <a:r>
            <a:rPr lang="en-US" b="1" i="0" baseline="0" dirty="0"/>
            <a:t>Sociocultural Theory by Lev Vygotsky </a:t>
          </a:r>
          <a:endParaRPr lang="en-US" b="1" dirty="0"/>
        </a:p>
      </dgm:t>
    </dgm:pt>
    <dgm:pt modelId="{1C6C335A-8F31-4787-847D-BD405DABD225}" type="sibTrans" cxnId="{0AD6F25D-CD8B-4876-8DA4-3B614242F1E6}">
      <dgm:prSet/>
      <dgm:spPr/>
      <dgm:t>
        <a:bodyPr/>
        <a:lstStyle/>
        <a:p>
          <a:endParaRPr lang="en-US"/>
        </a:p>
      </dgm:t>
    </dgm:pt>
    <dgm:pt modelId="{28AB3292-36D5-4DE7-9A2B-68A4CAA207CF}" type="parTrans" cxnId="{0AD6F25D-CD8B-4876-8DA4-3B614242F1E6}">
      <dgm:prSet/>
      <dgm:spPr/>
      <dgm:t>
        <a:bodyPr/>
        <a:lstStyle/>
        <a:p>
          <a:endParaRPr lang="en-US"/>
        </a:p>
      </dgm:t>
    </dgm:pt>
    <dgm:pt modelId="{80B3872F-3349-4F25-8BA5-0EB19043EAE9}" type="pres">
      <dgm:prSet presAssocID="{7E885C87-521A-4758-9824-70D75ABA533F}" presName="linear" presStyleCnt="0">
        <dgm:presLayoutVars>
          <dgm:animLvl val="lvl"/>
          <dgm:resizeHandles val="exact"/>
        </dgm:presLayoutVars>
      </dgm:prSet>
      <dgm:spPr/>
    </dgm:pt>
    <dgm:pt modelId="{1261CDB5-44F0-4E84-80DD-765A4B94CEA8}" type="pres">
      <dgm:prSet presAssocID="{C072BB95-3FBC-40E8-B218-93A83C2E2B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E664C9F-DDBF-4A63-97A2-6F1F936A522D}" type="pres">
      <dgm:prSet presAssocID="{1C6C335A-8F31-4787-847D-BD405DABD225}" presName="spacer" presStyleCnt="0"/>
      <dgm:spPr/>
    </dgm:pt>
    <dgm:pt modelId="{CBA09D3F-432B-44CD-8FE7-2A14B641871B}" type="pres">
      <dgm:prSet presAssocID="{F6FC4550-0F32-4561-BB13-10E48653A11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60FC48A-5034-4856-A460-F533FD97F7DA}" type="pres">
      <dgm:prSet presAssocID="{11D8207E-B99C-46F7-A205-2359F1B727C8}" presName="spacer" presStyleCnt="0"/>
      <dgm:spPr/>
    </dgm:pt>
    <dgm:pt modelId="{146B8202-5D18-4BF1-8B90-CE490E4CEC33}" type="pres">
      <dgm:prSet presAssocID="{1B9627D1-6E2B-407D-BEF1-BB42785C8E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38BCA8F-B4B9-4F76-A9E7-0F763803A6FB}" type="pres">
      <dgm:prSet presAssocID="{A9AA7202-C76F-442D-949C-D085E80F17A7}" presName="spacer" presStyleCnt="0"/>
      <dgm:spPr/>
    </dgm:pt>
    <dgm:pt modelId="{840C3D99-1FA6-4C9E-A55D-857E0CD92C82}" type="pres">
      <dgm:prSet presAssocID="{EF08259E-82B4-4075-8C1E-9CC8DE21117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1B6CE82-A40B-4327-9CFE-97BB084900F8}" type="pres">
      <dgm:prSet presAssocID="{03F215E3-423B-4781-BBAF-D66264E8D28A}" presName="spacer" presStyleCnt="0"/>
      <dgm:spPr/>
    </dgm:pt>
    <dgm:pt modelId="{A257B6DF-79FF-49C6-A087-870B3B38F306}" type="pres">
      <dgm:prSet presAssocID="{E56E5EDE-68BC-4CF4-A2F3-E770765D203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F8C6AE9-83E9-47D2-A279-927530CA2F1F}" type="pres">
      <dgm:prSet presAssocID="{F973BD16-8008-48AE-89ED-56AE84F97A62}" presName="spacer" presStyleCnt="0"/>
      <dgm:spPr/>
    </dgm:pt>
    <dgm:pt modelId="{A81C5A9A-0D61-4EC4-A703-1BB7F2A10495}" type="pres">
      <dgm:prSet presAssocID="{9291B164-A32F-489F-894C-D8E200045E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DC622BB-4CAE-4200-BF7A-05617BF96FD2}" type="pres">
      <dgm:prSet presAssocID="{6C196E63-9787-4F3A-9F51-5AEDCFA80B50}" presName="spacer" presStyleCnt="0"/>
      <dgm:spPr/>
    </dgm:pt>
    <dgm:pt modelId="{F1D89246-3419-472D-857C-E1F92A3B723A}" type="pres">
      <dgm:prSet presAssocID="{2D8B4090-BA74-4E03-83F4-5C4D862673C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B355407-8350-4F90-BA5F-96CE7A075507}" type="presOf" srcId="{2D8B4090-BA74-4E03-83F4-5C4D862673C3}" destId="{F1D89246-3419-472D-857C-E1F92A3B723A}" srcOrd="0" destOrd="0" presId="urn:microsoft.com/office/officeart/2005/8/layout/vList2"/>
    <dgm:cxn modelId="{DA43EE07-358A-44A1-AEB2-6108461CA6E3}" type="presOf" srcId="{1B9627D1-6E2B-407D-BEF1-BB42785C8EE2}" destId="{146B8202-5D18-4BF1-8B90-CE490E4CEC33}" srcOrd="0" destOrd="0" presId="urn:microsoft.com/office/officeart/2005/8/layout/vList2"/>
    <dgm:cxn modelId="{DF594217-93EC-49A9-9CC8-CFAD0349F3D4}" type="presOf" srcId="{7E885C87-521A-4758-9824-70D75ABA533F}" destId="{80B3872F-3349-4F25-8BA5-0EB19043EAE9}" srcOrd="0" destOrd="0" presId="urn:microsoft.com/office/officeart/2005/8/layout/vList2"/>
    <dgm:cxn modelId="{7AC55720-BF88-42F9-948A-3E71F9956070}" srcId="{7E885C87-521A-4758-9824-70D75ABA533F}" destId="{F6FC4550-0F32-4561-BB13-10E48653A11B}" srcOrd="1" destOrd="0" parTransId="{638FE747-455C-43D7-8494-79297B8B6211}" sibTransId="{11D8207E-B99C-46F7-A205-2359F1B727C8}"/>
    <dgm:cxn modelId="{0AD6F25D-CD8B-4876-8DA4-3B614242F1E6}" srcId="{7E885C87-521A-4758-9824-70D75ABA533F}" destId="{C072BB95-3FBC-40E8-B218-93A83C2E2B11}" srcOrd="0" destOrd="0" parTransId="{28AB3292-36D5-4DE7-9A2B-68A4CAA207CF}" sibTransId="{1C6C335A-8F31-4787-847D-BD405DABD225}"/>
    <dgm:cxn modelId="{8E215163-DB95-46D6-A639-CE87E9FE4586}" srcId="{7E885C87-521A-4758-9824-70D75ABA533F}" destId="{2D8B4090-BA74-4E03-83F4-5C4D862673C3}" srcOrd="6" destOrd="0" parTransId="{201108FF-77B4-4A95-916A-CAB8FF9FA059}" sibTransId="{E5E8702F-A95D-4373-A600-F7A1FCCC3081}"/>
    <dgm:cxn modelId="{EB55CC52-6AB7-4A47-8774-5C3041D77CC4}" type="presOf" srcId="{C072BB95-3FBC-40E8-B218-93A83C2E2B11}" destId="{1261CDB5-44F0-4E84-80DD-765A4B94CEA8}" srcOrd="0" destOrd="0" presId="urn:microsoft.com/office/officeart/2005/8/layout/vList2"/>
    <dgm:cxn modelId="{1BEE6E77-997F-4B05-8240-A3FFC871C043}" type="presOf" srcId="{E56E5EDE-68BC-4CF4-A2F3-E770765D203F}" destId="{A257B6DF-79FF-49C6-A087-870B3B38F306}" srcOrd="0" destOrd="0" presId="urn:microsoft.com/office/officeart/2005/8/layout/vList2"/>
    <dgm:cxn modelId="{0A09B67B-0476-49B7-BD03-D5F46D31C8B4}" type="presOf" srcId="{F6FC4550-0F32-4561-BB13-10E48653A11B}" destId="{CBA09D3F-432B-44CD-8FE7-2A14B641871B}" srcOrd="0" destOrd="0" presId="urn:microsoft.com/office/officeart/2005/8/layout/vList2"/>
    <dgm:cxn modelId="{E5DF8085-603D-4BCD-8374-994ED0127D17}" srcId="{7E885C87-521A-4758-9824-70D75ABA533F}" destId="{1B9627D1-6E2B-407D-BEF1-BB42785C8EE2}" srcOrd="2" destOrd="0" parTransId="{EEE672F7-ACE6-4E1A-9B8F-4B9E11DC3525}" sibTransId="{A9AA7202-C76F-442D-949C-D085E80F17A7}"/>
    <dgm:cxn modelId="{B460DB91-83E9-45D9-B0C6-520D48C0E266}" srcId="{7E885C87-521A-4758-9824-70D75ABA533F}" destId="{9291B164-A32F-489F-894C-D8E200045EC2}" srcOrd="5" destOrd="0" parTransId="{AA29C7C7-B7F9-4840-A845-851EE58296C2}" sibTransId="{6C196E63-9787-4F3A-9F51-5AEDCFA80B50}"/>
    <dgm:cxn modelId="{EAD92296-7D0D-4B3D-9413-D76010F0EE29}" type="presOf" srcId="{9291B164-A32F-489F-894C-D8E200045EC2}" destId="{A81C5A9A-0D61-4EC4-A703-1BB7F2A10495}" srcOrd="0" destOrd="0" presId="urn:microsoft.com/office/officeart/2005/8/layout/vList2"/>
    <dgm:cxn modelId="{95B282A1-0835-4678-92AD-D51BEE33A582}" srcId="{7E885C87-521A-4758-9824-70D75ABA533F}" destId="{E56E5EDE-68BC-4CF4-A2F3-E770765D203F}" srcOrd="4" destOrd="0" parTransId="{C7552BCF-66D8-472F-8641-D29FFD555DB4}" sibTransId="{F973BD16-8008-48AE-89ED-56AE84F97A62}"/>
    <dgm:cxn modelId="{7A7479CD-B35B-48BE-B5D4-DB92B5CF8EC0}" type="presOf" srcId="{EF08259E-82B4-4075-8C1E-9CC8DE21117D}" destId="{840C3D99-1FA6-4C9E-A55D-857E0CD92C82}" srcOrd="0" destOrd="0" presId="urn:microsoft.com/office/officeart/2005/8/layout/vList2"/>
    <dgm:cxn modelId="{0ABAE0EC-8782-4CEC-BED1-464A1E12BCEB}" srcId="{7E885C87-521A-4758-9824-70D75ABA533F}" destId="{EF08259E-82B4-4075-8C1E-9CC8DE21117D}" srcOrd="3" destOrd="0" parTransId="{FFAAD41C-DB7B-4664-BE8A-864D32BD3013}" sibTransId="{03F215E3-423B-4781-BBAF-D66264E8D28A}"/>
    <dgm:cxn modelId="{09DB1330-04BC-4546-9FC8-35B82F3B6794}" type="presParOf" srcId="{80B3872F-3349-4F25-8BA5-0EB19043EAE9}" destId="{1261CDB5-44F0-4E84-80DD-765A4B94CEA8}" srcOrd="0" destOrd="0" presId="urn:microsoft.com/office/officeart/2005/8/layout/vList2"/>
    <dgm:cxn modelId="{BDCC7229-1E95-4396-B64A-607998995083}" type="presParOf" srcId="{80B3872F-3349-4F25-8BA5-0EB19043EAE9}" destId="{DE664C9F-DDBF-4A63-97A2-6F1F936A522D}" srcOrd="1" destOrd="0" presId="urn:microsoft.com/office/officeart/2005/8/layout/vList2"/>
    <dgm:cxn modelId="{BD9E0B7E-142A-4585-8B34-FD669EBAC7C9}" type="presParOf" srcId="{80B3872F-3349-4F25-8BA5-0EB19043EAE9}" destId="{CBA09D3F-432B-44CD-8FE7-2A14B641871B}" srcOrd="2" destOrd="0" presId="urn:microsoft.com/office/officeart/2005/8/layout/vList2"/>
    <dgm:cxn modelId="{5CF48961-F088-4E11-8713-1680342EEF0F}" type="presParOf" srcId="{80B3872F-3349-4F25-8BA5-0EB19043EAE9}" destId="{F60FC48A-5034-4856-A460-F533FD97F7DA}" srcOrd="3" destOrd="0" presId="urn:microsoft.com/office/officeart/2005/8/layout/vList2"/>
    <dgm:cxn modelId="{85E3496A-EDDE-418A-9EBC-574340A219DB}" type="presParOf" srcId="{80B3872F-3349-4F25-8BA5-0EB19043EAE9}" destId="{146B8202-5D18-4BF1-8B90-CE490E4CEC33}" srcOrd="4" destOrd="0" presId="urn:microsoft.com/office/officeart/2005/8/layout/vList2"/>
    <dgm:cxn modelId="{3675C020-0245-41D5-BC71-821C120C271A}" type="presParOf" srcId="{80B3872F-3349-4F25-8BA5-0EB19043EAE9}" destId="{538BCA8F-B4B9-4F76-A9E7-0F763803A6FB}" srcOrd="5" destOrd="0" presId="urn:microsoft.com/office/officeart/2005/8/layout/vList2"/>
    <dgm:cxn modelId="{EDB356FF-CAF5-4676-B96C-89D2D877CEB8}" type="presParOf" srcId="{80B3872F-3349-4F25-8BA5-0EB19043EAE9}" destId="{840C3D99-1FA6-4C9E-A55D-857E0CD92C82}" srcOrd="6" destOrd="0" presId="urn:microsoft.com/office/officeart/2005/8/layout/vList2"/>
    <dgm:cxn modelId="{6E40A214-D0B4-4542-A9AC-9A5B80681DB4}" type="presParOf" srcId="{80B3872F-3349-4F25-8BA5-0EB19043EAE9}" destId="{51B6CE82-A40B-4327-9CFE-97BB084900F8}" srcOrd="7" destOrd="0" presId="urn:microsoft.com/office/officeart/2005/8/layout/vList2"/>
    <dgm:cxn modelId="{EC6FA228-6F41-4A42-AE7D-8008ED0903A9}" type="presParOf" srcId="{80B3872F-3349-4F25-8BA5-0EB19043EAE9}" destId="{A257B6DF-79FF-49C6-A087-870B3B38F306}" srcOrd="8" destOrd="0" presId="urn:microsoft.com/office/officeart/2005/8/layout/vList2"/>
    <dgm:cxn modelId="{B5A46EA3-3BA0-42E8-83B1-B6E0130E2DD7}" type="presParOf" srcId="{80B3872F-3349-4F25-8BA5-0EB19043EAE9}" destId="{8F8C6AE9-83E9-47D2-A279-927530CA2F1F}" srcOrd="9" destOrd="0" presId="urn:microsoft.com/office/officeart/2005/8/layout/vList2"/>
    <dgm:cxn modelId="{89682A11-DDD9-4046-B8EB-7C894E2537C2}" type="presParOf" srcId="{80B3872F-3349-4F25-8BA5-0EB19043EAE9}" destId="{A81C5A9A-0D61-4EC4-A703-1BB7F2A10495}" srcOrd="10" destOrd="0" presId="urn:microsoft.com/office/officeart/2005/8/layout/vList2"/>
    <dgm:cxn modelId="{2601CE67-F573-4835-AE8C-9B023E2FB03A}" type="presParOf" srcId="{80B3872F-3349-4F25-8BA5-0EB19043EAE9}" destId="{1DC622BB-4CAE-4200-BF7A-05617BF96FD2}" srcOrd="11" destOrd="0" presId="urn:microsoft.com/office/officeart/2005/8/layout/vList2"/>
    <dgm:cxn modelId="{863E47F7-761C-45B4-AF82-BEF2C3C7E4F0}" type="presParOf" srcId="{80B3872F-3349-4F25-8BA5-0EB19043EAE9}" destId="{F1D89246-3419-472D-857C-E1F92A3B723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6512C2-3BBD-4D3C-9C36-C3B8271D6B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9C8346-9F84-49F5-AF26-80AE83511583}">
      <dgm:prSet/>
      <dgm:spPr/>
      <dgm:t>
        <a:bodyPr/>
        <a:lstStyle/>
        <a:p>
          <a:r>
            <a:rPr lang="en-US" b="1" dirty="0"/>
            <a:t>Gelman, Susan A. 2009. "Learning from Others: Children’s Construction of Concepts." </a:t>
          </a:r>
          <a:r>
            <a:rPr lang="en-US" b="1" i="1" dirty="0"/>
            <a:t>Annual Review ­of Psychology</a:t>
          </a:r>
          <a:r>
            <a:rPr lang="en-US" b="1" dirty="0"/>
            <a:t> 60 , no. 1: 115–40. https://doi.org/10.1146/annurev.psych.59.103006.093659.</a:t>
          </a:r>
        </a:p>
      </dgm:t>
    </dgm:pt>
    <dgm:pt modelId="{81349FD9-32BF-40EA-AB54-ECF91D4D55D7}" type="parTrans" cxnId="{96D44112-7529-4603-8355-76E77EF0A876}">
      <dgm:prSet/>
      <dgm:spPr/>
      <dgm:t>
        <a:bodyPr/>
        <a:lstStyle/>
        <a:p>
          <a:endParaRPr lang="en-US"/>
        </a:p>
      </dgm:t>
    </dgm:pt>
    <dgm:pt modelId="{687FFF93-4E77-475C-B83E-BB52185DC1DE}" type="sibTrans" cxnId="{96D44112-7529-4603-8355-76E77EF0A876}">
      <dgm:prSet/>
      <dgm:spPr/>
      <dgm:t>
        <a:bodyPr/>
        <a:lstStyle/>
        <a:p>
          <a:endParaRPr lang="en-US"/>
        </a:p>
      </dgm:t>
    </dgm:pt>
    <dgm:pt modelId="{36028523-1B5C-456D-8CE7-9206DE08A3AD}">
      <dgm:prSet/>
      <dgm:spPr/>
      <dgm:t>
        <a:bodyPr/>
        <a:lstStyle/>
        <a:p>
          <a:r>
            <a:rPr lang="en-US" b="1"/>
            <a:t>Hattie, John, and Helen Timperley. 2007. “The Power of Feedback.” </a:t>
          </a:r>
          <a:r>
            <a:rPr lang="en-US" b="1" i="1"/>
            <a:t>Review of Educational Research</a:t>
          </a:r>
          <a:r>
            <a:rPr lang="en-US" b="1"/>
            <a:t> 77, no. 1: 81–112. https://doi.org/10.3102/003465430298487.</a:t>
          </a:r>
        </a:p>
      </dgm:t>
    </dgm:pt>
    <dgm:pt modelId="{4F872174-53E9-4074-AF06-A326758DE72E}" type="parTrans" cxnId="{9FD303FB-5526-41F2-995C-6238387EF789}">
      <dgm:prSet/>
      <dgm:spPr/>
      <dgm:t>
        <a:bodyPr/>
        <a:lstStyle/>
        <a:p>
          <a:endParaRPr lang="en-US"/>
        </a:p>
      </dgm:t>
    </dgm:pt>
    <dgm:pt modelId="{3190A319-AA78-418A-9740-1FEDB3C13443}" type="sibTrans" cxnId="{9FD303FB-5526-41F2-995C-6238387EF789}">
      <dgm:prSet/>
      <dgm:spPr/>
      <dgm:t>
        <a:bodyPr/>
        <a:lstStyle/>
        <a:p>
          <a:endParaRPr lang="en-US"/>
        </a:p>
      </dgm:t>
    </dgm:pt>
    <dgm:pt modelId="{971A1598-4765-4816-9E28-C19678FF88C9}">
      <dgm:prSet/>
      <dgm:spPr/>
      <dgm:t>
        <a:bodyPr/>
        <a:lstStyle/>
        <a:p>
          <a:r>
            <a:rPr lang="en-US" b="1"/>
            <a:t>Nasir, Na'ilah S., and Victoria Suad. 2008. “From the Exotic to the Mundane: A Qualitative Analysis of African American High School Students’ Science-Related Interests.” </a:t>
          </a:r>
          <a:r>
            <a:rPr lang="en-US" b="1" i="1"/>
            <a:t>Journal of Research in Science Teaching</a:t>
          </a:r>
          <a:r>
            <a:rPr lang="en-US" b="1"/>
            <a:t> 45, no. 8: 955–80.</a:t>
          </a:r>
        </a:p>
      </dgm:t>
    </dgm:pt>
    <dgm:pt modelId="{B344B480-F88A-4F21-9F51-62648B00F08C}" type="parTrans" cxnId="{2B050CF0-02F9-45B5-BD8B-788DD9EDB679}">
      <dgm:prSet/>
      <dgm:spPr/>
      <dgm:t>
        <a:bodyPr/>
        <a:lstStyle/>
        <a:p>
          <a:endParaRPr lang="en-US"/>
        </a:p>
      </dgm:t>
    </dgm:pt>
    <dgm:pt modelId="{658AFBC2-2735-44AD-8B88-81CB4891C62E}" type="sibTrans" cxnId="{2B050CF0-02F9-45B5-BD8B-788DD9EDB679}">
      <dgm:prSet/>
      <dgm:spPr/>
      <dgm:t>
        <a:bodyPr/>
        <a:lstStyle/>
        <a:p>
          <a:endParaRPr lang="en-US"/>
        </a:p>
      </dgm:t>
    </dgm:pt>
    <dgm:pt modelId="{6EDFCC18-5A41-43DD-9A5F-BBE31E484BEE}">
      <dgm:prSet/>
      <dgm:spPr/>
      <dgm:t>
        <a:bodyPr/>
        <a:lstStyle/>
        <a:p>
          <a:r>
            <a:rPr lang="en-US" b="1"/>
            <a:t>Ormrod, Jeanne. 2011. </a:t>
          </a:r>
          <a:r>
            <a:rPr lang="en-US" b="1" i="1"/>
            <a:t>Educational Psychology: Developing Learners</a:t>
          </a:r>
          <a:r>
            <a:rPr lang="en-US" b="1"/>
            <a:t>. Ingram.</a:t>
          </a:r>
        </a:p>
      </dgm:t>
    </dgm:pt>
    <dgm:pt modelId="{F8D2A6D3-12B9-4789-AB47-E07CFBC56CD1}" type="parTrans" cxnId="{F451DD69-87E3-4490-9B5C-95CBAC5C8862}">
      <dgm:prSet/>
      <dgm:spPr/>
      <dgm:t>
        <a:bodyPr/>
        <a:lstStyle/>
        <a:p>
          <a:endParaRPr lang="en-US"/>
        </a:p>
      </dgm:t>
    </dgm:pt>
    <dgm:pt modelId="{1D5E4E1B-1723-4208-BC18-99375A78F724}" type="sibTrans" cxnId="{F451DD69-87E3-4490-9B5C-95CBAC5C8862}">
      <dgm:prSet/>
      <dgm:spPr/>
      <dgm:t>
        <a:bodyPr/>
        <a:lstStyle/>
        <a:p>
          <a:endParaRPr lang="en-US"/>
        </a:p>
      </dgm:t>
    </dgm:pt>
    <dgm:pt modelId="{20A06363-F34E-4875-9D08-4A9CA63613B2}">
      <dgm:prSet/>
      <dgm:spPr/>
      <dgm:t>
        <a:bodyPr/>
        <a:lstStyle/>
        <a:p>
          <a:r>
            <a:rPr lang="en-US" b="1"/>
            <a:t>Rogoff, Barbara. 2003. </a:t>
          </a:r>
          <a:r>
            <a:rPr lang="en-US" b="1" i="1"/>
            <a:t>The Cultural Nature of Human Development</a:t>
          </a:r>
          <a:r>
            <a:rPr lang="en-US" b="1"/>
            <a:t>. London, England: Oxford University Press.</a:t>
          </a:r>
        </a:p>
      </dgm:t>
    </dgm:pt>
    <dgm:pt modelId="{A7854E54-E1A8-439F-B978-99ABEB8A0A22}" type="parTrans" cxnId="{8F0B591A-900F-435D-9435-351C2D56026C}">
      <dgm:prSet/>
      <dgm:spPr/>
      <dgm:t>
        <a:bodyPr/>
        <a:lstStyle/>
        <a:p>
          <a:endParaRPr lang="en-US"/>
        </a:p>
      </dgm:t>
    </dgm:pt>
    <dgm:pt modelId="{9172EA19-E8C2-49D9-ACB4-D8A98D595894}" type="sibTrans" cxnId="{8F0B591A-900F-435D-9435-351C2D56026C}">
      <dgm:prSet/>
      <dgm:spPr/>
      <dgm:t>
        <a:bodyPr/>
        <a:lstStyle/>
        <a:p>
          <a:endParaRPr lang="en-US"/>
        </a:p>
      </dgm:t>
    </dgm:pt>
    <dgm:pt modelId="{134D0680-D78A-41C5-91C0-273C33DC55D4}">
      <dgm:prSet/>
      <dgm:spPr/>
      <dgm:t>
        <a:bodyPr/>
        <a:lstStyle/>
        <a:p>
          <a:r>
            <a:rPr lang="en-US" b="1"/>
            <a:t>Roseth, Cary J., David W. Johnson, and Roger T. Johnson. 2008. “Promoting Early Adolescents’ Achievement and Peer Relationships: The Effects of Cooperative, Competitive, and Individualistic Goal Structures.” </a:t>
          </a:r>
          <a:r>
            <a:rPr lang="en-US" b="1" i="1"/>
            <a:t>Psychological Bulletin</a:t>
          </a:r>
          <a:r>
            <a:rPr lang="en-US" b="1"/>
            <a:t> 134, no. 2: 223–46. https://doi.org/10.1037/0033-2909.134.2.223.</a:t>
          </a:r>
        </a:p>
      </dgm:t>
    </dgm:pt>
    <dgm:pt modelId="{C2482413-D363-4642-829E-0DB6BDE16A03}" type="parTrans" cxnId="{2EA39235-414C-468D-97E1-E2FC339D8D5D}">
      <dgm:prSet/>
      <dgm:spPr/>
      <dgm:t>
        <a:bodyPr/>
        <a:lstStyle/>
        <a:p>
          <a:endParaRPr lang="en-US"/>
        </a:p>
      </dgm:t>
    </dgm:pt>
    <dgm:pt modelId="{B1D688F2-A21E-4C0F-9C1F-8F4C4647EF54}" type="sibTrans" cxnId="{2EA39235-414C-468D-97E1-E2FC339D8D5D}">
      <dgm:prSet/>
      <dgm:spPr/>
      <dgm:t>
        <a:bodyPr/>
        <a:lstStyle/>
        <a:p>
          <a:endParaRPr lang="en-US"/>
        </a:p>
      </dgm:t>
    </dgm:pt>
    <dgm:pt modelId="{BAF1F3FD-5F24-42DB-B7F2-894403A07680}">
      <dgm:prSet/>
      <dgm:spPr/>
      <dgm:t>
        <a:bodyPr/>
        <a:lstStyle/>
        <a:p>
          <a:r>
            <a:rPr lang="en-US" b="1"/>
            <a:t>Tomasello, Michael. 2003. </a:t>
          </a:r>
          <a:r>
            <a:rPr lang="en-US" b="1" i="1"/>
            <a:t>Constructing a Language: A Usage-Based Theory of Language Acquisition</a:t>
          </a:r>
          <a:r>
            <a:rPr lang="en-US" b="1"/>
            <a:t>. Cambridge, MA: Harvard University Press.</a:t>
          </a:r>
        </a:p>
      </dgm:t>
    </dgm:pt>
    <dgm:pt modelId="{2B4B2A7A-6B7D-4F77-823C-5D1B9C8F277F}" type="parTrans" cxnId="{67C5C078-6FC6-4BB5-994E-7B6974484E67}">
      <dgm:prSet/>
      <dgm:spPr/>
      <dgm:t>
        <a:bodyPr/>
        <a:lstStyle/>
        <a:p>
          <a:endParaRPr lang="en-US"/>
        </a:p>
      </dgm:t>
    </dgm:pt>
    <dgm:pt modelId="{B6A97231-AAA1-4554-9CA8-3EEA6A98BD76}" type="sibTrans" cxnId="{67C5C078-6FC6-4BB5-994E-7B6974484E67}">
      <dgm:prSet/>
      <dgm:spPr/>
      <dgm:t>
        <a:bodyPr/>
        <a:lstStyle/>
        <a:p>
          <a:endParaRPr lang="en-US"/>
        </a:p>
      </dgm:t>
    </dgm:pt>
    <dgm:pt modelId="{1ECC711D-7C00-4266-94B2-53453A74B061}">
      <dgm:prSet/>
      <dgm:spPr/>
      <dgm:t>
        <a:bodyPr/>
        <a:lstStyle/>
        <a:p>
          <a:r>
            <a:rPr lang="en-US" b="1"/>
            <a:t>Van Der Veer, Rene, and Jaan Valsiner. 1994. </a:t>
          </a:r>
          <a:r>
            <a:rPr lang="en-US" b="1" i="1"/>
            <a:t>Understanding Vygotsky: A Quest for Synthesis</a:t>
          </a:r>
          <a:r>
            <a:rPr lang="en-US" b="1"/>
            <a:t>. Blackwell.</a:t>
          </a:r>
        </a:p>
      </dgm:t>
    </dgm:pt>
    <dgm:pt modelId="{10DBFBC6-499F-4D17-988C-E91200F035CF}" type="parTrans" cxnId="{8F157B90-C9C7-4D76-90AA-54E7C0395596}">
      <dgm:prSet/>
      <dgm:spPr/>
      <dgm:t>
        <a:bodyPr/>
        <a:lstStyle/>
        <a:p>
          <a:endParaRPr lang="en-US"/>
        </a:p>
      </dgm:t>
    </dgm:pt>
    <dgm:pt modelId="{A2F9F7F9-8E96-4E58-A4D4-A50BC39532C6}" type="sibTrans" cxnId="{8F157B90-C9C7-4D76-90AA-54E7C0395596}">
      <dgm:prSet/>
      <dgm:spPr/>
      <dgm:t>
        <a:bodyPr/>
        <a:lstStyle/>
        <a:p>
          <a:endParaRPr lang="en-US"/>
        </a:p>
      </dgm:t>
    </dgm:pt>
    <dgm:pt modelId="{95BB69EB-7A36-43B5-A72B-619BF361CF74}">
      <dgm:prSet/>
      <dgm:spPr/>
      <dgm:t>
        <a:bodyPr/>
        <a:lstStyle/>
        <a:p>
          <a:r>
            <a:rPr lang="en-US" b="1"/>
            <a:t>Vygotsky, Lev S. 1978. </a:t>
          </a:r>
          <a:r>
            <a:rPr lang="en-US" b="1" i="1"/>
            <a:t>Mind in Society: The Development of Higher Psychological Processes</a:t>
          </a:r>
          <a:r>
            <a:rPr lang="en-US" b="1"/>
            <a:t>. Harvard University Press.</a:t>
          </a:r>
        </a:p>
      </dgm:t>
    </dgm:pt>
    <dgm:pt modelId="{D0D838DB-E6EF-4252-91EB-BFF340CAC55C}" type="parTrans" cxnId="{5EC7914A-8920-4B2C-9281-1CF9C05A3B26}">
      <dgm:prSet/>
      <dgm:spPr/>
      <dgm:t>
        <a:bodyPr/>
        <a:lstStyle/>
        <a:p>
          <a:endParaRPr lang="en-US"/>
        </a:p>
      </dgm:t>
    </dgm:pt>
    <dgm:pt modelId="{E9F7DF64-336F-4798-BAE4-D8DC296D1D1C}" type="sibTrans" cxnId="{5EC7914A-8920-4B2C-9281-1CF9C05A3B26}">
      <dgm:prSet/>
      <dgm:spPr/>
      <dgm:t>
        <a:bodyPr/>
        <a:lstStyle/>
        <a:p>
          <a:endParaRPr lang="en-US"/>
        </a:p>
      </dgm:t>
    </dgm:pt>
    <dgm:pt modelId="{C84162EC-7435-4BD6-8236-97279C377FF6}">
      <dgm:prSet/>
      <dgm:spPr/>
      <dgm:t>
        <a:bodyPr/>
        <a:lstStyle/>
        <a:p>
          <a:r>
            <a:rPr lang="en-US" b="1" dirty="0" err="1"/>
            <a:t>Wertsch</a:t>
          </a:r>
          <a:r>
            <a:rPr lang="en-US" b="1" dirty="0"/>
            <a:t>, James V. 1988. </a:t>
          </a:r>
          <a:r>
            <a:rPr lang="en-US" b="1" i="1" dirty="0"/>
            <a:t>Vygotsky and the Social Formation of Mind</a:t>
          </a:r>
          <a:r>
            <a:rPr lang="en-US" b="1" dirty="0"/>
            <a:t>. London, England: Harvard University Press.</a:t>
          </a:r>
        </a:p>
      </dgm:t>
    </dgm:pt>
    <dgm:pt modelId="{3AD62DCD-3F02-4A32-AA74-548147241A5A}" type="parTrans" cxnId="{EEE36371-A234-468B-A2AC-00D154412B57}">
      <dgm:prSet/>
      <dgm:spPr/>
      <dgm:t>
        <a:bodyPr/>
        <a:lstStyle/>
        <a:p>
          <a:endParaRPr lang="en-US"/>
        </a:p>
      </dgm:t>
    </dgm:pt>
    <dgm:pt modelId="{AAD0D3E1-20BA-4DD1-8749-9910D9F2E6FB}" type="sibTrans" cxnId="{EEE36371-A234-468B-A2AC-00D154412B57}">
      <dgm:prSet/>
      <dgm:spPr/>
      <dgm:t>
        <a:bodyPr/>
        <a:lstStyle/>
        <a:p>
          <a:endParaRPr lang="en-US"/>
        </a:p>
      </dgm:t>
    </dgm:pt>
    <dgm:pt modelId="{41AA8E5E-9DE5-443E-AB5E-B9AA0EF8D9C5}" type="pres">
      <dgm:prSet presAssocID="{086512C2-3BBD-4D3C-9C36-C3B8271D6B4B}" presName="linear" presStyleCnt="0">
        <dgm:presLayoutVars>
          <dgm:animLvl val="lvl"/>
          <dgm:resizeHandles val="exact"/>
        </dgm:presLayoutVars>
      </dgm:prSet>
      <dgm:spPr/>
    </dgm:pt>
    <dgm:pt modelId="{485C1075-7CB5-4150-A2D3-D52E9EE0EC1E}" type="pres">
      <dgm:prSet presAssocID="{909C8346-9F84-49F5-AF26-80AE8351158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4AE0807-1DC9-4E38-BF3A-C8CF08AC8AF4}" type="pres">
      <dgm:prSet presAssocID="{687FFF93-4E77-475C-B83E-BB52185DC1DE}" presName="spacer" presStyleCnt="0"/>
      <dgm:spPr/>
    </dgm:pt>
    <dgm:pt modelId="{B3892FB9-5E8D-4BEC-93DA-01DB40792D56}" type="pres">
      <dgm:prSet presAssocID="{36028523-1B5C-456D-8CE7-9206DE08A3A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32977A6-C4F4-4DE3-9BDD-8CFDB0FDBAE0}" type="pres">
      <dgm:prSet presAssocID="{3190A319-AA78-418A-9740-1FEDB3C13443}" presName="spacer" presStyleCnt="0"/>
      <dgm:spPr/>
    </dgm:pt>
    <dgm:pt modelId="{FC085CB6-F640-49DA-AE0A-DE3A48E7C311}" type="pres">
      <dgm:prSet presAssocID="{971A1598-4765-4816-9E28-C19678FF88C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37F9119-7853-4592-8899-8A9A9A282E4E}" type="pres">
      <dgm:prSet presAssocID="{658AFBC2-2735-44AD-8B88-81CB4891C62E}" presName="spacer" presStyleCnt="0"/>
      <dgm:spPr/>
    </dgm:pt>
    <dgm:pt modelId="{60210312-CFF2-4B2E-A8C0-566E8CB18F9C}" type="pres">
      <dgm:prSet presAssocID="{6EDFCC18-5A41-43DD-9A5F-BBE31E484BEE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5E87FB6-62DD-43C8-954E-EF0E2768CE0C}" type="pres">
      <dgm:prSet presAssocID="{1D5E4E1B-1723-4208-BC18-99375A78F724}" presName="spacer" presStyleCnt="0"/>
      <dgm:spPr/>
    </dgm:pt>
    <dgm:pt modelId="{FFF173AB-166B-4CB8-A3AA-91261A539878}" type="pres">
      <dgm:prSet presAssocID="{20A06363-F34E-4875-9D08-4A9CA63613B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E86779D-E89B-4F7E-AAB5-302F0E34B293}" type="pres">
      <dgm:prSet presAssocID="{9172EA19-E8C2-49D9-ACB4-D8A98D595894}" presName="spacer" presStyleCnt="0"/>
      <dgm:spPr/>
    </dgm:pt>
    <dgm:pt modelId="{4BF26959-CC04-421D-9523-A00FB6A505EF}" type="pres">
      <dgm:prSet presAssocID="{134D0680-D78A-41C5-91C0-273C33DC55D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7A58647-86C1-4805-823D-1B7FFAE91C51}" type="pres">
      <dgm:prSet presAssocID="{B1D688F2-A21E-4C0F-9C1F-8F4C4647EF54}" presName="spacer" presStyleCnt="0"/>
      <dgm:spPr/>
    </dgm:pt>
    <dgm:pt modelId="{0A4FF823-26F2-440C-A081-C0496FE96C0A}" type="pres">
      <dgm:prSet presAssocID="{BAF1F3FD-5F24-42DB-B7F2-894403A0768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49175B4-7FCC-4A00-8669-80F5673F68E2}" type="pres">
      <dgm:prSet presAssocID="{B6A97231-AAA1-4554-9CA8-3EEA6A98BD76}" presName="spacer" presStyleCnt="0"/>
      <dgm:spPr/>
    </dgm:pt>
    <dgm:pt modelId="{DBEB2F40-42CB-4A37-B09E-A343B817E794}" type="pres">
      <dgm:prSet presAssocID="{1ECC711D-7C00-4266-94B2-53453A74B06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0C1E5A45-E3F2-43DA-83A6-2B34C74C77E4}" type="pres">
      <dgm:prSet presAssocID="{A2F9F7F9-8E96-4E58-A4D4-A50BC39532C6}" presName="spacer" presStyleCnt="0"/>
      <dgm:spPr/>
    </dgm:pt>
    <dgm:pt modelId="{B9E47A0B-9646-4546-9AF2-3732FCF54470}" type="pres">
      <dgm:prSet presAssocID="{95BB69EB-7A36-43B5-A72B-619BF361CF7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12351B3-BABB-4CD9-97A5-FCF3F4FCCEC9}" type="pres">
      <dgm:prSet presAssocID="{E9F7DF64-336F-4798-BAE4-D8DC296D1D1C}" presName="spacer" presStyleCnt="0"/>
      <dgm:spPr/>
    </dgm:pt>
    <dgm:pt modelId="{AE13DABD-E665-46BA-B1FD-D8F95CE7CCA6}" type="pres">
      <dgm:prSet presAssocID="{C84162EC-7435-4BD6-8236-97279C377FF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6D44112-7529-4603-8355-76E77EF0A876}" srcId="{086512C2-3BBD-4D3C-9C36-C3B8271D6B4B}" destId="{909C8346-9F84-49F5-AF26-80AE83511583}" srcOrd="0" destOrd="0" parTransId="{81349FD9-32BF-40EA-AB54-ECF91D4D55D7}" sibTransId="{687FFF93-4E77-475C-B83E-BB52185DC1DE}"/>
    <dgm:cxn modelId="{8F0B591A-900F-435D-9435-351C2D56026C}" srcId="{086512C2-3BBD-4D3C-9C36-C3B8271D6B4B}" destId="{20A06363-F34E-4875-9D08-4A9CA63613B2}" srcOrd="4" destOrd="0" parTransId="{A7854E54-E1A8-439F-B978-99ABEB8A0A22}" sibTransId="{9172EA19-E8C2-49D9-ACB4-D8A98D595894}"/>
    <dgm:cxn modelId="{474A8F22-EB76-49E0-87D8-0393D2C0C6F2}" type="presOf" srcId="{909C8346-9F84-49F5-AF26-80AE83511583}" destId="{485C1075-7CB5-4150-A2D3-D52E9EE0EC1E}" srcOrd="0" destOrd="0" presId="urn:microsoft.com/office/officeart/2005/8/layout/vList2"/>
    <dgm:cxn modelId="{2EA39235-414C-468D-97E1-E2FC339D8D5D}" srcId="{086512C2-3BBD-4D3C-9C36-C3B8271D6B4B}" destId="{134D0680-D78A-41C5-91C0-273C33DC55D4}" srcOrd="5" destOrd="0" parTransId="{C2482413-D363-4642-829E-0DB6BDE16A03}" sibTransId="{B1D688F2-A21E-4C0F-9C1F-8F4C4647EF54}"/>
    <dgm:cxn modelId="{42444742-DBB8-414B-A693-1530ACD95137}" type="presOf" srcId="{20A06363-F34E-4875-9D08-4A9CA63613B2}" destId="{FFF173AB-166B-4CB8-A3AA-91261A539878}" srcOrd="0" destOrd="0" presId="urn:microsoft.com/office/officeart/2005/8/layout/vList2"/>
    <dgm:cxn modelId="{01B4E447-05BD-4A37-A768-327DC041859B}" type="presOf" srcId="{36028523-1B5C-456D-8CE7-9206DE08A3AD}" destId="{B3892FB9-5E8D-4BEC-93DA-01DB40792D56}" srcOrd="0" destOrd="0" presId="urn:microsoft.com/office/officeart/2005/8/layout/vList2"/>
    <dgm:cxn modelId="{F451DD69-87E3-4490-9B5C-95CBAC5C8862}" srcId="{086512C2-3BBD-4D3C-9C36-C3B8271D6B4B}" destId="{6EDFCC18-5A41-43DD-9A5F-BBE31E484BEE}" srcOrd="3" destOrd="0" parTransId="{F8D2A6D3-12B9-4789-AB47-E07CFBC56CD1}" sibTransId="{1D5E4E1B-1723-4208-BC18-99375A78F724}"/>
    <dgm:cxn modelId="{5EC7914A-8920-4B2C-9281-1CF9C05A3B26}" srcId="{086512C2-3BBD-4D3C-9C36-C3B8271D6B4B}" destId="{95BB69EB-7A36-43B5-A72B-619BF361CF74}" srcOrd="8" destOrd="0" parTransId="{D0D838DB-E6EF-4252-91EB-BFF340CAC55C}" sibTransId="{E9F7DF64-336F-4798-BAE4-D8DC296D1D1C}"/>
    <dgm:cxn modelId="{EEE36371-A234-468B-A2AC-00D154412B57}" srcId="{086512C2-3BBD-4D3C-9C36-C3B8271D6B4B}" destId="{C84162EC-7435-4BD6-8236-97279C377FF6}" srcOrd="9" destOrd="0" parTransId="{3AD62DCD-3F02-4A32-AA74-548147241A5A}" sibTransId="{AAD0D3E1-20BA-4DD1-8749-9910D9F2E6FB}"/>
    <dgm:cxn modelId="{661F1374-9A16-4A28-AC7B-72883A09CAB1}" type="presOf" srcId="{C84162EC-7435-4BD6-8236-97279C377FF6}" destId="{AE13DABD-E665-46BA-B1FD-D8F95CE7CCA6}" srcOrd="0" destOrd="0" presId="urn:microsoft.com/office/officeart/2005/8/layout/vList2"/>
    <dgm:cxn modelId="{917DF674-D9A3-4A3D-8D04-D0E95D71B9AA}" type="presOf" srcId="{BAF1F3FD-5F24-42DB-B7F2-894403A07680}" destId="{0A4FF823-26F2-440C-A081-C0496FE96C0A}" srcOrd="0" destOrd="0" presId="urn:microsoft.com/office/officeart/2005/8/layout/vList2"/>
    <dgm:cxn modelId="{67C5C078-6FC6-4BB5-994E-7B6974484E67}" srcId="{086512C2-3BBD-4D3C-9C36-C3B8271D6B4B}" destId="{BAF1F3FD-5F24-42DB-B7F2-894403A07680}" srcOrd="6" destOrd="0" parTransId="{2B4B2A7A-6B7D-4F77-823C-5D1B9C8F277F}" sibTransId="{B6A97231-AAA1-4554-9CA8-3EEA6A98BD76}"/>
    <dgm:cxn modelId="{7F72517E-8CC7-4161-A05E-20C53765188F}" type="presOf" srcId="{6EDFCC18-5A41-43DD-9A5F-BBE31E484BEE}" destId="{60210312-CFF2-4B2E-A8C0-566E8CB18F9C}" srcOrd="0" destOrd="0" presId="urn:microsoft.com/office/officeart/2005/8/layout/vList2"/>
    <dgm:cxn modelId="{8F157B90-C9C7-4D76-90AA-54E7C0395596}" srcId="{086512C2-3BBD-4D3C-9C36-C3B8271D6B4B}" destId="{1ECC711D-7C00-4266-94B2-53453A74B061}" srcOrd="7" destOrd="0" parTransId="{10DBFBC6-499F-4D17-988C-E91200F035CF}" sibTransId="{A2F9F7F9-8E96-4E58-A4D4-A50BC39532C6}"/>
    <dgm:cxn modelId="{D4A625A6-0E16-49F3-BB8F-DC3514DC17D8}" type="presOf" srcId="{134D0680-D78A-41C5-91C0-273C33DC55D4}" destId="{4BF26959-CC04-421D-9523-A00FB6A505EF}" srcOrd="0" destOrd="0" presId="urn:microsoft.com/office/officeart/2005/8/layout/vList2"/>
    <dgm:cxn modelId="{8E7EC0A9-EDA4-4BF0-B9B4-FD73BB78CFAD}" type="presOf" srcId="{95BB69EB-7A36-43B5-A72B-619BF361CF74}" destId="{B9E47A0B-9646-4546-9AF2-3732FCF54470}" srcOrd="0" destOrd="0" presId="urn:microsoft.com/office/officeart/2005/8/layout/vList2"/>
    <dgm:cxn modelId="{0C8F85D9-178D-43F1-AA22-40B443E8AE2C}" type="presOf" srcId="{1ECC711D-7C00-4266-94B2-53453A74B061}" destId="{DBEB2F40-42CB-4A37-B09E-A343B817E794}" srcOrd="0" destOrd="0" presId="urn:microsoft.com/office/officeart/2005/8/layout/vList2"/>
    <dgm:cxn modelId="{4D1837EB-D2A6-4112-B9D4-70583E3DD0E6}" type="presOf" srcId="{971A1598-4765-4816-9E28-C19678FF88C9}" destId="{FC085CB6-F640-49DA-AE0A-DE3A48E7C311}" srcOrd="0" destOrd="0" presId="urn:microsoft.com/office/officeart/2005/8/layout/vList2"/>
    <dgm:cxn modelId="{2B050CF0-02F9-45B5-BD8B-788DD9EDB679}" srcId="{086512C2-3BBD-4D3C-9C36-C3B8271D6B4B}" destId="{971A1598-4765-4816-9E28-C19678FF88C9}" srcOrd="2" destOrd="0" parTransId="{B344B480-F88A-4F21-9F51-62648B00F08C}" sibTransId="{658AFBC2-2735-44AD-8B88-81CB4891C62E}"/>
    <dgm:cxn modelId="{FFAAF0F0-DF4B-4326-88E4-0E2D03BFCD0E}" type="presOf" srcId="{086512C2-3BBD-4D3C-9C36-C3B8271D6B4B}" destId="{41AA8E5E-9DE5-443E-AB5E-B9AA0EF8D9C5}" srcOrd="0" destOrd="0" presId="urn:microsoft.com/office/officeart/2005/8/layout/vList2"/>
    <dgm:cxn modelId="{9FD303FB-5526-41F2-995C-6238387EF789}" srcId="{086512C2-3BBD-4D3C-9C36-C3B8271D6B4B}" destId="{36028523-1B5C-456D-8CE7-9206DE08A3AD}" srcOrd="1" destOrd="0" parTransId="{4F872174-53E9-4074-AF06-A326758DE72E}" sibTransId="{3190A319-AA78-418A-9740-1FEDB3C13443}"/>
    <dgm:cxn modelId="{8276C722-EDF9-4F01-B4B1-221EB79ABC42}" type="presParOf" srcId="{41AA8E5E-9DE5-443E-AB5E-B9AA0EF8D9C5}" destId="{485C1075-7CB5-4150-A2D3-D52E9EE0EC1E}" srcOrd="0" destOrd="0" presId="urn:microsoft.com/office/officeart/2005/8/layout/vList2"/>
    <dgm:cxn modelId="{293B6DC5-826D-46B8-8088-640EC57C0F3F}" type="presParOf" srcId="{41AA8E5E-9DE5-443E-AB5E-B9AA0EF8D9C5}" destId="{E4AE0807-1DC9-4E38-BF3A-C8CF08AC8AF4}" srcOrd="1" destOrd="0" presId="urn:microsoft.com/office/officeart/2005/8/layout/vList2"/>
    <dgm:cxn modelId="{55392B83-0473-4676-85C4-98D4CB2CEA17}" type="presParOf" srcId="{41AA8E5E-9DE5-443E-AB5E-B9AA0EF8D9C5}" destId="{B3892FB9-5E8D-4BEC-93DA-01DB40792D56}" srcOrd="2" destOrd="0" presId="urn:microsoft.com/office/officeart/2005/8/layout/vList2"/>
    <dgm:cxn modelId="{406CFF04-8978-4667-AC6C-4B082F621585}" type="presParOf" srcId="{41AA8E5E-9DE5-443E-AB5E-B9AA0EF8D9C5}" destId="{932977A6-C4F4-4DE3-9BDD-8CFDB0FDBAE0}" srcOrd="3" destOrd="0" presId="urn:microsoft.com/office/officeart/2005/8/layout/vList2"/>
    <dgm:cxn modelId="{3C93CAF6-44D3-4C18-9E8B-EA66FE172606}" type="presParOf" srcId="{41AA8E5E-9DE5-443E-AB5E-B9AA0EF8D9C5}" destId="{FC085CB6-F640-49DA-AE0A-DE3A48E7C311}" srcOrd="4" destOrd="0" presId="urn:microsoft.com/office/officeart/2005/8/layout/vList2"/>
    <dgm:cxn modelId="{6AE62AA3-A2F5-4446-A898-536DE40C3BC1}" type="presParOf" srcId="{41AA8E5E-9DE5-443E-AB5E-B9AA0EF8D9C5}" destId="{037F9119-7853-4592-8899-8A9A9A282E4E}" srcOrd="5" destOrd="0" presId="urn:microsoft.com/office/officeart/2005/8/layout/vList2"/>
    <dgm:cxn modelId="{6F0058A6-BE6A-440D-A301-1D727FAD40CB}" type="presParOf" srcId="{41AA8E5E-9DE5-443E-AB5E-B9AA0EF8D9C5}" destId="{60210312-CFF2-4B2E-A8C0-566E8CB18F9C}" srcOrd="6" destOrd="0" presId="urn:microsoft.com/office/officeart/2005/8/layout/vList2"/>
    <dgm:cxn modelId="{4F4275E3-22AA-46C1-8B1F-0B4453F6704E}" type="presParOf" srcId="{41AA8E5E-9DE5-443E-AB5E-B9AA0EF8D9C5}" destId="{65E87FB6-62DD-43C8-954E-EF0E2768CE0C}" srcOrd="7" destOrd="0" presId="urn:microsoft.com/office/officeart/2005/8/layout/vList2"/>
    <dgm:cxn modelId="{07C025ED-39A9-443B-ADBF-9341B415FC7E}" type="presParOf" srcId="{41AA8E5E-9DE5-443E-AB5E-B9AA0EF8D9C5}" destId="{FFF173AB-166B-4CB8-A3AA-91261A539878}" srcOrd="8" destOrd="0" presId="urn:microsoft.com/office/officeart/2005/8/layout/vList2"/>
    <dgm:cxn modelId="{BA592091-045B-45DF-B9B7-330F1EDE1F5D}" type="presParOf" srcId="{41AA8E5E-9DE5-443E-AB5E-B9AA0EF8D9C5}" destId="{AE86779D-E89B-4F7E-AAB5-302F0E34B293}" srcOrd="9" destOrd="0" presId="urn:microsoft.com/office/officeart/2005/8/layout/vList2"/>
    <dgm:cxn modelId="{42A20F09-AD6A-4C6B-BF8B-AED5D365CE65}" type="presParOf" srcId="{41AA8E5E-9DE5-443E-AB5E-B9AA0EF8D9C5}" destId="{4BF26959-CC04-421D-9523-A00FB6A505EF}" srcOrd="10" destOrd="0" presId="urn:microsoft.com/office/officeart/2005/8/layout/vList2"/>
    <dgm:cxn modelId="{7B156FDA-07BD-466F-B71B-5BC662B9DD77}" type="presParOf" srcId="{41AA8E5E-9DE5-443E-AB5E-B9AA0EF8D9C5}" destId="{17A58647-86C1-4805-823D-1B7FFAE91C51}" srcOrd="11" destOrd="0" presId="urn:microsoft.com/office/officeart/2005/8/layout/vList2"/>
    <dgm:cxn modelId="{4DC149AD-582D-4207-BED6-8F511E8EAAC0}" type="presParOf" srcId="{41AA8E5E-9DE5-443E-AB5E-B9AA0EF8D9C5}" destId="{0A4FF823-26F2-440C-A081-C0496FE96C0A}" srcOrd="12" destOrd="0" presId="urn:microsoft.com/office/officeart/2005/8/layout/vList2"/>
    <dgm:cxn modelId="{91293E32-5C5F-407A-97A4-5A7B6C5076A2}" type="presParOf" srcId="{41AA8E5E-9DE5-443E-AB5E-B9AA0EF8D9C5}" destId="{949175B4-7FCC-4A00-8669-80F5673F68E2}" srcOrd="13" destOrd="0" presId="urn:microsoft.com/office/officeart/2005/8/layout/vList2"/>
    <dgm:cxn modelId="{B965D95A-5F35-40C4-AD05-BDB72E60812A}" type="presParOf" srcId="{41AA8E5E-9DE5-443E-AB5E-B9AA0EF8D9C5}" destId="{DBEB2F40-42CB-4A37-B09E-A343B817E794}" srcOrd="14" destOrd="0" presId="urn:microsoft.com/office/officeart/2005/8/layout/vList2"/>
    <dgm:cxn modelId="{86A91FDC-92A1-414D-998A-BDD2CFBF7FA9}" type="presParOf" srcId="{41AA8E5E-9DE5-443E-AB5E-B9AA0EF8D9C5}" destId="{0C1E5A45-E3F2-43DA-83A6-2B34C74C77E4}" srcOrd="15" destOrd="0" presId="urn:microsoft.com/office/officeart/2005/8/layout/vList2"/>
    <dgm:cxn modelId="{2B242FB6-F84C-4F77-AE38-0D57FE6A9CB4}" type="presParOf" srcId="{41AA8E5E-9DE5-443E-AB5E-B9AA0EF8D9C5}" destId="{B9E47A0B-9646-4546-9AF2-3732FCF54470}" srcOrd="16" destOrd="0" presId="urn:microsoft.com/office/officeart/2005/8/layout/vList2"/>
    <dgm:cxn modelId="{FC712AEF-152E-4651-96C6-39DD45033742}" type="presParOf" srcId="{41AA8E5E-9DE5-443E-AB5E-B9AA0EF8D9C5}" destId="{C12351B3-BABB-4CD9-97A5-FCF3F4FCCEC9}" srcOrd="17" destOrd="0" presId="urn:microsoft.com/office/officeart/2005/8/layout/vList2"/>
    <dgm:cxn modelId="{42A9C281-F19F-4688-A4FD-404926A04346}" type="presParOf" srcId="{41AA8E5E-9DE5-443E-AB5E-B9AA0EF8D9C5}" destId="{AE13DABD-E665-46BA-B1FD-D8F95CE7CCA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7B8C-009C-444A-8E23-9F4778CCB6C4}">
      <dsp:nvSpPr>
        <dsp:cNvPr id="0" name=""/>
        <dsp:cNvSpPr/>
      </dsp:nvSpPr>
      <dsp:spPr>
        <a:xfrm>
          <a:off x="0" y="69570"/>
          <a:ext cx="5311775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"Through others, we become ourselves."</a:t>
          </a:r>
          <a:endParaRPr lang="en-US" sz="1700" b="1" kern="1200" dirty="0"/>
        </a:p>
      </dsp:txBody>
      <dsp:txXfrm>
        <a:off x="46360" y="115930"/>
        <a:ext cx="5219055" cy="856959"/>
      </dsp:txXfrm>
    </dsp:sp>
    <dsp:sp modelId="{58622947-2D9D-4984-B927-9272659A6297}">
      <dsp:nvSpPr>
        <dsp:cNvPr id="0" name=""/>
        <dsp:cNvSpPr/>
      </dsp:nvSpPr>
      <dsp:spPr>
        <a:xfrm>
          <a:off x="0" y="1068210"/>
          <a:ext cx="5311775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"What a child can do with assistance today, they will be able to do by themselves tomorrow."</a:t>
          </a:r>
          <a:endParaRPr lang="en-US" sz="1700" b="1" kern="1200" dirty="0"/>
        </a:p>
      </dsp:txBody>
      <dsp:txXfrm>
        <a:off x="46360" y="1114570"/>
        <a:ext cx="5219055" cy="856959"/>
      </dsp:txXfrm>
    </dsp:sp>
    <dsp:sp modelId="{9A360548-6C1A-41CB-9718-77335C84D66B}">
      <dsp:nvSpPr>
        <dsp:cNvPr id="0" name=""/>
        <dsp:cNvSpPr/>
      </dsp:nvSpPr>
      <dsp:spPr>
        <a:xfrm>
          <a:off x="0" y="2066849"/>
          <a:ext cx="5311775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"Play is the leading source of development, as it is a self-initiated, active, and dynamic process.“</a:t>
          </a:r>
          <a:br>
            <a:rPr lang="en-US" sz="1700" b="1" i="0" kern="1200" dirty="0"/>
          </a:br>
          <a:endParaRPr lang="en-US" sz="1700" b="1" kern="1200" dirty="0"/>
        </a:p>
      </dsp:txBody>
      <dsp:txXfrm>
        <a:off x="46360" y="2113209"/>
        <a:ext cx="5219055" cy="85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6D7EC-75FF-4F98-B418-F1D461B4DC53}">
      <dsp:nvSpPr>
        <dsp:cNvPr id="0" name=""/>
        <dsp:cNvSpPr/>
      </dsp:nvSpPr>
      <dsp:spPr>
        <a:xfrm>
          <a:off x="0" y="477"/>
          <a:ext cx="5097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9946-973E-44F1-B18B-5D32326212C0}">
      <dsp:nvSpPr>
        <dsp:cNvPr id="0" name=""/>
        <dsp:cNvSpPr/>
      </dsp:nvSpPr>
      <dsp:spPr>
        <a:xfrm>
          <a:off x="0" y="477"/>
          <a:ext cx="5097780" cy="7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Early Life</a:t>
          </a:r>
        </a:p>
      </dsp:txBody>
      <dsp:txXfrm>
        <a:off x="0" y="477"/>
        <a:ext cx="5097780" cy="781932"/>
      </dsp:txXfrm>
    </dsp:sp>
    <dsp:sp modelId="{B9C4D57F-6DC9-45BB-B878-3070A51A3B52}">
      <dsp:nvSpPr>
        <dsp:cNvPr id="0" name=""/>
        <dsp:cNvSpPr/>
      </dsp:nvSpPr>
      <dsp:spPr>
        <a:xfrm>
          <a:off x="0" y="782409"/>
          <a:ext cx="5097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A9E32-08A2-45CF-A002-2968065F5B2E}">
      <dsp:nvSpPr>
        <dsp:cNvPr id="0" name=""/>
        <dsp:cNvSpPr/>
      </dsp:nvSpPr>
      <dsp:spPr>
        <a:xfrm>
          <a:off x="0" y="782409"/>
          <a:ext cx="5097780" cy="7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Academic Pursuits</a:t>
          </a:r>
        </a:p>
      </dsp:txBody>
      <dsp:txXfrm>
        <a:off x="0" y="782409"/>
        <a:ext cx="5097780" cy="781932"/>
      </dsp:txXfrm>
    </dsp:sp>
    <dsp:sp modelId="{8E5E66E0-96DF-4E99-9592-2F741912AE54}">
      <dsp:nvSpPr>
        <dsp:cNvPr id="0" name=""/>
        <dsp:cNvSpPr/>
      </dsp:nvSpPr>
      <dsp:spPr>
        <a:xfrm>
          <a:off x="0" y="1564342"/>
          <a:ext cx="5097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98A5E-3EE0-4605-BFEE-B76B5A8745DD}">
      <dsp:nvSpPr>
        <dsp:cNvPr id="0" name=""/>
        <dsp:cNvSpPr/>
      </dsp:nvSpPr>
      <dsp:spPr>
        <a:xfrm>
          <a:off x="0" y="1564342"/>
          <a:ext cx="5097780" cy="7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 and Contributions</a:t>
          </a:r>
        </a:p>
      </dsp:txBody>
      <dsp:txXfrm>
        <a:off x="0" y="1564342"/>
        <a:ext cx="5097780" cy="781932"/>
      </dsp:txXfrm>
    </dsp:sp>
    <dsp:sp modelId="{689C8704-63F9-41C3-AB09-272D20716F96}">
      <dsp:nvSpPr>
        <dsp:cNvPr id="0" name=""/>
        <dsp:cNvSpPr/>
      </dsp:nvSpPr>
      <dsp:spPr>
        <a:xfrm>
          <a:off x="0" y="2346274"/>
          <a:ext cx="5097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7EA6A-30A2-4B9A-8ADE-2B5CFD9A1D57}">
      <dsp:nvSpPr>
        <dsp:cNvPr id="0" name=""/>
        <dsp:cNvSpPr/>
      </dsp:nvSpPr>
      <dsp:spPr>
        <a:xfrm>
          <a:off x="0" y="2346274"/>
          <a:ext cx="5097780" cy="7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Legacy</a:t>
          </a:r>
        </a:p>
      </dsp:txBody>
      <dsp:txXfrm>
        <a:off x="0" y="2346274"/>
        <a:ext cx="5097780" cy="781932"/>
      </dsp:txXfrm>
    </dsp:sp>
    <dsp:sp modelId="{40F6421B-4F80-4622-8158-68480D454EF5}">
      <dsp:nvSpPr>
        <dsp:cNvPr id="0" name=""/>
        <dsp:cNvSpPr/>
      </dsp:nvSpPr>
      <dsp:spPr>
        <a:xfrm>
          <a:off x="0" y="3128207"/>
          <a:ext cx="5097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89707-46C3-4CB6-93FB-2A2030E11A88}">
      <dsp:nvSpPr>
        <dsp:cNvPr id="0" name=""/>
        <dsp:cNvSpPr/>
      </dsp:nvSpPr>
      <dsp:spPr>
        <a:xfrm>
          <a:off x="0" y="3128207"/>
          <a:ext cx="5097780" cy="7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Relevance to Christian Education</a:t>
          </a:r>
        </a:p>
      </dsp:txBody>
      <dsp:txXfrm>
        <a:off x="0" y="3128207"/>
        <a:ext cx="5097780" cy="781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1CDB5-44F0-4E84-80DD-765A4B94CEA8}">
      <dsp:nvSpPr>
        <dsp:cNvPr id="0" name=""/>
        <dsp:cNvSpPr/>
      </dsp:nvSpPr>
      <dsp:spPr>
        <a:xfrm>
          <a:off x="0" y="92247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 dirty="0"/>
            <a:t>Sociocultural Theory by Lev Vygotsky </a:t>
          </a:r>
          <a:endParaRPr lang="en-US" sz="1300" b="1" kern="1200" dirty="0"/>
        </a:p>
      </dsp:txBody>
      <dsp:txXfrm>
        <a:off x="25210" y="117457"/>
        <a:ext cx="5283580" cy="466007"/>
      </dsp:txXfrm>
    </dsp:sp>
    <dsp:sp modelId="{CBA09D3F-432B-44CD-8FE7-2A14B641871B}">
      <dsp:nvSpPr>
        <dsp:cNvPr id="0" name=""/>
        <dsp:cNvSpPr/>
      </dsp:nvSpPr>
      <dsp:spPr>
        <a:xfrm>
          <a:off x="0" y="646114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Challenge to Piaget</a:t>
          </a:r>
          <a:endParaRPr lang="en-US" sz="1300" kern="1200"/>
        </a:p>
      </dsp:txBody>
      <dsp:txXfrm>
        <a:off x="25210" y="671324"/>
        <a:ext cx="5283580" cy="466007"/>
      </dsp:txXfrm>
    </dsp:sp>
    <dsp:sp modelId="{146B8202-5D18-4BF1-8B90-CE490E4CEC33}">
      <dsp:nvSpPr>
        <dsp:cNvPr id="0" name=""/>
        <dsp:cNvSpPr/>
      </dsp:nvSpPr>
      <dsp:spPr>
        <a:xfrm>
          <a:off x="0" y="1199981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Zone of Proximal Development (ZPD) </a:t>
          </a:r>
          <a:endParaRPr lang="en-US" sz="1300" kern="1200"/>
        </a:p>
      </dsp:txBody>
      <dsp:txXfrm>
        <a:off x="25210" y="1225191"/>
        <a:ext cx="5283580" cy="466007"/>
      </dsp:txXfrm>
    </dsp:sp>
    <dsp:sp modelId="{840C3D99-1FA6-4C9E-A55D-857E0CD92C82}">
      <dsp:nvSpPr>
        <dsp:cNvPr id="0" name=""/>
        <dsp:cNvSpPr/>
      </dsp:nvSpPr>
      <dsp:spPr>
        <a:xfrm>
          <a:off x="0" y="1753848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Social Learning </a:t>
          </a:r>
          <a:endParaRPr lang="en-US" sz="1300" kern="1200"/>
        </a:p>
      </dsp:txBody>
      <dsp:txXfrm>
        <a:off x="25210" y="1779058"/>
        <a:ext cx="5283580" cy="466007"/>
      </dsp:txXfrm>
    </dsp:sp>
    <dsp:sp modelId="{A257B6DF-79FF-49C6-A087-870B3B38F306}">
      <dsp:nvSpPr>
        <dsp:cNvPr id="0" name=""/>
        <dsp:cNvSpPr/>
      </dsp:nvSpPr>
      <dsp:spPr>
        <a:xfrm>
          <a:off x="0" y="2307716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Cultural Significance </a:t>
          </a:r>
          <a:endParaRPr lang="en-US" sz="1300" kern="1200"/>
        </a:p>
      </dsp:txBody>
      <dsp:txXfrm>
        <a:off x="25210" y="2332926"/>
        <a:ext cx="5283580" cy="466007"/>
      </dsp:txXfrm>
    </dsp:sp>
    <dsp:sp modelId="{A81C5A9A-0D61-4EC4-A703-1BB7F2A10495}">
      <dsp:nvSpPr>
        <dsp:cNvPr id="0" name=""/>
        <dsp:cNvSpPr/>
      </dsp:nvSpPr>
      <dsp:spPr>
        <a:xfrm>
          <a:off x="0" y="2861583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Scaffolding</a:t>
          </a:r>
          <a:endParaRPr lang="en-US" sz="1300" kern="1200"/>
        </a:p>
      </dsp:txBody>
      <dsp:txXfrm>
        <a:off x="25210" y="2886793"/>
        <a:ext cx="5283580" cy="466007"/>
      </dsp:txXfrm>
    </dsp:sp>
    <dsp:sp modelId="{F1D89246-3419-472D-857C-E1F92A3B723A}">
      <dsp:nvSpPr>
        <dsp:cNvPr id="0" name=""/>
        <dsp:cNvSpPr/>
      </dsp:nvSpPr>
      <dsp:spPr>
        <a:xfrm>
          <a:off x="0" y="3415450"/>
          <a:ext cx="53340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Private Speech - children talk to themselves while engaged in a cognitive task</a:t>
          </a:r>
          <a:endParaRPr lang="en-US" sz="1300" kern="1200" dirty="0"/>
        </a:p>
      </dsp:txBody>
      <dsp:txXfrm>
        <a:off x="25210" y="3440660"/>
        <a:ext cx="5283580" cy="46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C1075-7CB5-4150-A2D3-D52E9EE0EC1E}">
      <dsp:nvSpPr>
        <dsp:cNvPr id="0" name=""/>
        <dsp:cNvSpPr/>
      </dsp:nvSpPr>
      <dsp:spPr>
        <a:xfrm>
          <a:off x="0" y="107790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Gelman, Susan A. 2009. "Learning from Others: Children’s Construction of Concepts." </a:t>
          </a:r>
          <a:r>
            <a:rPr lang="en-US" sz="900" b="1" i="1" kern="1200" dirty="0"/>
            <a:t>Annual Review ­of Psychology</a:t>
          </a:r>
          <a:r>
            <a:rPr lang="en-US" sz="900" b="1" kern="1200" dirty="0"/>
            <a:t> 60 , no. 1: 115–40. https://doi.org/10.1146/annurev.psych.59.103006.093659.</a:t>
          </a:r>
        </a:p>
      </dsp:txBody>
      <dsp:txXfrm>
        <a:off x="17453" y="125243"/>
        <a:ext cx="10785494" cy="322620"/>
      </dsp:txXfrm>
    </dsp:sp>
    <dsp:sp modelId="{B3892FB9-5E8D-4BEC-93DA-01DB40792D56}">
      <dsp:nvSpPr>
        <dsp:cNvPr id="0" name=""/>
        <dsp:cNvSpPr/>
      </dsp:nvSpPr>
      <dsp:spPr>
        <a:xfrm>
          <a:off x="0" y="491236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Hattie, John, and Helen Timperley. 2007. “The Power of Feedback.” </a:t>
          </a:r>
          <a:r>
            <a:rPr lang="en-US" sz="900" b="1" i="1" kern="1200"/>
            <a:t>Review of Educational Research</a:t>
          </a:r>
          <a:r>
            <a:rPr lang="en-US" sz="900" b="1" kern="1200"/>
            <a:t> 77, no. 1: 81–112. https://doi.org/10.3102/003465430298487.</a:t>
          </a:r>
        </a:p>
      </dsp:txBody>
      <dsp:txXfrm>
        <a:off x="17453" y="508689"/>
        <a:ext cx="10785494" cy="322620"/>
      </dsp:txXfrm>
    </dsp:sp>
    <dsp:sp modelId="{FC085CB6-F640-49DA-AE0A-DE3A48E7C311}">
      <dsp:nvSpPr>
        <dsp:cNvPr id="0" name=""/>
        <dsp:cNvSpPr/>
      </dsp:nvSpPr>
      <dsp:spPr>
        <a:xfrm>
          <a:off x="0" y="874683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Nasir, Na'ilah S., and Victoria Suad. 2008. “From the Exotic to the Mundane: A Qualitative Analysis of African American High School Students’ Science-Related Interests.” </a:t>
          </a:r>
          <a:r>
            <a:rPr lang="en-US" sz="900" b="1" i="1" kern="1200"/>
            <a:t>Journal of Research in Science Teaching</a:t>
          </a:r>
          <a:r>
            <a:rPr lang="en-US" sz="900" b="1" kern="1200"/>
            <a:t> 45, no. 8: 955–80.</a:t>
          </a:r>
        </a:p>
      </dsp:txBody>
      <dsp:txXfrm>
        <a:off x="17453" y="892136"/>
        <a:ext cx="10785494" cy="322620"/>
      </dsp:txXfrm>
    </dsp:sp>
    <dsp:sp modelId="{60210312-CFF2-4B2E-A8C0-566E8CB18F9C}">
      <dsp:nvSpPr>
        <dsp:cNvPr id="0" name=""/>
        <dsp:cNvSpPr/>
      </dsp:nvSpPr>
      <dsp:spPr>
        <a:xfrm>
          <a:off x="0" y="1258129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Ormrod, Jeanne. 2011. </a:t>
          </a:r>
          <a:r>
            <a:rPr lang="en-US" sz="900" b="1" i="1" kern="1200"/>
            <a:t>Educational Psychology: Developing Learners</a:t>
          </a:r>
          <a:r>
            <a:rPr lang="en-US" sz="900" b="1" kern="1200"/>
            <a:t>. Ingram.</a:t>
          </a:r>
        </a:p>
      </dsp:txBody>
      <dsp:txXfrm>
        <a:off x="17453" y="1275582"/>
        <a:ext cx="10785494" cy="322620"/>
      </dsp:txXfrm>
    </dsp:sp>
    <dsp:sp modelId="{FFF173AB-166B-4CB8-A3AA-91261A539878}">
      <dsp:nvSpPr>
        <dsp:cNvPr id="0" name=""/>
        <dsp:cNvSpPr/>
      </dsp:nvSpPr>
      <dsp:spPr>
        <a:xfrm>
          <a:off x="0" y="1641576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Rogoff, Barbara. 2003. </a:t>
          </a:r>
          <a:r>
            <a:rPr lang="en-US" sz="900" b="1" i="1" kern="1200"/>
            <a:t>The Cultural Nature of Human Development</a:t>
          </a:r>
          <a:r>
            <a:rPr lang="en-US" sz="900" b="1" kern="1200"/>
            <a:t>. London, England: Oxford University Press.</a:t>
          </a:r>
        </a:p>
      </dsp:txBody>
      <dsp:txXfrm>
        <a:off x="17453" y="1659029"/>
        <a:ext cx="10785494" cy="322620"/>
      </dsp:txXfrm>
    </dsp:sp>
    <dsp:sp modelId="{4BF26959-CC04-421D-9523-A00FB6A505EF}">
      <dsp:nvSpPr>
        <dsp:cNvPr id="0" name=""/>
        <dsp:cNvSpPr/>
      </dsp:nvSpPr>
      <dsp:spPr>
        <a:xfrm>
          <a:off x="0" y="2025022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Roseth, Cary J., David W. Johnson, and Roger T. Johnson. 2008. “Promoting Early Adolescents’ Achievement and Peer Relationships: The Effects of Cooperative, Competitive, and Individualistic Goal Structures.” </a:t>
          </a:r>
          <a:r>
            <a:rPr lang="en-US" sz="900" b="1" i="1" kern="1200"/>
            <a:t>Psychological Bulletin</a:t>
          </a:r>
          <a:r>
            <a:rPr lang="en-US" sz="900" b="1" kern="1200"/>
            <a:t> 134, no. 2: 223–46. https://doi.org/10.1037/0033-2909.134.2.223.</a:t>
          </a:r>
        </a:p>
      </dsp:txBody>
      <dsp:txXfrm>
        <a:off x="17453" y="2042475"/>
        <a:ext cx="10785494" cy="322620"/>
      </dsp:txXfrm>
    </dsp:sp>
    <dsp:sp modelId="{0A4FF823-26F2-440C-A081-C0496FE96C0A}">
      <dsp:nvSpPr>
        <dsp:cNvPr id="0" name=""/>
        <dsp:cNvSpPr/>
      </dsp:nvSpPr>
      <dsp:spPr>
        <a:xfrm>
          <a:off x="0" y="2408468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Tomasello, Michael. 2003. </a:t>
          </a:r>
          <a:r>
            <a:rPr lang="en-US" sz="900" b="1" i="1" kern="1200"/>
            <a:t>Constructing a Language: A Usage-Based Theory of Language Acquisition</a:t>
          </a:r>
          <a:r>
            <a:rPr lang="en-US" sz="900" b="1" kern="1200"/>
            <a:t>. Cambridge, MA: Harvard University Press.</a:t>
          </a:r>
        </a:p>
      </dsp:txBody>
      <dsp:txXfrm>
        <a:off x="17453" y="2425921"/>
        <a:ext cx="10785494" cy="322620"/>
      </dsp:txXfrm>
    </dsp:sp>
    <dsp:sp modelId="{DBEB2F40-42CB-4A37-B09E-A343B817E794}">
      <dsp:nvSpPr>
        <dsp:cNvPr id="0" name=""/>
        <dsp:cNvSpPr/>
      </dsp:nvSpPr>
      <dsp:spPr>
        <a:xfrm>
          <a:off x="0" y="2791915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Van Der Veer, Rene, and Jaan Valsiner. 1994. </a:t>
          </a:r>
          <a:r>
            <a:rPr lang="en-US" sz="900" b="1" i="1" kern="1200"/>
            <a:t>Understanding Vygotsky: A Quest for Synthesis</a:t>
          </a:r>
          <a:r>
            <a:rPr lang="en-US" sz="900" b="1" kern="1200"/>
            <a:t>. Blackwell.</a:t>
          </a:r>
        </a:p>
      </dsp:txBody>
      <dsp:txXfrm>
        <a:off x="17453" y="2809368"/>
        <a:ext cx="10785494" cy="322620"/>
      </dsp:txXfrm>
    </dsp:sp>
    <dsp:sp modelId="{B9E47A0B-9646-4546-9AF2-3732FCF54470}">
      <dsp:nvSpPr>
        <dsp:cNvPr id="0" name=""/>
        <dsp:cNvSpPr/>
      </dsp:nvSpPr>
      <dsp:spPr>
        <a:xfrm>
          <a:off x="0" y="3175361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Vygotsky, Lev S. 1978. </a:t>
          </a:r>
          <a:r>
            <a:rPr lang="en-US" sz="900" b="1" i="1" kern="1200"/>
            <a:t>Mind in Society: The Development of Higher Psychological Processes</a:t>
          </a:r>
          <a:r>
            <a:rPr lang="en-US" sz="900" b="1" kern="1200"/>
            <a:t>. Harvard University Press.</a:t>
          </a:r>
        </a:p>
      </dsp:txBody>
      <dsp:txXfrm>
        <a:off x="17453" y="3192814"/>
        <a:ext cx="10785494" cy="322620"/>
      </dsp:txXfrm>
    </dsp:sp>
    <dsp:sp modelId="{AE13DABD-E665-46BA-B1FD-D8F95CE7CCA6}">
      <dsp:nvSpPr>
        <dsp:cNvPr id="0" name=""/>
        <dsp:cNvSpPr/>
      </dsp:nvSpPr>
      <dsp:spPr>
        <a:xfrm>
          <a:off x="0" y="3558808"/>
          <a:ext cx="10820400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/>
            <a:t>Wertsch</a:t>
          </a:r>
          <a:r>
            <a:rPr lang="en-US" sz="900" b="1" kern="1200" dirty="0"/>
            <a:t>, James V. 1988. </a:t>
          </a:r>
          <a:r>
            <a:rPr lang="en-US" sz="900" b="1" i="1" kern="1200" dirty="0"/>
            <a:t>Vygotsky and the Social Formation of Mind</a:t>
          </a:r>
          <a:r>
            <a:rPr lang="en-US" sz="900" b="1" kern="1200" dirty="0"/>
            <a:t>. London, England: Harvard University Press.</a:t>
          </a:r>
        </a:p>
      </dsp:txBody>
      <dsp:txXfrm>
        <a:off x="17453" y="3576261"/>
        <a:ext cx="10785494" cy="32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61AA-5D24-4C19-9995-1DF6B58FDB4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CEC7-6069-4299-A8D5-6F311A0FF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"Through others, we become ourselves."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This quote emphasizes the significance of social interaction and the role it plays in cognitive development.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"What a child can do with assistance today, they will be able to do by themselves tomorrow."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Vygotsky's Zone of Proximal Development (ZPD) theory is encapsulated in this quote, highlighting the importance of scaffolding and guidance in learning.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"Play is the leading source of development, as it is a self-initiated, active, and dynamic process."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Vygotsky recognized the importance of play in a child's development and how it fosters cognitive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Cultural Influence:</a:t>
            </a:r>
          </a:p>
          <a:p>
            <a:r>
              <a:rPr lang="en-US" dirty="0"/>
              <a:t>   -</a:t>
            </a:r>
          </a:p>
          <a:p>
            <a:endParaRPr lang="en-US" dirty="0"/>
          </a:p>
          <a:p>
            <a:r>
              <a:rPr lang="en-US" dirty="0"/>
              <a:t>Educational Applications:</a:t>
            </a:r>
          </a:p>
          <a:p>
            <a:r>
              <a:rPr lang="en-US" dirty="0"/>
              <a:t>   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1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CEC7-6069-4299-A8D5-6F311A0FF8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72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96B4-C222-93CE-DC61-FA135883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5B45-6EAA-B7F6-C50A-C10B51E49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A89E-813C-DF1F-F1BE-B536654A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C7-58F0-4CCC-AA79-DE0FBF3CA54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D9940-A379-7C2A-00B8-0F522AE9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68D6F-1BD8-14CC-A83D-2A7E8163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F7F-6C96-416A-BF58-CD5B1129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5F93-309F-4BA6-8C1F-EBEF186D29A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BC92-439D-4A03-B56C-54BB751C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F1C256-2F11-4A02-95F5-6AF1309D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background with many squares&#10;&#10;Description automatically generated">
            <a:extLst>
              <a:ext uri="{FF2B5EF4-FFF2-40B4-BE49-F238E27FC236}">
                <a16:creationId xmlns:a16="http://schemas.microsoft.com/office/drawing/2014/main" id="{900F8FE6-6B32-F35C-0A56-1CCF272D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DF76B-DED5-42E0-858C-715D29C8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B274C-2710-4178-96F7-5B9CB1298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01427-AE50-4D60-6750-2004819D9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29265"/>
            <a:ext cx="9448800" cy="3509970"/>
          </a:xfrm>
        </p:spPr>
        <p:txBody>
          <a:bodyPr>
            <a:noAutofit/>
          </a:bodyPr>
          <a:lstStyle/>
          <a:p>
            <a:pPr marR="0" algn="ctr" rtl="0"/>
            <a:r>
              <a:rPr lang="en-US" sz="5500" b="1" i="0" u="none" strike="noStrike" kern="100" baseline="0" dirty="0"/>
              <a:t>CONTRIBUTIONS AND CRITICISMS OF DEVELOPMENTAL THEORIST </a:t>
            </a:r>
            <a:br>
              <a:rPr lang="en-US" sz="5500" b="1" i="0" u="none" strike="noStrike" kern="100" baseline="0" dirty="0"/>
            </a:br>
            <a:r>
              <a:rPr lang="en-US" sz="5500" b="1" i="0" u="none" strike="noStrike" kern="100" baseline="0" dirty="0"/>
              <a:t>LEV VYGOTSKY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DCF3C1-497E-19B6-333E-B05623F9F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Sarah Grunblatt, MPH, MS, MS, MEd, MEd, MA</a:t>
            </a:r>
          </a:p>
        </p:txBody>
      </p:sp>
    </p:spTree>
    <p:extLst>
      <p:ext uri="{BB962C8B-B14F-4D97-AF65-F5344CB8AC3E}">
        <p14:creationId xmlns:p14="http://schemas.microsoft.com/office/powerpoint/2010/main" val="34309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0DC54-7299-9ACB-4AAF-BC828DC2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1" i="0" u="none" strike="noStrike">
                <a:solidFill>
                  <a:schemeClr val="bg1"/>
                </a:solidFill>
              </a:rPr>
              <a:t>6. Real-World Vygotsky: Five Christian Education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338E5-0E93-CB45-1FAC-625FE62A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5" y="2878138"/>
            <a:ext cx="5612128" cy="3215489"/>
          </a:xfrm>
        </p:spPr>
        <p:txBody>
          <a:bodyPr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2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Case 1: Sunday School Peer Learning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Case 2: Youth Group Discussions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Case 3: Christian Preschool Cultural Integration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Case 4: College Ministry Mentoring</a:t>
            </a:r>
          </a:p>
          <a:p>
            <a:pPr marL="0" indent="0" defTabSz="758952">
              <a:spcBef>
                <a:spcPts val="830"/>
              </a:spcBef>
              <a:buNone/>
            </a:pPr>
            <a:r>
              <a:rPr lang="en-US" sz="2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Case 5: Family Devotion Reflection</a:t>
            </a:r>
            <a:endParaRPr lang="en-US" sz="2500" b="0" i="0" u="none" strike="noStrike" kern="10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35EB0-3686-C346-E3CF-9B16EB9AD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5056149" cy="3340100"/>
          </a:xfrm>
        </p:spPr>
        <p:txBody>
          <a:bodyPr>
            <a:norm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1500" b="1" kern="1200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Questions to Consider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peer support enhance understanding, especially in faith-related contexts?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youth groups create environments where adolescents learn from one another's perspectives?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some effective strategies for making faith accessible to young learners through cultural tools?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mentors gradually reduce support as students mature in their faith?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encouraging children to articulate their thoughts impact their faith development?</a:t>
            </a:r>
            <a:endParaRPr lang="en-US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295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C31F-7243-CB80-8F42-B7202330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7. Nurturing Faith Through Vygotsky: Facilitating Spiritual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90C7A-C381-9B92-9801-E9D8C86ED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r>
              <a:rPr lang="en-US" sz="3500" b="1" i="0" u="none" strike="noStrike" kern="100" baseline="0" dirty="0">
                <a:solidFill>
                  <a:prstClr val="black"/>
                </a:solidFill>
                <a:latin typeface="+mj-lt"/>
              </a:rPr>
              <a:t>Home Environment</a:t>
            </a:r>
          </a:p>
          <a:p>
            <a:pPr marR="0" lvl="0" rtl="0"/>
            <a:r>
              <a:rPr lang="en-US" sz="3500" b="0" i="0" u="none" strike="noStrike" kern="100" baseline="0" dirty="0">
                <a:solidFill>
                  <a:prstClr val="black"/>
                </a:solidFill>
                <a:latin typeface="+mj-lt"/>
              </a:rPr>
              <a:t>Scaffolding in Family Devotions</a:t>
            </a:r>
          </a:p>
          <a:p>
            <a:pPr marR="0" lvl="0" rtl="0"/>
            <a:r>
              <a:rPr lang="en-US" sz="3500" kern="100" dirty="0">
                <a:solidFill>
                  <a:prstClr val="black"/>
                </a:solidFill>
                <a:latin typeface="+mj-lt"/>
              </a:rPr>
              <a:t>Peer Interaction in Homeschooling</a:t>
            </a:r>
          </a:p>
          <a:p>
            <a:pPr marR="0" lvl="0" rtl="0"/>
            <a:r>
              <a:rPr lang="en-US" sz="3500" b="0" i="0" u="none" strike="noStrike" kern="100" baseline="0" dirty="0">
                <a:solidFill>
                  <a:prstClr val="black"/>
                </a:solidFill>
                <a:latin typeface="+mj-lt"/>
              </a:rPr>
              <a:t>Private Speech in Personal Devotion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771D2-C621-80D6-B206-8F5799AB5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Questions to Consider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parents effectively apply scaffolding in family devotions?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parents facilitate opportunities for their children to engage with peers and explore spiritual concepts together?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practice of using private speech to verbalize thoughts and reflections enhance the spiritual experience? </a:t>
            </a:r>
          </a:p>
        </p:txBody>
      </p:sp>
    </p:spTree>
    <p:extLst>
      <p:ext uri="{BB962C8B-B14F-4D97-AF65-F5344CB8AC3E}">
        <p14:creationId xmlns:p14="http://schemas.microsoft.com/office/powerpoint/2010/main" val="225328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5AF763-F3C8-4387-AD37-0C589164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2AC83E-289B-47CE-904A-D62D9FC2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D08856-5915-442F-A309-5778395E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1C31F-7243-CB80-8F42-B7202330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100" b="1" i="0" u="none" strike="noStrike">
                <a:solidFill>
                  <a:schemeClr val="bg1"/>
                </a:solidFill>
              </a:rPr>
              <a:t>7. Nurturing Faith Through Vygotsky: Facilitating Spiritual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90C7A-C381-9B92-9801-E9D8C86E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3" y="2878138"/>
            <a:ext cx="5502400" cy="3340100"/>
          </a:xfrm>
        </p:spPr>
        <p:txBody>
          <a:bodyPr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3500" b="1" kern="100" dirty="0">
                <a:solidFill>
                  <a:prstClr val="black"/>
                </a:solidFill>
                <a:ea typeface="+mn-ea"/>
                <a:cs typeface="+mn-cs"/>
              </a:rPr>
              <a:t>Church Environment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ea typeface="+mn-ea"/>
                <a:cs typeface="+mn-cs"/>
              </a:rPr>
              <a:t>Interactive Sunday School Curriculum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ea typeface="+mn-ea"/>
                <a:cs typeface="+mn-cs"/>
              </a:rPr>
              <a:t>Spiritual Mentoring by Church Leaders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ea typeface="+mn-ea"/>
                <a:cs typeface="+mn-cs"/>
              </a:rPr>
              <a:t>Cultural Relevance in Worship</a:t>
            </a:r>
          </a:p>
          <a:p>
            <a:pPr marR="0" lvl="0" rtl="0"/>
            <a:endParaRPr lang="en-US" sz="3500" b="0" i="0" u="none" strike="noStrike" kern="100" baseline="0" dirty="0">
              <a:solidFill>
                <a:prstClr val="black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B37CA-1611-EB70-76B4-DD781EB59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4427321" cy="3340100"/>
          </a:xfrm>
        </p:spPr>
        <p:txBody>
          <a:bodyPr>
            <a:norm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1826" b="1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Questions to Consider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26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How can interactive activities like group discussions and role-playing enhance the understanding of biblical principles in Sunday school?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26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How can church leaders effectively apply the scaffolding concept in guiding students on their spiritual journey?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26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Why is it important for church leaders to ensure cultural relevance in worship practices and materials?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44C1-2546-129C-9D08-F3481247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8.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3B99-713C-1AA0-B186-ADDAB54121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Vygotsky’s Relevance for Christian Educators</a:t>
            </a:r>
          </a:p>
          <a:p>
            <a:r>
              <a:rPr lang="en-US" sz="3500" dirty="0"/>
              <a:t>Debates in Developmental Psychology</a:t>
            </a:r>
          </a:p>
          <a:p>
            <a:r>
              <a:rPr lang="en-US" sz="3500" dirty="0"/>
              <a:t>Christian Education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1FA53-64CE-9BAE-7395-F4762DC74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Questions to Consider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Christian educators effectively integrate Vygotsky's emphasis on social interaction, cultural context, and language with the principles of faith and learning?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Christian educators navigate these debates while promoting spiritual development in students?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educators use Vygotsky's concepts, such as the Zone of Proximal Development (ZPD) and cultural tools, to support students' spiritual growth effectively?</a:t>
            </a:r>
          </a:p>
        </p:txBody>
      </p:sp>
    </p:spTree>
    <p:extLst>
      <p:ext uri="{BB962C8B-B14F-4D97-AF65-F5344CB8AC3E}">
        <p14:creationId xmlns:p14="http://schemas.microsoft.com/office/powerpoint/2010/main" val="85915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7FF8-A9D1-5D9B-5163-D6494FB3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SELECTED BIBLIOGRAPHY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78D6D67-7F8A-1430-A655-C7D71385A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235580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78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Room Schools | Clarke Historical Library | Central Michigan University">
            <a:extLst>
              <a:ext uri="{FF2B5EF4-FFF2-40B4-BE49-F238E27FC236}">
                <a16:creationId xmlns:a16="http://schemas.microsoft.com/office/drawing/2014/main" id="{6BE817E8-173B-BCC0-AD04-9AAC20AA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18" y="932765"/>
            <a:ext cx="7843771" cy="49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B1AD9-03DA-C770-6428-0BEC581931BE}"/>
              </a:ext>
            </a:extLst>
          </p:cNvPr>
          <p:cNvSpPr txBox="1"/>
          <p:nvPr/>
        </p:nvSpPr>
        <p:spPr>
          <a:xfrm>
            <a:off x="1307160" y="6211669"/>
            <a:ext cx="1076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https://www.cmich.edu/research/clarke-historical-library/explore-collection/explore-online/michigan-material/one-room-schools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E9D81-226A-FBBB-6724-75578B4A6BFB}"/>
              </a:ext>
            </a:extLst>
          </p:cNvPr>
          <p:cNvSpPr txBox="1"/>
          <p:nvPr/>
        </p:nvSpPr>
        <p:spPr>
          <a:xfrm>
            <a:off x="247261" y="1768353"/>
            <a:ext cx="301845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Do you believe that children's development is influenced by their interactions with others?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51215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B532-B32E-F397-DBEE-70B13917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1.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6FFD8-6C3D-11EB-D917-68960B0FE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151"/>
                </a:solidFill>
                <a:latin typeface="Söhne"/>
              </a:rPr>
              <a:t>Quotes by Vygotsky</a:t>
            </a:r>
            <a:endParaRPr lang="en-US" dirty="0"/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F8AE6162-51C1-B710-A3F0-445BEBD4B2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698119"/>
              </p:ext>
            </p:extLst>
          </p:nvPr>
        </p:nvGraphicFramePr>
        <p:xfrm>
          <a:off x="685800" y="3132138"/>
          <a:ext cx="5311775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284F11-7CBC-FB4F-1025-9EF6A5100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B3CD9-CEE1-8601-0330-916C183E72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do you interpret these quotes?</a:t>
            </a:r>
          </a:p>
          <a:p>
            <a:r>
              <a:rPr lang="en-US" dirty="0"/>
              <a:t>What impact might these beliefs have on a child’s identity and/or development?</a:t>
            </a:r>
          </a:p>
          <a:p>
            <a:r>
              <a:rPr lang="en-US" dirty="0"/>
              <a:t>How can they be applied to educational settings?</a:t>
            </a:r>
          </a:p>
          <a:p>
            <a:r>
              <a:rPr lang="en-US" dirty="0"/>
              <a:t>Have you ever personally experienced or observed these circumstances either as a student or as an educator yourself?</a:t>
            </a:r>
          </a:p>
          <a:p>
            <a:r>
              <a:rPr lang="en-US" dirty="0"/>
              <a:t>Can you think of practical ways to incorporate play into learning environments to enhance development, especially in today's technology-driven world?</a:t>
            </a:r>
          </a:p>
        </p:txBody>
      </p:sp>
    </p:spTree>
    <p:extLst>
      <p:ext uri="{BB962C8B-B14F-4D97-AF65-F5344CB8AC3E}">
        <p14:creationId xmlns:p14="http://schemas.microsoft.com/office/powerpoint/2010/main" val="406047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8650-A1D3-B1FF-6D0B-21A99B5F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pPr marR="0" rtl="0"/>
            <a:r>
              <a:rPr lang="en-US" b="1" i="0" u="none" strike="noStrike" kern="100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2. Vygotsky Unveiled: </a:t>
            </a:r>
            <a:br>
              <a:rPr lang="en-US" b="1" i="0" u="none" strike="noStrike" kern="100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b="1" i="0" u="none" strike="noStrike" kern="100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A Brief Biography</a:t>
            </a:r>
          </a:p>
        </p:txBody>
      </p:sp>
      <p:graphicFrame>
        <p:nvGraphicFramePr>
          <p:cNvPr id="21" name="Text Placeholder 2">
            <a:extLst>
              <a:ext uri="{FF2B5EF4-FFF2-40B4-BE49-F238E27FC236}">
                <a16:creationId xmlns:a16="http://schemas.microsoft.com/office/drawing/2014/main" id="{3570A4D2-7403-162A-D416-9AB093D875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519902"/>
              </p:ext>
            </p:extLst>
          </p:nvPr>
        </p:nvGraphicFramePr>
        <p:xfrm>
          <a:off x="838200" y="2266345"/>
          <a:ext cx="5097780" cy="391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583BE-4E05-2EF1-D419-99888F6D3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FFFFFF"/>
                </a:solidFill>
                <a:effectLst/>
                <a:latin typeface="Söhne"/>
              </a:rPr>
              <a:t>Questions to Consider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FFFF"/>
                </a:solidFill>
                <a:effectLst/>
                <a:latin typeface="Söhne"/>
              </a:rPr>
              <a:t>What aspects of Vygotsky's life and work inspire you?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FFFF"/>
                </a:solidFill>
                <a:effectLst/>
                <a:latin typeface="Söhne"/>
              </a:rPr>
              <a:t>Share your thoughts on the importance of social and cultural aspects in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FFFF"/>
                </a:solidFill>
                <a:effectLst/>
                <a:latin typeface="Söhne"/>
              </a:rPr>
              <a:t>How can Vygotsky's work be applied in Christian education and ministry to better serve learners?</a:t>
            </a:r>
          </a:p>
        </p:txBody>
      </p:sp>
    </p:spTree>
    <p:extLst>
      <p:ext uri="{BB962C8B-B14F-4D97-AF65-F5344CB8AC3E}">
        <p14:creationId xmlns:p14="http://schemas.microsoft.com/office/powerpoint/2010/main" val="222096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2A78-59AE-755A-AF47-EA9C7FBD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3. The Vygotskian Lens: A Summary of His Theory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F1E17664-FEBE-7491-2B54-DAFFAF8F3A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152311"/>
              </p:ext>
            </p:extLst>
          </p:nvPr>
        </p:nvGraphicFramePr>
        <p:xfrm>
          <a:off x="6858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13BCB-D607-9700-2997-8E1D6FD2E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Questions to Consider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Do you think that children learn better when they work together with their peers or when they learn on their own?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educators effectively identify and utilize the ZPD to enhance learning experiences?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Imagine you're teaching a child to ride a bicycle. How might the concept of the ZPD apply in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306333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05AF763-F3C8-4387-AD37-0C589164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42AC83E-289B-47CE-904A-D62D9FC2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B7D08856-5915-442F-A309-5778395E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A2A78-59AE-755A-AF47-EA9C7FB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1" i="0" u="none" strike="noStrike">
                <a:solidFill>
                  <a:schemeClr val="bg1"/>
                </a:solidFill>
              </a:rPr>
              <a:t>3. The Vygotskian Lens: A Summary of His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666B-33DC-6BBB-C30E-B47BD73DC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5" y="2878138"/>
            <a:ext cx="5520688" cy="3340100"/>
          </a:xfrm>
        </p:spPr>
        <p:txBody>
          <a:bodyPr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3000" b="1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Applications in Education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0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Collaborative Learning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0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Peer Tutoring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0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Cultural Relevance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0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Scaffolding Strategies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0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Language Development</a:t>
            </a:r>
            <a:endParaRPr lang="en-US" sz="3000" b="0" i="0" u="none" strike="noStrike" kern="10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956EF-7215-434F-6A9F-685B85324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5346953" cy="3340100"/>
          </a:xfrm>
        </p:spPr>
        <p:txBody>
          <a:bodyPr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1800" b="1" kern="1200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Questions to Consider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00" kern="1200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Share experiences where </a:t>
            </a:r>
            <a:r>
              <a:rPr lang="en-US" sz="1800" dirty="0">
                <a:solidFill>
                  <a:srgbClr val="374151"/>
                </a:solidFill>
                <a:latin typeface="Söhne"/>
              </a:rPr>
              <a:t>collaborative learning has been successful.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00" dirty="0">
                <a:solidFill>
                  <a:srgbClr val="374151"/>
                </a:solidFill>
                <a:latin typeface="Söhne"/>
              </a:rPr>
              <a:t>In a peer tutoring context, what are the potential benefits for both the tutor and the learner?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00" dirty="0">
                <a:solidFill>
                  <a:srgbClr val="374151"/>
                </a:solidFill>
                <a:latin typeface="Söhne"/>
              </a:rPr>
              <a:t>Do you think where you grow up and your culture can influence the way you learn and think?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800" dirty="0">
                <a:solidFill>
                  <a:srgbClr val="374151"/>
                </a:solidFill>
                <a:latin typeface="Söhne"/>
              </a:rPr>
              <a:t>Can you provide examples of scaffolding strategies that have supported your own learning or that of your students? </a:t>
            </a:r>
          </a:p>
          <a:p>
            <a:r>
              <a:rPr lang="en-US" sz="1800" dirty="0">
                <a:solidFill>
                  <a:srgbClr val="374151"/>
                </a:solidFill>
                <a:latin typeface="Söhne"/>
              </a:rPr>
              <a:t>Why do you think it's important for educators to understand how children learn?</a:t>
            </a:r>
          </a:p>
        </p:txBody>
      </p:sp>
    </p:spTree>
    <p:extLst>
      <p:ext uri="{BB962C8B-B14F-4D97-AF65-F5344CB8AC3E}">
        <p14:creationId xmlns:p14="http://schemas.microsoft.com/office/powerpoint/2010/main" val="194765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61EA-5242-B3AB-1715-D6B3690F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4. Navigating the Vygotskian Seas: My Opinion on the Validity of His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4127-D5BE-23A0-984C-8551AE14A0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Validity Assessment</a:t>
            </a:r>
          </a:p>
          <a:p>
            <a:r>
              <a:rPr lang="en-US" sz="3500" dirty="0"/>
              <a:t>Social Interaction</a:t>
            </a:r>
          </a:p>
          <a:p>
            <a:r>
              <a:rPr lang="en-US" sz="3500" dirty="0"/>
              <a:t>Cultural Relevance</a:t>
            </a:r>
          </a:p>
          <a:p>
            <a:r>
              <a:rPr lang="en-US" sz="3500" dirty="0"/>
              <a:t>Zone of Proximal Development (ZPD)</a:t>
            </a:r>
          </a:p>
          <a:p>
            <a:r>
              <a:rPr lang="en-US" sz="3500" dirty="0"/>
              <a:t>Language as a Cognitive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57461-CCEF-6138-C8C1-C5B0A4A9BE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Questions to Consider</a:t>
            </a:r>
          </a:p>
          <a:p>
            <a:r>
              <a:rPr lang="en-US" dirty="0">
                <a:solidFill>
                  <a:srgbClr val="000000"/>
                </a:solidFill>
                <a:latin typeface="Söhne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Söhne"/>
              </a:rPr>
              <a:t>o you agree with the assertion that social interaction is a primary driver of cognitive growth, as proposed by Vygotsky? Why or why not?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öhne"/>
              </a:rPr>
              <a:t>How have you observed social interaction benefiting student learning and development?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öhne"/>
              </a:rPr>
              <a:t>How do you incorporate cultural relevance in your teaching, particularly in diverse educational settings?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öhne"/>
              </a:rPr>
              <a:t>In what ways can educators effectively implement the Zone of Proximal Development to cater to the diverse readiness levels of students?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öhne"/>
              </a:rPr>
              <a:t>How can Vygotsky's sociocultural theory be integrated into Christian education to enhance holistic development and the integration of faith, culture, and social interaction? </a:t>
            </a:r>
          </a:p>
        </p:txBody>
      </p:sp>
    </p:spTree>
    <p:extLst>
      <p:ext uri="{BB962C8B-B14F-4D97-AF65-F5344CB8AC3E}">
        <p14:creationId xmlns:p14="http://schemas.microsoft.com/office/powerpoint/2010/main" val="373588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DC13A-54A9-52C3-BFAD-CF899877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700" b="1" i="0" u="none" strike="noStrike">
                <a:solidFill>
                  <a:schemeClr val="bg1"/>
                </a:solidFill>
              </a:rPr>
              <a:t>5. Critiquing Vygotsky: Contra-Positions in Current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A418-F3D9-51CC-8E58-5047CA269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3" y="2878138"/>
            <a:ext cx="5410960" cy="3340100"/>
          </a:xfrm>
        </p:spPr>
        <p:txBody>
          <a:bodyPr>
            <a:no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3500" b="1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Critics' Perspectives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Overemphasis on Social Interaction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Universality Challenge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3500" kern="1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Empirical Evidence Gap </a:t>
            </a:r>
            <a:endParaRPr lang="en-US" sz="3500" b="0" i="0" u="none" strike="noStrike" kern="10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431CF-3477-15A0-4B28-CD2767487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4427321" cy="3340100"/>
          </a:xfrm>
        </p:spPr>
        <p:txBody>
          <a:bodyPr>
            <a:normAutofit/>
          </a:bodyPr>
          <a:lstStyle/>
          <a:p>
            <a:pPr marL="0" indent="0" defTabSz="758952">
              <a:spcBef>
                <a:spcPts val="830"/>
              </a:spcBef>
              <a:buNone/>
            </a:pPr>
            <a:r>
              <a:rPr lang="en-US" sz="1700" b="1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Questions to Consider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700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What is your perspective on the balance between social interaction and individual cognitive processes in cognitive development?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700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Can you share instances where cultural variations have influenced learning outcomes?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700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Are there alternative theories or perspectives that address the criticisms mentioned? </a:t>
            </a:r>
          </a:p>
          <a:p>
            <a:pPr marL="189738" indent="-189738" defTabSz="758952">
              <a:spcBef>
                <a:spcPts val="830"/>
              </a:spcBef>
            </a:pPr>
            <a:r>
              <a:rPr lang="en-US" sz="1700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How might the criticisms of Vygotsky's theory influence instructional practices in education? </a:t>
            </a:r>
            <a:endParaRPr lang="en-US" sz="1700" b="0" i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22538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C13A-54A9-52C3-BFAD-CF899877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1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5. Critiquing Vygotsky: Contra-Positions in Current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A418-F3D9-51CC-8E58-5047CA269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marR="0" lvl="0" indent="0" rtl="0">
              <a:buNone/>
            </a:pPr>
            <a:r>
              <a:rPr lang="en-US" sz="3500" b="1" i="0" u="none" strike="noStrike" kern="100" baseline="0" dirty="0">
                <a:solidFill>
                  <a:prstClr val="black"/>
                </a:solidFill>
                <a:latin typeface="+mj-lt"/>
              </a:rPr>
              <a:t>Contra-positions in Current Research</a:t>
            </a:r>
          </a:p>
          <a:p>
            <a:pPr marR="0" lvl="0" rtl="0"/>
            <a:r>
              <a:rPr lang="en-US" sz="3500" b="0" i="0" u="none" strike="noStrike" kern="100" baseline="0" dirty="0">
                <a:solidFill>
                  <a:prstClr val="black"/>
                </a:solidFill>
                <a:latin typeface="+mj-lt"/>
              </a:rPr>
              <a:t>Contrasting Developmental Theories</a:t>
            </a:r>
          </a:p>
          <a:p>
            <a:pPr marR="0" lvl="0" rtl="0"/>
            <a:r>
              <a:rPr lang="en-US" sz="3500" kern="100" dirty="0">
                <a:solidFill>
                  <a:prstClr val="black"/>
                </a:solidFill>
                <a:latin typeface="+mj-lt"/>
              </a:rPr>
              <a:t>Cross-Cultural Insights</a:t>
            </a:r>
          </a:p>
          <a:p>
            <a:pPr marR="0" lvl="0" rtl="0"/>
            <a:r>
              <a:rPr lang="en-US" sz="3500" b="0" i="0" u="none" strike="noStrike" kern="100" baseline="0" dirty="0">
                <a:solidFill>
                  <a:prstClr val="black"/>
                </a:solidFill>
                <a:latin typeface="+mj-lt"/>
              </a:rPr>
              <a:t>Neuroscience Advancements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C89E2-D2A2-217C-FCBF-478699DDFB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Questions to Consider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educators strike a balance between theories like Vygotsky's sociocultural perspective and Piaget's cognitive development theory in teaching and curriculum design?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educators leverage cultural diversity as a resource in the classroom?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might an understanding of the neural aspects of learning inform teaching methods and classroom environments?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can educators encourage critical thinking and open discussions among students about contrasting perspectives in developmental theories?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In what ways can Christian educators adapt ministry practices to the specific needs and contexts of their students, considering both the insights and criticisms of Vygotsky's theory?</a:t>
            </a:r>
          </a:p>
        </p:txBody>
      </p:sp>
    </p:spTree>
    <p:extLst>
      <p:ext uri="{BB962C8B-B14F-4D97-AF65-F5344CB8AC3E}">
        <p14:creationId xmlns:p14="http://schemas.microsoft.com/office/powerpoint/2010/main" val="424277878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2066</TotalTime>
  <Words>1604</Words>
  <Application>Microsoft Office PowerPoint</Application>
  <PresentationFormat>Widescreen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Söhne</vt:lpstr>
      <vt:lpstr>Times New Roman</vt:lpstr>
      <vt:lpstr>Vapor Trail</vt:lpstr>
      <vt:lpstr>CONTRIBUTIONS AND CRITICISMS OF DEVELOPMENTAL THEORIST  LEV VYGOTSKY</vt:lpstr>
      <vt:lpstr>PowerPoint Presentation</vt:lpstr>
      <vt:lpstr>1. Introduction</vt:lpstr>
      <vt:lpstr>2. Vygotsky Unveiled:  A Brief Biography</vt:lpstr>
      <vt:lpstr>3. The Vygotskian Lens: A Summary of His Theory</vt:lpstr>
      <vt:lpstr>3. The Vygotskian Lens: A Summary of His Theory</vt:lpstr>
      <vt:lpstr>4. Navigating the Vygotskian Seas: My Opinion on the Validity of His Theory</vt:lpstr>
      <vt:lpstr>5. Critiquing Vygotsky: Contra-Positions in Current Research</vt:lpstr>
      <vt:lpstr>5. Critiquing Vygotsky: Contra-Positions in Current Research</vt:lpstr>
      <vt:lpstr>6. Real-World Vygotsky: Five Christian Education Cases</vt:lpstr>
      <vt:lpstr>7. Nurturing Faith Through Vygotsky: Facilitating Spiritual Growth</vt:lpstr>
      <vt:lpstr>7. Nurturing Faith Through Vygotsky: Facilitating Spiritual Growth</vt:lpstr>
      <vt:lpstr>8. Conclusion</vt:lpstr>
      <vt:lpstr>SELECTED 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AND CRITICISMS OF DEVELOPMENTAL THEORIST  LEV VYGOTSKY</dc:title>
  <dc:creator>Sarah Grunblatt</dc:creator>
  <cp:lastModifiedBy>Sarah Grunblatt</cp:lastModifiedBy>
  <cp:revision>33</cp:revision>
  <dcterms:created xsi:type="dcterms:W3CDTF">2023-09-09T06:47:33Z</dcterms:created>
  <dcterms:modified xsi:type="dcterms:W3CDTF">2023-09-15T20:43:45Z</dcterms:modified>
</cp:coreProperties>
</file>