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84" r:id="rId2"/>
    <p:sldId id="259" r:id="rId3"/>
    <p:sldId id="256" r:id="rId4"/>
    <p:sldId id="263" r:id="rId5"/>
    <p:sldId id="298" r:id="rId6"/>
    <p:sldId id="275" r:id="rId7"/>
    <p:sldId id="260" r:id="rId8"/>
    <p:sldId id="308" r:id="rId9"/>
    <p:sldId id="286" r:id="rId10"/>
    <p:sldId id="299" r:id="rId11"/>
    <p:sldId id="287" r:id="rId12"/>
    <p:sldId id="300" r:id="rId13"/>
    <p:sldId id="288" r:id="rId14"/>
    <p:sldId id="302" r:id="rId15"/>
    <p:sldId id="289" r:id="rId16"/>
    <p:sldId id="301" r:id="rId17"/>
    <p:sldId id="290" r:id="rId18"/>
    <p:sldId id="304" r:id="rId19"/>
    <p:sldId id="292" r:id="rId20"/>
    <p:sldId id="305" r:id="rId21"/>
    <p:sldId id="294" r:id="rId22"/>
    <p:sldId id="303" r:id="rId23"/>
    <p:sldId id="295" r:id="rId24"/>
    <p:sldId id="306" r:id="rId25"/>
    <p:sldId id="296" r:id="rId26"/>
    <p:sldId id="307" r:id="rId27"/>
    <p:sldId id="261" r:id="rId28"/>
    <p:sldId id="257" r:id="rId29"/>
    <p:sldId id="30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A59A"/>
    <a:srgbClr val="FF7185"/>
    <a:srgbClr val="00FF00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4" d="100"/>
          <a:sy n="54" d="100"/>
        </p:scale>
        <p:origin x="-1480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57B2C-6CAF-6E4E-9A6F-823021AC51CB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CB764-7933-0743-8094-46FA8B680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51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can you see?</a:t>
            </a:r>
          </a:p>
          <a:p>
            <a:r>
              <a:rPr lang="en-US" dirty="0" smtClean="0"/>
              <a:t>Roman mosaics depicting – execution</a:t>
            </a:r>
            <a:r>
              <a:rPr lang="en-US" baseline="0" dirty="0" smtClean="0"/>
              <a:t> (tops) and beast hunts (bottom)</a:t>
            </a:r>
          </a:p>
          <a:p>
            <a:r>
              <a:rPr lang="en-US" baseline="0" dirty="0" smtClean="0"/>
              <a:t>What does this tell us?</a:t>
            </a:r>
          </a:p>
          <a:p>
            <a:r>
              <a:rPr lang="en-US" baseline="0" dirty="0" smtClean="0"/>
              <a:t>Familiar images for intended audience / popular culture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CB764-7933-0743-8094-46FA8B680B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61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Mosaic in full – Day at the games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row is gladiator fight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</a:t>
            </a:r>
            <a:r>
              <a:rPr lang="en-US" dirty="0" err="1" smtClean="0"/>
              <a:t>mins</a:t>
            </a:r>
            <a:r>
              <a:rPr lang="en-US" dirty="0" smtClean="0"/>
              <a:t> – read poem – answer to each other – watch clip – 38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CB764-7933-0743-8094-46FA8B680B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97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05E8-5E1C-9E43-ADB8-AA84207A6DEB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7DCE-D8F8-CB45-A33B-814690DC0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38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05E8-5E1C-9E43-ADB8-AA84207A6DEB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7DCE-D8F8-CB45-A33B-814690DC0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00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05E8-5E1C-9E43-ADB8-AA84207A6DEB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7DCE-D8F8-CB45-A33B-814690DC0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5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05E8-5E1C-9E43-ADB8-AA84207A6DEB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7DCE-D8F8-CB45-A33B-814690DC0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0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05E8-5E1C-9E43-ADB8-AA84207A6DEB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7DCE-D8F8-CB45-A33B-814690DC0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30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05E8-5E1C-9E43-ADB8-AA84207A6DEB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7DCE-D8F8-CB45-A33B-814690DC0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09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05E8-5E1C-9E43-ADB8-AA84207A6DEB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7DCE-D8F8-CB45-A33B-814690DC0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1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05E8-5E1C-9E43-ADB8-AA84207A6DEB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7DCE-D8F8-CB45-A33B-814690DC0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12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05E8-5E1C-9E43-ADB8-AA84207A6DEB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7DCE-D8F8-CB45-A33B-814690DC0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4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05E8-5E1C-9E43-ADB8-AA84207A6DEB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7DCE-D8F8-CB45-A33B-814690DC0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36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05E8-5E1C-9E43-ADB8-AA84207A6DEB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7DCE-D8F8-CB45-A33B-814690DC0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3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E05E8-5E1C-9E43-ADB8-AA84207A6DEB}" type="datetimeFigureOut">
              <a:rPr lang="en-US" smtClean="0"/>
              <a:t>15/04/16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87DCE-D8F8-CB45-A33B-814690DC0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9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s://www.youtube.com/watch?v=GR8H4mWItlk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91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3136"/>
            <a:ext cx="9144000" cy="38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2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963294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/>
              <a:t>These gladiators </a:t>
            </a:r>
            <a:r>
              <a:rPr lang="en-US" sz="5000" dirty="0"/>
              <a:t>fought with hapless criminals only, with a sword as the only weapon. They also fought with bare chests, although they wore body armor and a helmet with no eye holes.</a:t>
            </a:r>
          </a:p>
        </p:txBody>
      </p:sp>
    </p:spTree>
    <p:extLst>
      <p:ext uri="{BB962C8B-B14F-4D97-AF65-F5344CB8AC3E}">
        <p14:creationId xmlns:p14="http://schemas.microsoft.com/office/powerpoint/2010/main" val="157375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1" y="80847"/>
            <a:ext cx="3905993" cy="6636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600391">
            <a:off x="2868776" y="846033"/>
            <a:ext cx="5530814" cy="1344446"/>
          </a:xfrm>
          <a:solidFill>
            <a:srgbClr val="000090"/>
          </a:solidFill>
        </p:spPr>
        <p:txBody>
          <a:bodyPr>
            <a:noAutofit/>
          </a:bodyPr>
          <a:lstStyle/>
          <a:p>
            <a:r>
              <a:rPr lang="en-US" sz="8000" dirty="0" err="1" smtClean="0">
                <a:solidFill>
                  <a:schemeClr val="bg1"/>
                </a:solidFill>
                <a:latin typeface="Stencil"/>
                <a:cs typeface="Stencil"/>
              </a:rPr>
              <a:t>Retiarii</a:t>
            </a:r>
            <a:endParaRPr lang="en-US" sz="8000" dirty="0">
              <a:solidFill>
                <a:schemeClr val="bg1"/>
              </a:solidFill>
              <a:latin typeface="Stencil"/>
              <a:cs typeface="Stencil"/>
            </a:endParaRPr>
          </a:p>
        </p:txBody>
      </p:sp>
    </p:spTree>
    <p:extLst>
      <p:ext uri="{BB962C8B-B14F-4D97-AF65-F5344CB8AC3E}">
        <p14:creationId xmlns:p14="http://schemas.microsoft.com/office/powerpoint/2010/main" val="103156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These </a:t>
            </a:r>
            <a:r>
              <a:rPr lang="en-US" sz="4000" dirty="0"/>
              <a:t>fighters carried a trident, a net and a dagger. </a:t>
            </a:r>
            <a:endParaRPr lang="en-US" sz="4000" dirty="0" smtClean="0"/>
          </a:p>
          <a:p>
            <a:endParaRPr lang="en-US" sz="4000" dirty="0"/>
          </a:p>
          <a:p>
            <a:r>
              <a:rPr lang="en-US" sz="4000" dirty="0" smtClean="0"/>
              <a:t>Their </a:t>
            </a:r>
            <a:r>
              <a:rPr lang="en-US" sz="4000" dirty="0"/>
              <a:t>fighting strategy was to entangle their challengers in the net and finish them with the trident. </a:t>
            </a:r>
            <a:endParaRPr lang="en-US" sz="4000" dirty="0" smtClean="0"/>
          </a:p>
          <a:p>
            <a:endParaRPr lang="en-US" sz="4000" dirty="0"/>
          </a:p>
          <a:p>
            <a:r>
              <a:rPr lang="en-US" sz="4000" dirty="0" smtClean="0"/>
              <a:t>In </a:t>
            </a:r>
            <a:r>
              <a:rPr lang="en-US" sz="4000" dirty="0"/>
              <a:t>addition to that, </a:t>
            </a:r>
            <a:r>
              <a:rPr lang="en-US" sz="4000" dirty="0" smtClean="0"/>
              <a:t>these fighters stood </a:t>
            </a:r>
            <a:r>
              <a:rPr lang="en-US" sz="4000" dirty="0"/>
              <a:t>on a raised platform with stairs while having a pile of stones to throw at his opponent. </a:t>
            </a:r>
          </a:p>
        </p:txBody>
      </p:sp>
    </p:spTree>
    <p:extLst>
      <p:ext uri="{BB962C8B-B14F-4D97-AF65-F5344CB8AC3E}">
        <p14:creationId xmlns:p14="http://schemas.microsoft.com/office/powerpoint/2010/main" val="312144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0"/>
            <a:ext cx="5029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10087">
            <a:off x="277722" y="4961193"/>
            <a:ext cx="6001588" cy="1732439"/>
          </a:xfrm>
          <a:solidFill>
            <a:srgbClr val="800000"/>
          </a:solidFill>
        </p:spPr>
        <p:txBody>
          <a:bodyPr>
            <a:noAutofit/>
          </a:bodyPr>
          <a:lstStyle/>
          <a:p>
            <a:r>
              <a:rPr lang="en-US" sz="8000" dirty="0" err="1" smtClean="0">
                <a:solidFill>
                  <a:schemeClr val="bg1"/>
                </a:solidFill>
                <a:latin typeface="Stencil"/>
                <a:cs typeface="Stencil"/>
              </a:rPr>
              <a:t>Dimacheri</a:t>
            </a:r>
            <a:endParaRPr lang="en-US" sz="8000" dirty="0">
              <a:solidFill>
                <a:schemeClr val="bg1"/>
              </a:solidFill>
              <a:latin typeface="Stencil"/>
              <a:cs typeface="Stencil"/>
            </a:endParaRPr>
          </a:p>
        </p:txBody>
      </p:sp>
    </p:spTree>
    <p:extLst>
      <p:ext uri="{BB962C8B-B14F-4D97-AF65-F5344CB8AC3E}">
        <p14:creationId xmlns:p14="http://schemas.microsoft.com/office/powerpoint/2010/main" val="103156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/>
              <a:t>These were Roman </a:t>
            </a:r>
            <a:r>
              <a:rPr lang="en-US" sz="3600" dirty="0"/>
              <a:t>gladiators who fought using two swords. They usually fought against heavily armored gladiators such as </a:t>
            </a:r>
            <a:r>
              <a:rPr lang="en-US" sz="3600" dirty="0" err="1"/>
              <a:t>Mirmillones</a:t>
            </a:r>
            <a:r>
              <a:rPr lang="en-US" sz="3600" dirty="0"/>
              <a:t> or </a:t>
            </a:r>
            <a:r>
              <a:rPr lang="en-US" sz="3600" dirty="0" err="1"/>
              <a:t>Hoplomachi</a:t>
            </a:r>
            <a:r>
              <a:rPr lang="en-US" sz="3600" dirty="0"/>
              <a:t>. The used two curved swords called </a:t>
            </a:r>
            <a:r>
              <a:rPr lang="en-US" sz="3600" dirty="0" err="1"/>
              <a:t>sica</a:t>
            </a:r>
            <a:r>
              <a:rPr lang="en-US" sz="3600" dirty="0"/>
              <a:t> or </a:t>
            </a:r>
            <a:r>
              <a:rPr lang="en-US" sz="3600" dirty="0" err="1"/>
              <a:t>siccae</a:t>
            </a:r>
            <a:r>
              <a:rPr lang="en-US" sz="3600" dirty="0"/>
              <a:t>, which had a blade of about 16 to 18 </a:t>
            </a:r>
            <a:r>
              <a:rPr lang="en-US" sz="3600" dirty="0" smtClean="0"/>
              <a:t>inches.</a:t>
            </a:r>
          </a:p>
          <a:p>
            <a:pPr algn="just"/>
            <a:endParaRPr lang="en-US" sz="3600" dirty="0"/>
          </a:p>
          <a:p>
            <a:pPr algn="just"/>
            <a:r>
              <a:rPr lang="en-US" sz="3600" dirty="0" smtClean="0"/>
              <a:t>They </a:t>
            </a:r>
            <a:r>
              <a:rPr lang="en-US" sz="3600" dirty="0"/>
              <a:t>did not use a shield, although they wore a light </a:t>
            </a:r>
            <a:r>
              <a:rPr lang="en-US" sz="3600" dirty="0" err="1"/>
              <a:t>visored</a:t>
            </a:r>
            <a:r>
              <a:rPr lang="en-US" sz="3600" dirty="0"/>
              <a:t> helmet which fitted the head tightly. Their legs and arms were protected with leather wrappings. </a:t>
            </a:r>
            <a:r>
              <a:rPr lang="en-US" sz="3600" dirty="0" smtClean="0"/>
              <a:t>These gladiators </a:t>
            </a:r>
            <a:r>
              <a:rPr lang="en-US" sz="3600" dirty="0"/>
              <a:t>had skills and ability to wield a sword with both hands.</a:t>
            </a:r>
          </a:p>
        </p:txBody>
      </p:sp>
    </p:spTree>
    <p:extLst>
      <p:ext uri="{BB962C8B-B14F-4D97-AF65-F5344CB8AC3E}">
        <p14:creationId xmlns:p14="http://schemas.microsoft.com/office/powerpoint/2010/main" val="378553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0570" y="-127938"/>
            <a:ext cx="9780934" cy="7075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371749">
            <a:off x="2402257" y="4983972"/>
            <a:ext cx="7038390" cy="1732439"/>
          </a:xfrm>
          <a:solidFill>
            <a:srgbClr val="FF6600"/>
          </a:solidFill>
        </p:spPr>
        <p:txBody>
          <a:bodyPr>
            <a:noAutofit/>
          </a:bodyPr>
          <a:lstStyle/>
          <a:p>
            <a:r>
              <a:rPr lang="en-US" sz="8000" dirty="0" err="1" smtClean="0">
                <a:solidFill>
                  <a:schemeClr val="bg1"/>
                </a:solidFill>
                <a:latin typeface="Stencil"/>
                <a:cs typeface="Stencil"/>
              </a:rPr>
              <a:t>Hoplomachi</a:t>
            </a:r>
            <a:endParaRPr lang="en-US" sz="8000" dirty="0">
              <a:solidFill>
                <a:schemeClr val="bg1"/>
              </a:solidFill>
              <a:latin typeface="Stencil"/>
              <a:cs typeface="Stencil"/>
            </a:endParaRPr>
          </a:p>
        </p:txBody>
      </p:sp>
    </p:spTree>
    <p:extLst>
      <p:ext uri="{BB962C8B-B14F-4D97-AF65-F5344CB8AC3E}">
        <p14:creationId xmlns:p14="http://schemas.microsoft.com/office/powerpoint/2010/main" val="103156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These gladiators </a:t>
            </a:r>
            <a:r>
              <a:rPr lang="en-US" sz="3000" dirty="0"/>
              <a:t>were well built and heavily armored gladiators. They fought with a </a:t>
            </a:r>
            <a:r>
              <a:rPr lang="en-US" sz="3000" dirty="0" err="1"/>
              <a:t>gladius</a:t>
            </a:r>
            <a:r>
              <a:rPr lang="en-US" sz="3000" dirty="0"/>
              <a:t> which was 27 inches </a:t>
            </a:r>
            <a:r>
              <a:rPr lang="en-US" sz="3000" dirty="0" smtClean="0"/>
              <a:t>long. </a:t>
            </a:r>
          </a:p>
          <a:p>
            <a:endParaRPr lang="en-US" sz="3000" dirty="0"/>
          </a:p>
          <a:p>
            <a:r>
              <a:rPr lang="en-US" sz="3000" dirty="0" smtClean="0"/>
              <a:t>They </a:t>
            </a:r>
            <a:r>
              <a:rPr lang="en-US" sz="3000" dirty="0"/>
              <a:t>also carried a lance called hasta, which was six feet long. </a:t>
            </a:r>
            <a:endParaRPr lang="en-US" sz="3000" dirty="0" smtClean="0"/>
          </a:p>
          <a:p>
            <a:endParaRPr lang="en-US" sz="3000" dirty="0"/>
          </a:p>
          <a:p>
            <a:r>
              <a:rPr lang="en-US" sz="3000" dirty="0" smtClean="0"/>
              <a:t>In </a:t>
            </a:r>
            <a:r>
              <a:rPr lang="en-US" sz="3000" dirty="0"/>
              <a:t>addition to that, they wore a </a:t>
            </a:r>
            <a:r>
              <a:rPr lang="en-US" sz="3000" dirty="0" err="1"/>
              <a:t>Galea</a:t>
            </a:r>
            <a:r>
              <a:rPr lang="en-US" sz="3000" dirty="0"/>
              <a:t> </a:t>
            </a:r>
            <a:r>
              <a:rPr lang="en-US" sz="3000" dirty="0" err="1"/>
              <a:t>visored</a:t>
            </a:r>
            <a:r>
              <a:rPr lang="en-US" sz="3000" dirty="0"/>
              <a:t> helmet with a heavy crest ridge. The right arm is protected by a </a:t>
            </a:r>
            <a:r>
              <a:rPr lang="en-US" sz="3000" dirty="0" err="1"/>
              <a:t>manica</a:t>
            </a:r>
            <a:r>
              <a:rPr lang="en-US" sz="3000" dirty="0"/>
              <a:t> of tied leather, while the lower left foot was protected by a metal greave. </a:t>
            </a:r>
            <a:endParaRPr lang="en-US" sz="3000" dirty="0" smtClean="0"/>
          </a:p>
          <a:p>
            <a:endParaRPr lang="en-US" sz="3000" dirty="0"/>
          </a:p>
          <a:p>
            <a:r>
              <a:rPr lang="en-US" sz="3000" dirty="0" smtClean="0"/>
              <a:t>They </a:t>
            </a:r>
            <a:r>
              <a:rPr lang="en-US" sz="3000" dirty="0"/>
              <a:t>fought with similarly armored gladiators, however; due to their heavy armors, their fighting speed was slow.</a:t>
            </a:r>
          </a:p>
        </p:txBody>
      </p:sp>
    </p:spTree>
    <p:extLst>
      <p:ext uri="{BB962C8B-B14F-4D97-AF65-F5344CB8AC3E}">
        <p14:creationId xmlns:p14="http://schemas.microsoft.com/office/powerpoint/2010/main" val="3995794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279" y="89989"/>
            <a:ext cx="619363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372299">
            <a:off x="39056" y="3812394"/>
            <a:ext cx="7570779" cy="1732439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8000" dirty="0" err="1" smtClean="0">
                <a:solidFill>
                  <a:schemeClr val="bg1"/>
                </a:solidFill>
                <a:latin typeface="Stencil"/>
                <a:cs typeface="Stencil"/>
              </a:rPr>
              <a:t>Laqueatores</a:t>
            </a:r>
            <a:endParaRPr lang="en-US" sz="8000" dirty="0">
              <a:solidFill>
                <a:schemeClr val="bg1"/>
              </a:solidFill>
              <a:latin typeface="Stencil"/>
              <a:cs typeface="Stencil"/>
            </a:endParaRPr>
          </a:p>
        </p:txBody>
      </p:sp>
    </p:spTree>
    <p:extLst>
      <p:ext uri="{BB962C8B-B14F-4D97-AF65-F5344CB8AC3E}">
        <p14:creationId xmlns:p14="http://schemas.microsoft.com/office/powerpoint/2010/main" val="103156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99781"/>
            <a:ext cx="9144000" cy="584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T</a:t>
            </a:r>
            <a:r>
              <a:rPr lang="en-US" sz="3400" dirty="0" smtClean="0"/>
              <a:t>hese </a:t>
            </a:r>
            <a:r>
              <a:rPr lang="en-US" sz="3400" dirty="0"/>
              <a:t>gladiators were similar to the </a:t>
            </a:r>
            <a:r>
              <a:rPr lang="en-US" sz="3400" dirty="0" err="1"/>
              <a:t>retiarius</a:t>
            </a:r>
            <a:r>
              <a:rPr lang="en-US" sz="3400" dirty="0"/>
              <a:t>, in that they looked to ensnare their foes and then attack. </a:t>
            </a:r>
            <a:endParaRPr lang="en-US" sz="3400" dirty="0" smtClean="0"/>
          </a:p>
          <a:p>
            <a:endParaRPr lang="en-US" sz="3400" dirty="0"/>
          </a:p>
          <a:p>
            <a:r>
              <a:rPr lang="en-US" sz="3400" dirty="0" smtClean="0"/>
              <a:t>They were </a:t>
            </a:r>
            <a:r>
              <a:rPr lang="en-US" sz="3400" dirty="0"/>
              <a:t>armed with a rope lasso and then a bladed weapon either a spear, sword or a </a:t>
            </a:r>
            <a:r>
              <a:rPr lang="en-US" sz="3400" dirty="0" err="1"/>
              <a:t>pointard</a:t>
            </a:r>
            <a:r>
              <a:rPr lang="en-US" sz="3400" dirty="0"/>
              <a:t> which was a shorter dagger like weapon. </a:t>
            </a:r>
            <a:endParaRPr lang="en-US" sz="3400" dirty="0" smtClean="0"/>
          </a:p>
          <a:p>
            <a:endParaRPr lang="en-US" sz="3400" dirty="0"/>
          </a:p>
          <a:p>
            <a:r>
              <a:rPr lang="en-US" sz="3400" dirty="0" smtClean="0"/>
              <a:t>The </a:t>
            </a:r>
            <a:r>
              <a:rPr lang="en-US" sz="3400" dirty="0" err="1"/>
              <a:t>laquearius</a:t>
            </a:r>
            <a:r>
              <a:rPr lang="en-US" sz="3400" dirty="0"/>
              <a:t> could throw their lasso from distance, and look to wrap it round a head, limb or the whole body of their foe.</a:t>
            </a:r>
          </a:p>
        </p:txBody>
      </p:sp>
    </p:spTree>
    <p:extLst>
      <p:ext uri="{BB962C8B-B14F-4D97-AF65-F5344CB8AC3E}">
        <p14:creationId xmlns:p14="http://schemas.microsoft.com/office/powerpoint/2010/main" val="2691126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1" y="0"/>
            <a:ext cx="5337629" cy="7247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59442">
            <a:off x="3222207" y="474737"/>
            <a:ext cx="6001588" cy="1732439"/>
          </a:xfrm>
          <a:solidFill>
            <a:srgbClr val="800080"/>
          </a:solidFill>
        </p:spPr>
        <p:txBody>
          <a:bodyPr>
            <a:noAutofit/>
          </a:bodyPr>
          <a:lstStyle/>
          <a:p>
            <a:r>
              <a:rPr lang="en-US" sz="8000" dirty="0" err="1" smtClean="0">
                <a:solidFill>
                  <a:schemeClr val="bg1"/>
                </a:solidFill>
                <a:latin typeface="Stencil"/>
                <a:cs typeface="Stencil"/>
              </a:rPr>
              <a:t>secutores</a:t>
            </a:r>
            <a:endParaRPr lang="en-US" sz="8000" dirty="0">
              <a:solidFill>
                <a:schemeClr val="bg1"/>
              </a:solidFill>
              <a:latin typeface="Stencil"/>
              <a:cs typeface="Stencil"/>
            </a:endParaRPr>
          </a:p>
        </p:txBody>
      </p:sp>
      <p:sp>
        <p:nvSpPr>
          <p:cNvPr id="6" name="Explosion 1 5"/>
          <p:cNvSpPr/>
          <p:nvPr/>
        </p:nvSpPr>
        <p:spPr>
          <a:xfrm rot="310384">
            <a:off x="3883628" y="2543861"/>
            <a:ext cx="5526723" cy="4073276"/>
          </a:xfrm>
          <a:prstGeom prst="irregularSeal1">
            <a:avLst/>
          </a:prstGeom>
          <a:solidFill>
            <a:srgbClr val="FF718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Sword and shield!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6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Zliten%20Mosaic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7035067"/>
          </a:xfrm>
        </p:spPr>
      </p:pic>
    </p:spTree>
    <p:extLst>
      <p:ext uri="{BB962C8B-B14F-4D97-AF65-F5344CB8AC3E}">
        <p14:creationId xmlns:p14="http://schemas.microsoft.com/office/powerpoint/2010/main" val="3370656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58682"/>
            <a:ext cx="9144000" cy="6494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These gladiators </a:t>
            </a:r>
            <a:r>
              <a:rPr lang="en-US" sz="2600" dirty="0"/>
              <a:t>wore a smooth, round, close-fitting helmet that minimized it being caught by the </a:t>
            </a:r>
            <a:r>
              <a:rPr lang="en-US" sz="2600" dirty="0" err="1"/>
              <a:t>Retiarius</a:t>
            </a:r>
            <a:r>
              <a:rPr lang="en-US" sz="2600" dirty="0"/>
              <a:t>' net. The helmet also had two small round eye holes.</a:t>
            </a:r>
          </a:p>
          <a:p>
            <a:endParaRPr lang="en-US" sz="2600" dirty="0" smtClean="0"/>
          </a:p>
          <a:p>
            <a:r>
              <a:rPr lang="en-US" sz="2600" dirty="0" smtClean="0"/>
              <a:t>Weapons</a:t>
            </a:r>
            <a:r>
              <a:rPr lang="en-US" sz="2600" dirty="0"/>
              <a:t>: This type of gladiator fought with a </a:t>
            </a:r>
            <a:r>
              <a:rPr lang="en-US" sz="2600" dirty="0" smtClean="0"/>
              <a:t>sword.</a:t>
            </a:r>
          </a:p>
          <a:p>
            <a:endParaRPr lang="en-US" sz="2600" dirty="0"/>
          </a:p>
          <a:p>
            <a:r>
              <a:rPr lang="en-US" sz="2600" dirty="0"/>
              <a:t>Body Armor worn by this type of gladiator: He wore an </a:t>
            </a:r>
            <a:r>
              <a:rPr lang="en-US" sz="2600" dirty="0" err="1"/>
              <a:t>Ocrea</a:t>
            </a:r>
            <a:r>
              <a:rPr lang="en-US" sz="2600" dirty="0"/>
              <a:t>, or metal greave, on the lower left leg. His right arm and wrist was protected by a </a:t>
            </a:r>
            <a:r>
              <a:rPr lang="en-US" sz="2600" dirty="0" err="1"/>
              <a:t>manica</a:t>
            </a:r>
            <a:r>
              <a:rPr lang="en-US" sz="2600" dirty="0"/>
              <a:t> of tied linen or leather</a:t>
            </a:r>
          </a:p>
          <a:p>
            <a:endParaRPr lang="en-US" sz="2600" dirty="0" smtClean="0"/>
          </a:p>
          <a:p>
            <a:r>
              <a:rPr lang="en-US" sz="2600" dirty="0" smtClean="0"/>
              <a:t>The </a:t>
            </a:r>
            <a:r>
              <a:rPr lang="en-US" sz="2600" dirty="0"/>
              <a:t>purpose of the small eye-holes in the helmets of the opponents of the </a:t>
            </a:r>
            <a:r>
              <a:rPr lang="en-US" sz="2600" dirty="0" err="1"/>
              <a:t>Retarius</a:t>
            </a:r>
            <a:r>
              <a:rPr lang="en-US" sz="2600" dirty="0"/>
              <a:t> was to prevent the narrow prongs of the </a:t>
            </a:r>
            <a:r>
              <a:rPr lang="en-US" sz="2600" dirty="0" err="1"/>
              <a:t>R</a:t>
            </a:r>
            <a:r>
              <a:rPr lang="en-US" sz="2600" dirty="0" err="1" smtClean="0"/>
              <a:t>etiarius</a:t>
            </a:r>
            <a:r>
              <a:rPr lang="en-US" sz="2600" dirty="0"/>
              <a:t>' trident from penetrating to the </a:t>
            </a:r>
            <a:r>
              <a:rPr lang="en-US" sz="2600" dirty="0" smtClean="0"/>
              <a:t>eyes.</a:t>
            </a:r>
          </a:p>
          <a:p>
            <a:endParaRPr lang="en-US" sz="2600" dirty="0"/>
          </a:p>
          <a:p>
            <a:r>
              <a:rPr lang="en-US" sz="2600" dirty="0" smtClean="0"/>
              <a:t>This gladiator </a:t>
            </a:r>
            <a:r>
              <a:rPr lang="en-US" sz="2600" dirty="0"/>
              <a:t>carried a large, rectangular, semi-cylindrical body shield called a </a:t>
            </a:r>
            <a:r>
              <a:rPr lang="en-US" sz="2600" dirty="0" err="1" smtClean="0"/>
              <a:t>scutum</a:t>
            </a:r>
            <a:r>
              <a:rPr lang="en-US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1157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1" y="0"/>
            <a:ext cx="355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998915">
            <a:off x="-102885" y="650056"/>
            <a:ext cx="6001588" cy="1732439"/>
          </a:xfrm>
          <a:solidFill>
            <a:srgbClr val="000090"/>
          </a:solidFill>
        </p:spPr>
        <p:txBody>
          <a:bodyPr>
            <a:noAutofit/>
          </a:bodyPr>
          <a:lstStyle/>
          <a:p>
            <a:r>
              <a:rPr lang="en-US" sz="8000" dirty="0" err="1" smtClean="0">
                <a:solidFill>
                  <a:schemeClr val="bg1"/>
                </a:solidFill>
                <a:latin typeface="Stencil"/>
                <a:cs typeface="Stencil"/>
              </a:rPr>
              <a:t>Sagittarii</a:t>
            </a:r>
            <a:endParaRPr lang="en-US" sz="8000" dirty="0">
              <a:solidFill>
                <a:schemeClr val="bg1"/>
              </a:solidFill>
              <a:latin typeface="Stencil"/>
              <a:cs typeface="Stencil"/>
            </a:endParaRPr>
          </a:p>
        </p:txBody>
      </p:sp>
      <p:sp>
        <p:nvSpPr>
          <p:cNvPr id="6" name="Explosion 1 5"/>
          <p:cNvSpPr/>
          <p:nvPr/>
        </p:nvSpPr>
        <p:spPr>
          <a:xfrm rot="310384">
            <a:off x="189815" y="2589030"/>
            <a:ext cx="6520924" cy="4073276"/>
          </a:xfrm>
          <a:prstGeom prst="irregularSeal1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Archer gladiator!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6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894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smtClean="0"/>
              <a:t>These </a:t>
            </a:r>
            <a:r>
              <a:rPr lang="en-US" sz="3400" dirty="0"/>
              <a:t>were skilled archers equipped with short, powerful war bow of the Barbarians who lived in current Russia and Ukraine. </a:t>
            </a:r>
            <a:endParaRPr lang="en-US" sz="3400" dirty="0" smtClean="0"/>
          </a:p>
          <a:p>
            <a:pPr algn="just"/>
            <a:endParaRPr lang="en-US" sz="3400" dirty="0"/>
          </a:p>
          <a:p>
            <a:pPr algn="just"/>
            <a:r>
              <a:rPr lang="en-US" sz="3400" dirty="0" smtClean="0"/>
              <a:t>When </a:t>
            </a:r>
            <a:r>
              <a:rPr lang="en-US" sz="3400" dirty="0"/>
              <a:t>they fought, the arena was filled with bushes, rocks and trees to give cover to the fighters, forcing them to stalk each other through natural scenery</a:t>
            </a:r>
            <a:r>
              <a:rPr lang="en-US" sz="3400" dirty="0" smtClean="0"/>
              <a:t>.</a:t>
            </a:r>
          </a:p>
          <a:p>
            <a:endParaRPr lang="en-US" sz="3400" dirty="0"/>
          </a:p>
          <a:p>
            <a:pPr algn="just"/>
            <a:r>
              <a:rPr lang="en-US" sz="3400" dirty="0" smtClean="0"/>
              <a:t> </a:t>
            </a:r>
            <a:r>
              <a:rPr lang="en-US" sz="3400" dirty="0"/>
              <a:t>Generally, they participated in mock battles reflecting Roman victories against </a:t>
            </a:r>
            <a:r>
              <a:rPr lang="en-US" sz="3400" dirty="0" err="1"/>
              <a:t>noxii</a:t>
            </a:r>
            <a:r>
              <a:rPr lang="en-US" sz="3400" dirty="0"/>
              <a:t> gladiators. They did not use any shield, but they wore a scaled armor and pointed helmets.</a:t>
            </a:r>
          </a:p>
        </p:txBody>
      </p:sp>
    </p:spTree>
    <p:extLst>
      <p:ext uri="{BB962C8B-B14F-4D97-AF65-F5344CB8AC3E}">
        <p14:creationId xmlns:p14="http://schemas.microsoft.com/office/powerpoint/2010/main" val="2811995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113854">
            <a:off x="919937" y="531361"/>
            <a:ext cx="5477406" cy="1732439"/>
          </a:xfrm>
          <a:solidFill>
            <a:schemeClr val="bg2">
              <a:lumMod val="50000"/>
            </a:schemeClr>
          </a:solidFill>
          <a:ln w="76200" cmpd="sng">
            <a:solidFill>
              <a:srgbClr val="008000"/>
            </a:solidFill>
          </a:ln>
        </p:spPr>
        <p:txBody>
          <a:bodyPr>
            <a:noAutofit/>
          </a:bodyPr>
          <a:lstStyle/>
          <a:p>
            <a:r>
              <a:rPr lang="en-US" sz="8000" dirty="0" err="1" smtClean="0">
                <a:solidFill>
                  <a:srgbClr val="008000"/>
                </a:solidFill>
                <a:latin typeface="Stencil"/>
                <a:cs typeface="Stencil"/>
              </a:rPr>
              <a:t>Bestiarii</a:t>
            </a:r>
            <a:endParaRPr lang="en-US" sz="8000" dirty="0">
              <a:solidFill>
                <a:srgbClr val="008000"/>
              </a:solidFill>
              <a:latin typeface="Stencil"/>
              <a:cs typeface="Stencil"/>
            </a:endParaRPr>
          </a:p>
        </p:txBody>
      </p:sp>
    </p:spTree>
    <p:extLst>
      <p:ext uri="{BB962C8B-B14F-4D97-AF65-F5344CB8AC3E}">
        <p14:creationId xmlns:p14="http://schemas.microsoft.com/office/powerpoint/2010/main" val="103156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82198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Opponent: This type of gladiator only fought with wild animals including tigers, leopards and </a:t>
            </a:r>
            <a:r>
              <a:rPr lang="en-US" sz="2400" dirty="0" smtClean="0"/>
              <a:t>lions.</a:t>
            </a:r>
          </a:p>
          <a:p>
            <a:endParaRPr lang="en-US" sz="2400" dirty="0"/>
          </a:p>
          <a:p>
            <a:r>
              <a:rPr lang="en-US" sz="2400" dirty="0"/>
              <a:t>Weapons: This type of gladiator fought with a spear and/or a knife and sometimes a </a:t>
            </a:r>
            <a:r>
              <a:rPr lang="en-US" sz="2400" dirty="0" smtClean="0"/>
              <a:t>whip.</a:t>
            </a:r>
          </a:p>
          <a:p>
            <a:endParaRPr lang="en-US" sz="2400" dirty="0"/>
          </a:p>
          <a:p>
            <a:r>
              <a:rPr lang="en-US" sz="2400" dirty="0"/>
              <a:t>Body Armor and helmet worn by this type of gladiator: The </a:t>
            </a:r>
            <a:r>
              <a:rPr lang="en-US" sz="2400" dirty="0" err="1"/>
              <a:t>Galea</a:t>
            </a:r>
            <a:r>
              <a:rPr lang="en-US" sz="2400" dirty="0"/>
              <a:t>, a </a:t>
            </a:r>
            <a:r>
              <a:rPr lang="en-US" sz="2400" dirty="0" err="1"/>
              <a:t>visored</a:t>
            </a:r>
            <a:r>
              <a:rPr lang="en-US" sz="2400" dirty="0"/>
              <a:t> helmet, with decorative crests and basic leather arm and legs </a:t>
            </a:r>
            <a:r>
              <a:rPr lang="en-US" sz="2400" dirty="0" smtClean="0"/>
              <a:t>wraps.</a:t>
            </a:r>
          </a:p>
          <a:p>
            <a:endParaRPr lang="en-US" sz="2400" dirty="0"/>
          </a:p>
          <a:p>
            <a:r>
              <a:rPr lang="en-US" sz="2400" dirty="0"/>
              <a:t>Shield: None or small </a:t>
            </a:r>
            <a:r>
              <a:rPr lang="en-US" sz="2400" dirty="0" smtClean="0"/>
              <a:t>shield</a:t>
            </a:r>
          </a:p>
          <a:p>
            <a:endParaRPr lang="en-US" sz="2400" dirty="0"/>
          </a:p>
          <a:p>
            <a:r>
              <a:rPr lang="en-US" sz="2400" dirty="0"/>
              <a:t>Clothing worn: Canvas Loin Cloth (</a:t>
            </a:r>
            <a:r>
              <a:rPr lang="en-US" sz="2400" dirty="0" err="1"/>
              <a:t>subligaculum</a:t>
            </a:r>
            <a:r>
              <a:rPr lang="en-US" sz="2400" dirty="0"/>
              <a:t>) worn in a variety of colors, sandals or </a:t>
            </a:r>
            <a:r>
              <a:rPr lang="en-US" sz="2400" dirty="0" smtClean="0"/>
              <a:t>barefoot.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1606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337"/>
            <a:ext cx="6151596" cy="5858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58885">
            <a:off x="4738297" y="708617"/>
            <a:ext cx="4285590" cy="1732439"/>
          </a:xfrm>
          <a:solidFill>
            <a:srgbClr val="800000"/>
          </a:solidFill>
        </p:spPr>
        <p:txBody>
          <a:bodyPr>
            <a:noAutofit/>
          </a:bodyPr>
          <a:lstStyle/>
          <a:p>
            <a:r>
              <a:rPr lang="en-US" sz="8000" dirty="0" err="1" smtClean="0">
                <a:solidFill>
                  <a:schemeClr val="bg1"/>
                </a:solidFill>
                <a:latin typeface="Stencil"/>
                <a:cs typeface="Stencil"/>
              </a:rPr>
              <a:t>Noxii</a:t>
            </a:r>
            <a:endParaRPr lang="en-US" sz="8000" dirty="0">
              <a:solidFill>
                <a:schemeClr val="bg1"/>
              </a:solidFill>
              <a:latin typeface="Stencil"/>
              <a:cs typeface="Stencil"/>
            </a:endParaRPr>
          </a:p>
        </p:txBody>
      </p:sp>
    </p:spTree>
    <p:extLst>
      <p:ext uri="{BB962C8B-B14F-4D97-AF65-F5344CB8AC3E}">
        <p14:creationId xmlns:p14="http://schemas.microsoft.com/office/powerpoint/2010/main" val="103156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29231"/>
            <a:ext cx="9144000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/>
              <a:t>T</a:t>
            </a:r>
            <a:r>
              <a:rPr lang="en-US" sz="4200" dirty="0" smtClean="0"/>
              <a:t>hese </a:t>
            </a:r>
            <a:r>
              <a:rPr lang="en-US" sz="4200" dirty="0"/>
              <a:t>fighters were often criminals or prisoners of war, who offered little opportunity to become a skilled gladiator in another class</a:t>
            </a:r>
            <a:r>
              <a:rPr lang="en-US" sz="4200" dirty="0" smtClean="0"/>
              <a:t>.</a:t>
            </a:r>
          </a:p>
          <a:p>
            <a:pPr algn="ctr"/>
            <a:endParaRPr lang="en-US" sz="4200" dirty="0"/>
          </a:p>
          <a:p>
            <a:pPr algn="ctr"/>
            <a:r>
              <a:rPr lang="en-US" sz="4200" dirty="0" smtClean="0"/>
              <a:t> </a:t>
            </a:r>
            <a:r>
              <a:rPr lang="en-US" sz="4200" dirty="0"/>
              <a:t>They were typically used in battle where they were not expected to win, almost cannon fodder for the more refined and skillful gladiators of ancient Rome.</a:t>
            </a:r>
          </a:p>
        </p:txBody>
      </p:sp>
    </p:spTree>
    <p:extLst>
      <p:ext uri="{BB962C8B-B14F-4D97-AF65-F5344CB8AC3E}">
        <p14:creationId xmlns:p14="http://schemas.microsoft.com/office/powerpoint/2010/main" val="140675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Content Placeholder 4" descr="800px-Colosseum_in_Rome%2C_Italy_-_April_2007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"/>
            <a:ext cx="9144000" cy="68580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835243">
            <a:off x="3083855" y="703781"/>
            <a:ext cx="5991918" cy="1156503"/>
          </a:xfrm>
          <a:solidFill>
            <a:srgbClr val="00FF00"/>
          </a:solidFill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7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7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Colosseum</a:t>
            </a:r>
            <a:r>
              <a:rPr lang="en-GB" sz="7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7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3517338"/>
            <a:ext cx="6135934" cy="2997878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 smtClean="0"/>
              <a:t>50,000 people could watch the games.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 smtClean="0"/>
              <a:t>In the morning there would be ‘Beast Hunts’ and animal fights.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dirty="0" smtClean="0"/>
              <a:t>In the afternoon gladiators would fight against animals and then finally it would be time for gladiator fights.</a:t>
            </a:r>
          </a:p>
        </p:txBody>
      </p:sp>
    </p:spTree>
    <p:extLst>
      <p:ext uri="{BB962C8B-B14F-4D97-AF65-F5344CB8AC3E}">
        <p14:creationId xmlns:p14="http://schemas.microsoft.com/office/powerpoint/2010/main" val="230948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79357"/>
            <a:ext cx="9144000" cy="487864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Gladiators were the sex symbols of their time.</a:t>
            </a:r>
          </a:p>
          <a:p>
            <a:endParaRPr lang="en-US" dirty="0"/>
          </a:p>
          <a:p>
            <a:r>
              <a:rPr lang="en-US" dirty="0" smtClean="0"/>
              <a:t>Gladiators were seen as symbols of virility and masculinity.</a:t>
            </a:r>
          </a:p>
          <a:p>
            <a:endParaRPr lang="en-US" dirty="0"/>
          </a:p>
          <a:p>
            <a:r>
              <a:rPr lang="en-US" dirty="0" smtClean="0"/>
              <a:t>Rich Roman women would often pay for their “company”.</a:t>
            </a:r>
          </a:p>
          <a:p>
            <a:endParaRPr lang="en-US" dirty="0"/>
          </a:p>
          <a:p>
            <a:r>
              <a:rPr lang="en-US" dirty="0" smtClean="0"/>
              <a:t>Ordinary Romans would have their </a:t>
            </a:r>
            <a:r>
              <a:rPr lang="en-US" dirty="0" err="1" smtClean="0"/>
              <a:t>favourites</a:t>
            </a:r>
            <a:r>
              <a:rPr lang="en-US" dirty="0" smtClean="0"/>
              <a:t> to cheer on in the games… you could even buy merchandise!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782037"/>
          </a:xfrm>
          <a:prstGeom prst="rect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dirty="0" smtClean="0">
                <a:solidFill>
                  <a:schemeClr val="tx1"/>
                </a:solidFill>
                <a:latin typeface="GraffitiPaintBrush" charset="2"/>
                <a:cs typeface="GraffitiPaintBrush" charset="2"/>
              </a:rPr>
              <a:t>Sex, drugs, rock ’n’ roll…</a:t>
            </a:r>
          </a:p>
          <a:p>
            <a:pPr algn="ctr"/>
            <a:r>
              <a:rPr lang="en-US" sz="5600" dirty="0" smtClean="0">
                <a:solidFill>
                  <a:schemeClr val="tx1"/>
                </a:solidFill>
                <a:latin typeface="GraffitiPaintBrush" charset="2"/>
                <a:cs typeface="GraffitiPaintBrush" charset="2"/>
              </a:rPr>
              <a:t>And gladiators?????</a:t>
            </a:r>
            <a:endParaRPr lang="en-US" sz="5600" dirty="0">
              <a:solidFill>
                <a:schemeClr val="tx1"/>
              </a:solidFill>
              <a:latin typeface="GraffitiPaintBrush" charset="2"/>
              <a:cs typeface="GraffitiPaintBrush" charset="2"/>
            </a:endParaRPr>
          </a:p>
        </p:txBody>
      </p:sp>
      <p:sp>
        <p:nvSpPr>
          <p:cNvPr id="6" name="Vertical Scroll 5"/>
          <p:cNvSpPr/>
          <p:nvPr/>
        </p:nvSpPr>
        <p:spPr>
          <a:xfrm>
            <a:off x="739292" y="274638"/>
            <a:ext cx="8170125" cy="6133113"/>
          </a:xfrm>
          <a:prstGeom prst="verticalScroll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i="1" dirty="0" smtClean="0">
                <a:solidFill>
                  <a:srgbClr val="000000"/>
                </a:solidFill>
              </a:rPr>
              <a:t>“</a:t>
            </a:r>
            <a:r>
              <a:rPr lang="en-US" sz="9000" i="1" dirty="0" err="1" smtClean="0">
                <a:solidFill>
                  <a:srgbClr val="000000"/>
                </a:solidFill>
              </a:rPr>
              <a:t>uri</a:t>
            </a:r>
            <a:r>
              <a:rPr lang="en-US" sz="9000" i="1" dirty="0">
                <a:solidFill>
                  <a:srgbClr val="000000"/>
                </a:solidFill>
              </a:rPr>
              <a:t>, </a:t>
            </a:r>
            <a:r>
              <a:rPr lang="en-US" sz="9000" i="1" dirty="0" err="1">
                <a:solidFill>
                  <a:srgbClr val="000000"/>
                </a:solidFill>
              </a:rPr>
              <a:t>vinciri</a:t>
            </a:r>
            <a:r>
              <a:rPr lang="en-US" sz="9000" i="1" dirty="0">
                <a:solidFill>
                  <a:srgbClr val="000000"/>
                </a:solidFill>
              </a:rPr>
              <a:t>, </a:t>
            </a:r>
            <a:r>
              <a:rPr lang="en-US" sz="9000" i="1" dirty="0" err="1">
                <a:solidFill>
                  <a:srgbClr val="000000"/>
                </a:solidFill>
              </a:rPr>
              <a:t>verberari</a:t>
            </a:r>
            <a:r>
              <a:rPr lang="en-US" sz="9000" i="1" dirty="0">
                <a:solidFill>
                  <a:srgbClr val="000000"/>
                </a:solidFill>
              </a:rPr>
              <a:t>, </a:t>
            </a:r>
            <a:r>
              <a:rPr lang="en-US" sz="9000" i="1" dirty="0" err="1">
                <a:solidFill>
                  <a:srgbClr val="000000"/>
                </a:solidFill>
              </a:rPr>
              <a:t>ferroque</a:t>
            </a:r>
            <a:r>
              <a:rPr lang="en-US" sz="9000" i="1" dirty="0">
                <a:solidFill>
                  <a:srgbClr val="000000"/>
                </a:solidFill>
              </a:rPr>
              <a:t> </a:t>
            </a:r>
            <a:r>
              <a:rPr lang="en-US" sz="9000" i="1" dirty="0" err="1" smtClean="0">
                <a:solidFill>
                  <a:srgbClr val="000000"/>
                </a:solidFill>
              </a:rPr>
              <a:t>necari</a:t>
            </a:r>
            <a:r>
              <a:rPr lang="en-US" sz="9000" i="1" dirty="0" smtClean="0">
                <a:solidFill>
                  <a:srgbClr val="000000"/>
                </a:solidFill>
              </a:rPr>
              <a:t>.”</a:t>
            </a:r>
            <a:endParaRPr lang="en-US" sz="9000" dirty="0">
              <a:solidFill>
                <a:srgbClr val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 rot="1554103">
            <a:off x="227474" y="1417638"/>
            <a:ext cx="8681943" cy="310908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 smtClean="0">
                <a:solidFill>
                  <a:srgbClr val="000000"/>
                </a:solidFill>
              </a:rPr>
              <a:t>The Gladiators’ oath:</a:t>
            </a:r>
          </a:p>
          <a:p>
            <a:pPr algn="ctr"/>
            <a:r>
              <a:rPr lang="en-US" sz="4000" dirty="0">
                <a:solidFill>
                  <a:srgbClr val="000000"/>
                </a:solidFill>
              </a:rPr>
              <a:t>"I will endure to be burned, to be bound, to be beaten, and to be killed by the </a:t>
            </a:r>
            <a:r>
              <a:rPr lang="en-US" sz="4000" dirty="0" smtClean="0">
                <a:solidFill>
                  <a:srgbClr val="000000"/>
                </a:solidFill>
              </a:rPr>
              <a:t>sword." </a:t>
            </a:r>
          </a:p>
          <a:p>
            <a:pPr algn="ctr"/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7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70" y="507188"/>
            <a:ext cx="8229600" cy="1325562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9000" dirty="0" err="1" smtClean="0">
                <a:solidFill>
                  <a:schemeClr val="bg1"/>
                </a:solidFill>
              </a:rPr>
              <a:t>Priscus</a:t>
            </a:r>
            <a:r>
              <a:rPr lang="en-US" sz="9000" dirty="0" smtClean="0">
                <a:solidFill>
                  <a:schemeClr val="bg1"/>
                </a:solidFill>
              </a:rPr>
              <a:t> </a:t>
            </a:r>
            <a:r>
              <a:rPr lang="en-US" sz="9000" dirty="0" err="1" smtClean="0">
                <a:solidFill>
                  <a:schemeClr val="bg1"/>
                </a:solidFill>
              </a:rPr>
              <a:t>vs</a:t>
            </a:r>
            <a:r>
              <a:rPr lang="en-US" sz="9000" dirty="0" smtClean="0">
                <a:solidFill>
                  <a:schemeClr val="bg1"/>
                </a:solidFill>
              </a:rPr>
              <a:t> </a:t>
            </a:r>
            <a:r>
              <a:rPr lang="en-US" sz="9000" dirty="0" err="1" smtClean="0">
                <a:solidFill>
                  <a:schemeClr val="bg1"/>
                </a:solidFill>
              </a:rPr>
              <a:t>Verus</a:t>
            </a:r>
            <a:r>
              <a:rPr lang="en-US" sz="9000" dirty="0" smtClean="0">
                <a:solidFill>
                  <a:schemeClr val="bg1"/>
                </a:solidFill>
              </a:rPr>
              <a:t> </a:t>
            </a:r>
            <a:endParaRPr lang="en-US" sz="9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009372">
            <a:off x="49057" y="127802"/>
            <a:ext cx="155604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Task 2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1762">
            <a:off x="4937598" y="2128962"/>
            <a:ext cx="3910172" cy="4555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940" y="2057176"/>
            <a:ext cx="4381248" cy="120032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Roman poet, Martial, wrote about a fight in the </a:t>
            </a:r>
            <a:r>
              <a:rPr lang="en-US" sz="2400" dirty="0" err="1" smtClean="0"/>
              <a:t>Colosseum</a:t>
            </a:r>
            <a:r>
              <a:rPr lang="en-US" sz="2400" dirty="0" smtClean="0"/>
              <a:t>.  It is the only account that survives.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21207978">
            <a:off x="1032937" y="3727408"/>
            <a:ext cx="3334520" cy="46166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was the result?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21207978">
            <a:off x="2365783" y="4249685"/>
            <a:ext cx="3334520" cy="83099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did they both receive?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21940" y="5098220"/>
            <a:ext cx="1627588" cy="1015663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hlinkClick r:id="rId4"/>
              </a:rPr>
              <a:t>Clip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383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970"/>
            <a:ext cx="9144000" cy="5955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78510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dirty="0" smtClean="0">
                <a:solidFill>
                  <a:srgbClr val="FFFF00"/>
                </a:solidFill>
              </a:rPr>
              <a:t>Bread and Circuses: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Why did Rome have gladiator games?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964724">
            <a:off x="4006826" y="2229153"/>
            <a:ext cx="4970220" cy="147732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 smtClean="0"/>
              <a:t>Objective 1:</a:t>
            </a:r>
          </a:p>
          <a:p>
            <a:r>
              <a:rPr lang="en-US" sz="3000" dirty="0" smtClean="0"/>
              <a:t>Find out about the gladiator games and the gladiators.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 rot="20964724">
            <a:off x="4080367" y="4045426"/>
            <a:ext cx="4970220" cy="1477328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 smtClean="0"/>
              <a:t>Objective 2:</a:t>
            </a:r>
          </a:p>
          <a:p>
            <a:pPr algn="ctr"/>
            <a:r>
              <a:rPr lang="en-US" sz="3000" dirty="0" smtClean="0"/>
              <a:t>Find out what some Romans thought about the games.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60534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8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313917">
            <a:off x="3594859" y="684052"/>
            <a:ext cx="5134429" cy="4832093"/>
          </a:xfrm>
          <a:prstGeom prst="rect">
            <a:avLst/>
          </a:prstGeom>
          <a:solidFill>
            <a:srgbClr val="FFFFFF"/>
          </a:solidFill>
          <a:ln w="762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Ancient Rome began life as a small community in the 9</a:t>
            </a:r>
            <a:r>
              <a:rPr lang="en-US" sz="2800" baseline="30000" dirty="0" smtClean="0">
                <a:solidFill>
                  <a:srgbClr val="000000"/>
                </a:solidFill>
              </a:rPr>
              <a:t>th</a:t>
            </a:r>
            <a:r>
              <a:rPr lang="en-US" sz="2800" dirty="0" smtClean="0">
                <a:solidFill>
                  <a:srgbClr val="000000"/>
                </a:solidFill>
              </a:rPr>
              <a:t> century BC.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Rome was originally run by a monarchy.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This all changed in 509 BC when last king was exiled and the Republic was created.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The Republic lasted 500 years before it was overthrown by the first emperor, Augustus. 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3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97340">
            <a:off x="4948324" y="646331"/>
            <a:ext cx="4195676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Roman society was split into 3 main social groups: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832">
            <a:off x="332668" y="414338"/>
            <a:ext cx="2125663" cy="2519362"/>
          </a:xfrm>
          <a:prstGeom prst="rect">
            <a:avLst/>
          </a:prstGeo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654">
            <a:off x="5769587" y="1525266"/>
            <a:ext cx="2952750" cy="229235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1175">
            <a:off x="684213" y="3860800"/>
            <a:ext cx="2143125" cy="29972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55876" y="468733"/>
            <a:ext cx="2663825" cy="708025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4000" dirty="0"/>
              <a:t>Patricians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49488" y="874740"/>
            <a:ext cx="1944687" cy="708025"/>
          </a:xfrm>
          <a:prstGeom prst="rect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4000" dirty="0" err="1"/>
              <a:t>Equites</a:t>
            </a:r>
            <a:endParaRPr lang="en-US" sz="40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425701">
            <a:off x="3115053" y="3849752"/>
            <a:ext cx="1720224" cy="70802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4000" dirty="0" smtClean="0"/>
              <a:t>Plebs</a:t>
            </a:r>
            <a:endParaRPr lang="en-US" sz="40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rot="21292893">
            <a:off x="2339522" y="1515434"/>
            <a:ext cx="3042164" cy="1569660"/>
          </a:xfrm>
          <a:prstGeom prst="rec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dirty="0" smtClean="0"/>
              <a:t>3% super-rich. The Patricians were the group in charge of the Republic.</a:t>
            </a:r>
            <a:endParaRPr lang="en-US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314160">
            <a:off x="5444071" y="3557139"/>
            <a:ext cx="3637218" cy="144655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200" dirty="0" smtClean="0"/>
              <a:t>7% mainly traders – Increasingly important and wanted a say in how the Republic was run.</a:t>
            </a:r>
            <a:endParaRPr lang="en-US" sz="22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21331383">
            <a:off x="2653511" y="5048365"/>
            <a:ext cx="4318451" cy="1446550"/>
          </a:xfrm>
          <a:prstGeom prst="rect">
            <a:avLst/>
          </a:prstGeom>
          <a:solidFill>
            <a:srgbClr val="00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200" dirty="0" smtClean="0"/>
              <a:t>90% - Working class Romans. Plebs could vote so politicians put on entertainments or gave out food to boost their popularity.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6119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30" y="365894"/>
            <a:ext cx="8229600" cy="4525963"/>
          </a:xfrm>
          <a:solidFill>
            <a:srgbClr val="00FFFF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6000" dirty="0" smtClean="0"/>
              <a:t>One way to get quick popularity with the people (plebs) was to put on Gladiator games in Rome.</a:t>
            </a:r>
            <a:endParaRPr lang="en-US" sz="6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rot="20709281">
            <a:off x="16577" y="5221418"/>
            <a:ext cx="4313041" cy="691302"/>
          </a:xfrm>
          <a:prstGeom prst="rect">
            <a:avLst/>
          </a:prstGeom>
          <a:solidFill>
            <a:srgbClr val="00FF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sz="4000" dirty="0" err="1" smtClean="0"/>
              <a:t>Panem</a:t>
            </a:r>
            <a:r>
              <a:rPr lang="en-US" sz="4000" dirty="0" smtClean="0"/>
              <a:t> et </a:t>
            </a:r>
            <a:r>
              <a:rPr lang="en-US" sz="4000" dirty="0" err="1" smtClean="0"/>
              <a:t>Circenses</a:t>
            </a:r>
            <a:endParaRPr lang="en-US" sz="4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 rot="20709281">
            <a:off x="4362772" y="4546204"/>
            <a:ext cx="4313041" cy="69130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sz="4000" dirty="0" smtClean="0"/>
              <a:t>Bread and circuses</a:t>
            </a:r>
            <a:endParaRPr lang="en-US" sz="4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21866" y="5855516"/>
            <a:ext cx="6474577" cy="691302"/>
          </a:xfrm>
          <a:prstGeom prst="rect">
            <a:avLst/>
          </a:prstGeom>
          <a:solidFill>
            <a:srgbClr val="FF7185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sz="3000" dirty="0" smtClean="0"/>
              <a:t>Have you ever heard this phrase before?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1088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156" y="-421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1126" y="5770287"/>
            <a:ext cx="7137002" cy="1000108"/>
          </a:xfrm>
          <a:solidFill>
            <a:srgbClr val="FF00FF"/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were the Gladiators?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1265362">
            <a:off x="206321" y="304113"/>
            <a:ext cx="533437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Slaves, criminals, prisoners of war or paid professional fighters. </a:t>
            </a:r>
          </a:p>
        </p:txBody>
      </p:sp>
      <p:sp>
        <p:nvSpPr>
          <p:cNvPr id="7" name="TextBox 6"/>
          <p:cNvSpPr txBox="1"/>
          <p:nvPr/>
        </p:nvSpPr>
        <p:spPr>
          <a:xfrm rot="410456">
            <a:off x="3469802" y="1291159"/>
            <a:ext cx="5334373" cy="83099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gladiators would train/exercise every day to help prepare them for fights.</a:t>
            </a:r>
          </a:p>
        </p:txBody>
      </p:sp>
      <p:sp>
        <p:nvSpPr>
          <p:cNvPr id="8" name="TextBox 7"/>
          <p:cNvSpPr txBox="1"/>
          <p:nvPr/>
        </p:nvSpPr>
        <p:spPr>
          <a:xfrm rot="21446971">
            <a:off x="365535" y="2212275"/>
            <a:ext cx="6532706" cy="83099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If they won a lot of fights they would earn money which they could use to buy their freedom.</a:t>
            </a:r>
          </a:p>
        </p:txBody>
      </p:sp>
      <p:sp>
        <p:nvSpPr>
          <p:cNvPr id="9" name="TextBox 8"/>
          <p:cNvSpPr txBox="1"/>
          <p:nvPr/>
        </p:nvSpPr>
        <p:spPr>
          <a:xfrm rot="406720">
            <a:off x="1469937" y="3488255"/>
            <a:ext cx="7341357" cy="830997"/>
          </a:xfrm>
          <a:prstGeom prst="rect">
            <a:avLst/>
          </a:prstGeom>
          <a:solidFill>
            <a:srgbClr val="FF7185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If you were a successful gladiator and won a lot of fights you would become quite famous in the Roman Empire.</a:t>
            </a:r>
          </a:p>
        </p:txBody>
      </p:sp>
      <p:sp>
        <p:nvSpPr>
          <p:cNvPr id="12" name="TextBox 11"/>
          <p:cNvSpPr txBox="1"/>
          <p:nvPr/>
        </p:nvSpPr>
        <p:spPr>
          <a:xfrm rot="21310583">
            <a:off x="385058" y="4566666"/>
            <a:ext cx="4081682" cy="83099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Gladiator school = </a:t>
            </a:r>
            <a:r>
              <a:rPr lang="en-GB" sz="2400" dirty="0" err="1" smtClean="0"/>
              <a:t>Ludus</a:t>
            </a:r>
            <a:r>
              <a:rPr lang="en-GB" sz="2400" dirty="0" smtClean="0"/>
              <a:t> / </a:t>
            </a:r>
            <a:r>
              <a:rPr lang="en-GB" sz="2400" dirty="0" err="1" smtClean="0"/>
              <a:t>Ludi</a:t>
            </a:r>
            <a:endParaRPr lang="en-GB" sz="2400" dirty="0" smtClean="0"/>
          </a:p>
          <a:p>
            <a:r>
              <a:rPr lang="en-GB" sz="2400" dirty="0" smtClean="0"/>
              <a:t>Owner = </a:t>
            </a:r>
            <a:r>
              <a:rPr lang="en-GB" sz="2400" dirty="0" err="1" smtClean="0"/>
              <a:t>Lanista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340377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53715"/>
          </a:xfrm>
          <a:solidFill>
            <a:srgbClr val="00FFFF"/>
          </a:solidFill>
        </p:spPr>
        <p:txBody>
          <a:bodyPr>
            <a:noAutofit/>
          </a:bodyPr>
          <a:lstStyle/>
          <a:p>
            <a:r>
              <a:rPr lang="en-US" b="1" u="sng" dirty="0" smtClean="0"/>
              <a:t>Task one: </a:t>
            </a:r>
            <a:r>
              <a:rPr lang="en-US" dirty="0" smtClean="0"/>
              <a:t>Match the gladiator to the description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7236"/>
            <a:ext cx="9144000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77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328" y="79355"/>
            <a:ext cx="4943161" cy="698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998915">
            <a:off x="-102885" y="650056"/>
            <a:ext cx="6001588" cy="1732439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8000" dirty="0" err="1" smtClean="0">
                <a:solidFill>
                  <a:schemeClr val="bg1"/>
                </a:solidFill>
                <a:latin typeface="Stencil"/>
                <a:cs typeface="Stencil"/>
              </a:rPr>
              <a:t>Andabatae</a:t>
            </a:r>
            <a:endParaRPr lang="en-US" sz="8000" dirty="0">
              <a:solidFill>
                <a:schemeClr val="bg1"/>
              </a:solidFill>
              <a:latin typeface="Stencil"/>
              <a:cs typeface="Stencil"/>
            </a:endParaRPr>
          </a:p>
        </p:txBody>
      </p:sp>
      <p:sp>
        <p:nvSpPr>
          <p:cNvPr id="6" name="Explosion 1 5"/>
          <p:cNvSpPr/>
          <p:nvPr/>
        </p:nvSpPr>
        <p:spPr>
          <a:xfrm rot="310384">
            <a:off x="189815" y="2589030"/>
            <a:ext cx="6520924" cy="4073276"/>
          </a:xfrm>
          <a:prstGeom prst="irregularSeal1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Helmets with NO slits – blindfolded!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1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1283</Words>
  <Application>Microsoft Macintosh PowerPoint</Application>
  <PresentationFormat>On-screen Show (4:3)</PresentationFormat>
  <Paragraphs>119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were the Gladiators?</vt:lpstr>
      <vt:lpstr>Task one: Match the gladiator to the description</vt:lpstr>
      <vt:lpstr>Andabatae</vt:lpstr>
      <vt:lpstr>PowerPoint Presentation</vt:lpstr>
      <vt:lpstr>Retiarii</vt:lpstr>
      <vt:lpstr>PowerPoint Presentation</vt:lpstr>
      <vt:lpstr>Dimacheri</vt:lpstr>
      <vt:lpstr>PowerPoint Presentation</vt:lpstr>
      <vt:lpstr>Hoplomachi</vt:lpstr>
      <vt:lpstr>PowerPoint Presentation</vt:lpstr>
      <vt:lpstr>Laqueatores</vt:lpstr>
      <vt:lpstr>PowerPoint Presentation</vt:lpstr>
      <vt:lpstr>secutores</vt:lpstr>
      <vt:lpstr>PowerPoint Presentation</vt:lpstr>
      <vt:lpstr>Sagittarii</vt:lpstr>
      <vt:lpstr>PowerPoint Presentation</vt:lpstr>
      <vt:lpstr>Bestiarii</vt:lpstr>
      <vt:lpstr>PowerPoint Presentation</vt:lpstr>
      <vt:lpstr>Noxii</vt:lpstr>
      <vt:lpstr>PowerPoint Presentation</vt:lpstr>
      <vt:lpstr>The Colosseum </vt:lpstr>
      <vt:lpstr>PowerPoint Presentation</vt:lpstr>
      <vt:lpstr>Priscus vs Verus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Wright</dc:creator>
  <cp:lastModifiedBy>P Wright</cp:lastModifiedBy>
  <cp:revision>24</cp:revision>
  <dcterms:created xsi:type="dcterms:W3CDTF">2015-02-12T15:42:59Z</dcterms:created>
  <dcterms:modified xsi:type="dcterms:W3CDTF">2016-04-15T08:28:42Z</dcterms:modified>
</cp:coreProperties>
</file>