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7" r:id="rId2"/>
    <p:sldId id="298" r:id="rId3"/>
    <p:sldId id="258" r:id="rId4"/>
    <p:sldId id="267" r:id="rId5"/>
    <p:sldId id="28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A59A"/>
    <a:srgbClr val="FF7185"/>
    <a:srgbClr val="00FF00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8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57B2C-6CAF-6E4E-9A6F-823021AC51C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CB764-7933-0743-8094-46FA8B680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05E8-5E1C-9E43-ADB8-AA84207A6DE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7DCE-D8F8-CB45-A33B-814690DC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3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05E8-5E1C-9E43-ADB8-AA84207A6DE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7DCE-D8F8-CB45-A33B-814690DC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0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05E8-5E1C-9E43-ADB8-AA84207A6DE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7DCE-D8F8-CB45-A33B-814690DC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5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05E8-5E1C-9E43-ADB8-AA84207A6DE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7DCE-D8F8-CB45-A33B-814690DC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05E8-5E1C-9E43-ADB8-AA84207A6DE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7DCE-D8F8-CB45-A33B-814690DC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3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05E8-5E1C-9E43-ADB8-AA84207A6DE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7DCE-D8F8-CB45-A33B-814690DC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0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05E8-5E1C-9E43-ADB8-AA84207A6DE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7DCE-D8F8-CB45-A33B-814690DC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1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05E8-5E1C-9E43-ADB8-AA84207A6DE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7DCE-D8F8-CB45-A33B-814690DC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05E8-5E1C-9E43-ADB8-AA84207A6DE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7DCE-D8F8-CB45-A33B-814690DC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4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05E8-5E1C-9E43-ADB8-AA84207A6DE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7DCE-D8F8-CB45-A33B-814690DC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3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05E8-5E1C-9E43-ADB8-AA84207A6DE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7DCE-D8F8-CB45-A33B-814690DC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3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E05E8-5E1C-9E43-ADB8-AA84207A6DE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7DCE-D8F8-CB45-A33B-814690DC0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9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oRIFdUu6w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45345" cy="1143000"/>
          </a:xfrm>
          <a:solidFill>
            <a:srgbClr val="00FFFF"/>
          </a:solidFill>
        </p:spPr>
        <p:txBody>
          <a:bodyPr/>
          <a:lstStyle/>
          <a:p>
            <a:pPr algn="l"/>
            <a:r>
              <a:rPr lang="en-US" dirty="0" smtClean="0"/>
              <a:t>Talking point…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000" dirty="0" smtClean="0"/>
              <a:t>How do you check if a gladiator is</a:t>
            </a:r>
            <a:endParaRPr lang="en-US" sz="7000" dirty="0"/>
          </a:p>
        </p:txBody>
      </p:sp>
      <p:sp>
        <p:nvSpPr>
          <p:cNvPr id="4" name="TextBox 3"/>
          <p:cNvSpPr txBox="1"/>
          <p:nvPr/>
        </p:nvSpPr>
        <p:spPr>
          <a:xfrm rot="557580">
            <a:off x="4664363" y="2863272"/>
            <a:ext cx="3556000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bg1"/>
                </a:solidFill>
                <a:latin typeface="Impact"/>
                <a:cs typeface="Impact"/>
              </a:rPr>
              <a:t>d</a:t>
            </a:r>
            <a:r>
              <a:rPr lang="en-US" sz="10000" dirty="0" smtClean="0">
                <a:solidFill>
                  <a:schemeClr val="bg1"/>
                </a:solidFill>
                <a:latin typeface="Impact"/>
                <a:cs typeface="Impact"/>
              </a:rPr>
              <a:t>ead? </a:t>
            </a:r>
            <a:endParaRPr lang="en-US" sz="100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473" y="448142"/>
            <a:ext cx="6285345" cy="1938992"/>
          </a:xfrm>
          <a:prstGeom prst="rect">
            <a:avLst/>
          </a:prstGeom>
          <a:solidFill>
            <a:srgbClr val="00FF00"/>
          </a:solidFill>
          <a:ln w="762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Dis, the god of the dead, smashed your head with a hammer!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1519">
            <a:off x="373443" y="2503894"/>
            <a:ext cx="3250229" cy="3935326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0987">
            <a:off x="6083576" y="1732658"/>
            <a:ext cx="2923100" cy="4664364"/>
          </a:xfrm>
          <a:prstGeom prst="rect">
            <a:avLst/>
          </a:prstGeom>
          <a:ln w="76200" cmpd="sng">
            <a:solidFill>
              <a:srgbClr val="008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309090" y="5310909"/>
            <a:ext cx="5472545" cy="1323439"/>
          </a:xfrm>
          <a:prstGeom prst="rect">
            <a:avLst/>
          </a:prstGeom>
          <a:solidFill>
            <a:srgbClr val="FFFF00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Mercury stuck a red hot poker in you!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50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1654"/>
            <a:ext cx="9144000" cy="52163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000" dirty="0" smtClean="0"/>
              <a:t>Romans thought going to the toilet was disgusting.</a:t>
            </a:r>
            <a:endParaRPr lang="en-US" sz="9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885" y="211682"/>
            <a:ext cx="8677420" cy="400270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No – for many it was a social occasion where some people completed business deals!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5" y="4394200"/>
            <a:ext cx="484504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925" y="439420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5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0" y="1600200"/>
            <a:ext cx="911538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000" dirty="0" smtClean="0"/>
              <a:t>All soldiers fought in </a:t>
            </a:r>
            <a:r>
              <a:rPr lang="en-US" sz="11000" dirty="0" err="1" smtClean="0"/>
              <a:t>armour</a:t>
            </a:r>
            <a:r>
              <a:rPr lang="en-US" sz="11000" dirty="0" smtClean="0"/>
              <a:t>.</a:t>
            </a:r>
            <a:endParaRPr lang="en-US" sz="11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731" y="692776"/>
            <a:ext cx="7984766" cy="54652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No – The Romans fought against the Celts – who fought naked and painted themselves in blue paint!</a:t>
            </a:r>
            <a:endParaRPr lang="en-US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6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1" y="1388518"/>
            <a:ext cx="9129329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600" dirty="0" smtClean="0"/>
              <a:t>The Romans thought it was important to clean your teeth.</a:t>
            </a:r>
            <a:endParaRPr lang="en-US" sz="8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289" y="2290009"/>
            <a:ext cx="8388814" cy="31174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rgbClr val="000000"/>
                </a:solidFill>
              </a:rPr>
              <a:t>Absolutely… although they used powdered mouse brains as toothpaste!</a:t>
            </a:r>
            <a:endParaRPr lang="en-US" sz="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7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2" y="1600200"/>
            <a:ext cx="9090848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600" dirty="0" smtClean="0"/>
              <a:t>The Romans paid their teachers and doctors well.</a:t>
            </a:r>
            <a:endParaRPr lang="en-US" sz="8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529" y="1600200"/>
            <a:ext cx="8196411" cy="26334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rgbClr val="000000"/>
                </a:solidFill>
              </a:rPr>
              <a:t>No – nearly all doctors and teachers were well educated slaves!</a:t>
            </a:r>
            <a:endParaRPr lang="en-US" sz="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6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970"/>
            <a:ext cx="9144000" cy="5955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7851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rgbClr val="FFFF00"/>
                </a:solidFill>
              </a:rPr>
              <a:t>Bread and Circuses: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Why did Rome have gladiator games?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964724">
            <a:off x="4006826" y="2229153"/>
            <a:ext cx="4970220" cy="147732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Objective 1:</a:t>
            </a:r>
          </a:p>
          <a:p>
            <a:r>
              <a:rPr lang="en-US" sz="3000" dirty="0" smtClean="0"/>
              <a:t>Understand the pros and cons of the Roman Republic.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 rot="20964724">
            <a:off x="4080367" y="4045426"/>
            <a:ext cx="4970220" cy="1477328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Objective 2:</a:t>
            </a:r>
          </a:p>
          <a:p>
            <a:pPr algn="ctr"/>
            <a:r>
              <a:rPr lang="en-US" sz="3000" dirty="0" smtClean="0"/>
              <a:t>Find out what some Romans thought about the games.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2074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22 at 20.07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705"/>
            <a:ext cx="9144000" cy="699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0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24720">
            <a:off x="566797" y="1637467"/>
            <a:ext cx="6605502" cy="1143000"/>
          </a:xfrm>
          <a:solidFill>
            <a:schemeClr val="accent2">
              <a:lumMod val="40000"/>
              <a:lumOff val="60000"/>
            </a:schemeClr>
          </a:solidFill>
          <a:ln w="76200" cmpd="sng"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Gladiator clip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7455" y="3925455"/>
            <a:ext cx="7389090" cy="7078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2"/>
              </a:rPr>
              <a:t>Elagabalus Romo lottery millions!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767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970"/>
            <a:ext cx="9144000" cy="5955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7851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rgbClr val="FFFF00"/>
                </a:solidFill>
              </a:rPr>
              <a:t>Bread and Circuses: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Why did Rome have gladiator games?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964724">
            <a:off x="4006826" y="2229153"/>
            <a:ext cx="4970220" cy="147732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Objective 1:</a:t>
            </a:r>
          </a:p>
          <a:p>
            <a:r>
              <a:rPr lang="en-US" sz="3000" dirty="0" smtClean="0"/>
              <a:t>Understand the pros and cons of the Roman Republic.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 rot="20964724">
            <a:off x="4080367" y="4045426"/>
            <a:ext cx="4970220" cy="1477328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Objective 2:</a:t>
            </a:r>
          </a:p>
          <a:p>
            <a:pPr algn="ctr"/>
            <a:r>
              <a:rPr lang="en-US" sz="3000" dirty="0" smtClean="0"/>
              <a:t>Find out what some Romans thought about the games.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7441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smtClean="0"/>
              <a:t>It was considered good manners to throw up after dinner.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 rot="20492635">
            <a:off x="192404" y="2366984"/>
            <a:ext cx="8658180" cy="219379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rgbClr val="000000"/>
                </a:solidFill>
              </a:rPr>
              <a:t>True! Rich Romans would do this in order to eat more at a feast!</a:t>
            </a:r>
            <a:endParaRPr lang="en-US" sz="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1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3923"/>
            <a:ext cx="9144000" cy="52740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dirty="0" smtClean="0"/>
              <a:t>Roman food was boring.</a:t>
            </a:r>
            <a:endParaRPr lang="en-US" sz="12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643" y="596557"/>
            <a:ext cx="8677421" cy="565766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u="sng" dirty="0" smtClean="0">
                <a:solidFill>
                  <a:srgbClr val="000000"/>
                </a:solidFill>
              </a:rPr>
              <a:t>Both</a:t>
            </a:r>
            <a:r>
              <a:rPr lang="en-US" sz="5000" dirty="0" smtClean="0">
                <a:solidFill>
                  <a:srgbClr val="000000"/>
                </a:solidFill>
              </a:rPr>
              <a:t>! The food of the </a:t>
            </a:r>
            <a:r>
              <a:rPr lang="en-US" sz="5000" u="sng" dirty="0" smtClean="0">
                <a:solidFill>
                  <a:srgbClr val="000000"/>
                </a:solidFill>
              </a:rPr>
              <a:t>poor</a:t>
            </a:r>
            <a:r>
              <a:rPr lang="en-US" sz="5000" dirty="0" smtClean="0">
                <a:solidFill>
                  <a:srgbClr val="000000"/>
                </a:solidFill>
              </a:rPr>
              <a:t> and the </a:t>
            </a:r>
            <a:r>
              <a:rPr lang="en-US" sz="5000" u="sng" dirty="0" smtClean="0">
                <a:solidFill>
                  <a:srgbClr val="000000"/>
                </a:solidFill>
              </a:rPr>
              <a:t>army</a:t>
            </a:r>
            <a:r>
              <a:rPr lang="en-US" sz="5000" dirty="0" smtClean="0">
                <a:solidFill>
                  <a:srgbClr val="000000"/>
                </a:solidFill>
              </a:rPr>
              <a:t> certainly was! </a:t>
            </a:r>
            <a:r>
              <a:rPr lang="en-US" sz="5000" u="sng" dirty="0" smtClean="0">
                <a:solidFill>
                  <a:srgbClr val="000000"/>
                </a:solidFill>
              </a:rPr>
              <a:t>Rich aristocrats </a:t>
            </a:r>
            <a:r>
              <a:rPr lang="en-US" sz="5000" dirty="0" smtClean="0">
                <a:solidFill>
                  <a:srgbClr val="000000"/>
                </a:solidFill>
              </a:rPr>
              <a:t>would show off their wealth by hosting fabulous feasts – swans, peacocks… roasted door mice </a:t>
            </a:r>
            <a:r>
              <a:rPr lang="en-US" sz="5000" dirty="0" smtClean="0">
                <a:solidFill>
                  <a:srgbClr val="000000"/>
                </a:solidFill>
                <a:sym typeface="Wingdings"/>
              </a:rPr>
              <a:t>.</a:t>
            </a:r>
            <a:endParaRPr lang="en-US" sz="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1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000" dirty="0" smtClean="0"/>
              <a:t>The Romans invented the calendar.</a:t>
            </a:r>
            <a:endParaRPr lang="en-US" sz="11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 rot="969500">
            <a:off x="404048" y="2158269"/>
            <a:ext cx="8388815" cy="290284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Yes – all the months have a </a:t>
            </a:r>
            <a:r>
              <a:rPr lang="en-US" sz="6000" dirty="0">
                <a:solidFill>
                  <a:srgbClr val="000000"/>
                </a:solidFill>
              </a:rPr>
              <a:t>L</a:t>
            </a:r>
            <a:r>
              <a:rPr lang="en-US" sz="6000" dirty="0" smtClean="0">
                <a:solidFill>
                  <a:srgbClr val="000000"/>
                </a:solidFill>
              </a:rPr>
              <a:t>atin meaning too!</a:t>
            </a:r>
            <a:endParaRPr lang="en-US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0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55302"/>
            <a:ext cx="9144000" cy="4702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000" dirty="0" smtClean="0"/>
              <a:t>Romans did not wear underwear. </a:t>
            </a:r>
            <a:endParaRPr lang="en-US" sz="9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i="1" dirty="0" smtClean="0">
                <a:solidFill>
                  <a:schemeClr val="tx1"/>
                </a:solidFill>
                <a:latin typeface="Curlz MT"/>
                <a:cs typeface="Curlz MT"/>
              </a:rPr>
              <a:t>True or false?</a:t>
            </a:r>
            <a:endParaRPr lang="en-US" sz="10000" b="1" i="1" dirty="0">
              <a:solidFill>
                <a:schemeClr val="tx1"/>
              </a:solidFill>
              <a:latin typeface="Curlz MT"/>
              <a:cs typeface="Curlz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568" y="944427"/>
            <a:ext cx="8408054" cy="242174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rgbClr val="000000"/>
                </a:solidFill>
              </a:rPr>
              <a:t>Yes – simple loin cloths for men and </a:t>
            </a:r>
            <a:r>
              <a:rPr lang="en-US" sz="5000" i="1" dirty="0" err="1" smtClean="0">
                <a:solidFill>
                  <a:srgbClr val="000000"/>
                </a:solidFill>
              </a:rPr>
              <a:t>strophiae</a:t>
            </a:r>
            <a:r>
              <a:rPr lang="en-US" sz="5000" dirty="0" smtClean="0">
                <a:solidFill>
                  <a:srgbClr val="000000"/>
                </a:solidFill>
              </a:rPr>
              <a:t> for women.</a:t>
            </a:r>
            <a:endParaRPr lang="en-US" sz="50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37" y="2772132"/>
            <a:ext cx="2510505" cy="37952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20742" y="5407501"/>
            <a:ext cx="4848582" cy="10199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 mosaic from the Piazza </a:t>
            </a:r>
            <a:r>
              <a:rPr lang="en-US" dirty="0" err="1">
                <a:solidFill>
                  <a:srgbClr val="000000"/>
                </a:solidFill>
              </a:rPr>
              <a:t>Armerina</a:t>
            </a:r>
            <a:r>
              <a:rPr lang="en-US" dirty="0">
                <a:solidFill>
                  <a:srgbClr val="000000"/>
                </a:solidFill>
              </a:rPr>
              <a:t> in Sicily showing a woman wearing a </a:t>
            </a:r>
            <a:r>
              <a:rPr lang="en-US" dirty="0" err="1" smtClean="0">
                <a:solidFill>
                  <a:srgbClr val="000000"/>
                </a:solidFill>
              </a:rPr>
              <a:t>strophium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6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359</Words>
  <Application>Microsoft Macintosh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Talking point…</vt:lpstr>
      <vt:lpstr>PowerPoint Presentation</vt:lpstr>
      <vt:lpstr>PowerPoint Presentation</vt:lpstr>
      <vt:lpstr>Gladiator 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Wright</dc:creator>
  <cp:lastModifiedBy>P Wright</cp:lastModifiedBy>
  <cp:revision>18</cp:revision>
  <dcterms:created xsi:type="dcterms:W3CDTF">2015-02-12T15:42:59Z</dcterms:created>
  <dcterms:modified xsi:type="dcterms:W3CDTF">2016-04-15T08:31:22Z</dcterms:modified>
</cp:coreProperties>
</file>