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F8FD"/>
    <a:srgbClr val="74F7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9" d="100"/>
          <a:sy n="69" d="100"/>
        </p:scale>
        <p:origin x="-3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4"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heme" Target="theme/theme1.xml"/><Relationship Id="rId10" Type="http://schemas.openxmlformats.org/officeDocument/2006/relationships/printerSettings" Target="printerSettings/printerSettings1.bin"/><Relationship Id="rId5"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4E3660-2B47-594C-ABCF-1FD5925C88BE}" type="datetimeFigureOut">
              <a:rPr lang="en-US" smtClean="0"/>
              <a:t>02/05/2013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2600992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E3660-2B47-594C-ABCF-1FD5925C88BE}" type="datetimeFigureOut">
              <a:rPr lang="en-US" smtClean="0"/>
              <a:t>02/05/2013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3114651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E3660-2B47-594C-ABCF-1FD5925C88BE}" type="datetimeFigureOut">
              <a:rPr lang="en-US" smtClean="0"/>
              <a:t>02/05/2013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295530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4E3660-2B47-594C-ABCF-1FD5925C88BE}" type="datetimeFigureOut">
              <a:rPr lang="en-US" smtClean="0"/>
              <a:t>02/05/2013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305711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4E3660-2B47-594C-ABCF-1FD5925C88BE}" type="datetimeFigureOut">
              <a:rPr lang="en-US" smtClean="0"/>
              <a:t>02/05/2013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49819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4E3660-2B47-594C-ABCF-1FD5925C88BE}" type="datetimeFigureOut">
              <a:rPr lang="en-US" smtClean="0"/>
              <a:t>02/05/2013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319359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4E3660-2B47-594C-ABCF-1FD5925C88BE}" type="datetimeFigureOut">
              <a:rPr lang="en-US" smtClean="0"/>
              <a:t>02/05/2013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167812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4E3660-2B47-594C-ABCF-1FD5925C88BE}" type="datetimeFigureOut">
              <a:rPr lang="en-US" smtClean="0"/>
              <a:t>02/05/2013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385231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4E3660-2B47-594C-ABCF-1FD5925C88BE}" type="datetimeFigureOut">
              <a:rPr lang="en-US" smtClean="0"/>
              <a:t>02/05/2013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1194973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4E3660-2B47-594C-ABCF-1FD5925C88BE}" type="datetimeFigureOut">
              <a:rPr lang="en-US" smtClean="0"/>
              <a:t>02/05/2013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1244730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4E3660-2B47-594C-ABCF-1FD5925C88BE}" type="datetimeFigureOut">
              <a:rPr lang="en-US" smtClean="0"/>
              <a:t>02/05/2013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4019D-B10D-574A-94A5-393C7D2FFC0D}" type="slidenum">
              <a:rPr lang="en-US" smtClean="0"/>
              <a:t>‹#›</a:t>
            </a:fld>
            <a:endParaRPr lang="en-US"/>
          </a:p>
        </p:txBody>
      </p:sp>
    </p:spTree>
    <p:extLst>
      <p:ext uri="{BB962C8B-B14F-4D97-AF65-F5344CB8AC3E}">
        <p14:creationId xmlns:p14="http://schemas.microsoft.com/office/powerpoint/2010/main" val="3248896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4E3660-2B47-594C-ABCF-1FD5925C88BE}" type="datetimeFigureOut">
              <a:rPr lang="en-US" smtClean="0"/>
              <a:t>02/05/2013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4019D-B10D-574A-94A5-393C7D2FFC0D}" type="slidenum">
              <a:rPr lang="en-US" smtClean="0"/>
              <a:t>‹#›</a:t>
            </a:fld>
            <a:endParaRPr lang="en-US"/>
          </a:p>
        </p:txBody>
      </p:sp>
    </p:spTree>
    <p:extLst>
      <p:ext uri="{BB962C8B-B14F-4D97-AF65-F5344CB8AC3E}">
        <p14:creationId xmlns:p14="http://schemas.microsoft.com/office/powerpoint/2010/main" val="1815951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 y="0"/>
            <a:ext cx="5221363" cy="6799122"/>
          </a:xfrm>
          <a:prstGeom prst="rect">
            <a:avLst/>
          </a:prstGeom>
        </p:spPr>
      </p:pic>
      <p:sp>
        <p:nvSpPr>
          <p:cNvPr id="4" name="TextBox 3"/>
          <p:cNvSpPr txBox="1"/>
          <p:nvPr/>
        </p:nvSpPr>
        <p:spPr>
          <a:xfrm rot="21372238">
            <a:off x="4903846" y="1146676"/>
            <a:ext cx="3922638" cy="3477875"/>
          </a:xfrm>
          <a:prstGeom prst="rect">
            <a:avLst/>
          </a:prstGeom>
          <a:solidFill>
            <a:srgbClr val="78F8FD"/>
          </a:solidFill>
          <a:ln w="57150" cmpd="sng"/>
        </p:spPr>
        <p:style>
          <a:lnRef idx="2">
            <a:schemeClr val="dk1"/>
          </a:lnRef>
          <a:fillRef idx="1">
            <a:schemeClr val="lt1"/>
          </a:fillRef>
          <a:effectRef idx="0">
            <a:schemeClr val="dk1"/>
          </a:effectRef>
          <a:fontRef idx="minor">
            <a:schemeClr val="dk1"/>
          </a:fontRef>
        </p:style>
        <p:txBody>
          <a:bodyPr wrap="square" rtlCol="0">
            <a:spAutoFit/>
          </a:bodyPr>
          <a:lstStyle/>
          <a:p>
            <a:r>
              <a:rPr lang="en-US" sz="4400" dirty="0" smtClean="0"/>
              <a:t>What is this?  What does it tell us?  Why is it so awesome!?!?</a:t>
            </a:r>
            <a:endParaRPr lang="en-US" sz="4400" dirty="0"/>
          </a:p>
        </p:txBody>
      </p:sp>
    </p:spTree>
    <p:extLst>
      <p:ext uri="{BB962C8B-B14F-4D97-AF65-F5344CB8AC3E}">
        <p14:creationId xmlns:p14="http://schemas.microsoft.com/office/powerpoint/2010/main" val="213477765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868568" y="1513711"/>
            <a:ext cx="4275432" cy="5344290"/>
          </a:xfrm>
          <a:prstGeom prst="rect">
            <a:avLst/>
          </a:prstGeom>
        </p:spPr>
      </p:pic>
      <p:sp>
        <p:nvSpPr>
          <p:cNvPr id="4" name="TextBox 3"/>
          <p:cNvSpPr txBox="1"/>
          <p:nvPr/>
        </p:nvSpPr>
        <p:spPr>
          <a:xfrm rot="21324590">
            <a:off x="0" y="194053"/>
            <a:ext cx="9144000" cy="1569660"/>
          </a:xfrm>
          <a:prstGeom prst="rect">
            <a:avLst/>
          </a:prstGeom>
          <a:solidFill>
            <a:srgbClr val="78F8FD"/>
          </a:solidFill>
          <a:ln w="57150" cmpd="sng">
            <a:solidFill>
              <a:schemeClr val="tx1"/>
            </a:solidFill>
          </a:ln>
        </p:spPr>
        <p:txBody>
          <a:bodyPr wrap="square" rtlCol="0">
            <a:spAutoFit/>
          </a:bodyPr>
          <a:lstStyle/>
          <a:p>
            <a:pPr algn="ctr"/>
            <a:r>
              <a:rPr lang="en-US" sz="4800" dirty="0" smtClean="0"/>
              <a:t>How do we know about ancient Egypt? Egyptian Sources</a:t>
            </a:r>
            <a:endParaRPr lang="en-US" sz="4800" dirty="0"/>
          </a:p>
        </p:txBody>
      </p:sp>
      <p:sp>
        <p:nvSpPr>
          <p:cNvPr id="6" name="TextBox 5"/>
          <p:cNvSpPr txBox="1"/>
          <p:nvPr/>
        </p:nvSpPr>
        <p:spPr>
          <a:xfrm>
            <a:off x="0" y="2346274"/>
            <a:ext cx="5133164" cy="4154984"/>
          </a:xfrm>
          <a:prstGeom prst="rect">
            <a:avLst/>
          </a:prstGeom>
          <a:noFill/>
        </p:spPr>
        <p:txBody>
          <a:bodyPr wrap="square" rtlCol="0">
            <a:spAutoFit/>
          </a:bodyPr>
          <a:lstStyle/>
          <a:p>
            <a:pPr algn="ctr"/>
            <a:r>
              <a:rPr lang="en-US" sz="4000" b="1" dirty="0" smtClean="0"/>
              <a:t>Learning Objectives:</a:t>
            </a:r>
          </a:p>
          <a:p>
            <a:endParaRPr lang="en-US" sz="2800" dirty="0"/>
          </a:p>
          <a:p>
            <a:pPr marL="342900" indent="-342900">
              <a:buAutoNum type="arabicPeriod"/>
            </a:pPr>
            <a:r>
              <a:rPr lang="en-US" sz="2800" dirty="0" smtClean="0"/>
              <a:t>To learn about the Rosetta Stone</a:t>
            </a:r>
          </a:p>
          <a:p>
            <a:pPr marL="342900" indent="-342900">
              <a:buAutoNum type="arabicPeriod"/>
            </a:pPr>
            <a:endParaRPr lang="en-US" sz="2800" dirty="0"/>
          </a:p>
          <a:p>
            <a:pPr marL="342900" indent="-342900">
              <a:buAutoNum type="arabicPeriod"/>
            </a:pPr>
            <a:r>
              <a:rPr lang="en-US" sz="2800" dirty="0" smtClean="0"/>
              <a:t>To learn about Hieroglyphs</a:t>
            </a:r>
          </a:p>
          <a:p>
            <a:pPr marL="342900" indent="-342900">
              <a:buAutoNum type="arabicPeriod"/>
            </a:pPr>
            <a:endParaRPr lang="en-US" sz="2800" dirty="0"/>
          </a:p>
          <a:p>
            <a:pPr marL="342900" indent="-342900">
              <a:buAutoNum type="arabicPeriod"/>
            </a:pPr>
            <a:r>
              <a:rPr lang="en-US" sz="2800" dirty="0" smtClean="0"/>
              <a:t>To learn about other sources of information for Ancient Egypt</a:t>
            </a:r>
            <a:endParaRPr lang="en-US" sz="2800" dirty="0"/>
          </a:p>
        </p:txBody>
      </p:sp>
    </p:spTree>
    <p:extLst>
      <p:ext uri="{BB962C8B-B14F-4D97-AF65-F5344CB8AC3E}">
        <p14:creationId xmlns:p14="http://schemas.microsoft.com/office/powerpoint/2010/main" val="28632409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8846"/>
            <a:ext cx="9144000" cy="6740306"/>
          </a:xfrm>
          <a:prstGeom prst="rect">
            <a:avLst/>
          </a:prstGeom>
        </p:spPr>
        <p:txBody>
          <a:bodyPr wrap="square">
            <a:spAutoFit/>
          </a:bodyPr>
          <a:lstStyle/>
          <a:p>
            <a:pPr marL="342900" indent="-342900">
              <a:buFont typeface="Arial"/>
              <a:buChar char="•"/>
            </a:pPr>
            <a:r>
              <a:rPr lang="en-US" sz="2400" dirty="0"/>
              <a:t>In the fifth century BC the Greek historian Herodotus, on a visit to Egypt, marveled at the number and size of the monuments, some of which were already 2000 years </a:t>
            </a:r>
            <a:r>
              <a:rPr lang="en-US" sz="2400" dirty="0" smtClean="0"/>
              <a:t>old, He said…</a:t>
            </a:r>
            <a:endParaRPr lang="en-GB" sz="2400" dirty="0"/>
          </a:p>
          <a:p>
            <a:pPr marL="342900" indent="-342900">
              <a:buFont typeface="Arial"/>
              <a:buChar char="•"/>
            </a:pPr>
            <a:endParaRPr lang="en-GB" sz="2400" dirty="0"/>
          </a:p>
          <a:p>
            <a:pPr marL="342900" indent="-342900">
              <a:buFont typeface="Arial"/>
              <a:buChar char="•"/>
            </a:pPr>
            <a:r>
              <a:rPr lang="en-US" sz="2400" b="1" dirty="0"/>
              <a:t>“About Egypt I shall have a great deal more to relate because of the number of remarkable things which the country contains, and because of the fact that more monuments which beggar description are to be found there than anywhere else in the world.”</a:t>
            </a:r>
            <a:endParaRPr lang="en-GB" sz="2400" dirty="0"/>
          </a:p>
          <a:p>
            <a:pPr marL="342900" indent="-342900">
              <a:buFont typeface="Arial"/>
              <a:buChar char="•"/>
            </a:pPr>
            <a:endParaRPr lang="en-GB" sz="2400" dirty="0"/>
          </a:p>
          <a:p>
            <a:pPr marL="342900" indent="-342900">
              <a:buFont typeface="Arial"/>
              <a:buChar char="•"/>
            </a:pPr>
            <a:r>
              <a:rPr lang="en-US" sz="2400" dirty="0"/>
              <a:t>Visitors to Egypt today can still marvel at many of the sites Herodotus would have seen – the pyramids, the massive stone statues, temples and tombs.  With their painted hieroglyphic texts they provide a wealth of information on the ancient Egyptians.  However, there are few reliable records of those events which affected Egyptian development and the lives of individual people</a:t>
            </a:r>
            <a:r>
              <a:rPr lang="en-US" sz="2400" dirty="0" smtClean="0"/>
              <a:t>.</a:t>
            </a:r>
          </a:p>
          <a:p>
            <a:pPr marL="342900" indent="-342900">
              <a:buFont typeface="Arial"/>
              <a:buChar char="•"/>
            </a:pPr>
            <a:endParaRPr lang="en-US" sz="2400" dirty="0"/>
          </a:p>
          <a:p>
            <a:pPr marL="342900" indent="-342900">
              <a:buFont typeface="Arial"/>
              <a:buChar char="•"/>
            </a:pPr>
            <a:r>
              <a:rPr lang="en-US" sz="2400" dirty="0" smtClean="0"/>
              <a:t>One </a:t>
            </a:r>
            <a:r>
              <a:rPr lang="en-US" sz="2400" dirty="0"/>
              <a:t>Egyptologist, Gardiner, says that</a:t>
            </a:r>
            <a:r>
              <a:rPr lang="en-US" sz="2400" b="1" dirty="0"/>
              <a:t> “what is proudly advertised as Egyptian history is merely a collection of rags and tatters.”</a:t>
            </a:r>
            <a:endParaRPr lang="en-GB" sz="2400" dirty="0"/>
          </a:p>
        </p:txBody>
      </p:sp>
    </p:spTree>
    <p:extLst>
      <p:ext uri="{BB962C8B-B14F-4D97-AF65-F5344CB8AC3E}">
        <p14:creationId xmlns:p14="http://schemas.microsoft.com/office/powerpoint/2010/main" val="31033149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302358"/>
            <a:ext cx="9144000" cy="4832093"/>
          </a:xfrm>
          <a:prstGeom prst="rect">
            <a:avLst/>
          </a:prstGeom>
          <a:noFill/>
        </p:spPr>
        <p:txBody>
          <a:bodyPr wrap="square" rtlCol="0">
            <a:spAutoFit/>
          </a:bodyPr>
          <a:lstStyle/>
          <a:p>
            <a:r>
              <a:rPr lang="en-US" sz="2800" dirty="0"/>
              <a:t>The written records left by the ancient Egyptians are to be found:</a:t>
            </a:r>
            <a:endParaRPr lang="en-GB" sz="2800" dirty="0"/>
          </a:p>
          <a:p>
            <a:r>
              <a:rPr lang="en-US" sz="2800" dirty="0"/>
              <a:t> </a:t>
            </a:r>
            <a:endParaRPr lang="en-GB" sz="2800" dirty="0"/>
          </a:p>
          <a:p>
            <a:pPr marL="457200" lvl="0" indent="-457200">
              <a:buFont typeface="Arial"/>
              <a:buChar char="•"/>
            </a:pPr>
            <a:r>
              <a:rPr lang="en-US" sz="2800" dirty="0"/>
              <a:t>Carved into walls of temples</a:t>
            </a:r>
            <a:endParaRPr lang="en-GB" sz="2800" dirty="0"/>
          </a:p>
          <a:p>
            <a:pPr marL="457200" lvl="0" indent="-457200">
              <a:buFont typeface="Arial"/>
              <a:buChar char="•"/>
            </a:pPr>
            <a:r>
              <a:rPr lang="en-US" sz="2800" dirty="0"/>
              <a:t>Inscribed onto stelae (stone pillars) found in tombs and temples and wherever Egyptians felt the need to commemorate a military victory, the founding of a new city, or a successful mining expedition</a:t>
            </a:r>
            <a:endParaRPr lang="en-GB" sz="2800" dirty="0"/>
          </a:p>
          <a:p>
            <a:pPr marL="457200" lvl="0" indent="-457200">
              <a:buFont typeface="Arial"/>
              <a:buChar char="•"/>
            </a:pPr>
            <a:r>
              <a:rPr lang="en-US" sz="2800" dirty="0"/>
              <a:t>Painted or inscribed onto coffins and sarcophagi</a:t>
            </a:r>
            <a:endParaRPr lang="en-GB" sz="2800" dirty="0"/>
          </a:p>
          <a:p>
            <a:pPr marL="457200" lvl="0" indent="-457200">
              <a:buFont typeface="Arial"/>
              <a:buChar char="•"/>
            </a:pPr>
            <a:r>
              <a:rPr lang="en-US" sz="2800" dirty="0"/>
              <a:t>Written on papyrus</a:t>
            </a:r>
            <a:endParaRPr lang="en-GB" sz="2800" dirty="0"/>
          </a:p>
          <a:p>
            <a:pPr marL="457200" lvl="0" indent="-457200">
              <a:buFont typeface="Arial"/>
              <a:buChar char="•"/>
            </a:pPr>
            <a:r>
              <a:rPr lang="en-US" sz="2800" dirty="0"/>
              <a:t>Written onto ostraca (broken pieces of pottery</a:t>
            </a:r>
            <a:r>
              <a:rPr lang="en-US" sz="2800" dirty="0" smtClean="0"/>
              <a:t>)</a:t>
            </a:r>
            <a:endParaRPr lang="en-GB" sz="2800" dirty="0"/>
          </a:p>
        </p:txBody>
      </p:sp>
      <p:sp>
        <p:nvSpPr>
          <p:cNvPr id="5" name="TextBox 4"/>
          <p:cNvSpPr txBox="1"/>
          <p:nvPr/>
        </p:nvSpPr>
        <p:spPr>
          <a:xfrm>
            <a:off x="0" y="5466154"/>
            <a:ext cx="9144001" cy="1077218"/>
          </a:xfrm>
          <a:prstGeom prst="rect">
            <a:avLst/>
          </a:prstGeom>
          <a:solidFill>
            <a:srgbClr val="78F8FD"/>
          </a:solidFill>
        </p:spPr>
        <p:txBody>
          <a:bodyPr wrap="square" rtlCol="0">
            <a:spAutoFit/>
          </a:bodyPr>
          <a:lstStyle/>
          <a:p>
            <a:r>
              <a:rPr lang="en-US" sz="3200" dirty="0" smtClean="0"/>
              <a:t>None of these could be read before the nineteenth century and the discovery of the </a:t>
            </a:r>
            <a:r>
              <a:rPr lang="en-US" sz="3200" b="1" dirty="0" smtClean="0"/>
              <a:t>Rosetta Stone.</a:t>
            </a:r>
            <a:endParaRPr lang="en-GB" sz="3200" dirty="0" smtClean="0"/>
          </a:p>
        </p:txBody>
      </p:sp>
    </p:spTree>
    <p:extLst>
      <p:ext uri="{BB962C8B-B14F-4D97-AF65-F5344CB8AC3E}">
        <p14:creationId xmlns:p14="http://schemas.microsoft.com/office/powerpoint/2010/main" val="20785486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91401"/>
            <a:ext cx="9143999" cy="6001642"/>
          </a:xfrm>
          <a:prstGeom prst="rect">
            <a:avLst/>
          </a:prstGeom>
          <a:solidFill>
            <a:srgbClr val="78F8FD"/>
          </a:solidFill>
        </p:spPr>
        <p:txBody>
          <a:bodyPr wrap="square" rtlCol="0">
            <a:spAutoFit/>
          </a:bodyPr>
          <a:lstStyle/>
          <a:p>
            <a:pPr marL="342900" indent="-342900">
              <a:buFont typeface="+mj-lt"/>
              <a:buAutoNum type="arabicPeriod"/>
            </a:pPr>
            <a:r>
              <a:rPr lang="en-US" sz="3200" dirty="0" smtClean="0"/>
              <a:t>What is the Rosetta stone?</a:t>
            </a:r>
          </a:p>
          <a:p>
            <a:pPr marL="342900" indent="-342900">
              <a:buFont typeface="+mj-lt"/>
              <a:buAutoNum type="arabicPeriod"/>
            </a:pPr>
            <a:endParaRPr lang="en-US" sz="3200" dirty="0"/>
          </a:p>
          <a:p>
            <a:pPr marL="342900" indent="-342900">
              <a:buFont typeface="+mj-lt"/>
              <a:buAutoNum type="arabicPeriod"/>
            </a:pPr>
            <a:r>
              <a:rPr lang="en-US" sz="3200" dirty="0" smtClean="0"/>
              <a:t>Why is it so important?</a:t>
            </a:r>
          </a:p>
          <a:p>
            <a:pPr marL="342900" indent="-342900">
              <a:buFont typeface="+mj-lt"/>
              <a:buAutoNum type="arabicPeriod"/>
            </a:pPr>
            <a:endParaRPr lang="en-US" sz="3200" dirty="0"/>
          </a:p>
          <a:p>
            <a:pPr marL="342900" indent="-342900">
              <a:buFont typeface="+mj-lt"/>
              <a:buAutoNum type="arabicPeriod"/>
            </a:pPr>
            <a:r>
              <a:rPr lang="en-US" sz="3200" dirty="0" smtClean="0"/>
              <a:t>Who cracked the code and when did he do it?</a:t>
            </a:r>
          </a:p>
          <a:p>
            <a:pPr marL="342900" indent="-342900">
              <a:buFont typeface="+mj-lt"/>
              <a:buAutoNum type="arabicPeriod"/>
            </a:pPr>
            <a:endParaRPr lang="en-US" sz="3200" dirty="0"/>
          </a:p>
          <a:p>
            <a:pPr marL="342900" indent="-342900">
              <a:buFont typeface="+mj-lt"/>
              <a:buAutoNum type="arabicPeriod"/>
            </a:pPr>
            <a:r>
              <a:rPr lang="en-US" sz="3200" dirty="0" smtClean="0"/>
              <a:t>What are hieroglyphs?</a:t>
            </a:r>
          </a:p>
          <a:p>
            <a:pPr marL="342900" indent="-342900">
              <a:buFont typeface="+mj-lt"/>
              <a:buAutoNum type="arabicPeriod"/>
            </a:pPr>
            <a:endParaRPr lang="en-US" sz="3200" dirty="0"/>
          </a:p>
          <a:p>
            <a:pPr marL="342900" indent="-342900">
              <a:buFont typeface="+mj-lt"/>
              <a:buAutoNum type="arabicPeriod"/>
            </a:pPr>
            <a:r>
              <a:rPr lang="en-US" sz="3200" dirty="0" smtClean="0"/>
              <a:t>Why are hieroglyphs difficult to read?</a:t>
            </a:r>
          </a:p>
          <a:p>
            <a:pPr marL="342900" indent="-342900">
              <a:buFont typeface="+mj-lt"/>
              <a:buAutoNum type="arabicPeriod"/>
            </a:pPr>
            <a:endParaRPr lang="en-US" sz="3200" dirty="0"/>
          </a:p>
          <a:p>
            <a:pPr marL="342900" indent="-342900">
              <a:buFont typeface="+mj-lt"/>
              <a:buAutoNum type="arabicPeriod"/>
            </a:pPr>
            <a:r>
              <a:rPr lang="en-US" sz="3200" dirty="0" smtClean="0"/>
              <a:t>What is a cartouche and why were they important in deciphering the Rosetta Stone?</a:t>
            </a:r>
            <a:endParaRPr lang="en-US" sz="3200" dirty="0"/>
          </a:p>
        </p:txBody>
      </p:sp>
    </p:spTree>
    <p:extLst>
      <p:ext uri="{BB962C8B-B14F-4D97-AF65-F5344CB8AC3E}">
        <p14:creationId xmlns:p14="http://schemas.microsoft.com/office/powerpoint/2010/main" val="243776348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76037"/>
            <a:ext cx="9144000" cy="5016757"/>
          </a:xfrm>
          <a:prstGeom prst="rect">
            <a:avLst/>
          </a:prstGeom>
          <a:noFill/>
        </p:spPr>
        <p:txBody>
          <a:bodyPr wrap="square" rtlCol="0">
            <a:spAutoFit/>
          </a:bodyPr>
          <a:lstStyle/>
          <a:p>
            <a:pPr marL="514350" indent="-514350">
              <a:buFont typeface="+mj-lt"/>
              <a:buAutoNum type="arabicPeriod"/>
            </a:pPr>
            <a:r>
              <a:rPr lang="en-US" sz="3200" dirty="0" smtClean="0"/>
              <a:t>Was was the purpose of Monumental inscriptions?</a:t>
            </a:r>
          </a:p>
          <a:p>
            <a:pPr marL="514350" indent="-514350">
              <a:buFont typeface="+mj-lt"/>
              <a:buAutoNum type="arabicPeriod"/>
            </a:pPr>
            <a:endParaRPr lang="en-US" sz="3200" dirty="0"/>
          </a:p>
          <a:p>
            <a:pPr marL="514350" indent="-514350">
              <a:buFont typeface="+mj-lt"/>
              <a:buAutoNum type="arabicPeriod"/>
            </a:pPr>
            <a:r>
              <a:rPr lang="en-US" sz="3200" dirty="0" smtClean="0"/>
              <a:t>What information was included on them?</a:t>
            </a:r>
          </a:p>
          <a:p>
            <a:pPr marL="514350" indent="-514350">
              <a:buFont typeface="+mj-lt"/>
              <a:buAutoNum type="arabicPeriod"/>
            </a:pPr>
            <a:endParaRPr lang="en-US" sz="3200" dirty="0"/>
          </a:p>
          <a:p>
            <a:pPr marL="514350" indent="-514350">
              <a:buFont typeface="+mj-lt"/>
              <a:buAutoNum type="arabicPeriod"/>
            </a:pPr>
            <a:r>
              <a:rPr lang="en-US" sz="3200" dirty="0" smtClean="0"/>
              <a:t>What were funerary texts used for?</a:t>
            </a:r>
          </a:p>
          <a:p>
            <a:pPr marL="514350" indent="-514350">
              <a:buFont typeface="+mj-lt"/>
              <a:buAutoNum type="arabicPeriod"/>
            </a:pPr>
            <a:endParaRPr lang="en-US" sz="3200" dirty="0"/>
          </a:p>
          <a:p>
            <a:pPr marL="514350" indent="-514350">
              <a:buFont typeface="+mj-lt"/>
              <a:buAutoNum type="arabicPeriod"/>
            </a:pPr>
            <a:r>
              <a:rPr lang="en-US" sz="3200" dirty="0" smtClean="0"/>
              <a:t>Make a list of reasons the </a:t>
            </a:r>
            <a:r>
              <a:rPr lang="en-US" sz="3200" dirty="0"/>
              <a:t>famous Egyptologist James </a:t>
            </a:r>
            <a:r>
              <a:rPr lang="en-US" sz="3200" dirty="0" smtClean="0"/>
              <a:t>said, </a:t>
            </a:r>
            <a:r>
              <a:rPr lang="en-US" sz="3200" b="1" dirty="0"/>
              <a:t>“…the raw material for the writing of a satisfactory Egyptian history is insufficient and sketchy.”</a:t>
            </a:r>
            <a:r>
              <a:rPr lang="en-GB" sz="3200" dirty="0" smtClean="0">
                <a:effectLst/>
              </a:rPr>
              <a:t> </a:t>
            </a:r>
            <a:endParaRPr lang="en-US" sz="3200" dirty="0"/>
          </a:p>
        </p:txBody>
      </p:sp>
    </p:spTree>
    <p:extLst>
      <p:ext uri="{BB962C8B-B14F-4D97-AF65-F5344CB8AC3E}">
        <p14:creationId xmlns:p14="http://schemas.microsoft.com/office/powerpoint/2010/main" val="3715058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868568" y="1513711"/>
            <a:ext cx="4275432" cy="5344290"/>
          </a:xfrm>
          <a:prstGeom prst="rect">
            <a:avLst/>
          </a:prstGeom>
        </p:spPr>
      </p:pic>
      <p:sp>
        <p:nvSpPr>
          <p:cNvPr id="4" name="TextBox 3"/>
          <p:cNvSpPr txBox="1"/>
          <p:nvPr/>
        </p:nvSpPr>
        <p:spPr>
          <a:xfrm rot="21324590">
            <a:off x="0" y="194053"/>
            <a:ext cx="9144000" cy="1569660"/>
          </a:xfrm>
          <a:prstGeom prst="rect">
            <a:avLst/>
          </a:prstGeom>
          <a:solidFill>
            <a:srgbClr val="78F8FD"/>
          </a:solidFill>
          <a:ln w="57150" cmpd="sng">
            <a:solidFill>
              <a:schemeClr val="tx1"/>
            </a:solidFill>
          </a:ln>
        </p:spPr>
        <p:txBody>
          <a:bodyPr wrap="square" rtlCol="0">
            <a:spAutoFit/>
          </a:bodyPr>
          <a:lstStyle/>
          <a:p>
            <a:pPr algn="ctr"/>
            <a:r>
              <a:rPr lang="en-US" sz="4800" dirty="0" smtClean="0"/>
              <a:t>How do we know about ancient Egypt? Egyptian Sources</a:t>
            </a:r>
            <a:endParaRPr lang="en-US" sz="4800" dirty="0"/>
          </a:p>
        </p:txBody>
      </p:sp>
      <p:sp>
        <p:nvSpPr>
          <p:cNvPr id="6" name="TextBox 5"/>
          <p:cNvSpPr txBox="1"/>
          <p:nvPr/>
        </p:nvSpPr>
        <p:spPr>
          <a:xfrm>
            <a:off x="0" y="2346274"/>
            <a:ext cx="5133164" cy="4154984"/>
          </a:xfrm>
          <a:prstGeom prst="rect">
            <a:avLst/>
          </a:prstGeom>
          <a:noFill/>
        </p:spPr>
        <p:txBody>
          <a:bodyPr wrap="square" rtlCol="0">
            <a:spAutoFit/>
          </a:bodyPr>
          <a:lstStyle/>
          <a:p>
            <a:pPr algn="ctr"/>
            <a:r>
              <a:rPr lang="en-US" sz="4000" b="1" dirty="0" smtClean="0"/>
              <a:t>Learning Objectives:</a:t>
            </a:r>
          </a:p>
          <a:p>
            <a:endParaRPr lang="en-US" sz="2800" dirty="0"/>
          </a:p>
          <a:p>
            <a:pPr marL="342900" indent="-342900">
              <a:buAutoNum type="arabicPeriod"/>
            </a:pPr>
            <a:r>
              <a:rPr lang="en-US" sz="2800" dirty="0" smtClean="0"/>
              <a:t>To learn about the Rosetta Stone</a:t>
            </a:r>
          </a:p>
          <a:p>
            <a:pPr marL="342900" indent="-342900">
              <a:buAutoNum type="arabicPeriod"/>
            </a:pPr>
            <a:endParaRPr lang="en-US" sz="2800" dirty="0"/>
          </a:p>
          <a:p>
            <a:pPr marL="342900" indent="-342900">
              <a:buAutoNum type="arabicPeriod"/>
            </a:pPr>
            <a:r>
              <a:rPr lang="en-US" sz="2800" dirty="0" smtClean="0"/>
              <a:t>To learn about Hieroglyphs</a:t>
            </a:r>
          </a:p>
          <a:p>
            <a:pPr marL="342900" indent="-342900">
              <a:buAutoNum type="arabicPeriod"/>
            </a:pPr>
            <a:endParaRPr lang="en-US" sz="2800" dirty="0"/>
          </a:p>
          <a:p>
            <a:pPr marL="342900" indent="-342900">
              <a:buAutoNum type="arabicPeriod"/>
            </a:pPr>
            <a:r>
              <a:rPr lang="en-US" sz="2800" dirty="0" smtClean="0"/>
              <a:t>To learn about other sources of information for Ancient Egypt</a:t>
            </a:r>
            <a:endParaRPr lang="en-US" sz="2800" dirty="0"/>
          </a:p>
        </p:txBody>
      </p:sp>
    </p:spTree>
    <p:extLst>
      <p:ext uri="{BB962C8B-B14F-4D97-AF65-F5344CB8AC3E}">
        <p14:creationId xmlns:p14="http://schemas.microsoft.com/office/powerpoint/2010/main" val="39791627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57198" y="1380342"/>
            <a:ext cx="6884461" cy="2308324"/>
          </a:xfrm>
          <a:prstGeom prst="rect">
            <a:avLst/>
          </a:prstGeom>
          <a:solidFill>
            <a:srgbClr val="78F8FD"/>
          </a:solidFill>
        </p:spPr>
        <p:txBody>
          <a:bodyPr wrap="square" rtlCol="0">
            <a:spAutoFit/>
          </a:bodyPr>
          <a:lstStyle/>
          <a:p>
            <a:r>
              <a:rPr lang="en-US" sz="4800" dirty="0" smtClean="0"/>
              <a:t>Make a list of all reasons we know about the history </a:t>
            </a:r>
            <a:r>
              <a:rPr lang="en-US" sz="4800" smtClean="0"/>
              <a:t>ancient Egypt</a:t>
            </a:r>
            <a:endParaRPr lang="en-US" sz="4800" dirty="0"/>
          </a:p>
        </p:txBody>
      </p:sp>
    </p:spTree>
    <p:extLst>
      <p:ext uri="{BB962C8B-B14F-4D97-AF65-F5344CB8AC3E}">
        <p14:creationId xmlns:p14="http://schemas.microsoft.com/office/powerpoint/2010/main" val="30031798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TotalTime>
  <Words>407</Words>
  <Application>Microsoft Macintosh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B6FC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Speight</dc:creator>
  <cp:lastModifiedBy>M Speight</cp:lastModifiedBy>
  <cp:revision>10</cp:revision>
  <dcterms:created xsi:type="dcterms:W3CDTF">2013-05-02T19:04:59Z</dcterms:created>
  <dcterms:modified xsi:type="dcterms:W3CDTF">2013-05-02T19:30:14Z</dcterms:modified>
</cp:coreProperties>
</file>