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3" r:id="rId2"/>
    <p:sldId id="256" r:id="rId3"/>
    <p:sldId id="257" r:id="rId4"/>
    <p:sldId id="258" r:id="rId5"/>
    <p:sldId id="260" r:id="rId6"/>
    <p:sldId id="261" r:id="rId7"/>
    <p:sldId id="259"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5" d="100"/>
          <a:sy n="35" d="100"/>
        </p:scale>
        <p:origin x="-1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viewProps" Target="viewProps.xml"/><Relationship Id="rId1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2"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4AEA9-4029-8748-9DCF-9AE77BEEC9F7}" type="datetimeFigureOut">
              <a:rPr lang="en-US" smtClean="0"/>
              <a:t>24/06/2013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8B24D-34E7-A44B-B22B-2A966EF1379F}" type="slidenum">
              <a:rPr lang="en-US" smtClean="0"/>
              <a:t>‹#›</a:t>
            </a:fld>
            <a:endParaRPr lang="en-US"/>
          </a:p>
        </p:txBody>
      </p:sp>
    </p:spTree>
    <p:extLst>
      <p:ext uri="{BB962C8B-B14F-4D97-AF65-F5344CB8AC3E}">
        <p14:creationId xmlns:p14="http://schemas.microsoft.com/office/powerpoint/2010/main" val="1567193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r>
              <a:rPr lang="en-US" baseline="0" dirty="0" smtClean="0"/>
              <a:t> minutes long</a:t>
            </a:r>
            <a:endParaRPr lang="en-US" dirty="0"/>
          </a:p>
        </p:txBody>
      </p:sp>
      <p:sp>
        <p:nvSpPr>
          <p:cNvPr id="4" name="Slide Number Placeholder 3"/>
          <p:cNvSpPr>
            <a:spLocks noGrp="1"/>
          </p:cNvSpPr>
          <p:nvPr>
            <p:ph type="sldNum" sz="quarter" idx="10"/>
          </p:nvPr>
        </p:nvSpPr>
        <p:spPr/>
        <p:txBody>
          <a:bodyPr/>
          <a:lstStyle/>
          <a:p>
            <a:fld id="{78B8B24D-34E7-A44B-B22B-2A966EF1379F}" type="slidenum">
              <a:rPr lang="en-US" smtClean="0"/>
              <a:t>7</a:t>
            </a:fld>
            <a:endParaRPr lang="en-US"/>
          </a:p>
        </p:txBody>
      </p:sp>
    </p:spTree>
    <p:extLst>
      <p:ext uri="{BB962C8B-B14F-4D97-AF65-F5344CB8AC3E}">
        <p14:creationId xmlns:p14="http://schemas.microsoft.com/office/powerpoint/2010/main" val="9261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412AE-A0F6-1F45-BBB5-E838DA2DD715}" type="datetimeFigureOut">
              <a:rPr lang="en-US" smtClean="0"/>
              <a:t>24/06/2013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3812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412AE-A0F6-1F45-BBB5-E838DA2DD715}" type="datetimeFigureOut">
              <a:rPr lang="en-US" smtClean="0"/>
              <a:t>24/06/2013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418628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412AE-A0F6-1F45-BBB5-E838DA2DD715}" type="datetimeFigureOut">
              <a:rPr lang="en-US" smtClean="0"/>
              <a:t>24/06/2013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355243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412AE-A0F6-1F45-BBB5-E838DA2DD715}" type="datetimeFigureOut">
              <a:rPr lang="en-US" smtClean="0"/>
              <a:t>24/06/2013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211850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412AE-A0F6-1F45-BBB5-E838DA2DD715}" type="datetimeFigureOut">
              <a:rPr lang="en-US" smtClean="0"/>
              <a:t>24/06/2013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12732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D412AE-A0F6-1F45-BBB5-E838DA2DD715}" type="datetimeFigureOut">
              <a:rPr lang="en-US" smtClean="0"/>
              <a:t>24/06/2013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121342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412AE-A0F6-1F45-BBB5-E838DA2DD715}" type="datetimeFigureOut">
              <a:rPr lang="en-US" smtClean="0"/>
              <a:t>24/06/2013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30148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D412AE-A0F6-1F45-BBB5-E838DA2DD715}" type="datetimeFigureOut">
              <a:rPr lang="en-US" smtClean="0"/>
              <a:t>24/06/2013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36491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412AE-A0F6-1F45-BBB5-E838DA2DD715}" type="datetimeFigureOut">
              <a:rPr lang="en-US" smtClean="0"/>
              <a:t>24/06/2013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319264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412AE-A0F6-1F45-BBB5-E838DA2DD715}" type="datetimeFigureOut">
              <a:rPr lang="en-US" smtClean="0"/>
              <a:t>24/06/2013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294839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412AE-A0F6-1F45-BBB5-E838DA2DD715}" type="datetimeFigureOut">
              <a:rPr lang="en-US" smtClean="0"/>
              <a:t>24/06/2013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22C8-5307-9344-BC3A-05F1970E6953}" type="slidenum">
              <a:rPr lang="en-US" smtClean="0"/>
              <a:t>‹#›</a:t>
            </a:fld>
            <a:endParaRPr lang="en-US"/>
          </a:p>
        </p:txBody>
      </p:sp>
    </p:spTree>
    <p:extLst>
      <p:ext uri="{BB962C8B-B14F-4D97-AF65-F5344CB8AC3E}">
        <p14:creationId xmlns:p14="http://schemas.microsoft.com/office/powerpoint/2010/main" val="130652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412AE-A0F6-1F45-BBB5-E838DA2DD715}" type="datetimeFigureOut">
              <a:rPr lang="en-US" smtClean="0"/>
              <a:t>24/06/2013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A22C8-5307-9344-BC3A-05F1970E6953}" type="slidenum">
              <a:rPr lang="en-US" smtClean="0"/>
              <a:t>‹#›</a:t>
            </a:fld>
            <a:endParaRPr lang="en-US"/>
          </a:p>
        </p:txBody>
      </p:sp>
    </p:spTree>
    <p:extLst>
      <p:ext uri="{BB962C8B-B14F-4D97-AF65-F5344CB8AC3E}">
        <p14:creationId xmlns:p14="http://schemas.microsoft.com/office/powerpoint/2010/main" val="18190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hyperlink" Target="http://www.youtube.com/watch?v=RiCK1k_qWQw&amp;NR=1&amp;feature=endscreen"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com/watch?v=t5VsldNp83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 y="0"/>
            <a:ext cx="626210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smtClean="0">
                <a:solidFill>
                  <a:srgbClr val="000090"/>
                </a:solidFill>
                <a:latin typeface="Hobo Std"/>
                <a:cs typeface="Hobo Std"/>
              </a:rPr>
              <a:t>Why pyramids???</a:t>
            </a:r>
            <a:endParaRPr lang="en-US" sz="6000" dirty="0">
              <a:solidFill>
                <a:srgbClr val="000090"/>
              </a:solidFill>
              <a:latin typeface="Hobo Std"/>
              <a:cs typeface="Hobo Std"/>
            </a:endParaRPr>
          </a:p>
        </p:txBody>
      </p:sp>
      <p:sp>
        <p:nvSpPr>
          <p:cNvPr id="6" name="TextBox 5"/>
          <p:cNvSpPr txBox="1"/>
          <p:nvPr/>
        </p:nvSpPr>
        <p:spPr>
          <a:xfrm rot="21390106">
            <a:off x="3445227" y="4614278"/>
            <a:ext cx="535516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atin typeface="Hobo Std"/>
                <a:cs typeface="Hobo Std"/>
              </a:rPr>
              <a:t>Discuss reasons / symbols as to why this shape was chosen…</a:t>
            </a:r>
            <a:endParaRPr lang="en-US" sz="2000" dirty="0">
              <a:latin typeface="Hobo Std"/>
              <a:cs typeface="Hobo Std"/>
            </a:endParaRPr>
          </a:p>
        </p:txBody>
      </p:sp>
    </p:spTree>
    <p:extLst>
      <p:ext uri="{BB962C8B-B14F-4D97-AF65-F5344CB8AC3E}">
        <p14:creationId xmlns:p14="http://schemas.microsoft.com/office/powerpoint/2010/main" val="36523836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 y="0"/>
            <a:ext cx="728133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smtClean="0">
                <a:solidFill>
                  <a:srgbClr val="000090"/>
                </a:solidFill>
                <a:latin typeface="Hobo Std"/>
                <a:cs typeface="Hobo Std"/>
              </a:rPr>
              <a:t>The beginning of the pyramid age</a:t>
            </a:r>
            <a:endParaRPr lang="en-US" sz="6000" dirty="0">
              <a:solidFill>
                <a:srgbClr val="000090"/>
              </a:solidFill>
              <a:latin typeface="Hobo Std"/>
              <a:cs typeface="Hobo Std"/>
            </a:endParaRPr>
          </a:p>
        </p:txBody>
      </p:sp>
      <p:sp>
        <p:nvSpPr>
          <p:cNvPr id="6" name="TextBox 5"/>
          <p:cNvSpPr txBox="1"/>
          <p:nvPr/>
        </p:nvSpPr>
        <p:spPr>
          <a:xfrm rot="21390106">
            <a:off x="3445225" y="3157207"/>
            <a:ext cx="5355167"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atin typeface="Hobo Std"/>
                <a:cs typeface="Hobo Std"/>
              </a:rPr>
              <a:t>Learning Objectives:</a:t>
            </a:r>
          </a:p>
          <a:p>
            <a:endParaRPr lang="en-US" sz="2000" dirty="0">
              <a:latin typeface="Hobo Std"/>
              <a:cs typeface="Hobo Std"/>
            </a:endParaRPr>
          </a:p>
          <a:p>
            <a:pPr marL="342900" indent="-342900">
              <a:buAutoNum type="arabicPeriod"/>
            </a:pPr>
            <a:r>
              <a:rPr lang="en-US" sz="2000" dirty="0" smtClean="0">
                <a:latin typeface="Hobo Std"/>
                <a:cs typeface="Hobo Std"/>
              </a:rPr>
              <a:t>To learn about the </a:t>
            </a:r>
            <a:r>
              <a:rPr lang="en-US" sz="2000" dirty="0" err="1" smtClean="0">
                <a:latin typeface="Hobo Std"/>
                <a:cs typeface="Hobo Std"/>
              </a:rPr>
              <a:t>pyrmaid</a:t>
            </a:r>
            <a:r>
              <a:rPr lang="en-US" sz="2000" dirty="0" smtClean="0">
                <a:latin typeface="Hobo Std"/>
                <a:cs typeface="Hobo Std"/>
              </a:rPr>
              <a:t> complex of King Djoser</a:t>
            </a:r>
          </a:p>
          <a:p>
            <a:pPr marL="342900" indent="-342900">
              <a:buAutoNum type="arabicPeriod"/>
            </a:pPr>
            <a:endParaRPr lang="en-US" sz="2000" dirty="0">
              <a:latin typeface="Hobo Std"/>
              <a:cs typeface="Hobo Std"/>
            </a:endParaRPr>
          </a:p>
          <a:p>
            <a:pPr marL="342900" indent="-342900">
              <a:buAutoNum type="arabicPeriod"/>
            </a:pPr>
            <a:r>
              <a:rPr lang="en-US" sz="2000" dirty="0" smtClean="0">
                <a:latin typeface="Hobo Std"/>
                <a:cs typeface="Hobo Std"/>
              </a:rPr>
              <a:t>To learn about the construction of Djoser’s pyramid</a:t>
            </a:r>
          </a:p>
          <a:p>
            <a:pPr marL="342900" indent="-342900">
              <a:buAutoNum type="arabicPeriod"/>
            </a:pPr>
            <a:endParaRPr lang="en-US" sz="2000" dirty="0">
              <a:latin typeface="Hobo Std"/>
              <a:cs typeface="Hobo Std"/>
            </a:endParaRPr>
          </a:p>
          <a:p>
            <a:pPr marL="342900" indent="-342900">
              <a:buAutoNum type="arabicPeriod"/>
            </a:pPr>
            <a:r>
              <a:rPr lang="en-US" sz="2000" dirty="0" smtClean="0">
                <a:latin typeface="Hobo Std"/>
                <a:cs typeface="Hobo Std"/>
              </a:rPr>
              <a:t>To learn the importance of pyramids to the early Egyptian kings</a:t>
            </a:r>
            <a:endParaRPr lang="en-US" sz="2000" dirty="0">
              <a:latin typeface="Hobo Std"/>
              <a:cs typeface="Hobo Std"/>
            </a:endParaRPr>
          </a:p>
        </p:txBody>
      </p:sp>
    </p:spTree>
    <p:extLst>
      <p:ext uri="{BB962C8B-B14F-4D97-AF65-F5344CB8AC3E}">
        <p14:creationId xmlns:p14="http://schemas.microsoft.com/office/powerpoint/2010/main" val="16653878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167"/>
            <a:ext cx="9144000" cy="6740306"/>
          </a:xfrm>
          <a:prstGeom prst="rect">
            <a:avLst/>
          </a:prstGeom>
          <a:noFill/>
        </p:spPr>
        <p:txBody>
          <a:bodyPr wrap="square" rtlCol="0">
            <a:spAutoFit/>
          </a:bodyPr>
          <a:lstStyle/>
          <a:p>
            <a:pPr marL="342900" indent="-342900">
              <a:buFont typeface="Arial"/>
              <a:buChar char="•"/>
            </a:pPr>
            <a:r>
              <a:rPr lang="en-US" sz="2400" dirty="0"/>
              <a:t>The Third Dynasty (2649-2575 BC) marked the beginning of a new era.  With the reign of its second king, Djoser (</a:t>
            </a:r>
            <a:r>
              <a:rPr lang="en-US" sz="2400" dirty="0" err="1"/>
              <a:t>Netjerykhet</a:t>
            </a:r>
            <a:r>
              <a:rPr lang="en-US" sz="2400" dirty="0"/>
              <a:t>), the age of the pyramids began</a:t>
            </a:r>
            <a:r>
              <a:rPr lang="en-US" sz="2400" dirty="0" smtClean="0"/>
              <a:t>.</a:t>
            </a:r>
          </a:p>
          <a:p>
            <a:pPr marL="342900" indent="-342900">
              <a:buFont typeface="Arial"/>
              <a:buChar char="•"/>
            </a:pPr>
            <a:endParaRPr lang="en-US" sz="2400" dirty="0"/>
          </a:p>
          <a:p>
            <a:pPr marL="342900" indent="-342900">
              <a:buFont typeface="Arial"/>
              <a:buChar char="•"/>
            </a:pPr>
            <a:r>
              <a:rPr lang="en-US" sz="2400" dirty="0" smtClean="0"/>
              <a:t>Djoser’s </a:t>
            </a:r>
            <a:r>
              <a:rPr lang="en-US" sz="2400" dirty="0"/>
              <a:t>vizier (chief official) and architect, the famed Imhotep, began the experimentation in pyramid building which culminated in the magnificent Giza pyramids of the Fourth Dynasty</a:t>
            </a:r>
            <a:r>
              <a:rPr lang="en-US" sz="2400" dirty="0" smtClean="0"/>
              <a:t>.</a:t>
            </a:r>
          </a:p>
          <a:p>
            <a:pPr marL="342900" indent="-342900">
              <a:buFont typeface="Arial"/>
              <a:buChar char="•"/>
            </a:pPr>
            <a:endParaRPr lang="en-US" sz="2400" dirty="0"/>
          </a:p>
          <a:p>
            <a:pPr marL="342900" indent="-342900">
              <a:buFont typeface="Arial"/>
              <a:buChar char="•"/>
            </a:pPr>
            <a:r>
              <a:rPr lang="en-US" sz="2400" dirty="0" smtClean="0"/>
              <a:t>These </a:t>
            </a:r>
            <a:r>
              <a:rPr lang="en-US" sz="2400" dirty="0"/>
              <a:t>pyramids provide evidence of the growing power and status of the king/pharaoh</a:t>
            </a:r>
            <a:r>
              <a:rPr lang="en-US" sz="2400" dirty="0" smtClean="0"/>
              <a:t>.</a:t>
            </a:r>
          </a:p>
          <a:p>
            <a:pPr marL="342900" indent="-342900">
              <a:buFont typeface="Arial"/>
              <a:buChar char="•"/>
            </a:pPr>
            <a:endParaRPr lang="en-GB" sz="2400" dirty="0"/>
          </a:p>
          <a:p>
            <a:pPr marL="342900" indent="-342900">
              <a:buFont typeface="Arial"/>
              <a:buChar char="•"/>
            </a:pPr>
            <a:r>
              <a:rPr lang="en-US" sz="2400" dirty="0" smtClean="0"/>
              <a:t>The </a:t>
            </a:r>
            <a:r>
              <a:rPr lang="en-US" sz="2400" dirty="0"/>
              <a:t>great Pyramid complex at Sakkara was built for Djoser.  The design of the complex was unique</a:t>
            </a:r>
            <a:r>
              <a:rPr lang="en-US" sz="2400" dirty="0" smtClean="0"/>
              <a:t>.</a:t>
            </a:r>
          </a:p>
          <a:p>
            <a:pPr marL="342900" indent="-342900">
              <a:buFont typeface="Arial"/>
              <a:buChar char="•"/>
            </a:pPr>
            <a:endParaRPr lang="en-US" sz="2400" dirty="0"/>
          </a:p>
          <a:p>
            <a:pPr marL="342900" indent="-342900">
              <a:buFont typeface="Arial"/>
              <a:buChar char="•"/>
            </a:pPr>
            <a:r>
              <a:rPr lang="en-US" sz="2400" dirty="0" smtClean="0"/>
              <a:t>The </a:t>
            </a:r>
            <a:r>
              <a:rPr lang="en-US" sz="2400" dirty="0"/>
              <a:t>design emphasised the Two Lands of Upper and Lower Egypt over which the king ruled.  The 15 hectare sire was selected as it was on the edge of the western desert and overlooked the capital of Memphis</a:t>
            </a:r>
            <a:r>
              <a:rPr lang="en-US" sz="2400" dirty="0" smtClean="0"/>
              <a:t>.</a:t>
            </a:r>
            <a:endParaRPr lang="en-GB" sz="2400" dirty="0"/>
          </a:p>
        </p:txBody>
      </p:sp>
    </p:spTree>
    <p:extLst>
      <p:ext uri="{BB962C8B-B14F-4D97-AF65-F5344CB8AC3E}">
        <p14:creationId xmlns:p14="http://schemas.microsoft.com/office/powerpoint/2010/main" val="4090363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4836"/>
          </a:xfrm>
          <a:prstGeom prst="rect">
            <a:avLst/>
          </a:prstGeom>
        </p:spPr>
      </p:pic>
    </p:spTree>
    <p:extLst>
      <p:ext uri="{BB962C8B-B14F-4D97-AF65-F5344CB8AC3E}">
        <p14:creationId xmlns:p14="http://schemas.microsoft.com/office/powerpoint/2010/main" val="12732333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7833"/>
            <a:ext cx="9144000" cy="5509200"/>
          </a:xfrm>
          <a:prstGeom prst="rect">
            <a:avLst/>
          </a:prstGeom>
          <a:noFill/>
        </p:spPr>
        <p:txBody>
          <a:bodyPr wrap="square" rtlCol="0">
            <a:spAutoFit/>
          </a:bodyPr>
          <a:lstStyle/>
          <a:p>
            <a:pPr marL="342900" indent="-342900">
              <a:buFont typeface="+mj-lt"/>
              <a:buAutoNum type="arabicPeriod"/>
            </a:pPr>
            <a:r>
              <a:rPr lang="en-US" sz="4400" dirty="0" smtClean="0"/>
              <a:t>List the main features of Djoser’s pyramid complex</a:t>
            </a:r>
          </a:p>
          <a:p>
            <a:pPr marL="342900" indent="-342900">
              <a:buFont typeface="+mj-lt"/>
              <a:buAutoNum type="arabicPeriod"/>
            </a:pPr>
            <a:endParaRPr lang="en-US" sz="4400" dirty="0"/>
          </a:p>
          <a:p>
            <a:pPr marL="342900" indent="-342900">
              <a:buFont typeface="+mj-lt"/>
              <a:buAutoNum type="arabicPeriod"/>
            </a:pPr>
            <a:r>
              <a:rPr lang="en-US" sz="4400" dirty="0" smtClean="0"/>
              <a:t>What was unusual about the pyramid?  List 2 points</a:t>
            </a:r>
          </a:p>
          <a:p>
            <a:pPr marL="342900" indent="-342900">
              <a:buFont typeface="+mj-lt"/>
              <a:buAutoNum type="arabicPeriod"/>
            </a:pPr>
            <a:endParaRPr lang="en-US" sz="4400" dirty="0"/>
          </a:p>
          <a:p>
            <a:pPr marL="342900" indent="-342900">
              <a:buFont typeface="+mj-lt"/>
              <a:buAutoNum type="arabicPeriod"/>
            </a:pPr>
            <a:r>
              <a:rPr lang="en-US" sz="4400" dirty="0" smtClean="0"/>
              <a:t>Why was a pyramid important for getting the king to the after life?</a:t>
            </a:r>
            <a:endParaRPr lang="en-US" sz="4400" dirty="0"/>
          </a:p>
        </p:txBody>
      </p:sp>
    </p:spTree>
    <p:extLst>
      <p:ext uri="{BB962C8B-B14F-4D97-AF65-F5344CB8AC3E}">
        <p14:creationId xmlns:p14="http://schemas.microsoft.com/office/powerpoint/2010/main" val="2294843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2667"/>
            <a:ext cx="9144000" cy="6186310"/>
          </a:xfrm>
          <a:prstGeom prst="rect">
            <a:avLst/>
          </a:prstGeom>
          <a:noFill/>
        </p:spPr>
        <p:txBody>
          <a:bodyPr wrap="square" rtlCol="0">
            <a:spAutoFit/>
          </a:bodyPr>
          <a:lstStyle/>
          <a:p>
            <a:pPr marL="342900" indent="-342900">
              <a:buFont typeface="+mj-lt"/>
              <a:buAutoNum type="arabicPeriod"/>
            </a:pPr>
            <a:r>
              <a:rPr lang="en-US" sz="3600" dirty="0" smtClean="0">
                <a:solidFill>
                  <a:srgbClr val="000090"/>
                </a:solidFill>
              </a:rPr>
              <a:t>How many underground rooms were in Djoser’s pyramid</a:t>
            </a:r>
          </a:p>
          <a:p>
            <a:pPr marL="342900" indent="-342900">
              <a:buFont typeface="+mj-lt"/>
              <a:buAutoNum type="arabicPeriod"/>
            </a:pPr>
            <a:endParaRPr lang="en-US" sz="3600" dirty="0">
              <a:solidFill>
                <a:srgbClr val="000090"/>
              </a:solidFill>
            </a:endParaRPr>
          </a:p>
          <a:p>
            <a:pPr marL="342900" indent="-342900">
              <a:buFont typeface="+mj-lt"/>
              <a:buAutoNum type="arabicPeriod"/>
            </a:pPr>
            <a:r>
              <a:rPr lang="en-US" sz="3600" dirty="0" smtClean="0">
                <a:solidFill>
                  <a:srgbClr val="000090"/>
                </a:solidFill>
              </a:rPr>
              <a:t>Why do you think there were so many cups and bowls in his pyramid?</a:t>
            </a:r>
          </a:p>
          <a:p>
            <a:pPr marL="342900" indent="-342900">
              <a:buFont typeface="+mj-lt"/>
              <a:buAutoNum type="arabicPeriod"/>
            </a:pPr>
            <a:endParaRPr lang="en-US" sz="3600" dirty="0">
              <a:solidFill>
                <a:srgbClr val="000090"/>
              </a:solidFill>
            </a:endParaRPr>
          </a:p>
          <a:p>
            <a:pPr marL="342900" indent="-342900">
              <a:buFont typeface="+mj-lt"/>
              <a:buAutoNum type="arabicPeriod"/>
            </a:pPr>
            <a:r>
              <a:rPr lang="en-US" sz="3600" dirty="0" smtClean="0">
                <a:solidFill>
                  <a:srgbClr val="000090"/>
                </a:solidFill>
              </a:rPr>
              <a:t>What was the </a:t>
            </a:r>
            <a:r>
              <a:rPr lang="en-US" sz="3600" dirty="0" err="1" smtClean="0">
                <a:solidFill>
                  <a:srgbClr val="000090"/>
                </a:solidFill>
              </a:rPr>
              <a:t>Ka</a:t>
            </a:r>
            <a:r>
              <a:rPr lang="en-US" sz="3600" dirty="0" smtClean="0">
                <a:solidFill>
                  <a:srgbClr val="000090"/>
                </a:solidFill>
              </a:rPr>
              <a:t>?</a:t>
            </a:r>
          </a:p>
          <a:p>
            <a:pPr marL="342900" indent="-342900">
              <a:buFont typeface="+mj-lt"/>
              <a:buAutoNum type="arabicPeriod"/>
            </a:pPr>
            <a:endParaRPr lang="en-US" sz="3600" dirty="0">
              <a:solidFill>
                <a:srgbClr val="000090"/>
              </a:solidFill>
            </a:endParaRPr>
          </a:p>
          <a:p>
            <a:pPr marL="342900" indent="-342900">
              <a:buFont typeface="+mj-lt"/>
              <a:buAutoNum type="arabicPeriod"/>
            </a:pPr>
            <a:r>
              <a:rPr lang="en-US" sz="3600" dirty="0" smtClean="0">
                <a:solidFill>
                  <a:srgbClr val="000090"/>
                </a:solidFill>
              </a:rPr>
              <a:t>Explain why the rest of Djoser’s pyramid complex was probably a copy of his palace at Memphis</a:t>
            </a:r>
            <a:endParaRPr lang="en-US" sz="3600" dirty="0">
              <a:solidFill>
                <a:srgbClr val="000090"/>
              </a:solidFill>
            </a:endParaRPr>
          </a:p>
        </p:txBody>
      </p:sp>
    </p:spTree>
    <p:extLst>
      <p:ext uri="{BB962C8B-B14F-4D97-AF65-F5344CB8AC3E}">
        <p14:creationId xmlns:p14="http://schemas.microsoft.com/office/powerpoint/2010/main" val="2611963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144000" cy="1754327"/>
          </a:xfrm>
          <a:prstGeom prst="rect">
            <a:avLst/>
          </a:prstGeom>
          <a:noFill/>
        </p:spPr>
        <p:txBody>
          <a:bodyPr wrap="square" rtlCol="0">
            <a:spAutoFit/>
          </a:bodyPr>
          <a:lstStyle/>
          <a:p>
            <a:r>
              <a:rPr lang="en-US" sz="3600" dirty="0" smtClean="0">
                <a:solidFill>
                  <a:srgbClr val="000090"/>
                </a:solidFill>
                <a:latin typeface="Hobo Std"/>
                <a:cs typeface="Hobo Std"/>
              </a:rPr>
              <a:t>Watch – Exploring the step pyramid, Ancient Egypt’s “stairway to heaven” by Dr. </a:t>
            </a:r>
            <a:r>
              <a:rPr lang="en-US" sz="3600" dirty="0" err="1" smtClean="0">
                <a:solidFill>
                  <a:srgbClr val="000090"/>
                </a:solidFill>
                <a:latin typeface="Hobo Std"/>
                <a:cs typeface="Hobo Std"/>
              </a:rPr>
              <a:t>Zahi</a:t>
            </a:r>
            <a:r>
              <a:rPr lang="en-US" sz="3600" dirty="0" smtClean="0">
                <a:solidFill>
                  <a:srgbClr val="000090"/>
                </a:solidFill>
                <a:latin typeface="Hobo Std"/>
                <a:cs typeface="Hobo Std"/>
              </a:rPr>
              <a:t> </a:t>
            </a:r>
            <a:r>
              <a:rPr lang="en-US" sz="3600" dirty="0" err="1" smtClean="0">
                <a:solidFill>
                  <a:srgbClr val="000090"/>
                </a:solidFill>
                <a:latin typeface="Hobo Std"/>
                <a:cs typeface="Hobo Std"/>
              </a:rPr>
              <a:t>Hawass</a:t>
            </a:r>
            <a:endParaRPr lang="en-US" sz="3600" dirty="0">
              <a:solidFill>
                <a:srgbClr val="000090"/>
              </a:solidFill>
              <a:latin typeface="Hobo Std"/>
              <a:cs typeface="Hobo Std"/>
            </a:endParaRPr>
          </a:p>
        </p:txBody>
      </p:sp>
      <p:sp>
        <p:nvSpPr>
          <p:cNvPr id="5" name="TextBox 4"/>
          <p:cNvSpPr txBox="1"/>
          <p:nvPr/>
        </p:nvSpPr>
        <p:spPr>
          <a:xfrm>
            <a:off x="254000" y="2095500"/>
            <a:ext cx="6201833" cy="1754327"/>
          </a:xfrm>
          <a:prstGeom prst="rect">
            <a:avLst/>
          </a:prstGeom>
          <a:noFill/>
        </p:spPr>
        <p:txBody>
          <a:bodyPr wrap="square" rtlCol="0">
            <a:spAutoFit/>
          </a:bodyPr>
          <a:lstStyle/>
          <a:p>
            <a:r>
              <a:rPr lang="en-US" sz="3600" dirty="0" smtClean="0">
                <a:hlinkClick r:id="rId3"/>
              </a:rPr>
              <a:t>http://www.youtube.com/watch?v=t5VsldNp83s</a:t>
            </a:r>
            <a:endParaRPr lang="en-US" sz="3600" dirty="0" smtClean="0"/>
          </a:p>
          <a:p>
            <a:endParaRPr lang="en-US" sz="3600" dirty="0" smtClean="0"/>
          </a:p>
        </p:txBody>
      </p:sp>
      <p:sp>
        <p:nvSpPr>
          <p:cNvPr id="6" name="TextBox 5"/>
          <p:cNvSpPr txBox="1"/>
          <p:nvPr/>
        </p:nvSpPr>
        <p:spPr>
          <a:xfrm>
            <a:off x="253999" y="3849827"/>
            <a:ext cx="8149167" cy="3170099"/>
          </a:xfrm>
          <a:prstGeom prst="rect">
            <a:avLst/>
          </a:prstGeom>
          <a:noFill/>
        </p:spPr>
        <p:txBody>
          <a:bodyPr wrap="square" rtlCol="0">
            <a:spAutoFit/>
          </a:bodyPr>
          <a:lstStyle/>
          <a:p>
            <a:r>
              <a:rPr lang="en-US" sz="4000" dirty="0" smtClean="0">
                <a:hlinkClick r:id="rId4"/>
              </a:rPr>
              <a:t>http://www.youtube.com/watch?v=RiCK1k_qWQw&amp;NR=1&amp;feature=endscreen</a:t>
            </a:r>
            <a:endParaRPr lang="en-US" sz="4000" dirty="0" smtClean="0"/>
          </a:p>
          <a:p>
            <a:endParaRPr lang="en-US" sz="4000" dirty="0"/>
          </a:p>
        </p:txBody>
      </p:sp>
    </p:spTree>
    <p:extLst>
      <p:ext uri="{BB962C8B-B14F-4D97-AF65-F5344CB8AC3E}">
        <p14:creationId xmlns:p14="http://schemas.microsoft.com/office/powerpoint/2010/main" val="437297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 y="0"/>
            <a:ext cx="728133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smtClean="0">
                <a:solidFill>
                  <a:srgbClr val="000090"/>
                </a:solidFill>
                <a:latin typeface="Hobo Std"/>
                <a:cs typeface="Hobo Std"/>
              </a:rPr>
              <a:t>The beginning of the pyramid age</a:t>
            </a:r>
            <a:endParaRPr lang="en-US" sz="6000" dirty="0">
              <a:solidFill>
                <a:srgbClr val="000090"/>
              </a:solidFill>
              <a:latin typeface="Hobo Std"/>
              <a:cs typeface="Hobo Std"/>
            </a:endParaRPr>
          </a:p>
        </p:txBody>
      </p:sp>
      <p:sp>
        <p:nvSpPr>
          <p:cNvPr id="6" name="TextBox 5"/>
          <p:cNvSpPr txBox="1"/>
          <p:nvPr/>
        </p:nvSpPr>
        <p:spPr>
          <a:xfrm rot="21390106">
            <a:off x="3445225" y="3157207"/>
            <a:ext cx="5355167"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atin typeface="Hobo Std"/>
                <a:cs typeface="Hobo Std"/>
              </a:rPr>
              <a:t>Learning Objectives:</a:t>
            </a:r>
          </a:p>
          <a:p>
            <a:endParaRPr lang="en-US" sz="2000" dirty="0">
              <a:latin typeface="Hobo Std"/>
              <a:cs typeface="Hobo Std"/>
            </a:endParaRPr>
          </a:p>
          <a:p>
            <a:pPr marL="342900" indent="-342900">
              <a:buAutoNum type="arabicPeriod"/>
            </a:pPr>
            <a:r>
              <a:rPr lang="en-US" sz="2000" dirty="0" smtClean="0">
                <a:latin typeface="Hobo Std"/>
                <a:cs typeface="Hobo Std"/>
              </a:rPr>
              <a:t>To learn about the </a:t>
            </a:r>
            <a:r>
              <a:rPr lang="en-US" sz="2000" dirty="0" err="1" smtClean="0">
                <a:latin typeface="Hobo Std"/>
                <a:cs typeface="Hobo Std"/>
              </a:rPr>
              <a:t>pyrmaid</a:t>
            </a:r>
            <a:r>
              <a:rPr lang="en-US" sz="2000" dirty="0" smtClean="0">
                <a:latin typeface="Hobo Std"/>
                <a:cs typeface="Hobo Std"/>
              </a:rPr>
              <a:t> complex of King Djoser</a:t>
            </a:r>
          </a:p>
          <a:p>
            <a:pPr marL="342900" indent="-342900">
              <a:buAutoNum type="arabicPeriod"/>
            </a:pPr>
            <a:endParaRPr lang="en-US" sz="2000" dirty="0">
              <a:latin typeface="Hobo Std"/>
              <a:cs typeface="Hobo Std"/>
            </a:endParaRPr>
          </a:p>
          <a:p>
            <a:pPr marL="342900" indent="-342900">
              <a:buAutoNum type="arabicPeriod"/>
            </a:pPr>
            <a:r>
              <a:rPr lang="en-US" sz="2000" dirty="0" smtClean="0">
                <a:latin typeface="Hobo Std"/>
                <a:cs typeface="Hobo Std"/>
              </a:rPr>
              <a:t>To learn about the construction of Djoser’s pyramid</a:t>
            </a:r>
          </a:p>
          <a:p>
            <a:pPr marL="342900" indent="-342900">
              <a:buAutoNum type="arabicPeriod"/>
            </a:pPr>
            <a:endParaRPr lang="en-US" sz="2000" dirty="0">
              <a:latin typeface="Hobo Std"/>
              <a:cs typeface="Hobo Std"/>
            </a:endParaRPr>
          </a:p>
          <a:p>
            <a:pPr marL="342900" indent="-342900">
              <a:buAutoNum type="arabicPeriod"/>
            </a:pPr>
            <a:r>
              <a:rPr lang="en-US" sz="2000" dirty="0" smtClean="0">
                <a:latin typeface="Hobo Std"/>
                <a:cs typeface="Hobo Std"/>
              </a:rPr>
              <a:t>To learn the importance of pyramids to the early Egyptian kings</a:t>
            </a:r>
            <a:endParaRPr lang="en-US" sz="2000" dirty="0">
              <a:latin typeface="Hobo Std"/>
              <a:cs typeface="Hobo Std"/>
            </a:endParaRPr>
          </a:p>
        </p:txBody>
      </p:sp>
    </p:spTree>
    <p:extLst>
      <p:ext uri="{BB962C8B-B14F-4D97-AF65-F5344CB8AC3E}">
        <p14:creationId xmlns:p14="http://schemas.microsoft.com/office/powerpoint/2010/main" val="37921091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TotalTime>
  <Words>372</Words>
  <Application>Microsoft Macintosh PowerPoint</Application>
  <PresentationFormat>On-screen Show (4:3)</PresentationFormat>
  <Paragraphs>44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B6FC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Speight</dc:creator>
  <cp:lastModifiedBy>P Wright</cp:lastModifiedBy>
  <cp:revision>14</cp:revision>
  <dcterms:created xsi:type="dcterms:W3CDTF">2013-05-07T18:50:05Z</dcterms:created>
  <dcterms:modified xsi:type="dcterms:W3CDTF">2013-06-24T08:50:53Z</dcterms:modified>
</cp:coreProperties>
</file>