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6" r:id="rId2"/>
    <p:sldId id="266" r:id="rId3"/>
    <p:sldId id="265" r:id="rId4"/>
    <p:sldId id="262" r:id="rId5"/>
    <p:sldId id="264" r:id="rId6"/>
    <p:sldId id="267" r:id="rId7"/>
    <p:sldId id="268" r:id="rId8"/>
    <p:sldId id="26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33122-19DF-2646-BF16-DD564C70302A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FBE00-77D3-BE4E-80DF-5AF03A06B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2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4C9DAA-6038-B945-8BC8-86AB76F9C6B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1 = </a:t>
            </a:r>
            <a:r>
              <a:rPr lang="en-US" dirty="0" err="1" smtClean="0"/>
              <a:t>nomenclator</a:t>
            </a:r>
            <a:endParaRPr lang="en-US" dirty="0" smtClean="0"/>
          </a:p>
          <a:p>
            <a:pPr eaLnBrk="1" hangingPunct="1"/>
            <a:r>
              <a:rPr lang="en-US" dirty="0" smtClean="0"/>
              <a:t>9 = </a:t>
            </a:r>
            <a:r>
              <a:rPr lang="en-US" dirty="0" err="1" smtClean="0"/>
              <a:t>psychopompus</a:t>
            </a:r>
            <a:r>
              <a:rPr lang="en-US" dirty="0" smtClean="0"/>
              <a:t> / soul conductor – either to remove spooks or check people were dead in the arena (dressed as mercury with a red hot poker)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E23FEF-AB20-FE4B-A4C4-C5A309FB6D5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E931CA-1106-4C44-AC0D-31A0993ACB32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D8D01B-2227-1E45-ACAD-8AB942EF5E38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BC3D20-119E-4340-AF10-1C958420992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2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6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0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8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6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5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8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0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64C04-7DC1-3E49-9470-125001D6D916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9B6BD-F6BF-804F-A495-733103C98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38600" y="0"/>
            <a:ext cx="5105400" cy="1981200"/>
          </a:xfrm>
          <a:solidFill>
            <a:srgbClr val="00FF00"/>
          </a:solidFill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Which of these are Roman jobs?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5105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AutoShape 5"/>
          <p:cNvSpPr>
            <a:spLocks noChangeArrowheads="1"/>
          </p:cNvSpPr>
          <p:nvPr/>
        </p:nvSpPr>
        <p:spPr bwMode="auto">
          <a:xfrm>
            <a:off x="6553200" y="1981200"/>
            <a:ext cx="2286000" cy="1219200"/>
          </a:xfrm>
          <a:prstGeom prst="wedgeEllipseCallout">
            <a:avLst>
              <a:gd name="adj1" fmla="val -72292"/>
              <a:gd name="adj2" fmla="val 11445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ea typeface="ヒラギノ角ゴ Pro W3" charset="0"/>
                <a:cs typeface="ヒラギノ角ゴ Pro W3" charset="0"/>
              </a:rPr>
              <a:t>Have you seen</a:t>
            </a:r>
          </a:p>
          <a:p>
            <a:pPr algn="ctr"/>
            <a:r>
              <a:rPr lang="en-US" sz="2000" dirty="0">
                <a:ea typeface="ヒラギノ角ゴ Pro W3" charset="0"/>
                <a:cs typeface="ヒラギノ角ゴ Pro W3" charset="0"/>
              </a:rPr>
              <a:t>m</a:t>
            </a:r>
            <a:r>
              <a:rPr lang="en-US" sz="2000" dirty="0" smtClean="0">
                <a:ea typeface="ヒラギノ角ゴ Pro W3" charset="0"/>
                <a:cs typeface="ヒラギノ角ゴ Pro W3" charset="0"/>
              </a:rPr>
              <a:t>y balloon maker?</a:t>
            </a:r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 rot="21395997">
            <a:off x="152399" y="476577"/>
            <a:ext cx="4106985" cy="54476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 smtClean="0"/>
              <a:t>Name </a:t>
            </a:r>
            <a:r>
              <a:rPr lang="en-US" sz="3000" dirty="0" err="1" smtClean="0"/>
              <a:t>rememberer</a:t>
            </a:r>
            <a:endParaRPr lang="en-US" sz="3000" dirty="0"/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/>
              <a:t>Poo collector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/>
              <a:t>Funeral Clown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 smtClean="0"/>
              <a:t>Balloon maker</a:t>
            </a:r>
            <a:endParaRPr lang="en-US" sz="3000" dirty="0"/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/>
              <a:t>Armpit </a:t>
            </a:r>
            <a:r>
              <a:rPr lang="en-US" sz="3000" dirty="0" err="1"/>
              <a:t>Plucker</a:t>
            </a:r>
            <a:endParaRPr lang="en-US" sz="3000" dirty="0"/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/>
              <a:t>Curse-Tablet Maker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/>
              <a:t>Fast-Food Seller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/>
              <a:t>Professional mourner</a:t>
            </a:r>
          </a:p>
          <a:p>
            <a:pPr marL="514350" indent="-514350" eaLnBrk="1" hangingPunct="1">
              <a:spcBef>
                <a:spcPct val="20000"/>
              </a:spcBef>
              <a:buFont typeface="+mj-lt"/>
              <a:buAutoNum type="arabicPeriod"/>
            </a:pPr>
            <a:r>
              <a:rPr lang="en-US" sz="3000" dirty="0" smtClean="0"/>
              <a:t>Ghost-buster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2837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000" u="sng" dirty="0" smtClean="0">
                <a:latin typeface="Dark Ages Regular"/>
                <a:ea typeface="ＭＳ Ｐゴシック" charset="0"/>
                <a:cs typeface="Dark Ages Regular"/>
              </a:rPr>
              <a:t>Why was Caesar assassinated?</a:t>
            </a:r>
            <a:endParaRPr lang="en-US" sz="5000" dirty="0">
              <a:latin typeface="Dark Ages Regular"/>
              <a:ea typeface="ＭＳ Ｐゴシック" charset="0"/>
              <a:cs typeface="Dark Ages Regular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1388310"/>
            <a:ext cx="4929187" cy="546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4953000" y="3124200"/>
            <a:ext cx="457200" cy="990600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600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553200" y="2895600"/>
            <a:ext cx="152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/>
              <a:t>.</a:t>
            </a:r>
          </a:p>
        </p:txBody>
      </p:sp>
      <p:sp>
        <p:nvSpPr>
          <p:cNvPr id="9221" name="AutoShape 8"/>
          <p:cNvSpPr>
            <a:spLocks noChangeArrowheads="1"/>
          </p:cNvSpPr>
          <p:nvPr/>
        </p:nvSpPr>
        <p:spPr bwMode="auto">
          <a:xfrm>
            <a:off x="7239000" y="4800600"/>
            <a:ext cx="1752600" cy="762000"/>
          </a:xfrm>
          <a:prstGeom prst="wedgeRoundRectCallout">
            <a:avLst>
              <a:gd name="adj1" fmla="val -83875"/>
              <a:gd name="adj2" fmla="val 3979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/>
              <a:t>“</a:t>
            </a:r>
            <a:r>
              <a:rPr lang="en-US" altLang="ja-JP"/>
              <a:t>Crap.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28600" y="1371600"/>
            <a:ext cx="3657600" cy="5257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381000" y="1447800"/>
            <a:ext cx="34290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u="sng" dirty="0"/>
              <a:t>Objectives:</a:t>
            </a:r>
            <a:endParaRPr lang="en-US" sz="2800" dirty="0"/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800" dirty="0"/>
              <a:t>Investigate </a:t>
            </a:r>
            <a:r>
              <a:rPr lang="en-US" sz="2800" dirty="0" smtClean="0"/>
              <a:t>the assassination </a:t>
            </a:r>
            <a:r>
              <a:rPr lang="en-US" sz="2800" dirty="0"/>
              <a:t>Caesar.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800" dirty="0"/>
              <a:t>Assess the motives of the assassins.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800" dirty="0" err="1"/>
              <a:t>Analyse</a:t>
            </a:r>
            <a:r>
              <a:rPr lang="en-US" sz="2800" dirty="0"/>
              <a:t> the views of </a:t>
            </a:r>
            <a:r>
              <a:rPr lang="en-US" sz="2800" dirty="0" smtClean="0"/>
              <a:t>three </a:t>
            </a:r>
            <a:r>
              <a:rPr lang="en-US" sz="2800" dirty="0"/>
              <a:t>Roman historians to the assassination.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9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8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313917">
            <a:off x="3773714" y="417287"/>
            <a:ext cx="5134429" cy="3970318"/>
          </a:xfrm>
          <a:prstGeom prst="rect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Ancient Rome began life as a small community in the 9</a:t>
            </a:r>
            <a:r>
              <a:rPr lang="en-US" sz="2800" baseline="30000" dirty="0" smtClean="0">
                <a:solidFill>
                  <a:srgbClr val="000000"/>
                </a:solidFill>
              </a:rPr>
              <a:t>th</a:t>
            </a:r>
            <a:r>
              <a:rPr lang="en-US" sz="2800" dirty="0" smtClean="0">
                <a:solidFill>
                  <a:srgbClr val="000000"/>
                </a:solidFill>
              </a:rPr>
              <a:t> century BC.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Rome was originally run by a monarchy..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This all changed in 509 BC when last king was exiled and the Republic was created.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rgbClr val="00FFFF"/>
          </a:solidFill>
        </p:spPr>
        <p:txBody>
          <a:bodyPr/>
          <a:lstStyle/>
          <a:p>
            <a:pPr eaLnBrk="1" hangingPunct="1"/>
            <a:r>
              <a:rPr lang="en-US" b="1" u="sng" dirty="0">
                <a:latin typeface="Arial" charset="0"/>
                <a:ea typeface="ＭＳ Ｐゴシック" charset="0"/>
                <a:cs typeface="ＭＳ Ｐゴシック" charset="0"/>
              </a:rPr>
              <a:t>The Ruthless Roman Republic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Roman Empire began life as a </a:t>
            </a:r>
            <a:r>
              <a:rPr lang="en-US" b="1" u="sng" dirty="0">
                <a:latin typeface="Arial" charset="0"/>
                <a:ea typeface="ＭＳ Ｐゴシック" charset="0"/>
                <a:cs typeface="ＭＳ Ｐゴシック" charset="0"/>
              </a:rPr>
              <a:t>Republic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It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founding principle was that power should never be in the hands of one man.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Like all democracies there were splits: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4210050"/>
            <a:ext cx="4495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u="sng">
                <a:solidFill>
                  <a:srgbClr val="FF0000"/>
                </a:solidFill>
              </a:rPr>
              <a:t>The Populares:</a:t>
            </a:r>
            <a:endParaRPr lang="en-US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Used games, food and money to gain popularity with the </a:t>
            </a:r>
            <a:r>
              <a:rPr lang="en-US" b="1">
                <a:solidFill>
                  <a:srgbClr val="FF0000"/>
                </a:solidFill>
              </a:rPr>
              <a:t>plebs</a:t>
            </a:r>
            <a:r>
              <a:rPr lang="en-US">
                <a:solidFill>
                  <a:srgbClr val="FF0000"/>
                </a:solidFill>
              </a:rPr>
              <a:t>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Wanted to challenge the power of the Senate.</a:t>
            </a:r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648200" y="4267200"/>
            <a:ext cx="44958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 b="1" u="sng">
                <a:solidFill>
                  <a:srgbClr val="0000FF"/>
                </a:solidFill>
              </a:rPr>
              <a:t>The Optimates</a:t>
            </a:r>
            <a:endParaRPr lang="en-US" sz="3000">
              <a:solidFill>
                <a:srgbClr val="0000FF"/>
              </a:solidFill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2800">
                <a:solidFill>
                  <a:srgbClr val="0000FF"/>
                </a:solidFill>
              </a:rPr>
              <a:t>A group of </a:t>
            </a:r>
            <a:r>
              <a:rPr lang="en-US" sz="2800" b="1">
                <a:solidFill>
                  <a:srgbClr val="0000FF"/>
                </a:solidFill>
              </a:rPr>
              <a:t>aristocrats</a:t>
            </a:r>
            <a:r>
              <a:rPr lang="en-US" sz="2800">
                <a:solidFill>
                  <a:srgbClr val="0000FF"/>
                </a:solidFill>
              </a:rPr>
              <a:t> who wanted to stop the Senate (parliament) losing power to the plebs.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7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utoUpdateAnimBg="0"/>
      <p:bldP spid="819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7000" dirty="0">
                <a:latin typeface="GraffitiPaintBrush" charset="0"/>
                <a:ea typeface="ＭＳ Ｐゴシック" charset="0"/>
                <a:cs typeface="ＭＳ Ｐゴシック" charset="0"/>
              </a:rPr>
              <a:t>Pompey </a:t>
            </a:r>
            <a:r>
              <a:rPr lang="en-US" sz="7000" dirty="0" err="1">
                <a:latin typeface="GraffitiPaintBrush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7000" dirty="0">
                <a:latin typeface="GraffitiPaintBrush" charset="0"/>
                <a:ea typeface="ＭＳ Ｐゴシック" charset="0"/>
                <a:cs typeface="ＭＳ Ｐゴシック" charset="0"/>
              </a:rPr>
              <a:t> Caesar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These tensions erupted in 50 BC and resulted in a civil war.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Populares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were led by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Gaius Julius Caesar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the 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Optimates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by 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Pompey the Great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Following Caesar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s victories he made a series of changes to how Rome worked.  These changes were viewed negatively by some Romans in the Senate.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457200" indent="-457200" algn="ctr">
              <a:buFont typeface="Arial" charset="0"/>
              <a:buAutoNum type="arabicPeriod"/>
            </a:pPr>
            <a:r>
              <a:rPr lang="en-US" sz="3800">
                <a:latin typeface="GraffitiPaintBrush" charset="0"/>
              </a:rPr>
              <a:t>Wanted the senate to </a:t>
            </a: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Name him </a:t>
            </a:r>
            <a:r>
              <a:rPr lang="en-US" sz="3800" u="sng">
                <a:latin typeface="GraffitiPaintBrush" charset="0"/>
              </a:rPr>
              <a:t>dictator perpetus.</a:t>
            </a:r>
          </a:p>
          <a:p>
            <a:pPr marL="457200" indent="-457200" algn="ctr">
              <a:buFont typeface="Arial" charset="0"/>
              <a:buNone/>
            </a:pPr>
            <a:endParaRPr lang="en-US" sz="3800" u="sng">
              <a:latin typeface="GraffitiPaintBrush" charset="0"/>
            </a:endParaRP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2. Decided to let plebs and</a:t>
            </a: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Soldiers into the senate.</a:t>
            </a:r>
          </a:p>
          <a:p>
            <a:pPr marL="457200" indent="-457200" algn="ctr">
              <a:buFont typeface="Arial" charset="0"/>
              <a:buNone/>
            </a:pPr>
            <a:endParaRPr lang="en-US" sz="3800">
              <a:latin typeface="GraffitiPaintBrush" charset="0"/>
            </a:endParaRP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3. Started a building program</a:t>
            </a: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Which helped the plebs.</a:t>
            </a: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4. Decided to free many slaves</a:t>
            </a:r>
          </a:p>
          <a:p>
            <a:pPr marL="457200" indent="-457200" algn="ctr">
              <a:buFont typeface="Arial" charset="0"/>
              <a:buNone/>
            </a:pPr>
            <a:r>
              <a:rPr lang="en-US" sz="3800">
                <a:latin typeface="GraffitiPaintBrush" charset="0"/>
              </a:rPr>
              <a:t>To boost the economy.</a:t>
            </a:r>
            <a:endParaRPr lang="en-US" sz="4000">
              <a:latin typeface="GraffitiPaintBrus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1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>
                <a:latin typeface="GraffitiPaintBrush" charset="0"/>
                <a:ea typeface="ＭＳ Ｐゴシック" charset="0"/>
                <a:cs typeface="ＭＳ Ｐゴシック" charset="0"/>
              </a:rPr>
              <a:t>The Ides of March, 44 BC</a:t>
            </a:r>
            <a:br>
              <a:rPr lang="en-US" sz="6000">
                <a:latin typeface="GraffitiPaintBrush" charset="0"/>
                <a:ea typeface="ＭＳ Ｐゴシック" charset="0"/>
                <a:cs typeface="ＭＳ Ｐゴシック" charset="0"/>
              </a:rPr>
            </a:br>
            <a:r>
              <a:rPr lang="en-US" sz="6000">
                <a:latin typeface="GraffitiPaintBrush" charset="0"/>
                <a:ea typeface="ＭＳ Ｐゴシック" charset="0"/>
                <a:cs typeface="ＭＳ Ｐゴシック" charset="0"/>
              </a:rPr>
              <a:t>15/03/44 BC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78974" y="1416469"/>
            <a:ext cx="706502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0" dirty="0" err="1" smtClean="0">
                <a:solidFill>
                  <a:srgbClr val="FF0000"/>
                </a:solidFill>
                <a:latin typeface="Cracked" charset="0"/>
              </a:rPr>
              <a:t>WhY</a:t>
            </a:r>
            <a:r>
              <a:rPr lang="en-US" sz="10000" dirty="0" smtClean="0">
                <a:solidFill>
                  <a:srgbClr val="FF0000"/>
                </a:solidFill>
                <a:latin typeface="Cracked" charset="0"/>
              </a:rPr>
              <a:t> WAS CAESAR KILLED?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4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64039"/>
              </p:ext>
            </p:extLst>
          </p:nvPr>
        </p:nvGraphicFramePr>
        <p:xfrm>
          <a:off x="0" y="33802"/>
          <a:ext cx="9144000" cy="6824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cument" r:id="rId4" imgW="10121900" imgH="6680200" progId="Word.Document.12">
                  <p:embed/>
                </p:oleObj>
              </mc:Choice>
              <mc:Fallback>
                <p:oleObj name="Document" r:id="rId4" imgW="10121900" imgH="6680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3802"/>
                        <a:ext cx="9144000" cy="6824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072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033464">
            <a:off x="457200" y="2223120"/>
            <a:ext cx="8229600" cy="1143000"/>
          </a:xfrm>
          <a:solidFill>
            <a:schemeClr val="accent2">
              <a:lumMod val="40000"/>
              <a:lumOff val="60000"/>
            </a:schemeClr>
          </a:solidFill>
          <a:ln w="76200" cmpd="sng"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/>
              <a:t>Assassination clip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3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348</Words>
  <Application>Microsoft Macintosh PowerPoint</Application>
  <PresentationFormat>On-screen Show (4:3)</PresentationFormat>
  <Paragraphs>60</Paragraphs>
  <Slides>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Document</vt:lpstr>
      <vt:lpstr>Which of these are Roman jobs?</vt:lpstr>
      <vt:lpstr>Why was Caesar assassinated?</vt:lpstr>
      <vt:lpstr>PowerPoint Presentation</vt:lpstr>
      <vt:lpstr>The Ruthless Roman Republic</vt:lpstr>
      <vt:lpstr>Pompey vs Caesar</vt:lpstr>
      <vt:lpstr>The Ides of March, 44 BC 15/03/44 BC</vt:lpstr>
      <vt:lpstr>PowerPoint Presentation</vt:lpstr>
      <vt:lpstr>Assassination clip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Wright</dc:creator>
  <cp:lastModifiedBy>P Wright</cp:lastModifiedBy>
  <cp:revision>17</cp:revision>
  <cp:lastPrinted>2015-06-26T11:51:26Z</cp:lastPrinted>
  <dcterms:created xsi:type="dcterms:W3CDTF">2013-06-25T08:27:28Z</dcterms:created>
  <dcterms:modified xsi:type="dcterms:W3CDTF">2016-04-15T08:57:12Z</dcterms:modified>
</cp:coreProperties>
</file>