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4" r:id="rId2"/>
    <p:sldId id="256" r:id="rId3"/>
    <p:sldId id="257" r:id="rId4"/>
    <p:sldId id="258" r:id="rId5"/>
    <p:sldId id="270" r:id="rId6"/>
    <p:sldId id="260" r:id="rId7"/>
    <p:sldId id="261" r:id="rId8"/>
    <p:sldId id="262" r:id="rId9"/>
    <p:sldId id="273" r:id="rId10"/>
    <p:sldId id="263" r:id="rId11"/>
    <p:sldId id="259" r:id="rId12"/>
    <p:sldId id="271" r:id="rId13"/>
    <p:sldId id="266" r:id="rId14"/>
    <p:sldId id="267" r:id="rId15"/>
    <p:sldId id="272" r:id="rId16"/>
    <p:sldId id="265" r:id="rId17"/>
    <p:sldId id="268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FF8000"/>
    <a:srgbClr val="9F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AD6DE-DE86-B941-B469-A20B87760069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A1B07-865D-6547-AE4A-4EB0A59EC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86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would you explain this without access to Science? </a:t>
            </a:r>
          </a:p>
          <a:p>
            <a:r>
              <a:rPr lang="en-US" dirty="0" smtClean="0"/>
              <a:t>Ancient Greece = very religious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A1B07-865D-6547-AE4A-4EB0A59EC8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4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1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4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8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8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7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0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6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27A65-7990-384E-BAC2-CFA870D3B460}" type="datetimeFigureOut">
              <a:rPr lang="en-US" smtClean="0"/>
              <a:t>19/04/16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4036A-C2E4-1947-93C5-EFCCD3C9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1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NHNiuYyQMJ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BnOs8GmYHk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7163" y="582995"/>
            <a:ext cx="8451825" cy="60939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FFFF00"/>
                </a:solidFill>
              </a:rPr>
              <a:t>Thunder and lightning</a:t>
            </a:r>
            <a:endParaRPr lang="en-US" sz="13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1119243">
            <a:off x="6991750" y="4205894"/>
            <a:ext cx="156129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Very very frightening?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9466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1108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en-US" sz="9000" dirty="0" smtClean="0"/>
              <a:t>The </a:t>
            </a:r>
            <a:r>
              <a:rPr lang="en-US" sz="9000" dirty="0" err="1" smtClean="0"/>
              <a:t>Pythia</a:t>
            </a:r>
            <a:endParaRPr lang="en-US" sz="9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351108"/>
            <a:ext cx="5426364" cy="55068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Apollo spoke </a:t>
            </a:r>
            <a:r>
              <a:rPr lang="en-US" dirty="0"/>
              <a:t>through his oracle: </a:t>
            </a:r>
            <a:r>
              <a:rPr lang="en-US" dirty="0" smtClean="0"/>
              <a:t>the </a:t>
            </a:r>
            <a:r>
              <a:rPr lang="en-US" dirty="0" err="1" smtClean="0"/>
              <a:t>Pythia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Pythia</a:t>
            </a:r>
            <a:r>
              <a:rPr lang="en-US" dirty="0" smtClean="0"/>
              <a:t> had to be an older woman of blameless life.</a:t>
            </a:r>
          </a:p>
          <a:p>
            <a:r>
              <a:rPr lang="en-US" dirty="0" smtClean="0"/>
              <a:t>She sat on a tripod over an opening in the earth.</a:t>
            </a:r>
          </a:p>
          <a:p>
            <a:r>
              <a:rPr lang="en-US" dirty="0" smtClean="0"/>
              <a:t>While </a:t>
            </a:r>
            <a:r>
              <a:rPr lang="en-US" dirty="0"/>
              <a:t>in a trance the </a:t>
            </a:r>
            <a:r>
              <a:rPr lang="en-US" dirty="0" err="1"/>
              <a:t>Pythia</a:t>
            </a:r>
            <a:r>
              <a:rPr lang="en-US" dirty="0"/>
              <a:t> "</a:t>
            </a:r>
            <a:r>
              <a:rPr lang="en-US" dirty="0" smtClean="0"/>
              <a:t>raved” and </a:t>
            </a:r>
            <a:r>
              <a:rPr lang="en-US" dirty="0"/>
              <a:t>her ravings were "translated" by the priests of the temple into elegant </a:t>
            </a:r>
            <a:r>
              <a:rPr lang="en-US" dirty="0" smtClean="0"/>
              <a:t>verses.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367" y="0"/>
            <a:ext cx="7890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6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9144000" cy="618630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7000" dirty="0"/>
              <a:t>γνῶθι </a:t>
            </a:r>
            <a:r>
              <a:rPr lang="el-GR" sz="7000" dirty="0" smtClean="0"/>
              <a:t>σεαυτόν</a:t>
            </a:r>
            <a:endParaRPr lang="en-US" sz="7000" dirty="0" smtClean="0"/>
          </a:p>
          <a:p>
            <a:pPr algn="ctr"/>
            <a:endParaRPr lang="en-US" sz="7000" dirty="0" smtClean="0"/>
          </a:p>
          <a:p>
            <a:pPr algn="ctr"/>
            <a:endParaRPr lang="en-US" sz="7000" dirty="0"/>
          </a:p>
          <a:p>
            <a:pPr algn="ctr"/>
            <a:r>
              <a:rPr lang="el-GR" sz="7000" dirty="0"/>
              <a:t>μηδέν </a:t>
            </a:r>
            <a:r>
              <a:rPr lang="el-GR" sz="7000" dirty="0" smtClean="0"/>
              <a:t>άγαν</a:t>
            </a:r>
            <a:endParaRPr lang="en-US" sz="7000" dirty="0" smtClean="0"/>
          </a:p>
          <a:p>
            <a:pPr algn="ctr"/>
            <a:endParaRPr lang="en-US" sz="11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47079" y="1992922"/>
            <a:ext cx="793261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/>
              <a:t>gnōthi</a:t>
            </a:r>
            <a:r>
              <a:rPr lang="en-US" sz="4400" i="1" dirty="0"/>
              <a:t> </a:t>
            </a:r>
            <a:r>
              <a:rPr lang="en-US" sz="4400" i="1" dirty="0" err="1" smtClean="0"/>
              <a:t>seautón</a:t>
            </a:r>
            <a:r>
              <a:rPr lang="en-US" sz="4400" i="1" dirty="0" smtClean="0"/>
              <a:t> = Know thyself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14923" y="5099540"/>
            <a:ext cx="8792308" cy="80021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600" i="1" dirty="0" err="1"/>
              <a:t>mēdén</a:t>
            </a:r>
            <a:r>
              <a:rPr lang="en-US" sz="4600" i="1" dirty="0"/>
              <a:t> </a:t>
            </a:r>
            <a:r>
              <a:rPr lang="en-US" sz="4600" i="1" dirty="0" err="1" smtClean="0"/>
              <a:t>ágan</a:t>
            </a:r>
            <a:r>
              <a:rPr lang="en-US" sz="4600" i="1" dirty="0" smtClean="0"/>
              <a:t> = Nothing in excess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278444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926" y="0"/>
            <a:ext cx="484632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3189">
            <a:off x="-376724" y="1383187"/>
            <a:ext cx="4978616" cy="651049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777812">
            <a:off x="154907" y="3675870"/>
            <a:ext cx="6831182" cy="2128639"/>
          </a:xfrm>
          <a:solidFill>
            <a:srgbClr val="00FF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7000" dirty="0" smtClean="0"/>
              <a:t>Why Apollo and Dionysus?</a:t>
            </a:r>
            <a:endParaRPr lang="en-US" sz="7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599891" cy="1015663"/>
          </a:xfrm>
          <a:prstGeom prst="rect">
            <a:avLst/>
          </a:prstGeom>
          <a:solidFill>
            <a:srgbClr val="9FFAFF"/>
          </a:solidFill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Talking point: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7390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547" y="5502847"/>
            <a:ext cx="3142917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Spartan Monument of the Admirals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Who put it there?</a:t>
            </a:r>
          </a:p>
          <a:p>
            <a:pPr marL="342900" indent="-342900">
              <a:buAutoNum type="arabicPeriod"/>
            </a:pPr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smtClean="0"/>
              <a:t>What did it commemorate?</a:t>
            </a:r>
            <a:endParaRPr lang="en-US" sz="1400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81464" y="5605640"/>
            <a:ext cx="1072003" cy="1850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116375" y="6112752"/>
            <a:ext cx="197346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err="1" smtClean="0"/>
              <a:t>Philopoemen</a:t>
            </a:r>
            <a:r>
              <a:rPr lang="en-US" sz="1200" u="sng" dirty="0" smtClean="0"/>
              <a:t> statue</a:t>
            </a:r>
          </a:p>
          <a:p>
            <a:r>
              <a:rPr lang="en-US" sz="1200" dirty="0" smtClean="0"/>
              <a:t>3. Who was he?</a:t>
            </a:r>
          </a:p>
          <a:p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116375" y="5242439"/>
            <a:ext cx="523821" cy="87031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90098" y="3433284"/>
            <a:ext cx="3252553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err="1" smtClean="0"/>
              <a:t>Siphnian</a:t>
            </a:r>
            <a:r>
              <a:rPr lang="en-US" sz="1200" u="sng" dirty="0" smtClean="0"/>
              <a:t> Treasury</a:t>
            </a:r>
          </a:p>
          <a:p>
            <a:r>
              <a:rPr lang="en-US" sz="1200" dirty="0" smtClean="0"/>
              <a:t>4. What was special about this building?</a:t>
            </a:r>
          </a:p>
          <a:p>
            <a:r>
              <a:rPr lang="en-US" sz="1200" dirty="0" smtClean="0"/>
              <a:t>5. Where did the </a:t>
            </a:r>
            <a:r>
              <a:rPr lang="en-US" sz="1200" dirty="0" err="1" smtClean="0"/>
              <a:t>Siphnians</a:t>
            </a:r>
            <a:r>
              <a:rPr lang="en-US" sz="1200" dirty="0" smtClean="0"/>
              <a:t> get their wealth from?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265825" y="3433283"/>
            <a:ext cx="1224273" cy="1439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365" y="962377"/>
            <a:ext cx="2485097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Treasury of the Athenians</a:t>
            </a:r>
          </a:p>
          <a:p>
            <a:r>
              <a:rPr lang="en-US" sz="1100" dirty="0" smtClean="0"/>
              <a:t>6. When was it built? What did it commemorate?</a:t>
            </a:r>
          </a:p>
          <a:p>
            <a:endParaRPr lang="en-US" sz="1100" dirty="0"/>
          </a:p>
          <a:p>
            <a:endParaRPr lang="en-US" sz="1100" dirty="0" smtClean="0"/>
          </a:p>
          <a:p>
            <a:r>
              <a:rPr lang="en-US" sz="1100" dirty="0" smtClean="0"/>
              <a:t>7. What was the inscription?</a:t>
            </a:r>
          </a:p>
          <a:p>
            <a:endParaRPr lang="en-US" sz="1100" dirty="0" smtClean="0"/>
          </a:p>
          <a:p>
            <a:r>
              <a:rPr lang="en-US" sz="1100" dirty="0" smtClean="0"/>
              <a:t>8. Give two examples of figures from the friezes.</a:t>
            </a:r>
          </a:p>
          <a:p>
            <a:pPr marL="228600" indent="-228600">
              <a:buAutoNum type="arabicPeriod"/>
            </a:pPr>
            <a:endParaRPr lang="en-US" sz="1200" dirty="0" smtClean="0"/>
          </a:p>
          <a:p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09462" y="1853516"/>
            <a:ext cx="1303457" cy="6477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1464" y="1322602"/>
            <a:ext cx="2485096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smtClean="0"/>
              <a:t>The </a:t>
            </a:r>
            <a:r>
              <a:rPr lang="en-US" sz="1200" u="sng" dirty="0" err="1" smtClean="0"/>
              <a:t>Asclepieion</a:t>
            </a:r>
            <a:endParaRPr lang="en-US" sz="1200" u="sng" dirty="0" smtClean="0"/>
          </a:p>
          <a:p>
            <a:r>
              <a:rPr lang="en-US" sz="1200" dirty="0" smtClean="0"/>
              <a:t>9. Who was Asclepius?</a:t>
            </a:r>
          </a:p>
          <a:p>
            <a:r>
              <a:rPr lang="en-US" sz="1200" dirty="0" smtClean="0"/>
              <a:t> 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190557" y="1807350"/>
            <a:ext cx="341092" cy="2827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1455" y="61056"/>
            <a:ext cx="3581464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smtClean="0"/>
              <a:t>The Great </a:t>
            </a:r>
            <a:r>
              <a:rPr lang="en-US" sz="1200" u="sng" dirty="0" err="1" smtClean="0"/>
              <a:t>Stoa</a:t>
            </a:r>
            <a:r>
              <a:rPr lang="en-US" sz="1200" u="sng" dirty="0" smtClean="0"/>
              <a:t> of the </a:t>
            </a:r>
            <a:r>
              <a:rPr lang="en-US" sz="1200" u="sng" dirty="0" err="1" smtClean="0"/>
              <a:t>Aitolians</a:t>
            </a:r>
            <a:endParaRPr lang="en-US" sz="1200" u="sng" dirty="0" smtClean="0"/>
          </a:p>
          <a:p>
            <a:r>
              <a:rPr lang="en-US" sz="1200" dirty="0" smtClean="0"/>
              <a:t>10. What was an ancient </a:t>
            </a:r>
            <a:r>
              <a:rPr lang="en-US" sz="1200" dirty="0" err="1" smtClean="0"/>
              <a:t>Stoa</a:t>
            </a:r>
            <a:r>
              <a:rPr lang="en-US" sz="1200" dirty="0" smtClean="0"/>
              <a:t> used for?</a:t>
            </a:r>
          </a:p>
          <a:p>
            <a:endParaRPr lang="en-US" sz="1200" dirty="0"/>
          </a:p>
          <a:p>
            <a:endParaRPr lang="en-US" sz="12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256508" y="684303"/>
            <a:ext cx="565545" cy="2243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5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51414" y="4403705"/>
            <a:ext cx="2056991" cy="1600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The Serpent Column</a:t>
            </a:r>
          </a:p>
          <a:p>
            <a:r>
              <a:rPr lang="en-US" sz="1400" dirty="0" smtClean="0"/>
              <a:t>11. What did this commemorate?</a:t>
            </a:r>
          </a:p>
          <a:p>
            <a:endParaRPr lang="en-US" sz="1400" dirty="0" smtClean="0"/>
          </a:p>
          <a:p>
            <a:r>
              <a:rPr lang="en-US" sz="1400" dirty="0" smtClean="0"/>
              <a:t>12. What was written on it?</a:t>
            </a:r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708405" y="3327936"/>
            <a:ext cx="1972222" cy="1015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Apollo statue</a:t>
            </a:r>
          </a:p>
          <a:p>
            <a:r>
              <a:rPr lang="en-US" sz="1400" dirty="0" smtClean="0"/>
              <a:t>13. What was Apollo the god of?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26986" y="767022"/>
            <a:ext cx="1370023" cy="1015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smtClean="0"/>
              <a:t>Theatre of Delphi</a:t>
            </a:r>
          </a:p>
          <a:p>
            <a:r>
              <a:rPr lang="en-US" sz="1200" dirty="0" smtClean="0"/>
              <a:t>14. Which Roman Emperor performed here?</a:t>
            </a:r>
          </a:p>
          <a:p>
            <a:endParaRPr lang="en-US" sz="1200" dirty="0"/>
          </a:p>
        </p:txBody>
      </p:sp>
      <p:cxnSp>
        <p:nvCxnSpPr>
          <p:cNvPr id="7" name="Straight Arrow Connector 6"/>
          <p:cNvCxnSpPr>
            <a:stCxn id="9" idx="1"/>
          </p:cNvCxnSpPr>
          <p:nvPr/>
        </p:nvCxnSpPr>
        <p:spPr>
          <a:xfrm flipH="1" flipV="1">
            <a:off x="3278281" y="1149793"/>
            <a:ext cx="1548705" cy="1250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131968" y="2316747"/>
            <a:ext cx="1576437" cy="12699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131968" y="3003190"/>
            <a:ext cx="137310" cy="140051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03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7827971" cy="2757749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r>
              <a:rPr lang="en-US" sz="9000" dirty="0" smtClean="0">
                <a:hlinkClick r:id="rId2"/>
              </a:rPr>
              <a:t>horrible histories clip</a:t>
            </a:r>
            <a:endParaRPr lang="en-US" sz="9000" dirty="0"/>
          </a:p>
        </p:txBody>
      </p:sp>
    </p:spTree>
    <p:extLst>
      <p:ext uri="{BB962C8B-B14F-4D97-AF65-F5344CB8AC3E}">
        <p14:creationId xmlns:p14="http://schemas.microsoft.com/office/powerpoint/2010/main" val="344666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19" y="0"/>
            <a:ext cx="6290951" cy="1143000"/>
          </a:xfrm>
          <a:ln w="76200" cmpd="sng">
            <a:solidFill>
              <a:srgbClr val="4F81BD"/>
            </a:solidFill>
          </a:ln>
        </p:spPr>
        <p:txBody>
          <a:bodyPr/>
          <a:lstStyle/>
          <a:p>
            <a:r>
              <a:rPr lang="en-US" dirty="0" smtClean="0"/>
              <a:t>Extension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44243"/>
          </a:xfrm>
          <a:solidFill>
            <a:srgbClr val="9FFAFF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7000" dirty="0" smtClean="0"/>
              <a:t>Plutarch’s ‘Life of Alexander’ – read about his visit to the oracle verse 14</a:t>
            </a:r>
            <a:endParaRPr lang="en-US" sz="7000" dirty="0"/>
          </a:p>
        </p:txBody>
      </p:sp>
    </p:spTree>
    <p:extLst>
      <p:ext uri="{BB962C8B-B14F-4D97-AF65-F5344CB8AC3E}">
        <p14:creationId xmlns:p14="http://schemas.microsoft.com/office/powerpoint/2010/main" val="392380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9FFAFF"/>
          </a:solidFill>
          <a:ln w="76200" cmpd="sng"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8000" dirty="0" smtClean="0"/>
              <a:t>Delphi – Bellybutton of the Ancient </a:t>
            </a:r>
            <a:r>
              <a:rPr lang="en-US" sz="8000" dirty="0" smtClean="0"/>
              <a:t>World </a:t>
            </a:r>
            <a:r>
              <a:rPr lang="en-US" sz="8000" dirty="0" err="1" smtClean="0"/>
              <a:t>docu</a:t>
            </a:r>
            <a:endParaRPr lang="en-US" sz="8000" dirty="0"/>
          </a:p>
        </p:txBody>
      </p:sp>
      <p:sp>
        <p:nvSpPr>
          <p:cNvPr id="2" name="TextBox 1"/>
          <p:cNvSpPr txBox="1"/>
          <p:nvPr/>
        </p:nvSpPr>
        <p:spPr>
          <a:xfrm rot="780591">
            <a:off x="2778427" y="892316"/>
            <a:ext cx="6172076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hlinkClick r:id="rId2"/>
              </a:rPr>
              <a:t>Michael Scott doc - 50 mins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022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4531" y="1287805"/>
            <a:ext cx="4469469" cy="55701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79458"/>
          </a:xfrm>
          <a:solidFill>
            <a:srgbClr val="9FFAFF"/>
          </a:solidFill>
        </p:spPr>
        <p:txBody>
          <a:bodyPr>
            <a:noAutofit/>
          </a:bodyPr>
          <a:lstStyle/>
          <a:p>
            <a:r>
              <a:rPr lang="en-US" sz="7000" b="1" u="sng" dirty="0" smtClean="0"/>
              <a:t>Delphi</a:t>
            </a:r>
            <a:r>
              <a:rPr lang="en-US" sz="7000" dirty="0" smtClean="0"/>
              <a:t> – home of the Oracle of Apollo</a:t>
            </a:r>
            <a:endParaRPr lang="en-US" sz="7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79458"/>
            <a:ext cx="5383140" cy="4678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383896">
            <a:off x="4602211" y="2808676"/>
            <a:ext cx="4052743" cy="3046988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Objectives: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/>
              <a:t>Investigate the origins of Delphi.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/>
              <a:t>Learn about key locations on the site.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423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1325" y="-21702"/>
            <a:ext cx="9165325" cy="6879702"/>
          </a:xfrm>
          <a:prstGeom prst="rect">
            <a:avLst/>
          </a:prstGeom>
          <a:solidFill>
            <a:srgbClr val="9FF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06681">
            <a:off x="0" y="234463"/>
            <a:ext cx="9144000" cy="1016000"/>
          </a:xfrm>
          <a:solidFill>
            <a:schemeClr val="tx2">
              <a:lumMod val="20000"/>
              <a:lumOff val="80000"/>
            </a:schemeClr>
          </a:solidFill>
          <a:ln w="76200" cmpd="sng">
            <a:solidFill>
              <a:srgbClr val="0000FF"/>
            </a:solidFill>
          </a:ln>
        </p:spPr>
        <p:txBody>
          <a:bodyPr>
            <a:noAutofit/>
          </a:bodyPr>
          <a:lstStyle/>
          <a:p>
            <a:r>
              <a:rPr lang="en-US" sz="3800" dirty="0" smtClean="0"/>
              <a:t>What do these figures have in common?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51865">
            <a:off x="414216" y="1879601"/>
            <a:ext cx="8319477" cy="4372709"/>
          </a:xfrm>
          <a:solidFill>
            <a:schemeClr val="bg1"/>
          </a:solidFill>
          <a:ln w="76200" cmpd="sng"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Lysander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Alexander the Great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Sulla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Nero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Hadrian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Plutarch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63621">
            <a:off x="4100573" y="3438770"/>
            <a:ext cx="4867259" cy="326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1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49947"/>
            <a:ext cx="9826303" cy="7648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79501">
            <a:off x="914400" y="831484"/>
            <a:ext cx="8229600" cy="1143000"/>
          </a:xfrm>
          <a:solidFill>
            <a:srgbClr val="FFFFFF"/>
          </a:solidFill>
          <a:ln w="76200" cmpd="sng"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6000" dirty="0" smtClean="0"/>
              <a:t>They all visited… </a:t>
            </a:r>
            <a:r>
              <a:rPr lang="en-US" sz="6000" b="1" dirty="0" smtClean="0"/>
              <a:t>Delphi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08939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4531" y="1287805"/>
            <a:ext cx="4469469" cy="55701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79458"/>
          </a:xfrm>
          <a:solidFill>
            <a:srgbClr val="9FFAFF"/>
          </a:solidFill>
        </p:spPr>
        <p:txBody>
          <a:bodyPr>
            <a:noAutofit/>
          </a:bodyPr>
          <a:lstStyle/>
          <a:p>
            <a:r>
              <a:rPr lang="en-US" sz="7000" b="1" u="sng" dirty="0" smtClean="0"/>
              <a:t>Delphi</a:t>
            </a:r>
            <a:r>
              <a:rPr lang="en-US" sz="7000" dirty="0" smtClean="0"/>
              <a:t> – home of the Oracle of Apollo</a:t>
            </a:r>
            <a:endParaRPr lang="en-US" sz="7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79458"/>
            <a:ext cx="5383140" cy="4678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383896">
            <a:off x="4602211" y="2808676"/>
            <a:ext cx="4052743" cy="3046988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Objectives: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/>
              <a:t>Investigate the origins of Delphi.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/>
              <a:t>Learn about key locations on the site.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427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56449">
            <a:off x="0" y="1600202"/>
            <a:ext cx="9144000" cy="3618401"/>
          </a:xfrm>
          <a:solidFill>
            <a:srgbClr val="9FFAFF"/>
          </a:solidFill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/>
              <a:t>Infallible  </a:t>
            </a:r>
            <a:endParaRPr lang="en-US" sz="20000" dirty="0"/>
          </a:p>
        </p:txBody>
      </p:sp>
      <p:sp>
        <p:nvSpPr>
          <p:cNvPr id="4" name="TextBox 3"/>
          <p:cNvSpPr txBox="1"/>
          <p:nvPr/>
        </p:nvSpPr>
        <p:spPr>
          <a:xfrm rot="21053393">
            <a:off x="755206" y="5554318"/>
            <a:ext cx="5046149" cy="707886"/>
          </a:xfrm>
          <a:prstGeom prst="rect">
            <a:avLst/>
          </a:prstGeom>
          <a:solidFill>
            <a:srgbClr val="FF80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does this mean?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6899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9886"/>
            <a:ext cx="9144000" cy="6877886"/>
          </a:xfrm>
        </p:spPr>
        <p:txBody>
          <a:bodyPr>
            <a:noAutofit/>
          </a:bodyPr>
          <a:lstStyle/>
          <a:p>
            <a:r>
              <a:rPr lang="en-US" sz="3600" b="1" u="sng" dirty="0" smtClean="0"/>
              <a:t>Delphi </a:t>
            </a:r>
            <a:r>
              <a:rPr lang="en-US" sz="3600" dirty="0" smtClean="0"/>
              <a:t>was the site of the Oracle of Apollo – the most important oracle in the ancient world.</a:t>
            </a:r>
          </a:p>
          <a:p>
            <a:endParaRPr lang="en-US" sz="3600" b="1" u="sng" dirty="0"/>
          </a:p>
          <a:p>
            <a:r>
              <a:rPr lang="en-US" sz="3600" dirty="0" smtClean="0"/>
              <a:t>Rulers, ambassadors and visitors flocked to Delphi for prophecies and the advice of the Gods.</a:t>
            </a:r>
          </a:p>
          <a:p>
            <a:endParaRPr lang="en-US" sz="3600" dirty="0"/>
          </a:p>
          <a:p>
            <a:r>
              <a:rPr lang="en-US" sz="3600" dirty="0" smtClean="0"/>
              <a:t>When the Athenians were being invaded by the Persians they asked the Delphic Oracle for advice – the response was…</a:t>
            </a:r>
          </a:p>
          <a:p>
            <a:endParaRPr lang="en-US" sz="3600" b="1" u="sng" dirty="0" smtClean="0"/>
          </a:p>
          <a:p>
            <a:endParaRPr lang="en-US" sz="3600" b="1" u="sng" dirty="0"/>
          </a:p>
        </p:txBody>
      </p:sp>
      <p:sp>
        <p:nvSpPr>
          <p:cNvPr id="6" name="TextBox 5"/>
          <p:cNvSpPr txBox="1"/>
          <p:nvPr/>
        </p:nvSpPr>
        <p:spPr>
          <a:xfrm rot="21133698">
            <a:off x="1737877" y="1391485"/>
            <a:ext cx="6954945" cy="5016758"/>
          </a:xfrm>
          <a:prstGeom prst="rect">
            <a:avLst/>
          </a:prstGeom>
          <a:solidFill>
            <a:srgbClr val="FFFF00"/>
          </a:solidFill>
          <a:ln w="762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“…Put your trust in wooden walls…”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54173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solidFill>
            <a:schemeClr val="tx2">
              <a:lumMod val="40000"/>
              <a:lumOff val="60000"/>
            </a:schemeClr>
          </a:solidFill>
          <a:ln w="76200" cmpd="sng">
            <a:solidFill>
              <a:srgbClr val="0000FF"/>
            </a:solidFill>
          </a:ln>
        </p:spPr>
        <p:txBody>
          <a:bodyPr/>
          <a:lstStyle/>
          <a:p>
            <a:r>
              <a:rPr lang="en-US" dirty="0" smtClean="0"/>
              <a:t>Mythical origins - Delphi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0072"/>
            <a:ext cx="9144000" cy="570792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Zeus</a:t>
            </a:r>
            <a:r>
              <a:rPr lang="en-US" dirty="0" smtClean="0"/>
              <a:t> sent out two eagles to fly across the world to meet at its center, the "navel" or bellybutton of the world – marked by an </a:t>
            </a:r>
            <a:r>
              <a:rPr lang="en-US" dirty="0" err="1" smtClean="0"/>
              <a:t>Omphalos</a:t>
            </a:r>
            <a:r>
              <a:rPr lang="en-US" dirty="0" smtClean="0"/>
              <a:t> stone.</a:t>
            </a:r>
          </a:p>
          <a:p>
            <a:endParaRPr lang="en-US" dirty="0" smtClean="0"/>
          </a:p>
          <a:p>
            <a:r>
              <a:rPr lang="en-US" dirty="0" err="1" smtClean="0"/>
              <a:t>Omphalos</a:t>
            </a:r>
            <a:r>
              <a:rPr lang="en-US" dirty="0" smtClean="0"/>
              <a:t> stones were said to allow direct communication with the gods. </a:t>
            </a:r>
          </a:p>
          <a:p>
            <a:endParaRPr lang="en-US" dirty="0"/>
          </a:p>
          <a:p>
            <a:r>
              <a:rPr lang="en-US" dirty="0" smtClean="0"/>
              <a:t>Apollo slew a dragon that protected the </a:t>
            </a:r>
            <a:r>
              <a:rPr lang="en-US" dirty="0" err="1" smtClean="0"/>
              <a:t>Omphalos</a:t>
            </a:r>
            <a:r>
              <a:rPr lang="en-US" dirty="0" smtClean="0"/>
              <a:t> and he established a sacred precinct. Another myth was that Apollo arrived in the form of a Dolphin.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2359">
            <a:off x="4439797" y="1405854"/>
            <a:ext cx="2884424" cy="384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0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1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10265">
            <a:off x="0" y="247551"/>
            <a:ext cx="9144000" cy="61163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107">
            <a:off x="0" y="789709"/>
            <a:ext cx="9144000" cy="606829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6651">
            <a:off x="0" y="562146"/>
            <a:ext cx="8890000" cy="61317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502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504</Words>
  <Application>Microsoft Macintosh PowerPoint</Application>
  <PresentationFormat>On-screen Show (4:3)</PresentationFormat>
  <Paragraphs>82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What do these figures have in common?</vt:lpstr>
      <vt:lpstr>They all visited… Delphi</vt:lpstr>
      <vt:lpstr>Delphi – home of the Oracle of Apollo</vt:lpstr>
      <vt:lpstr>PowerPoint Presentation</vt:lpstr>
      <vt:lpstr>PowerPoint Presentation</vt:lpstr>
      <vt:lpstr>Mythical origins - Delphi</vt:lpstr>
      <vt:lpstr>PowerPoint Presentation</vt:lpstr>
      <vt:lpstr>PowerPoint Presentation</vt:lpstr>
      <vt:lpstr>The Pythia</vt:lpstr>
      <vt:lpstr>PowerPoint Presentation</vt:lpstr>
      <vt:lpstr>Why Apollo and Dionysus?</vt:lpstr>
      <vt:lpstr>PowerPoint Presentation</vt:lpstr>
      <vt:lpstr>PowerPoint Presentation</vt:lpstr>
      <vt:lpstr>PowerPoint Presentation</vt:lpstr>
      <vt:lpstr>Extension task</vt:lpstr>
      <vt:lpstr>PowerPoint Presentation</vt:lpstr>
      <vt:lpstr>Delphi – home of the Oracle of Apollo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these figures have in common?</dc:title>
  <dc:creator>P Wright</dc:creator>
  <cp:lastModifiedBy>P Wright</cp:lastModifiedBy>
  <cp:revision>19</cp:revision>
  <cp:lastPrinted>2013-07-04T15:01:10Z</cp:lastPrinted>
  <dcterms:created xsi:type="dcterms:W3CDTF">2013-07-03T08:29:47Z</dcterms:created>
  <dcterms:modified xsi:type="dcterms:W3CDTF">2016-04-19T12:05:16Z</dcterms:modified>
</cp:coreProperties>
</file>