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57" r:id="rId3"/>
    <p:sldId id="270" r:id="rId4"/>
    <p:sldId id="267" r:id="rId5"/>
    <p:sldId id="258" r:id="rId6"/>
    <p:sldId id="269" r:id="rId7"/>
    <p:sldId id="260" r:id="rId8"/>
    <p:sldId id="262" r:id="rId9"/>
    <p:sldId id="263" r:id="rId10"/>
    <p:sldId id="268" r:id="rId11"/>
    <p:sldId id="271" r:id="rId12"/>
    <p:sldId id="264" r:id="rId13"/>
    <p:sldId id="265" r:id="rId14"/>
    <p:sldId id="261" r:id="rId15"/>
    <p:sldId id="259" r:id="rId16"/>
    <p:sldId id="266"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FF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23" d="100"/>
          <a:sy n="23" d="100"/>
        </p:scale>
        <p:origin x="-2472"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C315D8-16B7-A342-A3CF-29B2B161046B}" type="datetimeFigureOut">
              <a:rPr lang="en-US" smtClean="0"/>
              <a:t>01/07/2015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17E9E0-9E7E-C844-B97C-AEB2B1B0E84A}" type="slidenum">
              <a:rPr lang="en-US" smtClean="0"/>
              <a:t>‹#›</a:t>
            </a:fld>
            <a:endParaRPr lang="en-US"/>
          </a:p>
        </p:txBody>
      </p:sp>
    </p:spTree>
    <p:extLst>
      <p:ext uri="{BB962C8B-B14F-4D97-AF65-F5344CB8AC3E}">
        <p14:creationId xmlns:p14="http://schemas.microsoft.com/office/powerpoint/2010/main" val="149582929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Funerals, obituaries, cenotaphs, grave stones, poems,</a:t>
            </a:r>
            <a:r>
              <a:rPr lang="en-US" baseline="0" dirty="0" smtClean="0"/>
              <a:t> stories, public holidays, parades etc.</a:t>
            </a:r>
            <a:endParaRPr lang="en-US" dirty="0"/>
          </a:p>
        </p:txBody>
      </p:sp>
      <p:sp>
        <p:nvSpPr>
          <p:cNvPr id="4" name="Slide Number Placeholder 3"/>
          <p:cNvSpPr>
            <a:spLocks noGrp="1"/>
          </p:cNvSpPr>
          <p:nvPr>
            <p:ph type="sldNum" sz="quarter" idx="10"/>
          </p:nvPr>
        </p:nvSpPr>
        <p:spPr/>
        <p:txBody>
          <a:bodyPr/>
          <a:lstStyle/>
          <a:p>
            <a:fld id="{B017E9E0-9E7E-C844-B97C-AEB2B1B0E84A}" type="slidenum">
              <a:rPr lang="en-US" smtClean="0"/>
              <a:t>1</a:t>
            </a:fld>
            <a:endParaRPr lang="en-US"/>
          </a:p>
        </p:txBody>
      </p:sp>
    </p:spTree>
    <p:extLst>
      <p:ext uri="{BB962C8B-B14F-4D97-AF65-F5344CB8AC3E}">
        <p14:creationId xmlns:p14="http://schemas.microsoft.com/office/powerpoint/2010/main" val="3038961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table use </a:t>
            </a:r>
            <a:r>
              <a:rPr lang="en-US" dirty="0" err="1" smtClean="0"/>
              <a:t>ipad</a:t>
            </a:r>
            <a:r>
              <a:rPr lang="en-US" dirty="0" smtClean="0"/>
              <a:t> to research on </a:t>
            </a:r>
            <a:r>
              <a:rPr lang="en-US" smtClean="0"/>
              <a:t>common grave goods</a:t>
            </a:r>
            <a:endParaRPr lang="en-US"/>
          </a:p>
        </p:txBody>
      </p:sp>
      <p:sp>
        <p:nvSpPr>
          <p:cNvPr id="4" name="Slide Number Placeholder 3"/>
          <p:cNvSpPr>
            <a:spLocks noGrp="1"/>
          </p:cNvSpPr>
          <p:nvPr>
            <p:ph type="sldNum" sz="quarter" idx="10"/>
          </p:nvPr>
        </p:nvSpPr>
        <p:spPr/>
        <p:txBody>
          <a:bodyPr/>
          <a:lstStyle/>
          <a:p>
            <a:fld id="{B017E9E0-9E7E-C844-B97C-AEB2B1B0E84A}" type="slidenum">
              <a:rPr lang="en-US" smtClean="0"/>
              <a:t>6</a:t>
            </a:fld>
            <a:endParaRPr lang="en-US"/>
          </a:p>
        </p:txBody>
      </p:sp>
    </p:spTree>
    <p:extLst>
      <p:ext uri="{BB962C8B-B14F-4D97-AF65-F5344CB8AC3E}">
        <p14:creationId xmlns:p14="http://schemas.microsoft.com/office/powerpoint/2010/main" val="3530587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Extension: Use phones / </a:t>
            </a:r>
            <a:r>
              <a:rPr lang="en-US" dirty="0" err="1" smtClean="0"/>
              <a:t>ipads</a:t>
            </a:r>
            <a:r>
              <a:rPr lang="en-US" dirty="0" smtClean="0"/>
              <a:t> to research</a:t>
            </a:r>
            <a:r>
              <a:rPr lang="en-US" baseline="0" dirty="0" smtClean="0"/>
              <a:t> differences in mummification for rich and poor.</a:t>
            </a:r>
            <a:endParaRPr lang="en-US" dirty="0"/>
          </a:p>
        </p:txBody>
      </p:sp>
      <p:sp>
        <p:nvSpPr>
          <p:cNvPr id="4" name="Slide Number Placeholder 3"/>
          <p:cNvSpPr>
            <a:spLocks noGrp="1"/>
          </p:cNvSpPr>
          <p:nvPr>
            <p:ph type="sldNum" sz="quarter" idx="10"/>
          </p:nvPr>
        </p:nvSpPr>
        <p:spPr/>
        <p:txBody>
          <a:bodyPr/>
          <a:lstStyle/>
          <a:p>
            <a:fld id="{B017E9E0-9E7E-C844-B97C-AEB2B1B0E84A}" type="slidenum">
              <a:rPr lang="en-US" smtClean="0"/>
              <a:t>7</a:t>
            </a:fld>
            <a:endParaRPr lang="en-US"/>
          </a:p>
        </p:txBody>
      </p:sp>
    </p:spTree>
    <p:extLst>
      <p:ext uri="{BB962C8B-B14F-4D97-AF65-F5344CB8AC3E}">
        <p14:creationId xmlns:p14="http://schemas.microsoft.com/office/powerpoint/2010/main" val="2649637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phones / </a:t>
            </a:r>
            <a:r>
              <a:rPr lang="en-US" dirty="0" err="1" smtClean="0"/>
              <a:t>ipads</a:t>
            </a:r>
            <a:endParaRPr lang="en-US" dirty="0" smtClean="0"/>
          </a:p>
          <a:p>
            <a:r>
              <a:rPr lang="en-US" dirty="0" smtClean="0"/>
              <a:t>The mineral was used in Egyptian mummification because it absorbs water and behaves as a drying agent.</a:t>
            </a:r>
          </a:p>
          <a:p>
            <a:r>
              <a:rPr lang="en-US" dirty="0" smtClean="0"/>
              <a:t>Salt mixture from dry lake beds in Ancient Egypt and has been used for thousands of years as a cleaning product for both the home and body. Blended with oil, it was an early form of soap. It softens water while removing oil and grease. Undiluted, </a:t>
            </a:r>
            <a:r>
              <a:rPr lang="en-US" dirty="0" err="1" smtClean="0"/>
              <a:t>natron</a:t>
            </a:r>
            <a:r>
              <a:rPr lang="en-US" dirty="0" smtClean="0"/>
              <a:t> was a cleanser for the teeth and an early mouthwash. The mineral was mixed into early antiseptics for wounds and minor cuts. </a:t>
            </a:r>
            <a:r>
              <a:rPr lang="en-US" dirty="0" err="1" smtClean="0"/>
              <a:t>Natron</a:t>
            </a:r>
            <a:r>
              <a:rPr lang="en-US" dirty="0" smtClean="0"/>
              <a:t> can be used to dry and preserve fish and meat. It was also an ancient household insecticide, was used for making leather and as a bleach for clothing.</a:t>
            </a:r>
            <a:endParaRPr lang="en-US" dirty="0"/>
          </a:p>
        </p:txBody>
      </p:sp>
      <p:sp>
        <p:nvSpPr>
          <p:cNvPr id="4" name="Slide Number Placeholder 3"/>
          <p:cNvSpPr>
            <a:spLocks noGrp="1"/>
          </p:cNvSpPr>
          <p:nvPr>
            <p:ph type="sldNum" sz="quarter" idx="10"/>
          </p:nvPr>
        </p:nvSpPr>
        <p:spPr/>
        <p:txBody>
          <a:bodyPr/>
          <a:lstStyle/>
          <a:p>
            <a:fld id="{B017E9E0-9E7E-C844-B97C-AEB2B1B0E84A}" type="slidenum">
              <a:rPr lang="en-US" smtClean="0"/>
              <a:t>8</a:t>
            </a:fld>
            <a:endParaRPr lang="en-US"/>
          </a:p>
        </p:txBody>
      </p:sp>
    </p:spTree>
    <p:extLst>
      <p:ext uri="{BB962C8B-B14F-4D97-AF65-F5344CB8AC3E}">
        <p14:creationId xmlns:p14="http://schemas.microsoft.com/office/powerpoint/2010/main" val="1813935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17E9E0-9E7E-C844-B97C-AEB2B1B0E84A}" type="slidenum">
              <a:rPr lang="en-US" smtClean="0"/>
              <a:t>9</a:t>
            </a:fld>
            <a:endParaRPr lang="en-US"/>
          </a:p>
        </p:txBody>
      </p:sp>
    </p:spTree>
    <p:extLst>
      <p:ext uri="{BB962C8B-B14F-4D97-AF65-F5344CB8AC3E}">
        <p14:creationId xmlns:p14="http://schemas.microsoft.com/office/powerpoint/2010/main" val="1813935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17E9E0-9E7E-C844-B97C-AEB2B1B0E84A}" type="slidenum">
              <a:rPr lang="en-US" smtClean="0"/>
              <a:t>12</a:t>
            </a:fld>
            <a:endParaRPr lang="en-US"/>
          </a:p>
        </p:txBody>
      </p:sp>
    </p:spTree>
    <p:extLst>
      <p:ext uri="{BB962C8B-B14F-4D97-AF65-F5344CB8AC3E}">
        <p14:creationId xmlns:p14="http://schemas.microsoft.com/office/powerpoint/2010/main" val="1813935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17E9E0-9E7E-C844-B97C-AEB2B1B0E84A}" type="slidenum">
              <a:rPr lang="en-US" smtClean="0"/>
              <a:t>13</a:t>
            </a:fld>
            <a:endParaRPr lang="en-US"/>
          </a:p>
        </p:txBody>
      </p:sp>
    </p:spTree>
    <p:extLst>
      <p:ext uri="{BB962C8B-B14F-4D97-AF65-F5344CB8AC3E}">
        <p14:creationId xmlns:p14="http://schemas.microsoft.com/office/powerpoint/2010/main" val="1813935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A9A8EC-46B8-854E-AE83-E0FF8BD93832}" type="datetimeFigureOut">
              <a:rPr lang="en-US" smtClean="0"/>
              <a:t>01/07/2015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BDE61-23F5-A942-BDB1-7C846430173E}" type="slidenum">
              <a:rPr lang="en-US" smtClean="0"/>
              <a:t>‹#›</a:t>
            </a:fld>
            <a:endParaRPr lang="en-US"/>
          </a:p>
        </p:txBody>
      </p:sp>
    </p:spTree>
    <p:extLst>
      <p:ext uri="{BB962C8B-B14F-4D97-AF65-F5344CB8AC3E}">
        <p14:creationId xmlns:p14="http://schemas.microsoft.com/office/powerpoint/2010/main" val="4247015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A9A8EC-46B8-854E-AE83-E0FF8BD93832}" type="datetimeFigureOut">
              <a:rPr lang="en-US" smtClean="0"/>
              <a:t>01/07/2015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BDE61-23F5-A942-BDB1-7C846430173E}" type="slidenum">
              <a:rPr lang="en-US" smtClean="0"/>
              <a:t>‹#›</a:t>
            </a:fld>
            <a:endParaRPr lang="en-US"/>
          </a:p>
        </p:txBody>
      </p:sp>
    </p:spTree>
    <p:extLst>
      <p:ext uri="{BB962C8B-B14F-4D97-AF65-F5344CB8AC3E}">
        <p14:creationId xmlns:p14="http://schemas.microsoft.com/office/powerpoint/2010/main" val="154228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A9A8EC-46B8-854E-AE83-E0FF8BD93832}" type="datetimeFigureOut">
              <a:rPr lang="en-US" smtClean="0"/>
              <a:t>01/07/2015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BDE61-23F5-A942-BDB1-7C846430173E}" type="slidenum">
              <a:rPr lang="en-US" smtClean="0"/>
              <a:t>‹#›</a:t>
            </a:fld>
            <a:endParaRPr lang="en-US"/>
          </a:p>
        </p:txBody>
      </p:sp>
    </p:spTree>
    <p:extLst>
      <p:ext uri="{BB962C8B-B14F-4D97-AF65-F5344CB8AC3E}">
        <p14:creationId xmlns:p14="http://schemas.microsoft.com/office/powerpoint/2010/main" val="3319855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A9A8EC-46B8-854E-AE83-E0FF8BD93832}" type="datetimeFigureOut">
              <a:rPr lang="en-US" smtClean="0"/>
              <a:t>01/07/2015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BDE61-23F5-A942-BDB1-7C846430173E}" type="slidenum">
              <a:rPr lang="en-US" smtClean="0"/>
              <a:t>‹#›</a:t>
            </a:fld>
            <a:endParaRPr lang="en-US"/>
          </a:p>
        </p:txBody>
      </p:sp>
    </p:spTree>
    <p:extLst>
      <p:ext uri="{BB962C8B-B14F-4D97-AF65-F5344CB8AC3E}">
        <p14:creationId xmlns:p14="http://schemas.microsoft.com/office/powerpoint/2010/main" val="1388708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A9A8EC-46B8-854E-AE83-E0FF8BD93832}" type="datetimeFigureOut">
              <a:rPr lang="en-US" smtClean="0"/>
              <a:t>01/07/2015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BDE61-23F5-A942-BDB1-7C846430173E}" type="slidenum">
              <a:rPr lang="en-US" smtClean="0"/>
              <a:t>‹#›</a:t>
            </a:fld>
            <a:endParaRPr lang="en-US"/>
          </a:p>
        </p:txBody>
      </p:sp>
    </p:spTree>
    <p:extLst>
      <p:ext uri="{BB962C8B-B14F-4D97-AF65-F5344CB8AC3E}">
        <p14:creationId xmlns:p14="http://schemas.microsoft.com/office/powerpoint/2010/main" val="995549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A9A8EC-46B8-854E-AE83-E0FF8BD93832}" type="datetimeFigureOut">
              <a:rPr lang="en-US" smtClean="0"/>
              <a:t>01/07/2015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ABDE61-23F5-A942-BDB1-7C846430173E}" type="slidenum">
              <a:rPr lang="en-US" smtClean="0"/>
              <a:t>‹#›</a:t>
            </a:fld>
            <a:endParaRPr lang="en-US"/>
          </a:p>
        </p:txBody>
      </p:sp>
    </p:spTree>
    <p:extLst>
      <p:ext uri="{BB962C8B-B14F-4D97-AF65-F5344CB8AC3E}">
        <p14:creationId xmlns:p14="http://schemas.microsoft.com/office/powerpoint/2010/main" val="871551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A9A8EC-46B8-854E-AE83-E0FF8BD93832}" type="datetimeFigureOut">
              <a:rPr lang="en-US" smtClean="0"/>
              <a:t>01/07/2015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ABDE61-23F5-A942-BDB1-7C846430173E}" type="slidenum">
              <a:rPr lang="en-US" smtClean="0"/>
              <a:t>‹#›</a:t>
            </a:fld>
            <a:endParaRPr lang="en-US"/>
          </a:p>
        </p:txBody>
      </p:sp>
    </p:spTree>
    <p:extLst>
      <p:ext uri="{BB962C8B-B14F-4D97-AF65-F5344CB8AC3E}">
        <p14:creationId xmlns:p14="http://schemas.microsoft.com/office/powerpoint/2010/main" val="766027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A9A8EC-46B8-854E-AE83-E0FF8BD93832}" type="datetimeFigureOut">
              <a:rPr lang="en-US" smtClean="0"/>
              <a:t>01/07/2015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ABDE61-23F5-A942-BDB1-7C846430173E}" type="slidenum">
              <a:rPr lang="en-US" smtClean="0"/>
              <a:t>‹#›</a:t>
            </a:fld>
            <a:endParaRPr lang="en-US"/>
          </a:p>
        </p:txBody>
      </p:sp>
    </p:spTree>
    <p:extLst>
      <p:ext uri="{BB962C8B-B14F-4D97-AF65-F5344CB8AC3E}">
        <p14:creationId xmlns:p14="http://schemas.microsoft.com/office/powerpoint/2010/main" val="1072461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A9A8EC-46B8-854E-AE83-E0FF8BD93832}" type="datetimeFigureOut">
              <a:rPr lang="en-US" smtClean="0"/>
              <a:t>01/07/2015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ABDE61-23F5-A942-BDB1-7C846430173E}" type="slidenum">
              <a:rPr lang="en-US" smtClean="0"/>
              <a:t>‹#›</a:t>
            </a:fld>
            <a:endParaRPr lang="en-US"/>
          </a:p>
        </p:txBody>
      </p:sp>
    </p:spTree>
    <p:extLst>
      <p:ext uri="{BB962C8B-B14F-4D97-AF65-F5344CB8AC3E}">
        <p14:creationId xmlns:p14="http://schemas.microsoft.com/office/powerpoint/2010/main" val="1769299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A9A8EC-46B8-854E-AE83-E0FF8BD93832}" type="datetimeFigureOut">
              <a:rPr lang="en-US" smtClean="0"/>
              <a:t>01/07/2015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ABDE61-23F5-A942-BDB1-7C846430173E}" type="slidenum">
              <a:rPr lang="en-US" smtClean="0"/>
              <a:t>‹#›</a:t>
            </a:fld>
            <a:endParaRPr lang="en-US"/>
          </a:p>
        </p:txBody>
      </p:sp>
    </p:spTree>
    <p:extLst>
      <p:ext uri="{BB962C8B-B14F-4D97-AF65-F5344CB8AC3E}">
        <p14:creationId xmlns:p14="http://schemas.microsoft.com/office/powerpoint/2010/main" val="3950081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A9A8EC-46B8-854E-AE83-E0FF8BD93832}" type="datetimeFigureOut">
              <a:rPr lang="en-US" smtClean="0"/>
              <a:t>01/07/2015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ABDE61-23F5-A942-BDB1-7C846430173E}" type="slidenum">
              <a:rPr lang="en-US" smtClean="0"/>
              <a:t>‹#›</a:t>
            </a:fld>
            <a:endParaRPr lang="en-US"/>
          </a:p>
        </p:txBody>
      </p:sp>
    </p:spTree>
    <p:extLst>
      <p:ext uri="{BB962C8B-B14F-4D97-AF65-F5344CB8AC3E}">
        <p14:creationId xmlns:p14="http://schemas.microsoft.com/office/powerpoint/2010/main" val="42796322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A9A8EC-46B8-854E-AE83-E0FF8BD93832}" type="datetimeFigureOut">
              <a:rPr lang="en-US" smtClean="0"/>
              <a:t>01/07/2015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ABDE61-23F5-A942-BDB1-7C846430173E}" type="slidenum">
              <a:rPr lang="en-US" smtClean="0"/>
              <a:t>‹#›</a:t>
            </a:fld>
            <a:endParaRPr lang="en-US"/>
          </a:p>
        </p:txBody>
      </p:sp>
    </p:spTree>
    <p:extLst>
      <p:ext uri="{BB962C8B-B14F-4D97-AF65-F5344CB8AC3E}">
        <p14:creationId xmlns:p14="http://schemas.microsoft.com/office/powerpoint/2010/main" val="30482971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hyperlink" Target="http://www.bbc.co.uk/history/ancient/egyptians/launch_gms_mummy_maker.shtml"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hyperlink" Target="http://www.youtube.com/watch?v=P9ALSefBc7E" TargetMode="Externa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145314">
            <a:off x="798759" y="888871"/>
            <a:ext cx="8089301" cy="4417203"/>
          </a:xfrm>
          <a:solidFill>
            <a:schemeClr val="tx1"/>
          </a:solidFill>
        </p:spPr>
        <p:txBody>
          <a:bodyPr>
            <a:noAutofit/>
          </a:bodyPr>
          <a:lstStyle/>
          <a:p>
            <a:r>
              <a:rPr lang="en-US" sz="8000" dirty="0" smtClean="0">
                <a:solidFill>
                  <a:schemeClr val="bg1"/>
                </a:solidFill>
              </a:rPr>
              <a:t>How do we </a:t>
            </a:r>
            <a:r>
              <a:rPr lang="en-US" sz="8000" dirty="0" err="1" smtClean="0">
                <a:solidFill>
                  <a:schemeClr val="bg1"/>
                </a:solidFill>
              </a:rPr>
              <a:t>honour</a:t>
            </a:r>
            <a:r>
              <a:rPr lang="en-US" sz="8000" dirty="0" smtClean="0">
                <a:solidFill>
                  <a:schemeClr val="bg1"/>
                </a:solidFill>
              </a:rPr>
              <a:t> the dead?</a:t>
            </a:r>
            <a:endParaRPr lang="en-US" sz="8000" dirty="0">
              <a:solidFill>
                <a:schemeClr val="bg1"/>
              </a:solidFill>
            </a:endParaRPr>
          </a:p>
        </p:txBody>
      </p:sp>
    </p:spTree>
    <p:extLst>
      <p:ext uri="{BB962C8B-B14F-4D97-AF65-F5344CB8AC3E}">
        <p14:creationId xmlns:p14="http://schemas.microsoft.com/office/powerpoint/2010/main" val="96378372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a:t>
            </a:r>
            <a:r>
              <a:rPr lang="en-US" dirty="0" err="1" smtClean="0"/>
              <a:t>ipads</a:t>
            </a:r>
            <a:r>
              <a:rPr lang="en-US" dirty="0" smtClean="0"/>
              <a:t>/ phones…</a:t>
            </a:r>
            <a:endParaRPr lang="en-US" dirty="0"/>
          </a:p>
        </p:txBody>
      </p:sp>
      <p:sp>
        <p:nvSpPr>
          <p:cNvPr id="3" name="Content Placeholder 2"/>
          <p:cNvSpPr>
            <a:spLocks noGrp="1"/>
          </p:cNvSpPr>
          <p:nvPr>
            <p:ph idx="1"/>
          </p:nvPr>
        </p:nvSpPr>
        <p:spPr>
          <a:xfrm>
            <a:off x="457200" y="1600201"/>
            <a:ext cx="8229600" cy="2463800"/>
          </a:xfrm>
          <a:solidFill>
            <a:srgbClr val="FFFF00"/>
          </a:solidFill>
          <a:ln w="76200" cmpd="sng">
            <a:solidFill>
              <a:srgbClr val="FF6600"/>
            </a:solidFill>
          </a:ln>
        </p:spPr>
        <p:txBody>
          <a:bodyPr>
            <a:normAutofit/>
          </a:bodyPr>
          <a:lstStyle/>
          <a:p>
            <a:pPr marL="0" indent="0" algn="ctr">
              <a:buNone/>
            </a:pPr>
            <a:r>
              <a:rPr lang="en-US" sz="7000" dirty="0" smtClean="0"/>
              <a:t>Egyptian after-life test – what was it?</a:t>
            </a:r>
            <a:endParaRPr lang="en-US" sz="7000" dirty="0"/>
          </a:p>
        </p:txBody>
      </p:sp>
    </p:spTree>
    <p:extLst>
      <p:ext uri="{BB962C8B-B14F-4D97-AF65-F5344CB8AC3E}">
        <p14:creationId xmlns:p14="http://schemas.microsoft.com/office/powerpoint/2010/main" val="123091847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rot="21343643">
            <a:off x="565602" y="3989737"/>
            <a:ext cx="4003486" cy="1173044"/>
          </a:xfrm>
          <a:solidFill>
            <a:srgbClr val="00FF00"/>
          </a:solidFill>
          <a:ln w="76200" cmpd="sng">
            <a:noFill/>
          </a:ln>
        </p:spPr>
        <p:txBody>
          <a:bodyPr>
            <a:normAutofit/>
          </a:bodyPr>
          <a:lstStyle/>
          <a:p>
            <a:pPr marL="0" indent="0" algn="ctr">
              <a:buNone/>
            </a:pPr>
            <a:r>
              <a:rPr lang="en-US" sz="5000" dirty="0" smtClean="0"/>
              <a:t>Knock it over?</a:t>
            </a:r>
            <a:endParaRPr lang="en-US" sz="5000" dirty="0"/>
          </a:p>
        </p:txBody>
      </p:sp>
      <p:sp>
        <p:nvSpPr>
          <p:cNvPr id="5" name="Content Placeholder 2"/>
          <p:cNvSpPr txBox="1">
            <a:spLocks/>
          </p:cNvSpPr>
          <p:nvPr/>
        </p:nvSpPr>
        <p:spPr>
          <a:xfrm rot="21343643">
            <a:off x="325257" y="1240739"/>
            <a:ext cx="8229600" cy="1982831"/>
          </a:xfrm>
          <a:prstGeom prst="rect">
            <a:avLst/>
          </a:prstGeom>
          <a:solidFill>
            <a:srgbClr val="FF00FF"/>
          </a:solidFill>
          <a:ln w="76200" cmpd="sng">
            <a:solidFill>
              <a:srgbClr val="0099CC"/>
            </a:solidFill>
          </a:ln>
        </p:spPr>
        <p:txBody>
          <a:bodyPr vert="horz" lIns="91440" tIns="45720" rIns="91440" bIns="45720" rtlCol="0">
            <a:normAutofit fontScale="6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7000" smtClean="0"/>
              <a:t>What did the Emperor Augustus do when he visited the mummy of Alexander the Great?</a:t>
            </a:r>
            <a:endParaRPr lang="en-US" sz="7000" dirty="0"/>
          </a:p>
        </p:txBody>
      </p:sp>
      <p:sp>
        <p:nvSpPr>
          <p:cNvPr id="6" name="Content Placeholder 2"/>
          <p:cNvSpPr txBox="1">
            <a:spLocks/>
          </p:cNvSpPr>
          <p:nvPr/>
        </p:nvSpPr>
        <p:spPr>
          <a:xfrm rot="21343643">
            <a:off x="718001" y="5457789"/>
            <a:ext cx="4003486" cy="1173044"/>
          </a:xfrm>
          <a:prstGeom prst="rect">
            <a:avLst/>
          </a:prstGeom>
          <a:solidFill>
            <a:srgbClr val="00FFFF"/>
          </a:solidFill>
          <a:ln w="76200" cmpd="sng">
            <a:noFill/>
          </a:ln>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5000" dirty="0" smtClean="0"/>
              <a:t>Snap the nose off?</a:t>
            </a:r>
            <a:endParaRPr lang="en-US" sz="5000" dirty="0"/>
          </a:p>
        </p:txBody>
      </p:sp>
      <p:sp>
        <p:nvSpPr>
          <p:cNvPr id="7" name="Content Placeholder 2"/>
          <p:cNvSpPr txBox="1">
            <a:spLocks/>
          </p:cNvSpPr>
          <p:nvPr/>
        </p:nvSpPr>
        <p:spPr>
          <a:xfrm rot="21343643">
            <a:off x="4874446" y="3674880"/>
            <a:ext cx="4003486" cy="1173044"/>
          </a:xfrm>
          <a:prstGeom prst="rect">
            <a:avLst/>
          </a:prstGeom>
          <a:solidFill>
            <a:srgbClr val="FFFF00"/>
          </a:solidFill>
          <a:ln w="76200" cmpd="sng">
            <a:noFill/>
          </a:ln>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5000" dirty="0" smtClean="0"/>
              <a:t>Order one for himself?</a:t>
            </a:r>
            <a:endParaRPr lang="en-US" sz="5000" dirty="0"/>
          </a:p>
        </p:txBody>
      </p:sp>
      <p:sp>
        <p:nvSpPr>
          <p:cNvPr id="8" name="Content Placeholder 2"/>
          <p:cNvSpPr txBox="1">
            <a:spLocks/>
          </p:cNvSpPr>
          <p:nvPr/>
        </p:nvSpPr>
        <p:spPr>
          <a:xfrm rot="21343643">
            <a:off x="4874448" y="5142933"/>
            <a:ext cx="4003486" cy="1173044"/>
          </a:xfrm>
          <a:prstGeom prst="rect">
            <a:avLst/>
          </a:prstGeom>
          <a:solidFill>
            <a:srgbClr val="FF00FF"/>
          </a:solidFill>
          <a:ln w="76200" cmpd="sng">
            <a:no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5000" dirty="0" smtClean="0"/>
              <a:t>Steal it?</a:t>
            </a:r>
            <a:endParaRPr lang="en-US" sz="5000" dirty="0"/>
          </a:p>
        </p:txBody>
      </p:sp>
    </p:spTree>
    <p:extLst>
      <p:ext uri="{BB962C8B-B14F-4D97-AF65-F5344CB8AC3E}">
        <p14:creationId xmlns:p14="http://schemas.microsoft.com/office/powerpoint/2010/main" val="40759317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dissolve">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dissolve">
                                      <p:cBhvr>
                                        <p:cTn id="12" dur="500"/>
                                        <p:tgtEl>
                                          <p:spTgt spid="4">
                                            <p:txEl>
                                              <p:pRg st="0" end="0"/>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ssolve">
                                      <p:cBhvr>
                                        <p:cTn id="18" dur="500"/>
                                        <p:tgtEl>
                                          <p:spTgt spid="6"/>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dissolv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7"/>
                                        </p:tgtEl>
                                        <p:attrNameLst>
                                          <p:attrName>style.visibility</p:attrName>
                                        </p:attrNameLst>
                                      </p:cBhvr>
                                      <p:to>
                                        <p:strVal val="hidden"/>
                                      </p:to>
                                    </p:set>
                                  </p:childTnLst>
                                </p:cTn>
                              </p:par>
                              <p:par>
                                <p:cTn id="26" presetID="1" presetClass="exit" presetSubtype="0" fill="hold" grpId="1" nodeType="withEffect">
                                  <p:stCondLst>
                                    <p:cond delay="0"/>
                                  </p:stCondLst>
                                  <p:childTnLst>
                                    <p:set>
                                      <p:cBhvr>
                                        <p:cTn id="27" dur="1" fill="hold">
                                          <p:stCondLst>
                                            <p:cond delay="0"/>
                                          </p:stCondLst>
                                        </p:cTn>
                                        <p:tgtEl>
                                          <p:spTgt spid="8"/>
                                        </p:tgtEl>
                                        <p:attrNameLst>
                                          <p:attrName>style.visibility</p:attrName>
                                        </p:attrNameLst>
                                      </p:cBhvr>
                                      <p:to>
                                        <p:strVal val="hidden"/>
                                      </p:to>
                                    </p:set>
                                  </p:childTnLst>
                                </p:cTn>
                              </p:par>
                              <p:par>
                                <p:cTn id="28" presetID="1" presetClass="exit" presetSubtype="0" fill="hold" grpId="1" nodeType="withEffect">
                                  <p:stCondLst>
                                    <p:cond delay="0"/>
                                  </p:stCondLst>
                                  <p:childTnLst>
                                    <p:set>
                                      <p:cBhvr>
                                        <p:cTn id="29" dur="1" fill="hold">
                                          <p:stCondLst>
                                            <p:cond delay="0"/>
                                          </p:stCondLst>
                                        </p:cTn>
                                        <p:tgtEl>
                                          <p:spTgt spid="4">
                                            <p:txEl>
                                              <p:pRg st="0" end="0"/>
                                            </p:txEl>
                                          </p:spTgt>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grpId="1" nodeType="clickEffect">
                                  <p:stCondLst>
                                    <p:cond delay="0"/>
                                  </p:stCondLst>
                                  <p:childTnLst>
                                    <p:set>
                                      <p:cBhvr>
                                        <p:cTn id="33" dur="1" fill="hold">
                                          <p:stCondLst>
                                            <p:cond delay="0"/>
                                          </p:stCondLst>
                                        </p:cTn>
                                        <p:tgtEl>
                                          <p:spTgt spid="4">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4" grpId="1" build="p" animBg="1"/>
      <p:bldP spid="6" grpId="0" animBg="1"/>
      <p:bldP spid="7" grpId="0" animBg="1"/>
      <p:bldP spid="7" grpId="1" animBg="1"/>
      <p:bldP spid="8" grpId="0" animBg="1"/>
      <p:bldP spid="8"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0"/>
            <a:ext cx="9144000" cy="1308100"/>
          </a:xfrm>
          <a:prstGeom prst="rect">
            <a:avLst/>
          </a:prstGeom>
        </p:spPr>
      </p:pic>
      <p:pic>
        <p:nvPicPr>
          <p:cNvPr id="4" name="Picture 3"/>
          <p:cNvPicPr>
            <a:picLocks noChangeAspect="1"/>
          </p:cNvPicPr>
          <p:nvPr/>
        </p:nvPicPr>
        <p:blipFill>
          <a:blip r:embed="rId3"/>
          <a:stretch>
            <a:fillRect/>
          </a:stretch>
        </p:blipFill>
        <p:spPr>
          <a:xfrm>
            <a:off x="0" y="5549900"/>
            <a:ext cx="9144000" cy="1308100"/>
          </a:xfrm>
          <a:prstGeom prst="rect">
            <a:avLst/>
          </a:prstGeom>
        </p:spPr>
      </p:pic>
      <p:sp>
        <p:nvSpPr>
          <p:cNvPr id="2" name="Content Placeholder 1"/>
          <p:cNvSpPr>
            <a:spLocks noGrp="1"/>
          </p:cNvSpPr>
          <p:nvPr>
            <p:ph idx="1"/>
          </p:nvPr>
        </p:nvSpPr>
        <p:spPr>
          <a:xfrm>
            <a:off x="457200" y="1308100"/>
            <a:ext cx="8229600" cy="4525963"/>
          </a:xfrm>
        </p:spPr>
        <p:txBody>
          <a:bodyPr/>
          <a:lstStyle/>
          <a:p>
            <a:pPr marL="0" indent="0" algn="ctr">
              <a:buNone/>
            </a:pPr>
            <a:r>
              <a:rPr lang="en-US" sz="7000" dirty="0" smtClean="0"/>
              <a:t>Herodotus extract</a:t>
            </a:r>
            <a:endParaRPr lang="en-US" dirty="0"/>
          </a:p>
          <a:p>
            <a:pPr marL="514350" indent="-514350" algn="ctr">
              <a:buFont typeface="+mj-lt"/>
              <a:buAutoNum type="arabicPeriod"/>
            </a:pPr>
            <a:r>
              <a:rPr lang="en-US" dirty="0" smtClean="0"/>
              <a:t>What were the differences in mummification for rich and poor?</a:t>
            </a:r>
          </a:p>
          <a:p>
            <a:pPr marL="514350" indent="-514350" algn="ctr">
              <a:buFont typeface="+mj-lt"/>
              <a:buAutoNum type="arabicPeriod"/>
            </a:pPr>
            <a:endParaRPr lang="en-US" dirty="0"/>
          </a:p>
          <a:p>
            <a:pPr marL="514350" indent="-514350" algn="ctr">
              <a:buFont typeface="+mj-lt"/>
              <a:buAutoNum type="arabicPeriod"/>
            </a:pPr>
            <a:r>
              <a:rPr lang="en-US" dirty="0" smtClean="0"/>
              <a:t>What was there evidence of one embalmer doing?</a:t>
            </a:r>
            <a:endParaRPr lang="en-US" dirty="0"/>
          </a:p>
        </p:txBody>
      </p:sp>
    </p:spTree>
    <p:extLst>
      <p:ext uri="{BB962C8B-B14F-4D97-AF65-F5344CB8AC3E}">
        <p14:creationId xmlns:p14="http://schemas.microsoft.com/office/powerpoint/2010/main" val="417830880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5549900"/>
            <a:ext cx="9144000" cy="1308100"/>
          </a:xfrm>
          <a:prstGeom prst="rect">
            <a:avLst/>
          </a:prstGeom>
        </p:spPr>
      </p:pic>
      <p:sp>
        <p:nvSpPr>
          <p:cNvPr id="2" name="Content Placeholder 1"/>
          <p:cNvSpPr>
            <a:spLocks noGrp="1"/>
          </p:cNvSpPr>
          <p:nvPr>
            <p:ph idx="1"/>
          </p:nvPr>
        </p:nvSpPr>
        <p:spPr>
          <a:xfrm>
            <a:off x="0" y="0"/>
            <a:ext cx="9144000" cy="5549900"/>
          </a:xfrm>
        </p:spPr>
        <p:txBody>
          <a:bodyPr>
            <a:normAutofit/>
          </a:bodyPr>
          <a:lstStyle/>
          <a:p>
            <a:pPr marL="0" indent="0" algn="ctr">
              <a:buNone/>
            </a:pPr>
            <a:r>
              <a:rPr lang="en-US" u="sng" dirty="0" smtClean="0"/>
              <a:t>Animal Mummies!</a:t>
            </a:r>
          </a:p>
          <a:p>
            <a:r>
              <a:rPr lang="en-US" dirty="0"/>
              <a:t>Although humans have been the main subjects for mummification, animals were also mummified too. Many of the mummies found were animals that were cherished pets or mummies used as offerings to the gods. Such animals included cats, </a:t>
            </a:r>
            <a:r>
              <a:rPr lang="en-US" dirty="0" smtClean="0"/>
              <a:t>monkeys</a:t>
            </a:r>
            <a:r>
              <a:rPr lang="en-US" dirty="0"/>
              <a:t> </a:t>
            </a:r>
            <a:r>
              <a:rPr lang="en-US" dirty="0" smtClean="0"/>
              <a:t>and hawks.</a:t>
            </a:r>
          </a:p>
          <a:p>
            <a:r>
              <a:rPr lang="en-US" dirty="0"/>
              <a:t>he pets were depicted on tomb walls and were shown eating food or sitting under the chair of the deceased owner. </a:t>
            </a:r>
          </a:p>
        </p:txBody>
      </p:sp>
      <p:pic>
        <p:nvPicPr>
          <p:cNvPr id="3" name="Picture 2"/>
          <p:cNvPicPr>
            <a:picLocks noChangeAspect="1"/>
          </p:cNvPicPr>
          <p:nvPr/>
        </p:nvPicPr>
        <p:blipFill>
          <a:blip r:embed="rId4"/>
          <a:stretch>
            <a:fillRect/>
          </a:stretch>
        </p:blipFill>
        <p:spPr>
          <a:xfrm rot="21110977">
            <a:off x="1620571" y="1164315"/>
            <a:ext cx="2563754" cy="5096743"/>
          </a:xfrm>
          <a:prstGeom prst="rect">
            <a:avLst/>
          </a:prstGeom>
          <a:ln w="76200" cmpd="sng">
            <a:solidFill>
              <a:srgbClr val="FF6600"/>
            </a:solidFill>
          </a:ln>
        </p:spPr>
      </p:pic>
      <p:pic>
        <p:nvPicPr>
          <p:cNvPr id="6" name="Picture 5"/>
          <p:cNvPicPr>
            <a:picLocks noChangeAspect="1"/>
          </p:cNvPicPr>
          <p:nvPr/>
        </p:nvPicPr>
        <p:blipFill>
          <a:blip r:embed="rId5"/>
          <a:stretch>
            <a:fillRect/>
          </a:stretch>
        </p:blipFill>
        <p:spPr>
          <a:xfrm rot="471297">
            <a:off x="4532665" y="1270164"/>
            <a:ext cx="4037570" cy="2697831"/>
          </a:xfrm>
          <a:prstGeom prst="rect">
            <a:avLst/>
          </a:prstGeom>
          <a:ln w="76200" cmpd="sng">
            <a:solidFill>
              <a:srgbClr val="FF6600"/>
            </a:solidFill>
          </a:ln>
        </p:spPr>
      </p:pic>
    </p:spTree>
    <p:extLst>
      <p:ext uri="{BB962C8B-B14F-4D97-AF65-F5344CB8AC3E}">
        <p14:creationId xmlns:p14="http://schemas.microsoft.com/office/powerpoint/2010/main" val="36526565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5549900"/>
            <a:ext cx="9144000" cy="1308100"/>
          </a:xfrm>
          <a:prstGeom prst="rect">
            <a:avLst/>
          </a:prstGeom>
        </p:spPr>
      </p:pic>
      <p:sp>
        <p:nvSpPr>
          <p:cNvPr id="3" name="Content Placeholder 2"/>
          <p:cNvSpPr>
            <a:spLocks noGrp="1"/>
          </p:cNvSpPr>
          <p:nvPr>
            <p:ph idx="1"/>
          </p:nvPr>
        </p:nvSpPr>
        <p:spPr>
          <a:xfrm rot="20967536">
            <a:off x="457200" y="714572"/>
            <a:ext cx="8229600" cy="4525963"/>
          </a:xfrm>
          <a:solidFill>
            <a:srgbClr val="C6D9F1"/>
          </a:solidFill>
          <a:ln w="76200" cmpd="sng">
            <a:solidFill>
              <a:srgbClr val="660066"/>
            </a:solidFill>
          </a:ln>
        </p:spPr>
        <p:txBody>
          <a:bodyPr>
            <a:noAutofit/>
          </a:bodyPr>
          <a:lstStyle/>
          <a:p>
            <a:pPr marL="0" indent="0" algn="ctr">
              <a:buNone/>
            </a:pPr>
            <a:r>
              <a:rPr lang="en-US" sz="10000" dirty="0" smtClean="0">
                <a:hlinkClick r:id="rId3"/>
              </a:rPr>
              <a:t>The mummy maker game</a:t>
            </a:r>
            <a:endParaRPr lang="en-US" sz="10000" dirty="0"/>
          </a:p>
        </p:txBody>
      </p:sp>
    </p:spTree>
    <p:extLst>
      <p:ext uri="{BB962C8B-B14F-4D97-AF65-F5344CB8AC3E}">
        <p14:creationId xmlns:p14="http://schemas.microsoft.com/office/powerpoint/2010/main" val="289591133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a:ln w="76200" cmpd="sng">
            <a:solidFill>
              <a:srgbClr val="FF6600"/>
            </a:solidFill>
          </a:ln>
        </p:spPr>
        <p:txBody>
          <a:bodyPr/>
          <a:lstStyle/>
          <a:p>
            <a:r>
              <a:rPr lang="en-US" dirty="0" smtClean="0"/>
              <a:t>Animal mummies????</a:t>
            </a:r>
            <a:endParaRPr lang="en-US" dirty="0"/>
          </a:p>
        </p:txBody>
      </p:sp>
      <p:sp>
        <p:nvSpPr>
          <p:cNvPr id="3" name="Content Placeholder 2"/>
          <p:cNvSpPr>
            <a:spLocks noGrp="1"/>
          </p:cNvSpPr>
          <p:nvPr>
            <p:ph idx="1"/>
          </p:nvPr>
        </p:nvSpPr>
        <p:spPr>
          <a:solidFill>
            <a:schemeClr val="bg1"/>
          </a:solidFill>
          <a:ln>
            <a:solidFill>
              <a:srgbClr val="FF6600"/>
            </a:solidFill>
          </a:ln>
        </p:spPr>
        <p:txBody>
          <a:bodyPr>
            <a:normAutofit/>
          </a:bodyPr>
          <a:lstStyle/>
          <a:p>
            <a:r>
              <a:rPr lang="en-US" dirty="0" smtClean="0"/>
              <a:t>Egyptians </a:t>
            </a:r>
            <a:r>
              <a:rPr lang="en-US" dirty="0"/>
              <a:t>often mummified other animals, such as cats and dogs. Also point out that the cat sarcophagus is similar to a coffin that we might use today</a:t>
            </a:r>
            <a:r>
              <a:rPr lang="en-US" dirty="0" smtClean="0"/>
              <a:t>.</a:t>
            </a:r>
          </a:p>
          <a:p>
            <a:endParaRPr lang="en-US" dirty="0"/>
          </a:p>
          <a:p>
            <a:r>
              <a:rPr lang="en-US" dirty="0"/>
              <a:t>W</a:t>
            </a:r>
            <a:r>
              <a:rPr lang="en-US" dirty="0" smtClean="0"/>
              <a:t>hy do people </a:t>
            </a:r>
            <a:r>
              <a:rPr lang="en-US" dirty="0"/>
              <a:t>in ancient and modern times like to preserve the bodies of their pets. How do we honor our pets today when they die?</a:t>
            </a:r>
          </a:p>
        </p:txBody>
      </p:sp>
    </p:spTree>
    <p:extLst>
      <p:ext uri="{BB962C8B-B14F-4D97-AF65-F5344CB8AC3E}">
        <p14:creationId xmlns:p14="http://schemas.microsoft.com/office/powerpoint/2010/main" val="100231573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595325"/>
          </a:xfrm>
          <a:solidFill>
            <a:srgbClr val="FFFF00"/>
          </a:solidFill>
          <a:ln w="76200" cmpd="sng">
            <a:solidFill>
              <a:srgbClr val="FF6600"/>
            </a:solidFill>
          </a:ln>
        </p:spPr>
        <p:txBody>
          <a:bodyPr>
            <a:noAutofit/>
          </a:bodyPr>
          <a:lstStyle/>
          <a:p>
            <a:pPr algn="r"/>
            <a:r>
              <a:rPr lang="en-US" sz="8000" dirty="0" smtClean="0"/>
              <a:t>Oh mummy!</a:t>
            </a:r>
            <a:endParaRPr lang="en-US" sz="8000" dirty="0"/>
          </a:p>
        </p:txBody>
      </p:sp>
      <p:sp>
        <p:nvSpPr>
          <p:cNvPr id="5" name="TextBox 4"/>
          <p:cNvSpPr txBox="1"/>
          <p:nvPr/>
        </p:nvSpPr>
        <p:spPr>
          <a:xfrm rot="473596">
            <a:off x="3127448" y="2741491"/>
            <a:ext cx="5537865" cy="3416320"/>
          </a:xfrm>
          <a:prstGeom prst="rect">
            <a:avLst/>
          </a:prstGeom>
          <a:solidFill>
            <a:schemeClr val="bg1"/>
          </a:solidFill>
          <a:ln w="76200" cmpd="sng">
            <a:solidFill>
              <a:srgbClr val="FF6600"/>
            </a:solidFill>
          </a:ln>
        </p:spPr>
        <p:txBody>
          <a:bodyPr wrap="square" rtlCol="0">
            <a:spAutoFit/>
          </a:bodyPr>
          <a:lstStyle/>
          <a:p>
            <a:pPr algn="ctr"/>
            <a:r>
              <a:rPr lang="en-US" sz="3600" u="sng" dirty="0" smtClean="0"/>
              <a:t>Objectives:</a:t>
            </a:r>
          </a:p>
          <a:p>
            <a:pPr marL="571500" indent="-571500">
              <a:buFont typeface="Arial"/>
              <a:buChar char="•"/>
            </a:pPr>
            <a:r>
              <a:rPr lang="en-US" sz="3600" dirty="0" smtClean="0"/>
              <a:t>Investigate the process of mummification.</a:t>
            </a:r>
          </a:p>
          <a:p>
            <a:pPr marL="571500" indent="-571500">
              <a:buFont typeface="Arial"/>
              <a:buChar char="•"/>
            </a:pPr>
            <a:r>
              <a:rPr lang="en-US" sz="3600" dirty="0" smtClean="0"/>
              <a:t>Use a Herodotus extract to gain further information.</a:t>
            </a:r>
            <a:endParaRPr lang="en-US" sz="3600" dirty="0"/>
          </a:p>
        </p:txBody>
      </p:sp>
      <p:pic>
        <p:nvPicPr>
          <p:cNvPr id="4" name="Picture 3"/>
          <p:cNvPicPr>
            <a:picLocks noChangeAspect="1"/>
          </p:cNvPicPr>
          <p:nvPr/>
        </p:nvPicPr>
        <p:blipFill>
          <a:blip r:embed="rId2"/>
          <a:stretch>
            <a:fillRect/>
          </a:stretch>
        </p:blipFill>
        <p:spPr>
          <a:xfrm>
            <a:off x="0" y="0"/>
            <a:ext cx="4401934" cy="6858000"/>
          </a:xfrm>
          <a:prstGeom prst="rect">
            <a:avLst/>
          </a:prstGeom>
        </p:spPr>
      </p:pic>
    </p:spTree>
    <p:extLst>
      <p:ext uri="{BB962C8B-B14F-4D97-AF65-F5344CB8AC3E}">
        <p14:creationId xmlns:p14="http://schemas.microsoft.com/office/powerpoint/2010/main" val="39947796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595325"/>
          </a:xfrm>
          <a:solidFill>
            <a:srgbClr val="FFFF00"/>
          </a:solidFill>
          <a:ln w="76200" cmpd="sng">
            <a:solidFill>
              <a:srgbClr val="FF6600"/>
            </a:solidFill>
          </a:ln>
        </p:spPr>
        <p:txBody>
          <a:bodyPr>
            <a:noAutofit/>
          </a:bodyPr>
          <a:lstStyle/>
          <a:p>
            <a:pPr algn="r"/>
            <a:r>
              <a:rPr lang="en-US" sz="8000" dirty="0" smtClean="0"/>
              <a:t>Oh mummy!</a:t>
            </a:r>
            <a:endParaRPr lang="en-US" sz="8000" dirty="0"/>
          </a:p>
        </p:txBody>
      </p:sp>
      <p:sp>
        <p:nvSpPr>
          <p:cNvPr id="5" name="TextBox 4"/>
          <p:cNvSpPr txBox="1"/>
          <p:nvPr/>
        </p:nvSpPr>
        <p:spPr>
          <a:xfrm rot="473596">
            <a:off x="3127448" y="2741491"/>
            <a:ext cx="5537865" cy="3416320"/>
          </a:xfrm>
          <a:prstGeom prst="rect">
            <a:avLst/>
          </a:prstGeom>
          <a:solidFill>
            <a:schemeClr val="bg1"/>
          </a:solidFill>
          <a:ln w="76200" cmpd="sng">
            <a:solidFill>
              <a:srgbClr val="FF6600"/>
            </a:solidFill>
          </a:ln>
        </p:spPr>
        <p:txBody>
          <a:bodyPr wrap="square" rtlCol="0">
            <a:spAutoFit/>
          </a:bodyPr>
          <a:lstStyle/>
          <a:p>
            <a:pPr algn="ctr"/>
            <a:r>
              <a:rPr lang="en-US" sz="3600" u="sng" dirty="0" smtClean="0"/>
              <a:t>Objectives:</a:t>
            </a:r>
          </a:p>
          <a:p>
            <a:pPr marL="571500" indent="-571500">
              <a:buFont typeface="Arial"/>
              <a:buChar char="•"/>
            </a:pPr>
            <a:r>
              <a:rPr lang="en-US" sz="3600" dirty="0" smtClean="0"/>
              <a:t>Investigate the process of mummification.</a:t>
            </a:r>
          </a:p>
          <a:p>
            <a:pPr marL="571500" indent="-571500">
              <a:buFont typeface="Arial"/>
              <a:buChar char="•"/>
            </a:pPr>
            <a:r>
              <a:rPr lang="en-US" sz="3600" dirty="0" smtClean="0"/>
              <a:t>Use a Herodotus extract to gain further information.</a:t>
            </a:r>
            <a:endParaRPr lang="en-US" sz="3600" dirty="0"/>
          </a:p>
        </p:txBody>
      </p:sp>
      <p:pic>
        <p:nvPicPr>
          <p:cNvPr id="4" name="Picture 3"/>
          <p:cNvPicPr>
            <a:picLocks noChangeAspect="1"/>
          </p:cNvPicPr>
          <p:nvPr/>
        </p:nvPicPr>
        <p:blipFill>
          <a:blip r:embed="rId2"/>
          <a:stretch>
            <a:fillRect/>
          </a:stretch>
        </p:blipFill>
        <p:spPr>
          <a:xfrm>
            <a:off x="0" y="0"/>
            <a:ext cx="4401934" cy="6858000"/>
          </a:xfrm>
          <a:prstGeom prst="rect">
            <a:avLst/>
          </a:prstGeom>
        </p:spPr>
      </p:pic>
    </p:spTree>
    <p:extLst>
      <p:ext uri="{BB962C8B-B14F-4D97-AF65-F5344CB8AC3E}">
        <p14:creationId xmlns:p14="http://schemas.microsoft.com/office/powerpoint/2010/main" val="205152671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872061"/>
            <a:ext cx="9144000" cy="4681775"/>
          </a:xfrm>
          <a:prstGeom prst="rect">
            <a:avLst/>
          </a:prstGeom>
        </p:spPr>
      </p:pic>
    </p:spTree>
    <p:extLst>
      <p:ext uri="{BB962C8B-B14F-4D97-AF65-F5344CB8AC3E}">
        <p14:creationId xmlns:p14="http://schemas.microsoft.com/office/powerpoint/2010/main" val="330020748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 3 points on your table…</a:t>
            </a:r>
            <a:endParaRPr lang="en-US" dirty="0"/>
          </a:p>
        </p:txBody>
      </p:sp>
      <p:sp>
        <p:nvSpPr>
          <p:cNvPr id="3" name="Content Placeholder 2"/>
          <p:cNvSpPr>
            <a:spLocks noGrp="1"/>
          </p:cNvSpPr>
          <p:nvPr>
            <p:ph idx="1"/>
          </p:nvPr>
        </p:nvSpPr>
        <p:spPr>
          <a:xfrm>
            <a:off x="457200" y="1600201"/>
            <a:ext cx="8229600" cy="2647592"/>
          </a:xfrm>
          <a:solidFill>
            <a:srgbClr val="FFFF00"/>
          </a:solidFill>
          <a:ln w="76200" cmpd="sng">
            <a:solidFill>
              <a:srgbClr val="FF6600"/>
            </a:solidFill>
          </a:ln>
        </p:spPr>
        <p:txBody>
          <a:bodyPr>
            <a:noAutofit/>
          </a:bodyPr>
          <a:lstStyle/>
          <a:p>
            <a:pPr marL="0" indent="0" algn="ctr">
              <a:buNone/>
            </a:pPr>
            <a:r>
              <a:rPr lang="en-US" sz="5000" dirty="0" smtClean="0"/>
              <a:t>What do you know about Egypt mummification and attitudes towards the afterlife?</a:t>
            </a:r>
            <a:endParaRPr lang="en-US" sz="5000" dirty="0"/>
          </a:p>
        </p:txBody>
      </p:sp>
    </p:spTree>
    <p:extLst>
      <p:ext uri="{BB962C8B-B14F-4D97-AF65-F5344CB8AC3E}">
        <p14:creationId xmlns:p14="http://schemas.microsoft.com/office/powerpoint/2010/main" val="66270689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9144000" cy="6858000"/>
          </a:xfrm>
        </p:spPr>
        <p:txBody>
          <a:bodyPr>
            <a:normAutofit fontScale="92500" lnSpcReduction="10000"/>
          </a:bodyPr>
          <a:lstStyle/>
          <a:p>
            <a:r>
              <a:rPr lang="en-US" dirty="0" smtClean="0"/>
              <a:t>The Egyptians </a:t>
            </a:r>
            <a:r>
              <a:rPr lang="en-US" dirty="0"/>
              <a:t>mummified bodies from 4,500 years ago until about 1,500 years ago</a:t>
            </a:r>
            <a:r>
              <a:rPr lang="en-US" dirty="0" smtClean="0"/>
              <a:t>.</a:t>
            </a:r>
          </a:p>
          <a:p>
            <a:r>
              <a:rPr lang="en-US" dirty="0"/>
              <a:t>The earliest Egyptians buried their dead in shallow pits in the desert. The hot, dry sand quickly removed moisture from the dead body and created a natural mummy. However, the Egyptians discovered that if the body was first placed in a coffin, it would not be preserved.</a:t>
            </a:r>
            <a:endParaRPr lang="en-US" dirty="0" smtClean="0"/>
          </a:p>
          <a:p>
            <a:r>
              <a:rPr lang="en-US" dirty="0"/>
              <a:t>In order to ensure that the body was preserved the Ancient Egyptians began to use a process called mummification. This involved embalming the body and then wrapping it in thin strips of linen.</a:t>
            </a:r>
          </a:p>
          <a:p>
            <a:r>
              <a:rPr lang="en-US" dirty="0" smtClean="0"/>
              <a:t>Ancient </a:t>
            </a:r>
            <a:r>
              <a:rPr lang="en-US" dirty="0"/>
              <a:t>Egyptians often placed food and even beloved pets (also mummified) into the coffins to travel to the afterlife with the dead people.</a:t>
            </a:r>
          </a:p>
        </p:txBody>
      </p:sp>
    </p:spTree>
    <p:extLst>
      <p:ext uri="{BB962C8B-B14F-4D97-AF65-F5344CB8AC3E}">
        <p14:creationId xmlns:p14="http://schemas.microsoft.com/office/powerpoint/2010/main" val="17910802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dissolv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rot="21307018">
            <a:off x="915961" y="707924"/>
            <a:ext cx="6890527" cy="1631216"/>
          </a:xfrm>
          <a:prstGeom prst="rect">
            <a:avLst/>
          </a:prstGeom>
          <a:solidFill>
            <a:srgbClr val="00FFFF"/>
          </a:solidFill>
        </p:spPr>
        <p:txBody>
          <a:bodyPr wrap="square" rtlCol="0">
            <a:spAutoFit/>
          </a:bodyPr>
          <a:lstStyle/>
          <a:p>
            <a:r>
              <a:rPr lang="en-US" sz="10000" dirty="0" err="1" smtClean="0"/>
              <a:t>Canopic</a:t>
            </a:r>
            <a:r>
              <a:rPr lang="en-US" sz="10000" dirty="0" smtClean="0"/>
              <a:t> Jars</a:t>
            </a:r>
            <a:endParaRPr lang="en-US" sz="10000" dirty="0"/>
          </a:p>
        </p:txBody>
      </p:sp>
      <p:sp>
        <p:nvSpPr>
          <p:cNvPr id="5" name="TextBox 4"/>
          <p:cNvSpPr txBox="1"/>
          <p:nvPr/>
        </p:nvSpPr>
        <p:spPr>
          <a:xfrm rot="21307018">
            <a:off x="1072899" y="2813337"/>
            <a:ext cx="4390158" cy="1631216"/>
          </a:xfrm>
          <a:prstGeom prst="rect">
            <a:avLst/>
          </a:prstGeom>
          <a:solidFill>
            <a:srgbClr val="FFFF00"/>
          </a:solidFill>
        </p:spPr>
        <p:txBody>
          <a:bodyPr wrap="square" rtlCol="0">
            <a:spAutoFit/>
          </a:bodyPr>
          <a:lstStyle/>
          <a:p>
            <a:r>
              <a:rPr lang="en-US" sz="10000" dirty="0" err="1" smtClean="0"/>
              <a:t>Shabtis</a:t>
            </a:r>
            <a:endParaRPr lang="en-US" sz="10000" dirty="0"/>
          </a:p>
        </p:txBody>
      </p:sp>
      <p:sp>
        <p:nvSpPr>
          <p:cNvPr id="6" name="TextBox 5"/>
          <p:cNvSpPr txBox="1"/>
          <p:nvPr/>
        </p:nvSpPr>
        <p:spPr>
          <a:xfrm rot="21307018">
            <a:off x="336751" y="4662380"/>
            <a:ext cx="8551591" cy="1631216"/>
          </a:xfrm>
          <a:prstGeom prst="rect">
            <a:avLst/>
          </a:prstGeom>
          <a:solidFill>
            <a:srgbClr val="00FF00"/>
          </a:solidFill>
        </p:spPr>
        <p:txBody>
          <a:bodyPr wrap="square" rtlCol="0">
            <a:spAutoFit/>
          </a:bodyPr>
          <a:lstStyle/>
          <a:p>
            <a:r>
              <a:rPr lang="en-US" sz="10000" dirty="0" smtClean="0"/>
              <a:t>Scarab amulets</a:t>
            </a:r>
            <a:endParaRPr lang="en-US" sz="10000" dirty="0"/>
          </a:p>
        </p:txBody>
      </p:sp>
    </p:spTree>
    <p:extLst>
      <p:ext uri="{BB962C8B-B14F-4D97-AF65-F5344CB8AC3E}">
        <p14:creationId xmlns:p14="http://schemas.microsoft.com/office/powerpoint/2010/main" val="21635793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 y="84896"/>
            <a:ext cx="9144001" cy="6773104"/>
          </a:xfrm>
          <a:prstGeom prst="rect">
            <a:avLst/>
          </a:prstGeom>
        </p:spPr>
      </p:pic>
      <p:sp>
        <p:nvSpPr>
          <p:cNvPr id="2" name="Title 1"/>
          <p:cNvSpPr>
            <a:spLocks noGrp="1"/>
          </p:cNvSpPr>
          <p:nvPr>
            <p:ph type="title"/>
          </p:nvPr>
        </p:nvSpPr>
        <p:spPr>
          <a:xfrm rot="21244002">
            <a:off x="0" y="274638"/>
            <a:ext cx="9144000" cy="1489478"/>
          </a:xfrm>
        </p:spPr>
        <p:txBody>
          <a:bodyPr>
            <a:noAutofit/>
          </a:bodyPr>
          <a:lstStyle/>
          <a:p>
            <a:r>
              <a:rPr lang="en-US" sz="6000" dirty="0" smtClean="0"/>
              <a:t>Mummification card sort! </a:t>
            </a:r>
            <a:endParaRPr lang="en-US" sz="6000" dirty="0"/>
          </a:p>
        </p:txBody>
      </p:sp>
    </p:spTree>
    <p:extLst>
      <p:ext uri="{BB962C8B-B14F-4D97-AF65-F5344CB8AC3E}">
        <p14:creationId xmlns:p14="http://schemas.microsoft.com/office/powerpoint/2010/main" val="423185706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0"/>
            <a:ext cx="9144000" cy="1308100"/>
          </a:xfrm>
          <a:prstGeom prst="rect">
            <a:avLst/>
          </a:prstGeom>
        </p:spPr>
      </p:pic>
      <p:sp>
        <p:nvSpPr>
          <p:cNvPr id="3" name="Content Placeholder 2"/>
          <p:cNvSpPr>
            <a:spLocks noGrp="1"/>
          </p:cNvSpPr>
          <p:nvPr>
            <p:ph idx="1"/>
          </p:nvPr>
        </p:nvSpPr>
        <p:spPr>
          <a:xfrm rot="21148788">
            <a:off x="408511" y="1074166"/>
            <a:ext cx="8229600" cy="3781906"/>
          </a:xfrm>
          <a:solidFill>
            <a:srgbClr val="FFFF00"/>
          </a:solidFill>
          <a:ln w="76200" cmpd="sng">
            <a:solidFill>
              <a:srgbClr val="FF6600"/>
            </a:solidFill>
          </a:ln>
        </p:spPr>
        <p:txBody>
          <a:bodyPr>
            <a:noAutofit/>
          </a:bodyPr>
          <a:lstStyle/>
          <a:p>
            <a:pPr marL="0" indent="0" algn="ctr">
              <a:buNone/>
            </a:pPr>
            <a:r>
              <a:rPr lang="en-US" sz="11000" dirty="0" smtClean="0"/>
              <a:t>What the flip is </a:t>
            </a:r>
            <a:r>
              <a:rPr lang="en-US" sz="11000" dirty="0" err="1" smtClean="0"/>
              <a:t>natron</a:t>
            </a:r>
            <a:r>
              <a:rPr lang="en-US" sz="11000" dirty="0" smtClean="0"/>
              <a:t>?</a:t>
            </a:r>
            <a:endParaRPr lang="en-US" sz="11000" dirty="0"/>
          </a:p>
        </p:txBody>
      </p:sp>
      <p:pic>
        <p:nvPicPr>
          <p:cNvPr id="4" name="Picture 3"/>
          <p:cNvPicPr>
            <a:picLocks noChangeAspect="1"/>
          </p:cNvPicPr>
          <p:nvPr/>
        </p:nvPicPr>
        <p:blipFill>
          <a:blip r:embed="rId3"/>
          <a:stretch>
            <a:fillRect/>
          </a:stretch>
        </p:blipFill>
        <p:spPr>
          <a:xfrm>
            <a:off x="0" y="5549900"/>
            <a:ext cx="9144000" cy="1308100"/>
          </a:xfrm>
          <a:prstGeom prst="rect">
            <a:avLst/>
          </a:prstGeom>
        </p:spPr>
      </p:pic>
    </p:spTree>
    <p:extLst>
      <p:ext uri="{BB962C8B-B14F-4D97-AF65-F5344CB8AC3E}">
        <p14:creationId xmlns:p14="http://schemas.microsoft.com/office/powerpoint/2010/main" val="366616296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0"/>
            <a:ext cx="9144000" cy="1308100"/>
          </a:xfrm>
          <a:prstGeom prst="rect">
            <a:avLst/>
          </a:prstGeom>
        </p:spPr>
      </p:pic>
      <p:sp>
        <p:nvSpPr>
          <p:cNvPr id="3" name="Content Placeholder 2"/>
          <p:cNvSpPr>
            <a:spLocks noGrp="1"/>
          </p:cNvSpPr>
          <p:nvPr>
            <p:ph idx="1"/>
          </p:nvPr>
        </p:nvSpPr>
        <p:spPr>
          <a:xfrm rot="21148788">
            <a:off x="408511" y="1074166"/>
            <a:ext cx="8229600" cy="3781906"/>
          </a:xfrm>
          <a:solidFill>
            <a:schemeClr val="tx2">
              <a:lumMod val="20000"/>
              <a:lumOff val="80000"/>
            </a:schemeClr>
          </a:solidFill>
          <a:ln w="76200" cmpd="sng">
            <a:solidFill>
              <a:srgbClr val="660066"/>
            </a:solidFill>
          </a:ln>
        </p:spPr>
        <p:txBody>
          <a:bodyPr>
            <a:noAutofit/>
          </a:bodyPr>
          <a:lstStyle/>
          <a:p>
            <a:pPr marL="0" indent="0" algn="ctr">
              <a:buNone/>
            </a:pPr>
            <a:r>
              <a:rPr lang="en-US" sz="8000" dirty="0" smtClean="0">
                <a:hlinkClick r:id="rId4"/>
              </a:rPr>
              <a:t>Horrible Histories - how to make a mummy</a:t>
            </a:r>
            <a:endParaRPr lang="en-US" sz="8000" dirty="0"/>
          </a:p>
        </p:txBody>
      </p:sp>
      <p:pic>
        <p:nvPicPr>
          <p:cNvPr id="4" name="Picture 3"/>
          <p:cNvPicPr>
            <a:picLocks noChangeAspect="1"/>
          </p:cNvPicPr>
          <p:nvPr/>
        </p:nvPicPr>
        <p:blipFill>
          <a:blip r:embed="rId3"/>
          <a:stretch>
            <a:fillRect/>
          </a:stretch>
        </p:blipFill>
        <p:spPr>
          <a:xfrm>
            <a:off x="0" y="5549900"/>
            <a:ext cx="9144000" cy="1308100"/>
          </a:xfrm>
          <a:prstGeom prst="rect">
            <a:avLst/>
          </a:prstGeom>
        </p:spPr>
      </p:pic>
    </p:spTree>
    <p:extLst>
      <p:ext uri="{BB962C8B-B14F-4D97-AF65-F5344CB8AC3E}">
        <p14:creationId xmlns:p14="http://schemas.microsoft.com/office/powerpoint/2010/main" val="355857498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284</TotalTime>
  <Words>608</Words>
  <Application>Microsoft Macintosh PowerPoint</Application>
  <PresentationFormat>On-screen Show (4:3)</PresentationFormat>
  <Paragraphs>53</Paragraphs>
  <Slides>16</Slides>
  <Notes>7</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How do we honour the dead?</vt:lpstr>
      <vt:lpstr>Oh mummy!</vt:lpstr>
      <vt:lpstr>PowerPoint Presentation</vt:lpstr>
      <vt:lpstr>List 3 points on your table…</vt:lpstr>
      <vt:lpstr>PowerPoint Presentation</vt:lpstr>
      <vt:lpstr>PowerPoint Presentation</vt:lpstr>
      <vt:lpstr>Mummification card sort! </vt:lpstr>
      <vt:lpstr>PowerPoint Presentation</vt:lpstr>
      <vt:lpstr>PowerPoint Presentation</vt:lpstr>
      <vt:lpstr>Use ipads/ phones…</vt:lpstr>
      <vt:lpstr>PowerPoint Presentation</vt:lpstr>
      <vt:lpstr>PowerPoint Presentation</vt:lpstr>
      <vt:lpstr>PowerPoint Presentation</vt:lpstr>
      <vt:lpstr>PowerPoint Presentation</vt:lpstr>
      <vt:lpstr>Animal mummies????</vt:lpstr>
      <vt:lpstr>Oh mummy!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 we honour the dead?</dc:title>
  <dc:creator>P Wright</dc:creator>
  <cp:lastModifiedBy>P Wright</cp:lastModifiedBy>
  <cp:revision>15</cp:revision>
  <dcterms:created xsi:type="dcterms:W3CDTF">2013-06-11T15:09:21Z</dcterms:created>
  <dcterms:modified xsi:type="dcterms:W3CDTF">2015-07-01T12:45:34Z</dcterms:modified>
</cp:coreProperties>
</file>