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93" r:id="rId3"/>
    <p:sldId id="261" r:id="rId4"/>
    <p:sldId id="263" r:id="rId5"/>
    <p:sldId id="291" r:id="rId6"/>
    <p:sldId id="292" r:id="rId7"/>
    <p:sldId id="262" r:id="rId8"/>
    <p:sldId id="27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6D7E"/>
    <a:srgbClr val="FF0000"/>
    <a:srgbClr val="FF00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-168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6BF5-ED85-134A-B04C-CCC4C2AF6987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DF4E-5856-1944-9B8A-B7D3FB39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Achilles</a:t>
            </a:r>
            <a:r>
              <a:rPr lang="en-US" dirty="0"/>
              <a:t>’ rage = unstable, selfish, endangers his army, acts </a:t>
            </a:r>
            <a:r>
              <a:rPr lang="en-US" dirty="0" err="1"/>
              <a:t>dishonourably</a:t>
            </a:r>
            <a:r>
              <a:rPr lang="en-US" dirty="0"/>
              <a:t>, displeases the gods – Homer is deeply critical of this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6DDD7EFB-FE28-E94E-9A4E-E055E314AB8E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343FBC4-7B7D-524B-B5D7-9657766E371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4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9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4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7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8EE92-1B6C-AC44-800C-0F9CEAEDAB61}" type="datetimeFigureOut">
              <a:rPr lang="en-US" smtClean="0"/>
              <a:t>18/04/16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C22D-3112-E948-8556-236604021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4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AW256O1uK7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AcHlJZoS1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 rot="20958075">
            <a:off x="68263" y="730250"/>
            <a:ext cx="7772400" cy="147002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8000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The Trojan War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555875" y="2852738"/>
            <a:ext cx="6119813" cy="378565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4000" dirty="0" smtClean="0"/>
              <a:t>Who fought in the Trojan War?</a:t>
            </a:r>
            <a:endParaRPr lang="en-US" sz="4000" dirty="0"/>
          </a:p>
          <a:p>
            <a:pPr>
              <a:buFont typeface="Arial" charset="0"/>
              <a:buAutoNum type="arabicPeriod"/>
            </a:pPr>
            <a:r>
              <a:rPr lang="en-US" sz="4000" dirty="0" smtClean="0"/>
              <a:t>Why was the war fought?</a:t>
            </a:r>
            <a:endParaRPr lang="en-US" sz="4000" dirty="0"/>
          </a:p>
          <a:p>
            <a:pPr>
              <a:buFont typeface="Arial" charset="0"/>
              <a:buAutoNum type="arabicPeriod"/>
            </a:pPr>
            <a:r>
              <a:rPr lang="en-US" sz="4000" dirty="0" smtClean="0"/>
              <a:t>Who gave a golden apple? Why?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17516" y="405747"/>
            <a:ext cx="24872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Iliad =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362078">
            <a:off x="6187201" y="1527224"/>
            <a:ext cx="2950049" cy="132343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What do you </a:t>
            </a:r>
            <a:r>
              <a:rPr lang="en-US" sz="4000" dirty="0" smtClean="0"/>
              <a:t>remember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335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0"/>
            <a:ext cx="942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 rot="20743377">
            <a:off x="5348027" y="153748"/>
            <a:ext cx="3072417" cy="202130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50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Achilles vs Hector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76225" y="4040808"/>
            <a:ext cx="4457246" cy="2795098"/>
          </a:xfrm>
          <a:prstGeom prst="rect">
            <a:avLst/>
          </a:prstGeo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b="1" smtClean="0">
                <a:latin typeface="Arial" charset="0"/>
                <a:ea typeface="ヒラギノ角ゴ Pro W3" charset="0"/>
                <a:cs typeface="ヒラギノ角ゴ Pro W3" charset="0"/>
              </a:rPr>
              <a:t>Objectives:</a:t>
            </a:r>
          </a:p>
          <a:p>
            <a:pPr marL="0" indent="0" algn="ctr">
              <a:buFont typeface="Arial"/>
              <a:buNone/>
            </a:pPr>
            <a:r>
              <a:rPr lang="en-US" smtClean="0">
                <a:latin typeface="Arial" charset="0"/>
                <a:ea typeface="ヒラギノ角ゴ Pro W3" charset="0"/>
                <a:cs typeface="ヒラギノ角ゴ Pro W3" charset="0"/>
              </a:rPr>
              <a:t>Read and analyse an extract of the famous Achilles vs Hector fight from Homer’s Iliad.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1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0"/>
            <a:ext cx="9420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 rot="20743377">
            <a:off x="5348027" y="153748"/>
            <a:ext cx="3072417" cy="2021305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500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Achilles vs Hector</a:t>
            </a:r>
          </a:p>
        </p:txBody>
      </p:sp>
      <p:sp>
        <p:nvSpPr>
          <p:cNvPr id="2" name="TextBox 1"/>
          <p:cNvSpPr txBox="1"/>
          <p:nvPr/>
        </p:nvSpPr>
        <p:spPr>
          <a:xfrm rot="521796">
            <a:off x="845678" y="583176"/>
            <a:ext cx="776769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Trojan War lasted for ten years.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 rot="521796">
            <a:off x="186514" y="1304853"/>
            <a:ext cx="7767695" cy="113877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FF00"/>
                </a:solidFill>
              </a:rPr>
              <a:t>The main hero of the Greeks was </a:t>
            </a:r>
            <a:r>
              <a:rPr lang="en-US" sz="3400" b="1" u="sng" dirty="0" smtClean="0">
                <a:solidFill>
                  <a:srgbClr val="FFFF00"/>
                </a:solidFill>
              </a:rPr>
              <a:t>Achilles</a:t>
            </a:r>
            <a:r>
              <a:rPr lang="en-US" sz="34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The main hero of the Trojans was </a:t>
            </a:r>
            <a:r>
              <a:rPr lang="en-US" sz="3400" b="1" u="sng" dirty="0" smtClean="0">
                <a:solidFill>
                  <a:srgbClr val="FFFF00"/>
                </a:solidFill>
              </a:rPr>
              <a:t>Hector</a:t>
            </a:r>
            <a:r>
              <a:rPr lang="en-US" sz="3400" dirty="0" smtClean="0">
                <a:solidFill>
                  <a:srgbClr val="FFFF00"/>
                </a:solidFill>
              </a:rPr>
              <a:t>.</a:t>
            </a:r>
            <a:endParaRPr lang="en-US" sz="3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21796">
            <a:off x="17996" y="2580702"/>
            <a:ext cx="94171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Achilles </a:t>
            </a:r>
            <a:r>
              <a:rPr lang="en-US" sz="2800" dirty="0" err="1" smtClean="0"/>
              <a:t>didn</a:t>
            </a:r>
            <a:r>
              <a:rPr lang="uk-UA" sz="2800" dirty="0" smtClean="0"/>
              <a:t>’</a:t>
            </a:r>
            <a:r>
              <a:rPr lang="en-US" sz="2800" dirty="0" smtClean="0"/>
              <a:t>t fight in some of the battles because he ‘fell out’ with the King of the Greeks, Agamemnon.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521796">
            <a:off x="368516" y="3849951"/>
            <a:ext cx="864876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In one of these battles, Hector killed Achilles’ best friend, </a:t>
            </a:r>
            <a:r>
              <a:rPr lang="en-GB" sz="2800" b="1" u="sng" dirty="0" err="1" smtClean="0">
                <a:solidFill>
                  <a:srgbClr val="FFFF00"/>
                </a:solidFill>
              </a:rPr>
              <a:t>Patroclus</a:t>
            </a:r>
            <a:r>
              <a:rPr lang="en-GB" sz="2800" dirty="0" smtClean="0">
                <a:solidFill>
                  <a:srgbClr val="FFFF00"/>
                </a:solidFill>
              </a:rPr>
              <a:t> and took his armour.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21796">
            <a:off x="-291143" y="4931279"/>
            <a:ext cx="941714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made Achilles furious so he decided to fight Hector one-on-one in order to gain revenge!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418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862013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GB" sz="5000" dirty="0" smtClean="0">
                <a:latin typeface="Dark Ages Regular" charset="0"/>
                <a:cs typeface="Dark Ages Regular" charset="0"/>
              </a:rPr>
              <a:t>Hector </a:t>
            </a:r>
            <a:r>
              <a:rPr lang="en-GB" sz="5000" dirty="0" err="1">
                <a:latin typeface="Dark Ages Regular" charset="0"/>
                <a:cs typeface="Dark Ages Regular" charset="0"/>
              </a:rPr>
              <a:t>vs</a:t>
            </a:r>
            <a:r>
              <a:rPr lang="en-GB" sz="5000" dirty="0">
                <a:latin typeface="Dark Ages Regular" charset="0"/>
                <a:cs typeface="Dark Ages Regular" charset="0"/>
              </a:rPr>
              <a:t> Achilles </a:t>
            </a:r>
            <a:r>
              <a:rPr lang="en-GB" sz="5000" dirty="0"/>
              <a:t>extract</a:t>
            </a:r>
            <a:endParaRPr lang="en-US" sz="5000" dirty="0"/>
          </a:p>
        </p:txBody>
      </p:sp>
      <p:sp>
        <p:nvSpPr>
          <p:cNvPr id="3" name="TextBox 2"/>
          <p:cNvSpPr txBox="1"/>
          <p:nvPr/>
        </p:nvSpPr>
        <p:spPr>
          <a:xfrm>
            <a:off x="250826" y="2366450"/>
            <a:ext cx="8497888" cy="1938992"/>
          </a:xfrm>
          <a:prstGeom prst="rect">
            <a:avLst/>
          </a:prstGeom>
          <a:solidFill>
            <a:srgbClr val="FF6600"/>
          </a:solidFill>
          <a:ln w="76200" cmpd="sng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u="sng" dirty="0" smtClean="0"/>
              <a:t>Task 3 (rock, paper, scissors): </a:t>
            </a:r>
            <a:endParaRPr lang="en-US" sz="3000" b="1" u="sng" dirty="0"/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smtClean="0"/>
              <a:t>Winners: </a:t>
            </a:r>
            <a:r>
              <a:rPr lang="en-US" sz="3000" dirty="0" smtClean="0"/>
              <a:t>How </a:t>
            </a:r>
            <a:r>
              <a:rPr lang="en-US" sz="3000" dirty="0"/>
              <a:t>is Achilles portrayed? </a:t>
            </a:r>
            <a:endParaRPr lang="en-US" sz="3000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sz="3000" b="1" dirty="0" smtClean="0"/>
              <a:t>Losers: </a:t>
            </a:r>
            <a:r>
              <a:rPr lang="en-US" sz="3000" dirty="0" smtClean="0"/>
              <a:t>How </a:t>
            </a:r>
            <a:r>
              <a:rPr lang="en-US" sz="3000" dirty="0"/>
              <a:t>is Hector portrayed?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3000" dirty="0"/>
              <a:t>What do you think is the main theme? 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 rot="829289">
            <a:off x="5745163" y="1206500"/>
            <a:ext cx="3167062" cy="554038"/>
          </a:xfrm>
          <a:prstGeom prst="rect">
            <a:avLst/>
          </a:prstGeom>
          <a:solidFill>
            <a:srgbClr val="FF9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000"/>
              <a:t>Talking points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250666">
            <a:off x="653467" y="4871386"/>
            <a:ext cx="8064500" cy="11382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3400" dirty="0"/>
              <a:t>The key theme of the Iliad is Achilles’ </a:t>
            </a:r>
            <a:r>
              <a:rPr lang="en-US" sz="3400" b="1" u="sng" dirty="0"/>
              <a:t>rage</a:t>
            </a:r>
            <a:r>
              <a:rPr lang="en-US" sz="3400" dirty="0"/>
              <a:t> NOT the </a:t>
            </a:r>
            <a:r>
              <a:rPr lang="en-US" sz="3400" dirty="0" smtClean="0"/>
              <a:t>War</a:t>
            </a:r>
            <a:r>
              <a:rPr lang="en-US" sz="34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21276200">
            <a:off x="542845" y="1161323"/>
            <a:ext cx="5102116" cy="193899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TASK 1:</a:t>
            </a:r>
          </a:p>
          <a:p>
            <a:r>
              <a:rPr lang="en-US" sz="4000" dirty="0" smtClean="0"/>
              <a:t>What is an epithet?</a:t>
            </a:r>
          </a:p>
          <a:p>
            <a:r>
              <a:rPr lang="en-US" sz="4000" dirty="0" smtClean="0"/>
              <a:t>Can you spot any?</a:t>
            </a:r>
          </a:p>
        </p:txBody>
      </p:sp>
      <p:sp>
        <p:nvSpPr>
          <p:cNvPr id="8" name="TextBox 7"/>
          <p:cNvSpPr txBox="1"/>
          <p:nvPr/>
        </p:nvSpPr>
        <p:spPr>
          <a:xfrm rot="21276200">
            <a:off x="3962010" y="2911917"/>
            <a:ext cx="5102116" cy="193899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TASK 2:</a:t>
            </a:r>
          </a:p>
          <a:p>
            <a:r>
              <a:rPr lang="en-US" sz="4000" dirty="0" smtClean="0"/>
              <a:t>What is a simile?</a:t>
            </a:r>
          </a:p>
          <a:p>
            <a:r>
              <a:rPr lang="en-US" sz="4000" dirty="0" smtClean="0"/>
              <a:t>Can you spot any?</a:t>
            </a:r>
          </a:p>
        </p:txBody>
      </p:sp>
    </p:spTree>
    <p:extLst>
      <p:ext uri="{BB962C8B-B14F-4D97-AF65-F5344CB8AC3E}">
        <p14:creationId xmlns:p14="http://schemas.microsoft.com/office/powerpoint/2010/main" val="28808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  <p:bldP spid="2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4792">
            <a:off x="206803" y="180420"/>
            <a:ext cx="3728024" cy="1143000"/>
          </a:xfrm>
          <a:solidFill>
            <a:srgbClr val="00FFFF"/>
          </a:solidFill>
        </p:spPr>
        <p:txBody>
          <a:bodyPr>
            <a:normAutofit/>
          </a:bodyPr>
          <a:lstStyle/>
          <a:p>
            <a:r>
              <a:rPr lang="en-US" dirty="0" smtClean="0"/>
              <a:t>Talking points: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1311669">
            <a:off x="197127" y="929422"/>
            <a:ext cx="779811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1. Why did Hector’s mother not want him to fight Achilles?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 rot="21323693">
            <a:off x="355520" y="4014505"/>
            <a:ext cx="7798111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3. What happened to Hector’s body?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 rot="21323693">
            <a:off x="440483" y="5036910"/>
            <a:ext cx="7798111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4. Do you think Homer approved of Achilles doing this?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323693">
            <a:off x="233291" y="2458583"/>
            <a:ext cx="7798111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2. How did Hector say he would treat Achilles’ body?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16594">
            <a:off x="904042" y="477575"/>
            <a:ext cx="8000115" cy="56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731">
            <a:off x="2549812" y="274637"/>
            <a:ext cx="5534467" cy="1325562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What message was Homer trying to send?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9139">
            <a:off x="231924" y="1728833"/>
            <a:ext cx="4069139" cy="5129167"/>
          </a:xfrm>
          <a:prstGeom prst="rect">
            <a:avLst/>
          </a:prstGeom>
          <a:ln w="76200" cmpd="sng">
            <a:solidFill>
              <a:srgbClr val="FF00FF"/>
            </a:solidFill>
          </a:ln>
        </p:spPr>
      </p:pic>
      <p:sp>
        <p:nvSpPr>
          <p:cNvPr id="5" name="TextBox 4"/>
          <p:cNvSpPr txBox="1"/>
          <p:nvPr/>
        </p:nvSpPr>
        <p:spPr>
          <a:xfrm rot="466124">
            <a:off x="1800910" y="1700415"/>
            <a:ext cx="7128787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10000" dirty="0"/>
              <a:t>μηδέν </a:t>
            </a:r>
            <a:r>
              <a:rPr lang="el-GR" sz="10000" dirty="0" smtClean="0"/>
              <a:t>άγαν</a:t>
            </a:r>
            <a:endParaRPr lang="en-US" sz="10000" dirty="0"/>
          </a:p>
        </p:txBody>
      </p:sp>
      <p:sp>
        <p:nvSpPr>
          <p:cNvPr id="6" name="TextBox 5"/>
          <p:cNvSpPr txBox="1"/>
          <p:nvPr/>
        </p:nvSpPr>
        <p:spPr>
          <a:xfrm rot="20962592">
            <a:off x="353281" y="4609551"/>
            <a:ext cx="8792308" cy="80021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600" i="1" dirty="0" err="1"/>
              <a:t>mēdén</a:t>
            </a:r>
            <a:r>
              <a:rPr lang="en-US" sz="4600" i="1" dirty="0"/>
              <a:t> </a:t>
            </a:r>
            <a:r>
              <a:rPr lang="en-US" sz="4600" i="1" dirty="0" err="1" smtClean="0"/>
              <a:t>ágan</a:t>
            </a:r>
            <a:r>
              <a:rPr lang="en-US" sz="4600" i="1" dirty="0" smtClean="0"/>
              <a:t> = Nothing in excess</a:t>
            </a:r>
            <a:endParaRPr lang="en-US" sz="4600" dirty="0"/>
          </a:p>
        </p:txBody>
      </p:sp>
      <p:sp>
        <p:nvSpPr>
          <p:cNvPr id="8" name="TextBox 7"/>
          <p:cNvSpPr txBox="1"/>
          <p:nvPr/>
        </p:nvSpPr>
        <p:spPr>
          <a:xfrm>
            <a:off x="2970328" y="5782474"/>
            <a:ext cx="6036904" cy="861774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5000" dirty="0" smtClean="0">
                <a:hlinkClick r:id="rId3"/>
              </a:rPr>
              <a:t>Achilles vs Hector clip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909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1"/>
          <p:cNvSpPr>
            <a:spLocks noGrp="1"/>
          </p:cNvSpPr>
          <p:nvPr>
            <p:ph idx="1"/>
          </p:nvPr>
        </p:nvSpPr>
        <p:spPr>
          <a:xfrm>
            <a:off x="250825" y="476250"/>
            <a:ext cx="8353425" cy="5184775"/>
          </a:xfrm>
        </p:spPr>
        <p:txBody>
          <a:bodyPr/>
          <a:lstStyle/>
          <a:p>
            <a:pPr algn="ctr"/>
            <a:r>
              <a:rPr lang="en-US" sz="8000">
                <a:latin typeface="Arial" charset="0"/>
                <a:ea typeface="ヒラギノ角ゴ Pro W3" charset="0"/>
                <a:cs typeface="ヒラギノ角ゴ Pro W3" charset="0"/>
                <a:hlinkClick r:id="rId2"/>
              </a:rPr>
              <a:t>Horrible Histories: Achilles vs Hector</a:t>
            </a:r>
            <a:endParaRPr lang="en-US" sz="800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3851275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1467" y="2233092"/>
            <a:ext cx="4457246" cy="4624908"/>
          </a:xfrm>
          <a:solidFill>
            <a:srgbClr val="FFFF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b="1" dirty="0">
                <a:latin typeface="Arial" charset="0"/>
                <a:ea typeface="ヒラギノ角ゴ Pro W3" charset="0"/>
                <a:cs typeface="ヒラギノ角ゴ Pro W3" charset="0"/>
              </a:rPr>
              <a:t>Objectives:</a:t>
            </a:r>
          </a:p>
          <a:p>
            <a:pPr algn="ctr" eaLnBrk="1" hangingPunct="1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Learn the basics about the 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Iliad and Homer, the Greek writer. 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ctr" eaLnBrk="1" hangingPunct="1"/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ctr" eaLnBrk="1" hangingPunct="1"/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Read and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analyse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an extract of the famous Achilles </a:t>
            </a:r>
            <a:r>
              <a:rPr lang="en-US" dirty="0" err="1" smtClean="0">
                <a:latin typeface="Arial" charset="0"/>
                <a:ea typeface="ヒラギノ角ゴ Pro W3" charset="0"/>
                <a:cs typeface="ヒラギノ角ゴ Pro W3" charset="0"/>
              </a:rPr>
              <a:t>vs</a:t>
            </a:r>
            <a:r>
              <a:rPr lang="en-US" dirty="0" smtClean="0">
                <a:latin typeface="Arial" charset="0"/>
                <a:ea typeface="ヒラギノ角ゴ Pro W3" charset="0"/>
                <a:cs typeface="ヒラギノ角ゴ Pro W3" charset="0"/>
              </a:rPr>
              <a:t> Hector fight</a:t>
            </a: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7000" dirty="0" smtClean="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What was the Iliad</a:t>
            </a:r>
            <a:r>
              <a:rPr lang="en-US" sz="7000" dirty="0">
                <a:solidFill>
                  <a:srgbClr val="FFFF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069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359</Words>
  <Application>Microsoft Macintosh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Trojan War</vt:lpstr>
      <vt:lpstr>Achilles vs Hector</vt:lpstr>
      <vt:lpstr>Achilles vs Hector</vt:lpstr>
      <vt:lpstr>PowerPoint Presentation</vt:lpstr>
      <vt:lpstr>Talking points:</vt:lpstr>
      <vt:lpstr>What message was Homer trying to send?</vt:lpstr>
      <vt:lpstr>PowerPoint Presentation</vt:lpstr>
      <vt:lpstr>What was the Iliad?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Wright</dc:creator>
  <cp:lastModifiedBy>P Wright</cp:lastModifiedBy>
  <cp:revision>21</cp:revision>
  <dcterms:created xsi:type="dcterms:W3CDTF">2015-06-12T14:50:13Z</dcterms:created>
  <dcterms:modified xsi:type="dcterms:W3CDTF">2016-04-18T14:57:17Z</dcterms:modified>
</cp:coreProperties>
</file>