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68" r:id="rId1"/>
  </p:sldMasterIdLst>
  <p:sldIdLst>
    <p:sldId id="272" r:id="rId2"/>
    <p:sldId id="273" r:id="rId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68" d="100"/>
          <a:sy n="68" d="100"/>
        </p:scale>
        <p:origin x="816" y="2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ectangle 15"/>
          <p:cNvSpPr/>
          <p:nvPr/>
        </p:nvSpPr>
        <p:spPr>
          <a:xfrm>
            <a:off x="1" y="0"/>
            <a:ext cx="12192000" cy="6858000"/>
          </a:xfrm>
          <a:prstGeom prst="rect">
            <a:avLst/>
          </a:prstGeom>
          <a:blipFill dpi="0" rotWithShape="1">
            <a:blip r:embed="rId2">
              <a:alphaModFix amt="40000"/>
              <a:duotone>
                <a:schemeClr val="accent1">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2">
                    <a:lumMod val="7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rgbClr val="FFFFFF"/>
                </a:solidFill>
                <a:latin typeface="+mn-lt"/>
              </a:defRPr>
            </a:lvl1pPr>
          </a:lstStyle>
          <a:p>
            <a:fld id="{A76EB9D5-7E1A-4433-8B21-2237CC26FA2C}" type="datetimeFigureOut">
              <a:rPr lang="en-US" dirty="0"/>
              <a:t>1/4/2018</a:t>
            </a:fld>
            <a:endParaRPr lang="en-US" dirty="0"/>
          </a:p>
        </p:txBody>
      </p:sp>
      <p:sp>
        <p:nvSpPr>
          <p:cNvPr id="21" name="Footer Placeholder 20"/>
          <p:cNvSpPr>
            <a:spLocks noGrp="1"/>
          </p:cNvSpPr>
          <p:nvPr>
            <p:ph type="ftr" sz="quarter" idx="11"/>
          </p:nvPr>
        </p:nvSpPr>
        <p:spPr>
          <a:xfrm>
            <a:off x="1453896" y="5212080"/>
            <a:ext cx="5905500" cy="228600"/>
          </a:xfrm>
        </p:spPr>
        <p:txBody>
          <a:bodyPr/>
          <a:lstStyle>
            <a:lvl1pPr algn="l">
              <a:defRPr>
                <a:solidFill>
                  <a:schemeClr val="tx1">
                    <a:lumMod val="75000"/>
                    <a:lumOff val="25000"/>
                  </a:schemeClr>
                </a:solidFill>
              </a:defRPr>
            </a:lvl1pPr>
          </a:lstStyle>
          <a:p>
            <a:endParaRPr lang="en-US" dirty="0"/>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4FAB73BC-B049-4115-A692-8D63A059BFB8}" type="slidenum">
              <a:rPr lang="en-US" dirty="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598A19-B9D6-4696-A74D-9FEF900C8B6A}" type="datetimeFigureOut">
              <a:rPr lang="en-US" dirty="0"/>
              <a:t>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205100-39B0-4914-BBD6-34F267582565}" type="datetimeFigureOut">
              <a:rPr lang="en-US" dirty="0"/>
              <a:t>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9EF837-FEDB-44F2-8FB5-4F56FC548A33}" type="datetimeFigureOut">
              <a:rPr lang="en-US" dirty="0"/>
              <a:t>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6" name="Rectangle 15"/>
          <p:cNvSpPr/>
          <p:nvPr/>
        </p:nvSpPr>
        <p:spPr>
          <a:xfrm>
            <a:off x="11784" y="0"/>
            <a:ext cx="12192000" cy="6858000"/>
          </a:xfrm>
          <a:prstGeom prst="rect">
            <a:avLst/>
          </a:prstGeom>
          <a:blipFill dpi="0" rotWithShape="1">
            <a:blip r:embed="rId2">
              <a:alphaModFix amt="40000"/>
              <a:duotone>
                <a:schemeClr val="accent2">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accent2">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accent2">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accent2">
                  <a:lumMod val="50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tabLst>
                <a:tab pos="2633663" algn="l"/>
              </a:tabLst>
              <a:defRPr sz="1600">
                <a:solidFill>
                  <a:schemeClr val="tx2"/>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rgbClr val="FFFFFF"/>
                </a:solidFill>
                <a:latin typeface="+mn-lt"/>
                <a:ea typeface="+mn-ea"/>
                <a:cs typeface="+mn-cs"/>
              </a:defRPr>
            </a:lvl1pPr>
          </a:lstStyle>
          <a:p>
            <a:fld id="{4EC2AB55-62C0-407E-B706-C907B44B0BFC}" type="datetimeFigureOut">
              <a:rPr lang="en-US" dirty="0"/>
              <a:t>1/4/2018</a:t>
            </a:fld>
            <a:endParaRPr lang="en-US" dirty="0"/>
          </a:p>
        </p:txBody>
      </p:sp>
      <p:sp>
        <p:nvSpPr>
          <p:cNvPr id="5" name="Footer Placeholder 4"/>
          <p:cNvSpPr>
            <a:spLocks noGrp="1"/>
          </p:cNvSpPr>
          <p:nvPr>
            <p:ph type="ftr" sz="quarter" idx="11"/>
          </p:nvPr>
        </p:nvSpPr>
        <p:spPr>
          <a:xfrm>
            <a:off x="1453896" y="5212080"/>
            <a:ext cx="5907024" cy="228600"/>
          </a:xfrm>
        </p:spPr>
        <p:txBody>
          <a:bodyPr/>
          <a:lstStyle>
            <a:lvl1pPr algn="l">
              <a:defRPr/>
            </a:lvl1pPr>
          </a:lstStyle>
          <a:p>
            <a:endParaRPr lang="en-US" dirty="0"/>
          </a:p>
        </p:txBody>
      </p:sp>
      <p:sp>
        <p:nvSpPr>
          <p:cNvPr id="6" name="Slide Number Placeholder 5"/>
          <p:cNvSpPr>
            <a:spLocks noGrp="1"/>
          </p:cNvSpPr>
          <p:nvPr>
            <p:ph type="sldNum" sz="quarter" idx="12"/>
          </p:nvPr>
        </p:nvSpPr>
        <p:spPr>
          <a:xfrm>
            <a:off x="8604504" y="5212080"/>
            <a:ext cx="2112264" cy="228600"/>
          </a:xfrm>
        </p:spPr>
        <p:txBody>
          <a:bodyPr/>
          <a:lstStyle/>
          <a:p>
            <a:fld id="{4FAB73BC-B049-4115-A692-8D63A059BFB8}" type="slidenum">
              <a:rPr lang="en-US" dirty="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FBB33F-FEF5-4E73-A5F9-307689FE77C6}" type="datetimeFigureOut">
              <a:rPr lang="en-US" dirty="0"/>
              <a:t>1/4/2018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800" b="0">
                <a:solidFill>
                  <a:schemeClr val="tx2"/>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800" b="0">
                <a:solidFill>
                  <a:schemeClr val="tx2"/>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64B5FA4-F0B8-4D71-BC92-932E3A1502F8}" type="datetimeFigureOut">
              <a:rPr lang="en-US" dirty="0"/>
              <a:t>1/4/2018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FD89F80-C2CE-4D6A-80E4-D3515AD92BC6}" type="datetimeFigureOut">
              <a:rPr lang="en-US" dirty="0"/>
              <a:t>1/4/2018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E4220E-EF40-477E-B84C-637FC7CE78DB}" type="datetimeFigureOut">
              <a:rPr lang="en-US" dirty="0"/>
              <a:t>1/4/2018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ectangle 14"/>
          <p:cNvSpPr/>
          <p:nvPr/>
        </p:nvSpPr>
        <p:spPr>
          <a:xfrm>
            <a:off x="9020386" y="237744"/>
            <a:ext cx="2926080"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77724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FD0B8D63-E026-4E54-B301-C824E1BD14F3}" type="datetimeFigureOut">
              <a:rPr lang="en-US" dirty="0"/>
              <a:t>1/4/2018</a:t>
            </a:fld>
            <a:endParaRPr lang="en-US" dirty="0"/>
          </a:p>
        </p:txBody>
      </p:sp>
      <p:sp>
        <p:nvSpPr>
          <p:cNvPr id="9" name="Footer Placeholder 8"/>
          <p:cNvSpPr>
            <a:spLocks noGrp="1"/>
          </p:cNvSpPr>
          <p:nvPr>
            <p:ph type="ftr" sz="quarter" idx="11"/>
          </p:nvPr>
        </p:nvSpPr>
        <p:spPr/>
        <p:txBody>
          <a:bodyPr/>
          <a:lstStyle>
            <a:lvl1pPr algn="r">
              <a:defRPr/>
            </a:lvl1pPr>
          </a:lstStyle>
          <a:p>
            <a:endParaRPr lang="en-US" dirty="0"/>
          </a:p>
        </p:txBody>
      </p:sp>
      <p:sp>
        <p:nvSpPr>
          <p:cNvPr id="11" name="Slide Number Placeholder 10"/>
          <p:cNvSpPr>
            <a:spLocks noGrp="1"/>
          </p:cNvSpPr>
          <p:nvPr>
            <p:ph type="sldNum" sz="quarter" idx="12"/>
          </p:nvPr>
        </p:nvSpPr>
        <p:spPr>
          <a:xfrm>
            <a:off x="10396728" y="6227064"/>
            <a:ext cx="1463040" cy="256032"/>
          </a:xfrm>
        </p:spPr>
        <p:txBody>
          <a:bodyPr/>
          <a:lstStyle/>
          <a:p>
            <a:fld id="{4FAB73BC-B049-4115-A692-8D63A059BFB8}" type="slidenum">
              <a:rPr lang="en-US" dirty="0"/>
              <a:pPr/>
              <a:t>‹#›</a:t>
            </a:fld>
            <a:endParaRPr lang="en-US" dirty="0"/>
          </a:p>
        </p:txBody>
      </p:sp>
      <p:sp>
        <p:nvSpPr>
          <p:cNvPr id="12" name="Rectangle 11"/>
          <p:cNvSpPr/>
          <p:nvPr/>
        </p:nvSpPr>
        <p:spPr>
          <a:xfrm>
            <a:off x="9157546" y="374904"/>
            <a:ext cx="2651760"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chemeClr val="tx1"/>
                </a:solidFill>
                <a:latin typeface="+mj-lt"/>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6">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9050" dist="6350" dir="2700000" algn="tl" rotWithShape="0">
                    <a:prstClr val="black">
                      <a:alpha val="40000"/>
                    </a:prstClr>
                  </a:outerShdw>
                </a:effectLst>
              </a:defRPr>
            </a:lvl1pPr>
          </a:lstStyle>
          <a:p>
            <a:fld id="{6C423185-9573-406A-8068-0AB4F2335019}" type="datetimeFigureOut">
              <a:rPr lang="en-US" dirty="0"/>
              <a:t>1/4/2018</a:t>
            </a:fld>
            <a:endParaRPr lang="en-US" dirty="0"/>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a:xfrm>
            <a:off x="10396728" y="6227064"/>
            <a:ext cx="1463040" cy="256032"/>
          </a:xfrm>
        </p:spPr>
        <p:txBody>
          <a:bodyPr/>
          <a:lstStyle/>
          <a:p>
            <a:fld id="{4FAB73BC-B049-4115-A692-8D63A059BFB8}" type="slidenum">
              <a:rPr lang="en-US" dirty="0"/>
              <a:pPr/>
              <a:t>‹#›</a:t>
            </a:fld>
            <a:endParaRPr lang="en-US" dirty="0"/>
          </a:p>
        </p:txBody>
      </p:sp>
      <p:sp>
        <p:nvSpPr>
          <p:cNvPr id="10" name="Rectangle 9"/>
          <p:cNvSpPr/>
          <p:nvPr/>
        </p:nvSpPr>
        <p:spPr>
          <a:xfrm>
            <a:off x="9157546" y="374904"/>
            <a:ext cx="2651760"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9000" b="-19000"/>
          </a:stretch>
        </a:blip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89464" y="6214535"/>
            <a:ext cx="2743200" cy="256032"/>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6C5516DA-9D86-4E1E-A623-C11F9F74EB59}" type="datetimeFigureOut">
              <a:rPr lang="en-US" dirty="0"/>
              <a:t>1/4/2018</a:t>
            </a:fld>
            <a:endParaRPr lang="en-US" dirty="0"/>
          </a:p>
        </p:txBody>
      </p:sp>
      <p:sp>
        <p:nvSpPr>
          <p:cNvPr id="5" name="Footer Placeholder 4"/>
          <p:cNvSpPr>
            <a:spLocks noGrp="1"/>
          </p:cNvSpPr>
          <p:nvPr>
            <p:ph type="ftr" sz="quarter" idx="3"/>
          </p:nvPr>
        </p:nvSpPr>
        <p:spPr>
          <a:xfrm>
            <a:off x="3489960" y="6214535"/>
            <a:ext cx="5212080" cy="256032"/>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348535" y="6214535"/>
            <a:ext cx="1463040" cy="256032"/>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4FAB73BC-B049-4115-A692-8D63A059BFB8}" type="slidenum">
              <a:rPr lang="en-US" dirty="0"/>
              <a:pPr/>
              <a:t>‹#›</a:t>
            </a:fld>
            <a:endParaRPr lang="en-US" dirty="0"/>
          </a:p>
        </p:txBody>
      </p:sp>
      <p:sp>
        <p:nvSpPr>
          <p:cNvPr id="8" name="Rectangle 7"/>
          <p:cNvSpPr/>
          <p:nvPr/>
        </p:nvSpPr>
        <p:spPr>
          <a:xfrm>
            <a:off x="371856" y="374904"/>
            <a:ext cx="11448288" cy="6108192"/>
          </a:xfrm>
          <a:prstGeom prst="rect">
            <a:avLst/>
          </a:prstGeom>
          <a:noFill/>
          <a:ln w="6350" cap="sq" cmpd="sng" algn="ctr">
            <a:solidFill>
              <a:schemeClr val="tx1">
                <a:lumMod val="75000"/>
                <a:lumOff val="25000"/>
              </a:schemeClr>
            </a:solidFill>
            <a:prstDash val="solid"/>
            <a:miter lim="800000"/>
          </a:ln>
          <a:effectLst/>
        </p:spPr>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sldNum="0" hdr="0" ftr="0" dt="0"/>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ln>
            <a:solidFill>
              <a:srgbClr val="FF0066"/>
            </a:solidFill>
          </a:ln>
        </p:spPr>
        <p:txBody>
          <a:bodyPr/>
          <a:lstStyle/>
          <a:p>
            <a:endParaRPr lang="en-GB" dirty="0"/>
          </a:p>
        </p:txBody>
      </p:sp>
      <p:sp>
        <p:nvSpPr>
          <p:cNvPr id="4" name="Rectangle: Rounded Corners 3">
            <a:extLst>
              <a:ext uri="{FF2B5EF4-FFF2-40B4-BE49-F238E27FC236}">
                <a16:creationId xmlns:a16="http://schemas.microsoft.com/office/drawing/2014/main" id="{8CB16834-56B9-46CD-8337-5F8351F96D9F}"/>
              </a:ext>
            </a:extLst>
          </p:cNvPr>
          <p:cNvSpPr/>
          <p:nvPr/>
        </p:nvSpPr>
        <p:spPr>
          <a:xfrm>
            <a:off x="8679766" y="246183"/>
            <a:ext cx="3078597" cy="844061"/>
          </a:xfrm>
          <a:prstGeom prst="roundRect">
            <a:avLst/>
          </a:prstGeom>
          <a:solidFill>
            <a:schemeClr val="bg1"/>
          </a:solidFill>
          <a:ln w="5715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prstClr val="black"/>
                </a:solidFill>
                <a:effectLst/>
                <a:uLnTx/>
                <a:uFillTx/>
                <a:latin typeface="Garamond" panose="02020404030301010803"/>
                <a:ea typeface="+mn-ea"/>
                <a:cs typeface="+mn-cs"/>
              </a:rPr>
              <a:t>Date</a:t>
            </a:r>
          </a:p>
        </p:txBody>
      </p:sp>
      <p:sp>
        <p:nvSpPr>
          <p:cNvPr id="5" name="Rectangle: Rounded Corners 4">
            <a:extLst>
              <a:ext uri="{FF2B5EF4-FFF2-40B4-BE49-F238E27FC236}">
                <a16:creationId xmlns:a16="http://schemas.microsoft.com/office/drawing/2014/main" id="{81347227-2997-4889-AD79-C1C24FB8E47F}"/>
              </a:ext>
            </a:extLst>
          </p:cNvPr>
          <p:cNvSpPr/>
          <p:nvPr/>
        </p:nvSpPr>
        <p:spPr>
          <a:xfrm>
            <a:off x="7140467" y="1711569"/>
            <a:ext cx="4481262" cy="1497939"/>
          </a:xfrm>
          <a:prstGeom prst="roundRect">
            <a:avLst/>
          </a:prstGeom>
          <a:solidFill>
            <a:schemeClr val="bg1"/>
          </a:soli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prstClr val="black"/>
                </a:solidFill>
                <a:effectLst/>
                <a:uLnTx/>
                <a:uFillTx/>
                <a:latin typeface="Garamond" panose="02020404030301010803"/>
                <a:ea typeface="+mn-ea"/>
                <a:cs typeface="+mn-cs"/>
              </a:rPr>
              <a:t>Assessment</a:t>
            </a:r>
          </a:p>
        </p:txBody>
      </p:sp>
    </p:spTree>
    <p:extLst>
      <p:ext uri="{BB962C8B-B14F-4D97-AF65-F5344CB8AC3E}">
        <p14:creationId xmlns:p14="http://schemas.microsoft.com/office/powerpoint/2010/main" val="3204449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D61B9-F089-4DCA-8D06-55B15FDC0160}"/>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4CAC32CB-5DA4-4624-BAD4-2BF1F515EAAB}"/>
              </a:ext>
            </a:extLst>
          </p:cNvPr>
          <p:cNvSpPr>
            <a:spLocks noGrp="1"/>
          </p:cNvSpPr>
          <p:nvPr>
            <p:ph idx="1"/>
          </p:nvPr>
        </p:nvSpPr>
        <p:spPr/>
        <p:txBody>
          <a:bodyPr/>
          <a:lstStyle/>
          <a:p>
            <a:endParaRPr lang="en-GB"/>
          </a:p>
        </p:txBody>
      </p:sp>
      <p:sp>
        <p:nvSpPr>
          <p:cNvPr id="4" name="Rectangle 3">
            <a:extLst>
              <a:ext uri="{FF2B5EF4-FFF2-40B4-BE49-F238E27FC236}">
                <a16:creationId xmlns:a16="http://schemas.microsoft.com/office/drawing/2014/main" id="{BBC22BC6-93B7-4AC4-B207-FCB89AA8E500}"/>
              </a:ext>
            </a:extLst>
          </p:cNvPr>
          <p:cNvSpPr/>
          <p:nvPr/>
        </p:nvSpPr>
        <p:spPr>
          <a:xfrm>
            <a:off x="281354" y="168812"/>
            <a:ext cx="11605846" cy="638673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2800" dirty="0"/>
              <a:t>Using Episode 5, students must explore how the character of Odysseus is presented within the extract. They may even explode out and compare his character to other moments in the story so far, although they can either be given quotes or be expected not to quote for that section.</a:t>
            </a:r>
          </a:p>
          <a:p>
            <a:pPr algn="ctr"/>
            <a:endParaRPr lang="en-GB" sz="2800" dirty="0"/>
          </a:p>
          <a:p>
            <a:pPr algn="ctr"/>
            <a:r>
              <a:rPr lang="en-GB" sz="2800" dirty="0"/>
              <a:t>Question exemplar: How does the writer use language to present the character of Odysseus? How does this compare to how his character is portrayed at other moments.</a:t>
            </a:r>
          </a:p>
          <a:p>
            <a:pPr algn="ctr"/>
            <a:endParaRPr lang="en-GB" sz="2800" dirty="0"/>
          </a:p>
          <a:p>
            <a:pPr algn="ctr"/>
            <a:r>
              <a:rPr lang="en-GB" sz="2800" dirty="0"/>
              <a:t>Emphasis should be placed more on the student’s ability to identify character traits through the selection of quotes and implicit analysis, rather than their ability to identify many techniques used. Correct identification and explanation of technique should be rewarded and encouraged for high ability students.</a:t>
            </a:r>
          </a:p>
        </p:txBody>
      </p:sp>
    </p:spTree>
    <p:extLst>
      <p:ext uri="{BB962C8B-B14F-4D97-AF65-F5344CB8AC3E}">
        <p14:creationId xmlns:p14="http://schemas.microsoft.com/office/powerpoint/2010/main" val="382466326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736059"/>
      </a:dk2>
      <a:lt2>
        <a:srgbClr val="E7E0C7"/>
      </a:lt2>
      <a:accent1>
        <a:srgbClr val="92B0C8"/>
      </a:accent1>
      <a:accent2>
        <a:srgbClr val="E37C3D"/>
      </a:accent2>
      <a:accent3>
        <a:srgbClr val="A5AB81"/>
      </a:accent3>
      <a:accent4>
        <a:srgbClr val="E9B635"/>
      </a:accent4>
      <a:accent5>
        <a:srgbClr val="7BA79D"/>
      </a:accent5>
      <a:accent6>
        <a:srgbClr val="968C8C"/>
      </a:accent6>
      <a:hlink>
        <a:srgbClr val="F7A115"/>
      </a:hlink>
      <a:folHlink>
        <a:srgbClr val="969696"/>
      </a:folHlink>
    </a:clrScheme>
    <a:fontScheme name="Savon">
      <a:majorFont>
        <a:latin typeface="Garamond"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aramond"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3F20CFC1-E34F-405B-AA49-5BE0E194F1B3}"/>
    </a:ext>
  </a:extLst>
</a:theme>
</file>

<file path=docProps/app.xml><?xml version="1.0" encoding="utf-8"?>
<Properties xmlns="http://schemas.openxmlformats.org/officeDocument/2006/extended-properties" xmlns:vt="http://schemas.openxmlformats.org/officeDocument/2006/docPropsVTypes">
  <Template>TM03457510[[fn=Savon]]</Template>
  <TotalTime>811</TotalTime>
  <Words>133</Words>
  <Application>Microsoft Office PowerPoint</Application>
  <PresentationFormat>Widescreen</PresentationFormat>
  <Paragraphs>7</Paragraphs>
  <Slides>2</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2</vt:i4>
      </vt:variant>
    </vt:vector>
  </HeadingPairs>
  <TitlesOfParts>
    <vt:vector size="4" baseType="lpstr">
      <vt:lpstr>Garamond</vt:lpstr>
      <vt:lpstr>Savon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Gothic Fiction An Introduction</dc:title>
  <dc:creator>Emma Clee</dc:creator>
  <cp:lastModifiedBy>Felicity</cp:lastModifiedBy>
  <cp:revision>66</cp:revision>
  <dcterms:created xsi:type="dcterms:W3CDTF">2017-01-07T13:32:22Z</dcterms:created>
  <dcterms:modified xsi:type="dcterms:W3CDTF">2018-01-04T23:20:56Z</dcterms:modified>
</cp:coreProperties>
</file>