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 id="2147483780" r:id="rId2"/>
  </p:sldMasterIdLst>
  <p:sldIdLst>
    <p:sldId id="269" r:id="rId3"/>
    <p:sldId id="266" r:id="rId4"/>
    <p:sldId id="267" r:id="rId5"/>
    <p:sldId id="260" r:id="rId6"/>
    <p:sldId id="261" r:id="rId7"/>
    <p:sldId id="262" r:id="rId8"/>
    <p:sldId id="263" r:id="rId9"/>
    <p:sldId id="264" r:id="rId10"/>
    <p:sldId id="265"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FF"/>
    <a:srgbClr val="FFD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snapToGrid="0">
      <p:cViewPr varScale="1">
        <p:scale>
          <a:sx n="68" d="100"/>
          <a:sy n="68"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1/21/2018</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1/21/2018</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3696945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7694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1/21/2018</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7000439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68322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48901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77622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57030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1/21/2018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538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1/21/2018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9950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9352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0920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1/21/2018</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1/21/2018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1/21/2018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2000"/>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1/21/2018</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2000"/>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1/21/2018</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29752895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CB16834-56B9-46CD-8337-5F8351F96D9F}"/>
              </a:ext>
            </a:extLst>
          </p:cNvPr>
          <p:cNvSpPr/>
          <p:nvPr/>
        </p:nvSpPr>
        <p:spPr>
          <a:xfrm>
            <a:off x="8679766" y="246183"/>
            <a:ext cx="3078597" cy="844061"/>
          </a:xfrm>
          <a:prstGeom prst="roundRect">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Garamond" panose="02020404030301010803"/>
                <a:ea typeface="+mn-ea"/>
                <a:cs typeface="+mn-cs"/>
              </a:rPr>
              <a:t>Date</a:t>
            </a:r>
          </a:p>
        </p:txBody>
      </p:sp>
      <p:sp>
        <p:nvSpPr>
          <p:cNvPr id="5" name="Rectangle: Rounded Corners 4">
            <a:extLst>
              <a:ext uri="{FF2B5EF4-FFF2-40B4-BE49-F238E27FC236}">
                <a16:creationId xmlns:a16="http://schemas.microsoft.com/office/drawing/2014/main" id="{81347227-2997-4889-AD79-C1C24FB8E47F}"/>
              </a:ext>
            </a:extLst>
          </p:cNvPr>
          <p:cNvSpPr/>
          <p:nvPr/>
        </p:nvSpPr>
        <p:spPr>
          <a:xfrm>
            <a:off x="7140467" y="1711569"/>
            <a:ext cx="4481262" cy="1497939"/>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Garamond" panose="02020404030301010803"/>
                <a:ea typeface="+mn-ea"/>
                <a:cs typeface="+mn-cs"/>
              </a:rPr>
              <a:t>Creative Writing</a:t>
            </a:r>
          </a:p>
        </p:txBody>
      </p:sp>
    </p:spTree>
    <p:extLst>
      <p:ext uri="{BB962C8B-B14F-4D97-AF65-F5344CB8AC3E}">
        <p14:creationId xmlns:p14="http://schemas.microsoft.com/office/powerpoint/2010/main" val="421520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41960"/>
            <a:ext cx="10058400" cy="1313310"/>
          </a:xfrm>
        </p:spPr>
        <p:txBody>
          <a:bodyPr/>
          <a:lstStyle/>
          <a:p>
            <a:pPr algn="ctr"/>
            <a:r>
              <a:rPr lang="en-GB" b="1" u="sng" dirty="0">
                <a:latin typeface="Arial Narrow" panose="020B0606020202030204" pitchFamily="34" charset="0"/>
              </a:rPr>
              <a:t>And Finally…</a:t>
            </a:r>
          </a:p>
        </p:txBody>
      </p:sp>
      <p:sp>
        <p:nvSpPr>
          <p:cNvPr id="3" name="Content Placeholder 2"/>
          <p:cNvSpPr>
            <a:spLocks noGrp="1"/>
          </p:cNvSpPr>
          <p:nvPr>
            <p:ph idx="1"/>
          </p:nvPr>
        </p:nvSpPr>
        <p:spPr/>
        <p:txBody>
          <a:bodyPr/>
          <a:lstStyle/>
          <a:p>
            <a:endParaRPr lang="en-GB" dirty="0"/>
          </a:p>
        </p:txBody>
      </p:sp>
      <p:sp>
        <p:nvSpPr>
          <p:cNvPr id="5" name="Rectangle 4"/>
          <p:cNvSpPr/>
          <p:nvPr/>
        </p:nvSpPr>
        <p:spPr>
          <a:xfrm>
            <a:off x="1066800" y="1907592"/>
            <a:ext cx="10058400" cy="240792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Arial Narrow" panose="020B0606020202030204" pitchFamily="34" charset="0"/>
              </a:rPr>
              <a:t>Choosing a mood/atmosphere of your choice, write a narrative relaying a journey you have made. </a:t>
            </a:r>
          </a:p>
          <a:p>
            <a:pPr algn="ctr"/>
            <a:endParaRPr lang="en-GB" sz="3200" dirty="0">
              <a:solidFill>
                <a:schemeClr val="bg1"/>
              </a:solidFill>
              <a:latin typeface="Arial Narrow" panose="020B0606020202030204" pitchFamily="34" charset="0"/>
            </a:endParaRPr>
          </a:p>
          <a:p>
            <a:pPr algn="ctr"/>
            <a:r>
              <a:rPr lang="en-GB" sz="3200" dirty="0">
                <a:solidFill>
                  <a:schemeClr val="bg1"/>
                </a:solidFill>
                <a:latin typeface="Arial Narrow" panose="020B0606020202030204" pitchFamily="34" charset="0"/>
              </a:rPr>
              <a:t>Be sure to use language &amp; structural devices to convey your chosen mood/atmosphere</a:t>
            </a:r>
          </a:p>
        </p:txBody>
      </p:sp>
      <p:sp>
        <p:nvSpPr>
          <p:cNvPr id="6" name="Rectangle 5"/>
          <p:cNvSpPr/>
          <p:nvPr/>
        </p:nvSpPr>
        <p:spPr>
          <a:xfrm>
            <a:off x="1699260" y="4950408"/>
            <a:ext cx="8793480" cy="1402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Narrow" panose="020B0606020202030204" pitchFamily="34" charset="0"/>
              </a:rPr>
              <a:t>What journey will you write about?</a:t>
            </a:r>
          </a:p>
          <a:p>
            <a:pPr algn="ct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What will your chosen mood/atmosphere be?</a:t>
            </a:r>
          </a:p>
        </p:txBody>
      </p:sp>
    </p:spTree>
    <p:extLst>
      <p:ext uri="{BB962C8B-B14F-4D97-AF65-F5344CB8AC3E}">
        <p14:creationId xmlns:p14="http://schemas.microsoft.com/office/powerpoint/2010/main" val="120828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789966"/>
          </a:xfrm>
          <a:solidFill>
            <a:schemeClr val="bg1"/>
          </a:solidFill>
          <a:ln w="76200">
            <a:solidFill>
              <a:srgbClr val="7030A0"/>
            </a:solidFill>
          </a:ln>
        </p:spPr>
        <p:txBody>
          <a:bodyPr/>
          <a:lstStyle/>
          <a:p>
            <a:pPr algn="ctr"/>
            <a:r>
              <a:rPr lang="en-GB" b="1" u="sng" dirty="0">
                <a:latin typeface="Arial Narrow" panose="020B0606020202030204" pitchFamily="34" charset="0"/>
              </a:rPr>
              <a:t>What is wrong with this picture?</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458685" y="2581365"/>
            <a:ext cx="9274629" cy="2661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sz="3200" dirty="0">
                <a:solidFill>
                  <a:schemeClr val="tx1"/>
                </a:solidFill>
                <a:latin typeface="Arial Narrow" panose="020B0606020202030204" pitchFamily="34" charset="0"/>
              </a:rPr>
              <a:t>It is 3pm on a Saturday afternoon and the shopping centre is really busy. There are lots of people around. The place is heaving. Some people are carrying bags. Others are standing around chatting or laughing. Most people seem happy but some people seem fed up.</a:t>
            </a:r>
          </a:p>
        </p:txBody>
      </p:sp>
      <p:sp>
        <p:nvSpPr>
          <p:cNvPr id="6" name="Rectangle 5"/>
          <p:cNvSpPr/>
          <p:nvPr/>
        </p:nvSpPr>
        <p:spPr>
          <a:xfrm>
            <a:off x="3396341" y="1606007"/>
            <a:ext cx="5399315" cy="72571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Narrow" panose="020B0606020202030204" pitchFamily="34" charset="0"/>
              </a:rPr>
              <a:t>Examine the following extract:</a:t>
            </a:r>
          </a:p>
        </p:txBody>
      </p:sp>
      <p:sp>
        <p:nvSpPr>
          <p:cNvPr id="7" name="Rectangle 6"/>
          <p:cNvSpPr/>
          <p:nvPr/>
        </p:nvSpPr>
        <p:spPr>
          <a:xfrm>
            <a:off x="2061027" y="5384798"/>
            <a:ext cx="8360229" cy="899886"/>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Narrow" panose="020B0606020202030204" pitchFamily="34" charset="0"/>
              </a:rPr>
              <a:t>How successful is this piece of descriptive writing?</a:t>
            </a:r>
          </a:p>
        </p:txBody>
      </p:sp>
    </p:spTree>
    <p:extLst>
      <p:ext uri="{BB962C8B-B14F-4D97-AF65-F5344CB8AC3E}">
        <p14:creationId xmlns:p14="http://schemas.microsoft.com/office/powerpoint/2010/main" val="367708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785257" y="642594"/>
            <a:ext cx="8868229" cy="2351316"/>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Narrow" panose="020B0606020202030204" pitchFamily="34" charset="0"/>
              </a:rPr>
              <a:t>This is dull, uninspiring and lacks in depth description – it will not engage an audience and certainly will not create any kind of image in their mind</a:t>
            </a:r>
          </a:p>
        </p:txBody>
      </p:sp>
      <p:sp>
        <p:nvSpPr>
          <p:cNvPr id="5" name="Rectangle 4"/>
          <p:cNvSpPr/>
          <p:nvPr/>
        </p:nvSpPr>
        <p:spPr>
          <a:xfrm>
            <a:off x="1785257" y="3479464"/>
            <a:ext cx="8868229" cy="255557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Arial Narrow" panose="020B0606020202030204" pitchFamily="34" charset="0"/>
              </a:rPr>
              <a:t>Re-write this piece to make it a little more interesting &amp; engaging</a:t>
            </a:r>
          </a:p>
          <a:p>
            <a:pPr algn="ctr"/>
            <a:endParaRPr lang="en-GB" sz="3200" dirty="0">
              <a:solidFill>
                <a:schemeClr val="bg1"/>
              </a:solidFill>
              <a:latin typeface="Arial Narrow" panose="020B0606020202030204" pitchFamily="34" charset="0"/>
            </a:endParaRPr>
          </a:p>
          <a:p>
            <a:pPr algn="ctr"/>
            <a:r>
              <a:rPr lang="en-GB" sz="3200" dirty="0">
                <a:solidFill>
                  <a:schemeClr val="bg1"/>
                </a:solidFill>
                <a:latin typeface="Arial Narrow" panose="020B0606020202030204" pitchFamily="34" charset="0"/>
              </a:rPr>
              <a:t>Consider what linguistic devices you could include to bring this piece to life</a:t>
            </a:r>
          </a:p>
        </p:txBody>
      </p:sp>
      <p:sp>
        <p:nvSpPr>
          <p:cNvPr id="6" name="Rectangle 5">
            <a:extLst>
              <a:ext uri="{FF2B5EF4-FFF2-40B4-BE49-F238E27FC236}">
                <a16:creationId xmlns:a16="http://schemas.microsoft.com/office/drawing/2014/main" id="{041DC3AF-DF62-4AE1-8F6E-3AA3A5F1BA2B}"/>
              </a:ext>
            </a:extLst>
          </p:cNvPr>
          <p:cNvSpPr/>
          <p:nvPr/>
        </p:nvSpPr>
        <p:spPr>
          <a:xfrm>
            <a:off x="1538514" y="487654"/>
            <a:ext cx="9274629" cy="26611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sz="3200" dirty="0">
                <a:solidFill>
                  <a:schemeClr val="tx1"/>
                </a:solidFill>
                <a:latin typeface="Arial Narrow" panose="020B0606020202030204" pitchFamily="34" charset="0"/>
              </a:rPr>
              <a:t>It is 3pm on a Saturday afternoon and the shopping centre is really busy. There are lots of people around. The place is heaving. Some people are carrying bags. Others are standing around chatting or laughing. Most people seem happy but some people seem fed up.</a:t>
            </a:r>
          </a:p>
        </p:txBody>
      </p:sp>
    </p:spTree>
    <p:extLst>
      <p:ext uri="{BB962C8B-B14F-4D97-AF65-F5344CB8AC3E}">
        <p14:creationId xmlns:p14="http://schemas.microsoft.com/office/powerpoint/2010/main" val="42598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67285" y="0"/>
            <a:ext cx="11591779" cy="6724357"/>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u="sng" dirty="0">
                <a:solidFill>
                  <a:schemeClr val="tx1"/>
                </a:solidFill>
                <a:latin typeface="Arial Narrow" panose="020B0606020202030204" pitchFamily="34" charset="0"/>
              </a:rPr>
              <a:t>Success Criteria</a:t>
            </a:r>
          </a:p>
          <a:p>
            <a:pPr algn="ctr"/>
            <a:endParaRPr lang="en-GB" sz="28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creating an imaginative &amp; engaging piece of work – </a:t>
            </a:r>
            <a:r>
              <a:rPr lang="en-GB" sz="3200" dirty="0">
                <a:solidFill>
                  <a:srgbClr val="FF0000"/>
                </a:solidFill>
                <a:latin typeface="Arial Narrow" panose="020B0606020202030204" pitchFamily="34" charset="0"/>
              </a:rPr>
              <a:t>exciting response that makes the reader want to continue reading</a:t>
            </a: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creating a response that is appropriate to task &amp; purpose – </a:t>
            </a:r>
            <a:r>
              <a:rPr lang="en-GB" sz="3200" dirty="0">
                <a:solidFill>
                  <a:srgbClr val="FF0000"/>
                </a:solidFill>
                <a:latin typeface="Arial Narrow" panose="020B0606020202030204" pitchFamily="34" charset="0"/>
              </a:rPr>
              <a:t>have you included the features of a specific style of writing (newspaper, story etc)</a:t>
            </a: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using varied &amp; sophisticated vocabulary – </a:t>
            </a:r>
            <a:r>
              <a:rPr lang="en-GB" sz="3200" dirty="0">
                <a:solidFill>
                  <a:srgbClr val="FF0000"/>
                </a:solidFill>
                <a:latin typeface="Arial Narrow" panose="020B0606020202030204" pitchFamily="34" charset="0"/>
              </a:rPr>
              <a:t>avoid using the same word again &amp; again</a:t>
            </a: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using a range of structural devices for effect – </a:t>
            </a:r>
            <a:r>
              <a:rPr lang="en-GB" sz="3200" dirty="0">
                <a:solidFill>
                  <a:srgbClr val="FF0000"/>
                </a:solidFill>
                <a:latin typeface="Arial Narrow" panose="020B0606020202030204" pitchFamily="34" charset="0"/>
              </a:rPr>
              <a:t>different sentence structures, devices such as foreshadowing or with-holding information if appropriate</a:t>
            </a: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using a variety of punctuation for effect – </a:t>
            </a:r>
            <a:r>
              <a:rPr lang="en-GB" sz="3200" dirty="0">
                <a:solidFill>
                  <a:srgbClr val="FF0000"/>
                </a:solidFill>
                <a:latin typeface="Arial Narrow" panose="020B0606020202030204" pitchFamily="34" charset="0"/>
              </a:rPr>
              <a:t>not just commas &amp; full stops; include things such as speech marks &amp; ellipsis</a:t>
            </a: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ensuring spelling is correct – </a:t>
            </a:r>
            <a:r>
              <a:rPr lang="en-GB" sz="3200" dirty="0">
                <a:solidFill>
                  <a:srgbClr val="FF0000"/>
                </a:solidFill>
                <a:latin typeface="Arial Narrow" panose="020B0606020202030204" pitchFamily="34" charset="0"/>
              </a:rPr>
              <a:t>make sure you proof read for errors</a:t>
            </a:r>
            <a:endParaRPr lang="en-GB" sz="32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02902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569720" y="642594"/>
            <a:ext cx="8915400" cy="1371600"/>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Narrow" panose="020B0606020202030204" pitchFamily="34" charset="0"/>
              </a:rPr>
              <a:t>Examine the following creative writing question:</a:t>
            </a:r>
          </a:p>
        </p:txBody>
      </p:sp>
      <p:sp>
        <p:nvSpPr>
          <p:cNvPr id="5" name="Rectangle 4"/>
          <p:cNvSpPr/>
          <p:nvPr/>
        </p:nvSpPr>
        <p:spPr>
          <a:xfrm>
            <a:off x="1066800" y="2331720"/>
            <a:ext cx="10058400" cy="2407920"/>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Narrow" panose="020B0606020202030204" pitchFamily="34" charset="0"/>
              </a:rPr>
              <a:t>Choosing a mood/atmosphere of your choice, write a narrative relaying a journey you have made. </a:t>
            </a:r>
          </a:p>
          <a:p>
            <a:pPr algn="ct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Be sure to use language &amp; structural devices to convey your chosen mood/atmosphere</a:t>
            </a:r>
          </a:p>
        </p:txBody>
      </p:sp>
      <p:sp>
        <p:nvSpPr>
          <p:cNvPr id="6" name="Rectangle 5"/>
          <p:cNvSpPr/>
          <p:nvPr/>
        </p:nvSpPr>
        <p:spPr>
          <a:xfrm>
            <a:off x="1569720" y="4968240"/>
            <a:ext cx="8915400"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Narrow" panose="020B0606020202030204" pitchFamily="34" charset="0"/>
              </a:rPr>
              <a:t>Consider the work we have previously done, what different moods &amp; atmospheres could we use?</a:t>
            </a:r>
          </a:p>
        </p:txBody>
      </p:sp>
    </p:spTree>
    <p:extLst>
      <p:ext uri="{BB962C8B-B14F-4D97-AF65-F5344CB8AC3E}">
        <p14:creationId xmlns:p14="http://schemas.microsoft.com/office/powerpoint/2010/main" val="383860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956603" y="520505"/>
            <a:ext cx="10311619" cy="444773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Arial Narrow" panose="020B0606020202030204" pitchFamily="34" charset="0"/>
              </a:rPr>
              <a:t>There are many different moods &amp; atmospheres that we can recreate; however, for a journey, we may focus on</a:t>
            </a:r>
            <a:r>
              <a:rPr lang="en-GB" sz="3200" dirty="0">
                <a:solidFill>
                  <a:schemeClr val="tx1"/>
                </a:solidFill>
                <a:latin typeface="Arial Narrow" panose="020B0606020202030204" pitchFamily="34" charset="0"/>
              </a:rPr>
              <a:t>:</a:t>
            </a:r>
          </a:p>
          <a:p>
            <a:pPr algn="ct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excited</a:t>
            </a:r>
          </a:p>
          <a:p>
            <a:pPr algn="ctr"/>
            <a:r>
              <a:rPr lang="en-GB" sz="3200" dirty="0">
                <a:solidFill>
                  <a:schemeClr val="tx1"/>
                </a:solidFill>
                <a:latin typeface="Arial Narrow" panose="020B0606020202030204" pitchFamily="34" charset="0"/>
              </a:rPr>
              <a:t>melancholy</a:t>
            </a:r>
          </a:p>
          <a:p>
            <a:pPr algn="ctr"/>
            <a:r>
              <a:rPr lang="en-GB" sz="3200" dirty="0">
                <a:solidFill>
                  <a:schemeClr val="tx1"/>
                </a:solidFill>
                <a:latin typeface="Arial Narrow" panose="020B0606020202030204" pitchFamily="34" charset="0"/>
              </a:rPr>
              <a:t>sombre</a:t>
            </a:r>
          </a:p>
          <a:p>
            <a:pPr algn="ctr"/>
            <a:r>
              <a:rPr lang="en-GB" sz="3200" dirty="0">
                <a:solidFill>
                  <a:schemeClr val="tx1"/>
                </a:solidFill>
                <a:latin typeface="Arial Narrow" panose="020B0606020202030204" pitchFamily="34" charset="0"/>
              </a:rPr>
              <a:t>anxious</a:t>
            </a:r>
          </a:p>
          <a:p>
            <a:pPr algn="ctr"/>
            <a:r>
              <a:rPr lang="en-GB" sz="3200" dirty="0">
                <a:solidFill>
                  <a:schemeClr val="tx1"/>
                </a:solidFill>
                <a:latin typeface="Arial Narrow" panose="020B0606020202030204" pitchFamily="34" charset="0"/>
              </a:rPr>
              <a:t>cheery/joyful</a:t>
            </a:r>
          </a:p>
          <a:p>
            <a:pPr algn="ctr"/>
            <a:r>
              <a:rPr lang="en-GB" sz="3200" dirty="0">
                <a:solidFill>
                  <a:schemeClr val="tx1"/>
                </a:solidFill>
                <a:latin typeface="Arial Narrow" panose="020B0606020202030204" pitchFamily="34" charset="0"/>
              </a:rPr>
              <a:t>nervous</a:t>
            </a:r>
          </a:p>
        </p:txBody>
      </p:sp>
      <p:sp>
        <p:nvSpPr>
          <p:cNvPr id="5" name="Rectangle 4"/>
          <p:cNvSpPr/>
          <p:nvPr/>
        </p:nvSpPr>
        <p:spPr>
          <a:xfrm>
            <a:off x="2301240" y="5227320"/>
            <a:ext cx="8052582" cy="1440766"/>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Narrow" panose="020B0606020202030204" pitchFamily="34" charset="0"/>
              </a:rPr>
              <a:t>What different devices can we use to convey our mood/atmosphere?</a:t>
            </a:r>
          </a:p>
        </p:txBody>
      </p:sp>
    </p:spTree>
    <p:extLst>
      <p:ext uri="{BB962C8B-B14F-4D97-AF65-F5344CB8AC3E}">
        <p14:creationId xmlns:p14="http://schemas.microsoft.com/office/powerpoint/2010/main" val="259718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508760" y="642594"/>
            <a:ext cx="9296400" cy="5392446"/>
          </a:xfrm>
          <a:prstGeom prst="rect">
            <a:avLst/>
          </a:prstGeom>
          <a:solidFill>
            <a:srgbClr val="FFEFFF"/>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Narrow" panose="020B0606020202030204" pitchFamily="34" charset="0"/>
              </a:rPr>
              <a:t>Devices we can use include:</a:t>
            </a:r>
          </a:p>
          <a:p>
            <a:pPr algn="ct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language devices such as similes, pathetic fallacy, powerful verbs</a:t>
            </a:r>
          </a:p>
          <a:p>
            <a:pPr algn="ctr"/>
            <a:r>
              <a:rPr lang="en-GB" sz="3200" dirty="0">
                <a:solidFill>
                  <a:schemeClr val="tx1"/>
                </a:solidFill>
                <a:latin typeface="Arial Narrow" panose="020B0606020202030204" pitchFamily="34" charset="0"/>
              </a:rPr>
              <a:t>varied sentence structures – short, dramatic sentences, long descriptive sentences</a:t>
            </a:r>
          </a:p>
          <a:p>
            <a:pPr algn="ctr"/>
            <a:r>
              <a:rPr lang="en-GB" sz="3200" dirty="0">
                <a:solidFill>
                  <a:schemeClr val="tx1"/>
                </a:solidFill>
                <a:latin typeface="Arial Narrow" panose="020B0606020202030204" pitchFamily="34" charset="0"/>
              </a:rPr>
              <a:t>devices such as with-holding information, delaying the action, time limits</a:t>
            </a:r>
          </a:p>
          <a:p>
            <a:pPr algn="ct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Within each of the ‘categories’ here, there are more devices than we have named so be sure to include them</a:t>
            </a:r>
          </a:p>
        </p:txBody>
      </p:sp>
    </p:spTree>
    <p:extLst>
      <p:ext uri="{BB962C8B-B14F-4D97-AF65-F5344CB8AC3E}">
        <p14:creationId xmlns:p14="http://schemas.microsoft.com/office/powerpoint/2010/main" val="33554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600200" y="642594"/>
            <a:ext cx="8884920" cy="5392446"/>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Narrow" panose="020B0606020202030204" pitchFamily="34" charset="0"/>
              </a:rPr>
              <a:t>Examine the extract from Bram Stoker’s </a:t>
            </a:r>
            <a:r>
              <a:rPr lang="en-GB" sz="3200" i="1" dirty="0">
                <a:solidFill>
                  <a:schemeClr val="tx1"/>
                </a:solidFill>
                <a:latin typeface="Arial Narrow" panose="020B0606020202030204" pitchFamily="34" charset="0"/>
              </a:rPr>
              <a:t>Dracula</a:t>
            </a:r>
          </a:p>
          <a:p>
            <a:pPr algn="ctr"/>
            <a:endParaRPr lang="en-GB" sz="3200" i="1"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How would you describe the atmosphere?</a:t>
            </a:r>
          </a:p>
          <a:p>
            <a:pPr algn="ct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Does it stay the same throughout the extract or does it change?</a:t>
            </a:r>
          </a:p>
          <a:p>
            <a:pPr algn="ct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What devices can you identify – remember, look at both language devices &amp; structural devices</a:t>
            </a:r>
          </a:p>
        </p:txBody>
      </p:sp>
    </p:spTree>
    <p:extLst>
      <p:ext uri="{BB962C8B-B14F-4D97-AF65-F5344CB8AC3E}">
        <p14:creationId xmlns:p14="http://schemas.microsoft.com/office/powerpoint/2010/main" val="91425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066800" y="2499360"/>
            <a:ext cx="10058400" cy="4070252"/>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Narrow" panose="020B0606020202030204" pitchFamily="34" charset="0"/>
              </a:rPr>
              <a:t>Examine the 3 sample narratives</a:t>
            </a:r>
          </a:p>
          <a:p>
            <a:pPr algn="ct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All of these attempt to create a mood/atmosphere through their description of either a place or an action</a:t>
            </a:r>
          </a:p>
          <a:p>
            <a:pPr algn="ct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What mood/atmosphere can you identify in each?</a:t>
            </a:r>
          </a:p>
          <a:p>
            <a:pPr algn="ctr"/>
            <a:endParaRPr lang="en-GB" sz="3200" dirty="0">
              <a:solidFill>
                <a:schemeClr val="tx1"/>
              </a:solidFill>
              <a:latin typeface="Arial Narrow" panose="020B0606020202030204" pitchFamily="34" charset="0"/>
            </a:endParaRPr>
          </a:p>
          <a:p>
            <a:pPr algn="ctr"/>
            <a:r>
              <a:rPr lang="en-GB" sz="3200" dirty="0">
                <a:solidFill>
                  <a:schemeClr val="tx1"/>
                </a:solidFill>
                <a:latin typeface="Arial Narrow" panose="020B0606020202030204" pitchFamily="34" charset="0"/>
              </a:rPr>
              <a:t>What devices has the writer used to create these feelings?</a:t>
            </a:r>
          </a:p>
        </p:txBody>
      </p:sp>
      <p:sp>
        <p:nvSpPr>
          <p:cNvPr id="5" name="Rectangle 4"/>
          <p:cNvSpPr/>
          <p:nvPr/>
        </p:nvSpPr>
        <p:spPr>
          <a:xfrm>
            <a:off x="1066800" y="642594"/>
            <a:ext cx="10058400" cy="162816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Arial Narrow" panose="020B0606020202030204" pitchFamily="34" charset="0"/>
              </a:rPr>
              <a:t>Whilst our task focuses on a journey, we need to remember that we can create a mood/atmosphere through describing the place where we are or what we are doing</a:t>
            </a:r>
          </a:p>
        </p:txBody>
      </p:sp>
    </p:spTree>
    <p:extLst>
      <p:ext uri="{BB962C8B-B14F-4D97-AF65-F5344CB8AC3E}">
        <p14:creationId xmlns:p14="http://schemas.microsoft.com/office/powerpoint/2010/main" val="1917794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1_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5362</TotalTime>
  <Words>644</Words>
  <Application>Microsoft Office PowerPoint</Application>
  <PresentationFormat>Widescreen</PresentationFormat>
  <Paragraphs>62</Paragraphs>
  <Slides>10</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 Narrow</vt:lpstr>
      <vt:lpstr>Garamond</vt:lpstr>
      <vt:lpstr>Savon</vt:lpstr>
      <vt:lpstr>1_Savon</vt:lpstr>
      <vt:lpstr>PowerPoint Presentation</vt:lpstr>
      <vt:lpstr>What is wrong with this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Gothic Fiction An Introduction</dc:title>
  <dc:creator>Emma Clee</dc:creator>
  <cp:lastModifiedBy>Felicity</cp:lastModifiedBy>
  <cp:revision>91</cp:revision>
  <dcterms:created xsi:type="dcterms:W3CDTF">2017-01-07T13:32:22Z</dcterms:created>
  <dcterms:modified xsi:type="dcterms:W3CDTF">2018-01-22T21:07:19Z</dcterms:modified>
</cp:coreProperties>
</file>