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Garamond"/>
      <p:regular r:id="rId17"/>
      <p:bold r:id="rId18"/>
      <p:italic r:id="rId19"/>
      <p:boldItalic r:id="rId20"/>
    </p:embeddedFont>
    <p:embeddedFont>
      <p:font typeface="Arial Narr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hG6dp2LkISZQZvyLT/Qb4uXcld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boldItalic.fntdata"/><Relationship Id="rId22" Type="http://schemas.openxmlformats.org/officeDocument/2006/relationships/font" Target="fonts/ArialNarrow-bold.fntdata"/><Relationship Id="rId21" Type="http://schemas.openxmlformats.org/officeDocument/2006/relationships/font" Target="fonts/ArialNarrow-regular.fntdata"/><Relationship Id="rId24" Type="http://schemas.openxmlformats.org/officeDocument/2006/relationships/font" Target="fonts/ArialNarrow-boldItalic.fntdata"/><Relationship Id="rId23" Type="http://schemas.openxmlformats.org/officeDocument/2006/relationships/font" Target="fonts/ArialNarrow-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aramond-regular.fntdata"/><Relationship Id="rId16" Type="http://schemas.openxmlformats.org/officeDocument/2006/relationships/slide" Target="slides/slide11.xml"/><Relationship Id="rId19" Type="http://schemas.openxmlformats.org/officeDocument/2006/relationships/font" Target="fonts/Garamond-italic.fntdata"/><Relationship Id="rId18" Type="http://schemas.openxmlformats.org/officeDocument/2006/relationships/font" Target="fonts/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Google Shape;18;p13"/>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3"/>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13"/>
          <p:cNvGrpSpPr/>
          <p:nvPr/>
        </p:nvGrpSpPr>
        <p:grpSpPr>
          <a:xfrm>
            <a:off x="5250180" y="1267730"/>
            <a:ext cx="1691640" cy="645295"/>
            <a:chOff x="5318306" y="1386268"/>
            <a:chExt cx="1567331" cy="645295"/>
          </a:xfrm>
        </p:grpSpPr>
        <p:cxnSp>
          <p:nvCxnSpPr>
            <p:cNvPr id="23" name="Google Shape;23;p13"/>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4" name="Google Shape;24;p13"/>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5" name="Google Shape;25;p13"/>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6" name="Google Shape;26;p13"/>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8" name="Google Shape;28;p13"/>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4" name="Shape 94"/>
        <p:cNvGrpSpPr/>
        <p:nvPr/>
      </p:nvGrpSpPr>
      <p:grpSpPr>
        <a:xfrm>
          <a:off x="0" y="0"/>
          <a:ext cx="0" cy="0"/>
          <a:chOff x="0" y="0"/>
          <a:chExt cx="0" cy="0"/>
        </a:xfrm>
      </p:grpSpPr>
      <p:sp>
        <p:nvSpPr>
          <p:cNvPr id="95" name="Google Shape;95;p3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7" name="Google Shape;97;p3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00" name="Shape 100"/>
        <p:cNvGrpSpPr/>
        <p:nvPr/>
      </p:nvGrpSpPr>
      <p:grpSpPr>
        <a:xfrm>
          <a:off x="0" y="0"/>
          <a:ext cx="0" cy="0"/>
          <a:chOff x="0" y="0"/>
          <a:chExt cx="0" cy="0"/>
        </a:xfrm>
      </p:grpSpPr>
      <p:sp>
        <p:nvSpPr>
          <p:cNvPr id="101" name="Google Shape;101;p3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3" name="Google Shape;103;p3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4" name="Shape 114"/>
        <p:cNvGrpSpPr/>
        <p:nvPr/>
      </p:nvGrpSpPr>
      <p:grpSpPr>
        <a:xfrm>
          <a:off x="0" y="0"/>
          <a:ext cx="0" cy="0"/>
          <a:chOff x="0" y="0"/>
          <a:chExt cx="0" cy="0"/>
        </a:xfrm>
      </p:grpSpPr>
      <p:sp>
        <p:nvSpPr>
          <p:cNvPr id="115" name="Google Shape;115;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7" name="Google Shape;117;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20" name="Shape 120"/>
        <p:cNvGrpSpPr/>
        <p:nvPr/>
      </p:nvGrpSpPr>
      <p:grpSpPr>
        <a:xfrm>
          <a:off x="0" y="0"/>
          <a:ext cx="0" cy="0"/>
          <a:chOff x="0" y="0"/>
          <a:chExt cx="0" cy="0"/>
        </a:xfrm>
      </p:grpSpPr>
      <p:sp>
        <p:nvSpPr>
          <p:cNvPr id="121" name="Google Shape;121;p16"/>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6"/>
          <p:cNvGrpSpPr/>
          <p:nvPr/>
        </p:nvGrpSpPr>
        <p:grpSpPr>
          <a:xfrm>
            <a:off x="5250180" y="1267730"/>
            <a:ext cx="1691640" cy="645295"/>
            <a:chOff x="5318306" y="1386268"/>
            <a:chExt cx="1567331" cy="645295"/>
          </a:xfrm>
        </p:grpSpPr>
        <p:cxnSp>
          <p:nvCxnSpPr>
            <p:cNvPr id="126" name="Google Shape;126;p16"/>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7" name="Google Shape;127;p16"/>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8" name="Google Shape;128;p16"/>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9" name="Google Shape;129;p16"/>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6"/>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31" name="Google Shape;131;p16"/>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6"/>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000">
                <a:solidFill>
                  <a:srgbClr val="3F3F3F"/>
                </a:solidFill>
                <a:latin typeface="Garamond"/>
                <a:ea typeface="Garamond"/>
                <a:cs typeface="Garamond"/>
                <a:sym typeface="Garamond"/>
              </a:defRPr>
            </a:lvl1pPr>
            <a:lvl2pPr indent="0" lvl="1" marL="0" algn="r">
              <a:spcBef>
                <a:spcPts val="0"/>
              </a:spcBef>
              <a:buNone/>
              <a:defRPr sz="1000">
                <a:solidFill>
                  <a:srgbClr val="3F3F3F"/>
                </a:solidFill>
                <a:latin typeface="Garamond"/>
                <a:ea typeface="Garamond"/>
                <a:cs typeface="Garamond"/>
                <a:sym typeface="Garamond"/>
              </a:defRPr>
            </a:lvl2pPr>
            <a:lvl3pPr indent="0" lvl="2" marL="0" algn="r">
              <a:spcBef>
                <a:spcPts val="0"/>
              </a:spcBef>
              <a:buNone/>
              <a:defRPr sz="1000">
                <a:solidFill>
                  <a:srgbClr val="3F3F3F"/>
                </a:solidFill>
                <a:latin typeface="Garamond"/>
                <a:ea typeface="Garamond"/>
                <a:cs typeface="Garamond"/>
                <a:sym typeface="Garamond"/>
              </a:defRPr>
            </a:lvl3pPr>
            <a:lvl4pPr indent="0" lvl="3" marL="0" algn="r">
              <a:spcBef>
                <a:spcPts val="0"/>
              </a:spcBef>
              <a:buNone/>
              <a:defRPr sz="1000">
                <a:solidFill>
                  <a:srgbClr val="3F3F3F"/>
                </a:solidFill>
                <a:latin typeface="Garamond"/>
                <a:ea typeface="Garamond"/>
                <a:cs typeface="Garamond"/>
                <a:sym typeface="Garamond"/>
              </a:defRPr>
            </a:lvl4pPr>
            <a:lvl5pPr indent="0" lvl="4" marL="0" algn="r">
              <a:spcBef>
                <a:spcPts val="0"/>
              </a:spcBef>
              <a:buNone/>
              <a:defRPr sz="1000">
                <a:solidFill>
                  <a:srgbClr val="3F3F3F"/>
                </a:solidFill>
                <a:latin typeface="Garamond"/>
                <a:ea typeface="Garamond"/>
                <a:cs typeface="Garamond"/>
                <a:sym typeface="Garamond"/>
              </a:defRPr>
            </a:lvl5pPr>
            <a:lvl6pPr indent="0" lvl="5" marL="0" algn="r">
              <a:spcBef>
                <a:spcPts val="0"/>
              </a:spcBef>
              <a:buNone/>
              <a:defRPr sz="1000">
                <a:solidFill>
                  <a:srgbClr val="3F3F3F"/>
                </a:solidFill>
                <a:latin typeface="Garamond"/>
                <a:ea typeface="Garamond"/>
                <a:cs typeface="Garamond"/>
                <a:sym typeface="Garamond"/>
              </a:defRPr>
            </a:lvl6pPr>
            <a:lvl7pPr indent="0" lvl="6" marL="0" algn="r">
              <a:spcBef>
                <a:spcPts val="0"/>
              </a:spcBef>
              <a:buNone/>
              <a:defRPr sz="1000">
                <a:solidFill>
                  <a:srgbClr val="3F3F3F"/>
                </a:solidFill>
                <a:latin typeface="Garamond"/>
                <a:ea typeface="Garamond"/>
                <a:cs typeface="Garamond"/>
                <a:sym typeface="Garamond"/>
              </a:defRPr>
            </a:lvl7pPr>
            <a:lvl8pPr indent="0" lvl="7" marL="0" algn="r">
              <a:spcBef>
                <a:spcPts val="0"/>
              </a:spcBef>
              <a:buNone/>
              <a:defRPr sz="1000">
                <a:solidFill>
                  <a:srgbClr val="3F3F3F"/>
                </a:solidFill>
                <a:latin typeface="Garamond"/>
                <a:ea typeface="Garamond"/>
                <a:cs typeface="Garamond"/>
                <a:sym typeface="Garamond"/>
              </a:defRPr>
            </a:lvl8pPr>
            <a:lvl9pPr indent="0" lvl="8" marL="0" algn="r">
              <a:spcBef>
                <a:spcPts val="0"/>
              </a:spcBef>
              <a:buNone/>
              <a:defRPr sz="1000">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4" name="Shape 134"/>
        <p:cNvGrpSpPr/>
        <p:nvPr/>
      </p:nvGrpSpPr>
      <p:grpSpPr>
        <a:xfrm>
          <a:off x="0" y="0"/>
          <a:ext cx="0" cy="0"/>
          <a:chOff x="0" y="0"/>
          <a:chExt cx="0" cy="0"/>
        </a:xfrm>
      </p:grpSpPr>
      <p:sp>
        <p:nvSpPr>
          <p:cNvPr id="135" name="Google Shape;135;p1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 name="Google Shape;139;p17"/>
          <p:cNvGrpSpPr/>
          <p:nvPr/>
        </p:nvGrpSpPr>
        <p:grpSpPr>
          <a:xfrm>
            <a:off x="5250180" y="1267730"/>
            <a:ext cx="1691640" cy="645295"/>
            <a:chOff x="5318306" y="1386268"/>
            <a:chExt cx="1567331" cy="645295"/>
          </a:xfrm>
        </p:grpSpPr>
        <p:cxnSp>
          <p:nvCxnSpPr>
            <p:cNvPr id="140" name="Google Shape;140;p1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41" name="Google Shape;141;p1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42" name="Google Shape;142;p1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43" name="Google Shape;143;p1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1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5" name="Google Shape;145;p1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8" name="Shape 148"/>
        <p:cNvGrpSpPr/>
        <p:nvPr/>
      </p:nvGrpSpPr>
      <p:grpSpPr>
        <a:xfrm>
          <a:off x="0" y="0"/>
          <a:ext cx="0" cy="0"/>
          <a:chOff x="0" y="0"/>
          <a:chExt cx="0" cy="0"/>
        </a:xfrm>
      </p:grpSpPr>
      <p:sp>
        <p:nvSpPr>
          <p:cNvPr id="149" name="Google Shape;149;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1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1" name="Google Shape;151;p1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2" name="Google Shape;152;p1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5" name="Shape 155"/>
        <p:cNvGrpSpPr/>
        <p:nvPr/>
      </p:nvGrpSpPr>
      <p:grpSpPr>
        <a:xfrm>
          <a:off x="0" y="0"/>
          <a:ext cx="0" cy="0"/>
          <a:chOff x="0" y="0"/>
          <a:chExt cx="0" cy="0"/>
        </a:xfrm>
      </p:grpSpPr>
      <p:sp>
        <p:nvSpPr>
          <p:cNvPr id="156" name="Google Shape;156;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1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8" name="Google Shape;158;p1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9" name="Google Shape;159;p1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60" name="Google Shape;160;p1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61" name="Google Shape;161;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4" name="Shape 164"/>
        <p:cNvGrpSpPr/>
        <p:nvPr/>
      </p:nvGrpSpPr>
      <p:grpSpPr>
        <a:xfrm>
          <a:off x="0" y="0"/>
          <a:ext cx="0" cy="0"/>
          <a:chOff x="0" y="0"/>
          <a:chExt cx="0" cy="0"/>
        </a:xfrm>
      </p:grpSpPr>
      <p:sp>
        <p:nvSpPr>
          <p:cNvPr id="165" name="Google Shape;165;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9" name="Shape 169"/>
        <p:cNvGrpSpPr/>
        <p:nvPr/>
      </p:nvGrpSpPr>
      <p:grpSpPr>
        <a:xfrm>
          <a:off x="0" y="0"/>
          <a:ext cx="0" cy="0"/>
          <a:chOff x="0" y="0"/>
          <a:chExt cx="0" cy="0"/>
        </a:xfrm>
      </p:grpSpPr>
      <p:sp>
        <p:nvSpPr>
          <p:cNvPr id="170" name="Google Shape;170;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73" name="Shape 173"/>
        <p:cNvGrpSpPr/>
        <p:nvPr/>
      </p:nvGrpSpPr>
      <p:grpSpPr>
        <a:xfrm>
          <a:off x="0" y="0"/>
          <a:ext cx="0" cy="0"/>
          <a:chOff x="0" y="0"/>
          <a:chExt cx="0" cy="0"/>
        </a:xfrm>
      </p:grpSpPr>
      <p:sp>
        <p:nvSpPr>
          <p:cNvPr id="174" name="Google Shape;174;p2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7" name="Google Shape;177;p2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8" name="Google Shape;178;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1" name="Google Shape;181;p2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31" name="Shape 31"/>
        <p:cNvGrpSpPr/>
        <p:nvPr/>
      </p:nvGrpSpPr>
      <p:grpSpPr>
        <a:xfrm>
          <a:off x="0" y="0"/>
          <a:ext cx="0" cy="0"/>
          <a:chOff x="0" y="0"/>
          <a:chExt cx="0" cy="0"/>
        </a:xfrm>
      </p:grpSpPr>
      <p:sp>
        <p:nvSpPr>
          <p:cNvPr id="32" name="Google Shape;32;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4" name="Google Shape;34;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82" name="Shape 182"/>
        <p:cNvGrpSpPr/>
        <p:nvPr/>
      </p:nvGrpSpPr>
      <p:grpSpPr>
        <a:xfrm>
          <a:off x="0" y="0"/>
          <a:ext cx="0" cy="0"/>
          <a:chOff x="0" y="0"/>
          <a:chExt cx="0" cy="0"/>
        </a:xfrm>
      </p:grpSpPr>
      <p:sp>
        <p:nvSpPr>
          <p:cNvPr id="183" name="Google Shape;183;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6" name="Google Shape;186;p2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7" name="Google Shape;187;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0" name="Google Shape;190;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91" name="Shape 191"/>
        <p:cNvGrpSpPr/>
        <p:nvPr/>
      </p:nvGrpSpPr>
      <p:grpSpPr>
        <a:xfrm>
          <a:off x="0" y="0"/>
          <a:ext cx="0" cy="0"/>
          <a:chOff x="0" y="0"/>
          <a:chExt cx="0" cy="0"/>
        </a:xfrm>
      </p:grpSpPr>
      <p:sp>
        <p:nvSpPr>
          <p:cNvPr id="192" name="Google Shape;192;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4" name="Google Shape;194;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7" name="Shape 197"/>
        <p:cNvGrpSpPr/>
        <p:nvPr/>
      </p:nvGrpSpPr>
      <p:grpSpPr>
        <a:xfrm>
          <a:off x="0" y="0"/>
          <a:ext cx="0" cy="0"/>
          <a:chOff x="0" y="0"/>
          <a:chExt cx="0" cy="0"/>
        </a:xfrm>
      </p:grpSpPr>
      <p:sp>
        <p:nvSpPr>
          <p:cNvPr id="198" name="Google Shape;198;p2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2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200" name="Google Shape;200;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7" name="Shape 37"/>
        <p:cNvGrpSpPr/>
        <p:nvPr/>
      </p:nvGrpSpPr>
      <p:grpSpPr>
        <a:xfrm>
          <a:off x="0" y="0"/>
          <a:ext cx="0" cy="0"/>
          <a:chOff x="0" y="0"/>
          <a:chExt cx="0" cy="0"/>
        </a:xfrm>
      </p:grpSpPr>
      <p:sp>
        <p:nvSpPr>
          <p:cNvPr id="38" name="Google Shape;38;p2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27"/>
          <p:cNvGrpSpPr/>
          <p:nvPr/>
        </p:nvGrpSpPr>
        <p:grpSpPr>
          <a:xfrm>
            <a:off x="5250180" y="1267730"/>
            <a:ext cx="1691640" cy="645295"/>
            <a:chOff x="5318306" y="1386268"/>
            <a:chExt cx="1567331" cy="645295"/>
          </a:xfrm>
        </p:grpSpPr>
        <p:cxnSp>
          <p:nvCxnSpPr>
            <p:cNvPr id="43" name="Google Shape;43;p2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4" name="Google Shape;44;p2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5" name="Google Shape;45;p2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6" name="Google Shape;46;p2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8" name="Google Shape;48;p2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51" name="Shape 51"/>
        <p:cNvGrpSpPr/>
        <p:nvPr/>
      </p:nvGrpSpPr>
      <p:grpSpPr>
        <a:xfrm>
          <a:off x="0" y="0"/>
          <a:ext cx="0" cy="0"/>
          <a:chOff x="0" y="0"/>
          <a:chExt cx="0" cy="0"/>
        </a:xfrm>
      </p:grpSpPr>
      <p:sp>
        <p:nvSpPr>
          <p:cNvPr id="52" name="Google Shape;52;p2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4" name="Google Shape;54;p2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5" name="Google Shape;55;p2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8" name="Shape 58"/>
        <p:cNvGrpSpPr/>
        <p:nvPr/>
      </p:nvGrpSpPr>
      <p:grpSpPr>
        <a:xfrm>
          <a:off x="0" y="0"/>
          <a:ext cx="0" cy="0"/>
          <a:chOff x="0" y="0"/>
          <a:chExt cx="0" cy="0"/>
        </a:xfrm>
      </p:grpSpPr>
      <p:sp>
        <p:nvSpPr>
          <p:cNvPr id="59" name="Google Shape;59;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1" name="Google Shape;61;p2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2" name="Google Shape;62;p2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3" name="Google Shape;63;p2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4" name="Google Shape;64;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7" name="Shape 67"/>
        <p:cNvGrpSpPr/>
        <p:nvPr/>
      </p:nvGrpSpPr>
      <p:grpSpPr>
        <a:xfrm>
          <a:off x="0" y="0"/>
          <a:ext cx="0" cy="0"/>
          <a:chOff x="0" y="0"/>
          <a:chExt cx="0" cy="0"/>
        </a:xfrm>
      </p:grpSpPr>
      <p:sp>
        <p:nvSpPr>
          <p:cNvPr id="68" name="Google Shape;68;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72" name="Shape 72"/>
        <p:cNvGrpSpPr/>
        <p:nvPr/>
      </p:nvGrpSpPr>
      <p:grpSpPr>
        <a:xfrm>
          <a:off x="0" y="0"/>
          <a:ext cx="0" cy="0"/>
          <a:chOff x="0" y="0"/>
          <a:chExt cx="0" cy="0"/>
        </a:xfrm>
      </p:grpSpPr>
      <p:sp>
        <p:nvSpPr>
          <p:cNvPr id="73" name="Google Shape;73;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6" name="Shape 76"/>
        <p:cNvGrpSpPr/>
        <p:nvPr/>
      </p:nvGrpSpPr>
      <p:grpSpPr>
        <a:xfrm>
          <a:off x="0" y="0"/>
          <a:ext cx="0" cy="0"/>
          <a:chOff x="0" y="0"/>
          <a:chExt cx="0" cy="0"/>
        </a:xfrm>
      </p:grpSpPr>
      <p:sp>
        <p:nvSpPr>
          <p:cNvPr id="77" name="Google Shape;77;p3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0" name="Google Shape;80;p3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1" name="Google Shape;81;p3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3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3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9" name="Google Shape;89;p3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0" name="Google Shape;90;p3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3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1000"/>
          </a:blip>
          <a:stretch>
            <a:fillRect/>
          </a:stretch>
        </a:blipFill>
      </p:bgPr>
    </p:bg>
    <p:spTree>
      <p:nvGrpSpPr>
        <p:cNvPr id="9" name="Shape 9"/>
        <p:cNvGrpSpPr/>
        <p:nvPr/>
      </p:nvGrpSpPr>
      <p:grpSpPr>
        <a:xfrm>
          <a:off x="0" y="0"/>
          <a:ext cx="0" cy="0"/>
          <a:chOff x="0" y="0"/>
          <a:chExt cx="0" cy="0"/>
        </a:xfrm>
      </p:grpSpPr>
      <p:sp>
        <p:nvSpPr>
          <p:cNvPr id="10" name="Google Shape;10;p12"/>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3" name="Google Shape;13;p1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1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1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6" name="Google Shape;16;p12"/>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1000"/>
          </a:blip>
          <a:stretch>
            <a:fillRect/>
          </a:stretch>
        </a:blipFill>
      </p:bgPr>
    </p:bg>
    <p:spTree>
      <p:nvGrpSpPr>
        <p:cNvPr id="106" name="Shape 106"/>
        <p:cNvGrpSpPr/>
        <p:nvPr/>
      </p:nvGrpSpPr>
      <p:grpSpPr>
        <a:xfrm>
          <a:off x="0" y="0"/>
          <a:ext cx="0" cy="0"/>
          <a:chOff x="0" y="0"/>
          <a:chExt cx="0" cy="0"/>
        </a:xfrm>
      </p:grpSpPr>
      <p:sp>
        <p:nvSpPr>
          <p:cNvPr id="107" name="Google Shape;107;p14"/>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10" name="Google Shape;110;p1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1" name="Google Shape;111;p1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2" name="Google Shape;112;p1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13" name="Google Shape;113;p14"/>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6" name="Shape 206"/>
        <p:cNvGrpSpPr/>
        <p:nvPr/>
      </p:nvGrpSpPr>
      <p:grpSpPr>
        <a:xfrm>
          <a:off x="0" y="0"/>
          <a:ext cx="0" cy="0"/>
          <a:chOff x="0" y="0"/>
          <a:chExt cx="0" cy="0"/>
        </a:xfrm>
      </p:grpSpPr>
      <p:sp>
        <p:nvSpPr>
          <p:cNvPr id="207" name="Google Shape;207;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208" name="Google Shape;208;p1"/>
          <p:cNvSpPr/>
          <p:nvPr/>
        </p:nvSpPr>
        <p:spPr>
          <a:xfrm>
            <a:off x="0" y="1711569"/>
            <a:ext cx="11621729"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5400" u="sng" cap="none" strike="noStrike">
                <a:solidFill>
                  <a:schemeClr val="dk1"/>
                </a:solidFill>
                <a:latin typeface="Arial Narrow"/>
                <a:ea typeface="Arial Narrow"/>
                <a:cs typeface="Arial Narrow"/>
                <a:sym typeface="Arial Narrow"/>
              </a:rPr>
              <a:t>Return from war: Torment &amp; trial</a:t>
            </a:r>
            <a:endParaRPr b="0" i="0" sz="5400" u="sng" cap="none" strike="noStrik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4" name="Shape 274"/>
        <p:cNvGrpSpPr/>
        <p:nvPr/>
      </p:nvGrpSpPr>
      <p:grpSpPr>
        <a:xfrm>
          <a:off x="0" y="0"/>
          <a:ext cx="0" cy="0"/>
          <a:chOff x="0" y="0"/>
          <a:chExt cx="0" cy="0"/>
        </a:xfrm>
      </p:grpSpPr>
      <p:sp>
        <p:nvSpPr>
          <p:cNvPr id="275" name="Google Shape;275;p10"/>
          <p:cNvSpPr txBox="1"/>
          <p:nvPr>
            <p:ph type="title"/>
          </p:nvPr>
        </p:nvSpPr>
        <p:spPr>
          <a:xfrm>
            <a:off x="1066800" y="642594"/>
            <a:ext cx="10058400" cy="1371600"/>
          </a:xfrm>
          <a:prstGeom prst="rect">
            <a:avLst/>
          </a:prstGeom>
          <a:solidFill>
            <a:srgbClr val="00206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Arial Narrow"/>
              <a:buNone/>
            </a:pPr>
            <a:r>
              <a:rPr b="1" lang="en-GB" u="sng">
                <a:solidFill>
                  <a:schemeClr val="lt1"/>
                </a:solidFill>
                <a:latin typeface="Arial Narrow"/>
                <a:ea typeface="Arial Narrow"/>
                <a:cs typeface="Arial Narrow"/>
                <a:sym typeface="Arial Narrow"/>
              </a:rPr>
              <a:t>And Finally…</a:t>
            </a:r>
            <a:endParaRPr/>
          </a:p>
        </p:txBody>
      </p:sp>
      <p:sp>
        <p:nvSpPr>
          <p:cNvPr id="276" name="Google Shape;276;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7" name="Google Shape;277;p10"/>
          <p:cNvSpPr/>
          <p:nvPr/>
        </p:nvSpPr>
        <p:spPr>
          <a:xfrm>
            <a:off x="1066800" y="2103120"/>
            <a:ext cx="10058400" cy="393192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How good do you think you would be at giving advice?</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Consider the scenarios on the following slide</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Choose one &amp; provide advice to your friend</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Remember to use the features that both Tiresias &amp; Circe use in their predictions to Odysseus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1" name="Shape 281"/>
        <p:cNvGrpSpPr/>
        <p:nvPr/>
      </p:nvGrpSpPr>
      <p:grpSpPr>
        <a:xfrm>
          <a:off x="0" y="0"/>
          <a:ext cx="0" cy="0"/>
          <a:chOff x="0" y="0"/>
          <a:chExt cx="0" cy="0"/>
        </a:xfrm>
      </p:grpSpPr>
      <p:sp>
        <p:nvSpPr>
          <p:cNvPr id="282" name="Google Shape;282;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83" name="Google Shape;283;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4" name="Google Shape;284;p11"/>
          <p:cNvSpPr/>
          <p:nvPr/>
        </p:nvSpPr>
        <p:spPr>
          <a:xfrm>
            <a:off x="576775" y="534572"/>
            <a:ext cx="10860259" cy="5781822"/>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742950" lvl="0" marL="742950" marR="0" rtl="0" algn="l">
              <a:spcBef>
                <a:spcPts val="0"/>
              </a:spcBef>
              <a:spcAft>
                <a:spcPts val="0"/>
              </a:spcAft>
              <a:buClr>
                <a:schemeClr val="lt1"/>
              </a:buClr>
              <a:buSzPts val="3600"/>
              <a:buFont typeface="Garamond"/>
              <a:buAutoNum type="arabicPeriod"/>
            </a:pPr>
            <a:r>
              <a:rPr lang="en-GB" sz="3600">
                <a:solidFill>
                  <a:schemeClr val="lt1"/>
                </a:solidFill>
                <a:latin typeface="Arial Narrow"/>
                <a:ea typeface="Arial Narrow"/>
                <a:cs typeface="Arial Narrow"/>
                <a:sym typeface="Arial Narrow"/>
              </a:rPr>
              <a:t>Your friend has called you on your mobile phone to tell you that they are trapped in a bathroom. Give them some assistance on how to get out &amp; make predictions about what will happen to them</a:t>
            </a:r>
            <a:endParaRPr/>
          </a:p>
          <a:p>
            <a:pPr indent="-514350" lvl="0" marL="742950" marR="0" rtl="0" algn="l">
              <a:spcBef>
                <a:spcPts val="0"/>
              </a:spcBef>
              <a:spcAft>
                <a:spcPts val="0"/>
              </a:spcAft>
              <a:buClr>
                <a:schemeClr val="dk1"/>
              </a:buClr>
              <a:buSzPts val="3600"/>
              <a:buFont typeface="Garamond"/>
              <a:buNone/>
            </a:pPr>
            <a:r>
              <a:t/>
            </a:r>
            <a:endParaRPr sz="3600">
              <a:solidFill>
                <a:schemeClr val="lt1"/>
              </a:solidFill>
              <a:latin typeface="Arial Narrow"/>
              <a:ea typeface="Arial Narrow"/>
              <a:cs typeface="Arial Narrow"/>
              <a:sym typeface="Arial Narrow"/>
            </a:endParaRPr>
          </a:p>
          <a:p>
            <a:pPr indent="-742950" lvl="0" marL="742950" marR="0" rtl="0" algn="l">
              <a:spcBef>
                <a:spcPts val="0"/>
              </a:spcBef>
              <a:spcAft>
                <a:spcPts val="0"/>
              </a:spcAft>
              <a:buClr>
                <a:schemeClr val="lt1"/>
              </a:buClr>
              <a:buSzPts val="3600"/>
              <a:buFont typeface="Garamond"/>
              <a:buAutoNum type="arabicPeriod"/>
            </a:pPr>
            <a:r>
              <a:rPr lang="en-GB" sz="3600">
                <a:solidFill>
                  <a:schemeClr val="lt1"/>
                </a:solidFill>
                <a:latin typeface="Arial Narrow"/>
                <a:ea typeface="Arial Narrow"/>
                <a:cs typeface="Arial Narrow"/>
                <a:sym typeface="Arial Narrow"/>
              </a:rPr>
              <a:t>Your best friend has never been abroad before &amp; is really worried. Give some advice on how to prepare for a holiday &amp; make predictions about what will happen to them when they get there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2" name="Shape 212"/>
        <p:cNvGrpSpPr/>
        <p:nvPr/>
      </p:nvGrpSpPr>
      <p:grpSpPr>
        <a:xfrm>
          <a:off x="0" y="0"/>
          <a:ext cx="0" cy="0"/>
          <a:chOff x="0" y="0"/>
          <a:chExt cx="0" cy="0"/>
        </a:xfrm>
      </p:grpSpPr>
      <p:sp>
        <p:nvSpPr>
          <p:cNvPr id="213" name="Google Shape;213;p2"/>
          <p:cNvSpPr txBox="1"/>
          <p:nvPr>
            <p:ph type="title"/>
          </p:nvPr>
        </p:nvSpPr>
        <p:spPr>
          <a:xfrm>
            <a:off x="3062673" y="616660"/>
            <a:ext cx="6935372" cy="834514"/>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Tiresias’ Predictions</a:t>
            </a:r>
            <a:endParaRPr/>
          </a:p>
        </p:txBody>
      </p:sp>
      <p:sp>
        <p:nvSpPr>
          <p:cNvPr id="214" name="Google Shape;214;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5" name="Google Shape;215;p2"/>
          <p:cNvSpPr/>
          <p:nvPr/>
        </p:nvSpPr>
        <p:spPr>
          <a:xfrm>
            <a:off x="3062673" y="1946474"/>
            <a:ext cx="6935372" cy="990600"/>
          </a:xfrm>
          <a:prstGeom prst="rect">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At the end of Episode 6, Tiresias made several predictions for Odysseus &amp; his men</a:t>
            </a:r>
            <a:endParaRPr/>
          </a:p>
        </p:txBody>
      </p:sp>
      <p:sp>
        <p:nvSpPr>
          <p:cNvPr id="216" name="Google Shape;216;p2"/>
          <p:cNvSpPr/>
          <p:nvPr/>
        </p:nvSpPr>
        <p:spPr>
          <a:xfrm>
            <a:off x="225084" y="3241092"/>
            <a:ext cx="8046720" cy="3616908"/>
          </a:xfrm>
          <a:prstGeom prst="rect">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sng" cap="none" strike="noStrike">
                <a:solidFill>
                  <a:schemeClr val="dk1"/>
                </a:solidFill>
                <a:latin typeface="Arial Narrow"/>
                <a:ea typeface="Arial Narrow"/>
                <a:cs typeface="Arial Narrow"/>
                <a:sym typeface="Arial Narrow"/>
              </a:rPr>
              <a:t>Revisit the second section of Episode 6</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Can you identify Tiresias’ predictions?</a:t>
            </a:r>
            <a:endParaRPr/>
          </a:p>
          <a:p>
            <a:pPr indent="0" lvl="0" marL="0" marR="0" rtl="0" algn="l">
              <a:spcBef>
                <a:spcPts val="0"/>
              </a:spcBef>
              <a:spcAft>
                <a:spcPts val="0"/>
              </a:spcAft>
              <a:buNone/>
            </a:pPr>
            <a:r>
              <a:t/>
            </a:r>
            <a:endParaRPr sz="2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2800">
                <a:solidFill>
                  <a:schemeClr val="dk1"/>
                </a:solidFill>
                <a:latin typeface="Arial Narrow"/>
                <a:ea typeface="Arial Narrow"/>
                <a:cs typeface="Arial Narrow"/>
                <a:sym typeface="Arial Narrow"/>
              </a:rPr>
              <a:t>Do you think Odysseus will pay attention to these warnings?</a:t>
            </a:r>
            <a:endParaRPr/>
          </a:p>
          <a:p>
            <a:pPr indent="0" lvl="0" marL="0" marR="0" rtl="0" algn="l">
              <a:spcBef>
                <a:spcPts val="0"/>
              </a:spcBef>
              <a:spcAft>
                <a:spcPts val="0"/>
              </a:spcAft>
              <a:buNone/>
            </a:pPr>
            <a:r>
              <a:t/>
            </a:r>
            <a:endParaRPr sz="2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2800">
                <a:solidFill>
                  <a:schemeClr val="dk1"/>
                </a:solidFill>
                <a:latin typeface="Arial Narrow"/>
                <a:ea typeface="Arial Narrow"/>
                <a:cs typeface="Arial Narrow"/>
                <a:sym typeface="Arial Narrow"/>
              </a:rPr>
              <a:t>How do you think these will affect the journey of Odysseus &amp; his men?</a:t>
            </a:r>
            <a:endParaRPr/>
          </a:p>
        </p:txBody>
      </p:sp>
      <p:pic>
        <p:nvPicPr>
          <p:cNvPr id="217" name="Google Shape;217;p2"/>
          <p:cNvPicPr preferRelativeResize="0"/>
          <p:nvPr/>
        </p:nvPicPr>
        <p:blipFill rotWithShape="1">
          <a:blip r:embed="rId3">
            <a:alphaModFix/>
          </a:blip>
          <a:srcRect b="0" l="0" r="0" t="0"/>
          <a:stretch/>
        </p:blipFill>
        <p:spPr>
          <a:xfrm>
            <a:off x="8595360" y="3093720"/>
            <a:ext cx="3579980" cy="3764280"/>
          </a:xfrm>
          <a:prstGeom prst="rect">
            <a:avLst/>
          </a:prstGeom>
          <a:noFill/>
          <a:ln>
            <a:noFill/>
          </a:ln>
        </p:spPr>
      </p:pic>
      <p:pic>
        <p:nvPicPr>
          <p:cNvPr id="218" name="Google Shape;218;p2"/>
          <p:cNvPicPr preferRelativeResize="0"/>
          <p:nvPr/>
        </p:nvPicPr>
        <p:blipFill rotWithShape="1">
          <a:blip r:embed="rId4">
            <a:alphaModFix/>
          </a:blip>
          <a:srcRect b="0" l="0" r="0" t="0"/>
          <a:stretch/>
        </p:blipFill>
        <p:spPr>
          <a:xfrm>
            <a:off x="616721" y="134082"/>
            <a:ext cx="1943847" cy="29596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sp>
        <p:nvSpPr>
          <p:cNvPr id="223" name="Google Shape;223;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24" name="Google Shape;224;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5" name="Google Shape;225;p3"/>
          <p:cNvSpPr/>
          <p:nvPr/>
        </p:nvSpPr>
        <p:spPr>
          <a:xfrm>
            <a:off x="1417320" y="1770354"/>
            <a:ext cx="9357360" cy="338076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u="sng">
                <a:solidFill>
                  <a:schemeClr val="lt1"/>
                </a:solidFill>
                <a:latin typeface="Arial Narrow"/>
                <a:ea typeface="Arial Narrow"/>
                <a:cs typeface="Arial Narrow"/>
                <a:sym typeface="Arial Narrow"/>
              </a:rPr>
              <a:t>Examine Tiresias’ predictions once more</a:t>
            </a:r>
            <a:endParaRPr/>
          </a:p>
          <a:p>
            <a:pPr indent="0" lvl="0" marL="0" marR="0" rtl="0" algn="ctr">
              <a:spcBef>
                <a:spcPts val="0"/>
              </a:spcBef>
              <a:spcAft>
                <a:spcPts val="0"/>
              </a:spcAft>
              <a:buNone/>
            </a:pPr>
            <a:r>
              <a:t/>
            </a:r>
            <a:endParaRPr b="1" sz="3200">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1" lang="en-GB" sz="3200">
                <a:solidFill>
                  <a:schemeClr val="lt1"/>
                </a:solidFill>
                <a:latin typeface="Arial Narrow"/>
                <a:ea typeface="Arial Narrow"/>
                <a:cs typeface="Arial Narrow"/>
                <a:sym typeface="Arial Narrow"/>
              </a:rPr>
              <a:t>Do you notice any common features or similarities in the language Tiresias uses for each of the predictions?</a:t>
            </a:r>
            <a:endParaRPr/>
          </a:p>
          <a:p>
            <a:pPr indent="0" lvl="0" marL="0" marR="0" rtl="0" algn="ctr">
              <a:spcBef>
                <a:spcPts val="0"/>
              </a:spcBef>
              <a:spcAft>
                <a:spcPts val="0"/>
              </a:spcAft>
              <a:buNone/>
            </a:pPr>
            <a:r>
              <a:t/>
            </a:r>
            <a:endParaRPr b="1" sz="3200">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1" lang="en-GB" sz="3200">
                <a:solidFill>
                  <a:schemeClr val="lt1"/>
                </a:solidFill>
                <a:latin typeface="Arial Narrow"/>
                <a:ea typeface="Arial Narrow"/>
                <a:cs typeface="Arial Narrow"/>
                <a:sym typeface="Arial Narrow"/>
              </a:rPr>
              <a:t>Focus particularly on lines 1 – 23 of the second section to Episode 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sp>
        <p:nvSpPr>
          <p:cNvPr id="230" name="Google Shape;230;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31" name="Google Shape;231;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2" name="Google Shape;232;p4"/>
          <p:cNvSpPr/>
          <p:nvPr/>
        </p:nvSpPr>
        <p:spPr>
          <a:xfrm>
            <a:off x="447821" y="298938"/>
            <a:ext cx="11296357" cy="6260123"/>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u="sng">
                <a:solidFill>
                  <a:schemeClr val="dk1"/>
                </a:solidFill>
                <a:latin typeface="Arial Narrow"/>
                <a:ea typeface="Arial Narrow"/>
                <a:cs typeface="Arial Narrow"/>
                <a:sym typeface="Arial Narrow"/>
              </a:rPr>
              <a:t>The language that Tiresias uses sounds very much as though he giving advice – he is telling Odysseus that there are certain things that he must do</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The key devices that are used include:</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the use of imperatives/orders</a:t>
            </a:r>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direct address (you)</a:t>
            </a:r>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verbs </a:t>
            </a:r>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present tense, past and future tense</a:t>
            </a:r>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emotive language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6" name="Shape 236"/>
        <p:cNvGrpSpPr/>
        <p:nvPr/>
      </p:nvGrpSpPr>
      <p:grpSpPr>
        <a:xfrm>
          <a:off x="0" y="0"/>
          <a:ext cx="0" cy="0"/>
          <a:chOff x="0" y="0"/>
          <a:chExt cx="0" cy="0"/>
        </a:xfrm>
      </p:grpSpPr>
      <p:sp>
        <p:nvSpPr>
          <p:cNvPr id="237" name="Google Shape;237;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38" name="Google Shape;238;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9" name="Google Shape;239;p5"/>
          <p:cNvSpPr/>
          <p:nvPr/>
        </p:nvSpPr>
        <p:spPr>
          <a:xfrm>
            <a:off x="1356360" y="640080"/>
            <a:ext cx="9464040" cy="2301240"/>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u="sng">
                <a:solidFill>
                  <a:schemeClr val="dk1"/>
                </a:solidFill>
                <a:latin typeface="Arial Narrow"/>
                <a:ea typeface="Arial Narrow"/>
                <a:cs typeface="Arial Narrow"/>
                <a:sym typeface="Arial Narrow"/>
              </a:rPr>
              <a:t>We will shortly listen to the next Episode of </a:t>
            </a:r>
            <a:r>
              <a:rPr i="1" lang="en-GB" sz="3200" u="sng">
                <a:solidFill>
                  <a:schemeClr val="dk1"/>
                </a:solidFill>
                <a:latin typeface="Arial Narrow"/>
                <a:ea typeface="Arial Narrow"/>
                <a:cs typeface="Arial Narrow"/>
                <a:sym typeface="Arial Narrow"/>
              </a:rPr>
              <a:t>The Odyssey</a:t>
            </a:r>
            <a:endParaRPr/>
          </a:p>
          <a:p>
            <a:pPr indent="0" lvl="0" marL="0" marR="0" rtl="0" algn="ctr">
              <a:spcBef>
                <a:spcPts val="0"/>
              </a:spcBef>
              <a:spcAft>
                <a:spcPts val="0"/>
              </a:spcAft>
              <a:buNone/>
            </a:pPr>
            <a:r>
              <a:t/>
            </a:r>
            <a:endParaRPr i="1" sz="3200" u="sng">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u="sng">
                <a:solidFill>
                  <a:schemeClr val="dk1"/>
                </a:solidFill>
                <a:latin typeface="Arial Narrow"/>
                <a:ea typeface="Arial Narrow"/>
                <a:cs typeface="Arial Narrow"/>
                <a:sym typeface="Arial Narrow"/>
              </a:rPr>
              <a:t>The next Episode is ominously titled ‘Torment &amp; Trial</a:t>
            </a:r>
            <a:r>
              <a:rPr lang="en-GB" sz="3200">
                <a:solidFill>
                  <a:schemeClr val="dk1"/>
                </a:solidFill>
                <a:latin typeface="Arial Narrow"/>
                <a:ea typeface="Arial Narrow"/>
                <a:cs typeface="Arial Narrow"/>
                <a:sym typeface="Arial Narrow"/>
              </a:rPr>
              <a:t>’</a:t>
            </a:r>
            <a:endParaRPr/>
          </a:p>
        </p:txBody>
      </p:sp>
      <p:sp>
        <p:nvSpPr>
          <p:cNvPr id="240" name="Google Shape;240;p5"/>
          <p:cNvSpPr/>
          <p:nvPr/>
        </p:nvSpPr>
        <p:spPr>
          <a:xfrm>
            <a:off x="1066800" y="3474720"/>
            <a:ext cx="10058400" cy="2560320"/>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What do these words mean to you?</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How might they relate to the predictions of Tiresias?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4" name="Shape 244"/>
        <p:cNvGrpSpPr/>
        <p:nvPr/>
      </p:nvGrpSpPr>
      <p:grpSpPr>
        <a:xfrm>
          <a:off x="0" y="0"/>
          <a:ext cx="0" cy="0"/>
          <a:chOff x="0" y="0"/>
          <a:chExt cx="0" cy="0"/>
        </a:xfrm>
      </p:grpSpPr>
      <p:sp>
        <p:nvSpPr>
          <p:cNvPr id="245" name="Google Shape;245;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46" name="Google Shape;246;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47" name="Google Shape;247;p6"/>
          <p:cNvSpPr/>
          <p:nvPr/>
        </p:nvSpPr>
        <p:spPr>
          <a:xfrm>
            <a:off x="1295400" y="1465554"/>
            <a:ext cx="9601200" cy="380748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u="sng">
                <a:solidFill>
                  <a:srgbClr val="002060"/>
                </a:solidFill>
                <a:latin typeface="Arial Narrow"/>
                <a:ea typeface="Arial Narrow"/>
                <a:cs typeface="Arial Narrow"/>
                <a:sym typeface="Arial Narrow"/>
              </a:rPr>
              <a:t>Torment </a:t>
            </a:r>
            <a:r>
              <a:rPr lang="en-GB" sz="3200" u="sng">
                <a:solidFill>
                  <a:schemeClr val="dk1"/>
                </a:solidFill>
                <a:latin typeface="Arial Narrow"/>
                <a:ea typeface="Arial Narrow"/>
                <a:cs typeface="Arial Narrow"/>
                <a:sym typeface="Arial Narrow"/>
              </a:rPr>
              <a:t>suggests some kind of pain or suffering</a:t>
            </a:r>
            <a:endParaRPr/>
          </a:p>
          <a:p>
            <a:pPr indent="0" lvl="0" marL="0" marR="0" rtl="0" algn="ctr">
              <a:spcBef>
                <a:spcPts val="0"/>
              </a:spcBef>
              <a:spcAft>
                <a:spcPts val="0"/>
              </a:spcAft>
              <a:buNone/>
            </a:pPr>
            <a:r>
              <a:t/>
            </a:r>
            <a:endParaRPr sz="3200" u="sng">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n-GB" sz="3200" u="sng">
                <a:solidFill>
                  <a:srgbClr val="002060"/>
                </a:solidFill>
                <a:latin typeface="Arial Narrow"/>
                <a:ea typeface="Arial Narrow"/>
                <a:cs typeface="Arial Narrow"/>
                <a:sym typeface="Arial Narrow"/>
              </a:rPr>
              <a:t>Trial </a:t>
            </a:r>
            <a:r>
              <a:rPr lang="en-GB" sz="3200" u="sng">
                <a:solidFill>
                  <a:schemeClr val="dk1"/>
                </a:solidFill>
                <a:latin typeface="Arial Narrow"/>
                <a:ea typeface="Arial Narrow"/>
                <a:cs typeface="Arial Narrow"/>
                <a:sym typeface="Arial Narrow"/>
              </a:rPr>
              <a:t>suggests some kind of punishment or some kind of task that must be completed</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Neither of these words paint a very positive picture for whatever it is that Odysseus is to face in the next Episode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2" name="Shape 252"/>
        <p:cNvGrpSpPr/>
        <p:nvPr/>
      </p:nvGrpSpPr>
      <p:grpSpPr>
        <a:xfrm>
          <a:off x="0" y="0"/>
          <a:ext cx="0" cy="0"/>
          <a:chOff x="0" y="0"/>
          <a:chExt cx="0" cy="0"/>
        </a:xfrm>
      </p:grpSpPr>
      <p:sp>
        <p:nvSpPr>
          <p:cNvPr id="253" name="Google Shape;253;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4" name="Google Shape;254;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5" name="Google Shape;255;p7"/>
          <p:cNvSpPr/>
          <p:nvPr/>
        </p:nvSpPr>
        <p:spPr>
          <a:xfrm>
            <a:off x="1417320" y="642594"/>
            <a:ext cx="9189720" cy="896646"/>
          </a:xfrm>
          <a:prstGeom prst="rect">
            <a:avLst/>
          </a:prstGeom>
          <a:solidFill>
            <a:schemeClr val="lt1"/>
          </a:solidFill>
          <a:ln cap="flat" cmpd="sng" w="571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We are now going to listen to Episode 7 of </a:t>
            </a:r>
            <a:r>
              <a:rPr i="1" lang="en-GB" sz="3200">
                <a:solidFill>
                  <a:schemeClr val="dk1"/>
                </a:solidFill>
                <a:latin typeface="Arial Narrow"/>
                <a:ea typeface="Arial Narrow"/>
                <a:cs typeface="Arial Narrow"/>
                <a:sym typeface="Arial Narrow"/>
              </a:rPr>
              <a:t>The Odyssey:</a:t>
            </a:r>
            <a:endParaRPr sz="3200">
              <a:solidFill>
                <a:schemeClr val="dk1"/>
              </a:solidFill>
              <a:latin typeface="Arial Narrow"/>
              <a:ea typeface="Arial Narrow"/>
              <a:cs typeface="Arial Narrow"/>
              <a:sym typeface="Arial Narrow"/>
            </a:endParaRPr>
          </a:p>
        </p:txBody>
      </p:sp>
      <p:sp>
        <p:nvSpPr>
          <p:cNvPr id="256" name="Google Shape;256;p7"/>
          <p:cNvSpPr/>
          <p:nvPr/>
        </p:nvSpPr>
        <p:spPr>
          <a:xfrm>
            <a:off x="1066800" y="3924300"/>
            <a:ext cx="10058400" cy="2382546"/>
          </a:xfrm>
          <a:prstGeom prst="rect">
            <a:avLst/>
          </a:prstGeom>
          <a:solidFill>
            <a:schemeClr val="lt1"/>
          </a:solid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As we listen, pay close attention to the words of Circe &amp; her predictions</a:t>
            </a:r>
            <a:endParaRPr/>
          </a:p>
          <a:p>
            <a:pPr indent="0" lvl="0" marL="0" marR="0" rtl="0" algn="ctr">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lang="en-GB" sz="3200">
                <a:solidFill>
                  <a:schemeClr val="dk1"/>
                </a:solidFill>
                <a:latin typeface="Arial Narrow"/>
                <a:ea typeface="Arial Narrow"/>
                <a:cs typeface="Arial Narrow"/>
                <a:sym typeface="Arial Narrow"/>
              </a:rPr>
              <a:t>Do you notice any similarities in her use of language to that of Tiresias?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0" name="Shape 260"/>
        <p:cNvGrpSpPr/>
        <p:nvPr/>
      </p:nvGrpSpPr>
      <p:grpSpPr>
        <a:xfrm>
          <a:off x="0" y="0"/>
          <a:ext cx="0" cy="0"/>
          <a:chOff x="0" y="0"/>
          <a:chExt cx="0" cy="0"/>
        </a:xfrm>
      </p:grpSpPr>
      <p:sp>
        <p:nvSpPr>
          <p:cNvPr id="261" name="Google Shape;261;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62" name="Google Shape;262;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63" name="Google Shape;263;p8"/>
          <p:cNvSpPr/>
          <p:nvPr/>
        </p:nvSpPr>
        <p:spPr>
          <a:xfrm>
            <a:off x="1066800" y="642594"/>
            <a:ext cx="10058400" cy="5392446"/>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Both Tiresias &amp; Circe use language that we would associate with the Writing to Advise style of writing</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Narrow"/>
              <a:ea typeface="Arial Narrow"/>
              <a:cs typeface="Arial Narrow"/>
              <a:sym typeface="Arial Narrow"/>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Essentially, neither of them are giving Odysseus their opinion, they are advising him as to what it is that he must do if he wishes to make it through his journey in one piece</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Narrow"/>
              <a:ea typeface="Arial Narrow"/>
              <a:cs typeface="Arial Narrow"/>
              <a:sym typeface="Arial Narrow"/>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Through the use of direct address (you), we know that their advice is directed solely at Odysseus – no one else can do this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7" name="Shape 267"/>
        <p:cNvGrpSpPr/>
        <p:nvPr/>
      </p:nvGrpSpPr>
      <p:grpSpPr>
        <a:xfrm>
          <a:off x="0" y="0"/>
          <a:ext cx="0" cy="0"/>
          <a:chOff x="0" y="0"/>
          <a:chExt cx="0" cy="0"/>
        </a:xfrm>
      </p:grpSpPr>
      <p:sp>
        <p:nvSpPr>
          <p:cNvPr id="268" name="Google Shape;268;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69" name="Google Shape;269;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0" name="Google Shape;270;p9"/>
          <p:cNvSpPr/>
          <p:nvPr/>
        </p:nvSpPr>
        <p:spPr>
          <a:xfrm>
            <a:off x="295422" y="337625"/>
            <a:ext cx="11577710" cy="6302326"/>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Through the use of modal verbs (verbs that suggest probability or possibility) we can tell how important they both believe their advice is; however, it is up to Odysseus as to whether he listens or not</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Narrow"/>
              <a:ea typeface="Arial Narrow"/>
              <a:cs typeface="Arial Narrow"/>
              <a:sym typeface="Arial Narrow"/>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There is a great deal of emotive language in these predictions which highlight how important it is that Odysseus takes their advice</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Narrow"/>
              <a:ea typeface="Arial Narrow"/>
              <a:cs typeface="Arial Narrow"/>
              <a:sym typeface="Arial Narrow"/>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Finally, we notice that the predictions &amp; advice are in chronological order (almost like instructions) so it is clear that there is a specific order in which he must carry these tasks out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