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Garamond"/>
      <p:regular r:id="rId18"/>
      <p:bold r:id="rId19"/>
      <p:italic r:id="rId20"/>
      <p:boldItalic r:id="rId21"/>
    </p:embeddedFon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2apLJF9OnxYJEkbdDIBynAGMh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22" Type="http://schemas.openxmlformats.org/officeDocument/2006/relationships/font" Target="fonts/ArialNarrow-regular.fntdata"/><Relationship Id="rId21" Type="http://schemas.openxmlformats.org/officeDocument/2006/relationships/font" Target="fonts/Garamond-boldItalic.fntdata"/><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Garamond-bold.fntdata"/><Relationship Id="rId18" Type="http://schemas.openxmlformats.org/officeDocument/2006/relationships/font" Target="fonts/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4"/>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4"/>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4"/>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4"/>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4"/>
          <p:cNvGrpSpPr/>
          <p:nvPr/>
        </p:nvGrpSpPr>
        <p:grpSpPr>
          <a:xfrm>
            <a:off x="5250180" y="1267730"/>
            <a:ext cx="1691640" cy="645295"/>
            <a:chOff x="5318306" y="1386268"/>
            <a:chExt cx="1567331" cy="645295"/>
          </a:xfrm>
        </p:grpSpPr>
        <p:cxnSp>
          <p:nvCxnSpPr>
            <p:cNvPr id="19" name="Google Shape;19;p14"/>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4"/>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4"/>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4"/>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4"/>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5"/>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6"/>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6"/>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7"/>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7"/>
          <p:cNvGrpSpPr/>
          <p:nvPr/>
        </p:nvGrpSpPr>
        <p:grpSpPr>
          <a:xfrm>
            <a:off x="5250180" y="1267730"/>
            <a:ext cx="1691640" cy="645295"/>
            <a:chOff x="5318306" y="1386268"/>
            <a:chExt cx="1567331" cy="645295"/>
          </a:xfrm>
        </p:grpSpPr>
        <p:cxnSp>
          <p:nvCxnSpPr>
            <p:cNvPr id="122" name="Google Shape;122;p17"/>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7"/>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7"/>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7"/>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7"/>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7"/>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8"/>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8"/>
          <p:cNvGrpSpPr/>
          <p:nvPr/>
        </p:nvGrpSpPr>
        <p:grpSpPr>
          <a:xfrm>
            <a:off x="5250180" y="1267730"/>
            <a:ext cx="1691640" cy="645295"/>
            <a:chOff x="5318306" y="1386268"/>
            <a:chExt cx="1567331" cy="645295"/>
          </a:xfrm>
        </p:grpSpPr>
        <p:cxnSp>
          <p:nvCxnSpPr>
            <p:cNvPr id="136" name="Google Shape;136;p18"/>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8"/>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8"/>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8"/>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9"/>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9"/>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0"/>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20"/>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20"/>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20"/>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3"/>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23"/>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24"/>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4"/>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24"/>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4"/>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24"/>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5"/>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6"/>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6"/>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8"/>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8"/>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8"/>
          <p:cNvGrpSpPr/>
          <p:nvPr/>
        </p:nvGrpSpPr>
        <p:grpSpPr>
          <a:xfrm>
            <a:off x="5250180" y="1267730"/>
            <a:ext cx="1691640" cy="645295"/>
            <a:chOff x="5318306" y="1386268"/>
            <a:chExt cx="1567331" cy="645295"/>
          </a:xfrm>
        </p:grpSpPr>
        <p:cxnSp>
          <p:nvCxnSpPr>
            <p:cNvPr id="39" name="Google Shape;39;p28"/>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8"/>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8"/>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8"/>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9"/>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30"/>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30"/>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30"/>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3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3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3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3"/>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3"/>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33"/>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3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3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34"/>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4"/>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4"/>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34"/>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3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34"/>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89000"/>
          </a:blip>
          <a:stretch>
            <a:fillRect/>
          </a:stretch>
        </a:blipFill>
      </p:bgPr>
    </p:bg>
    <p:spTree>
      <p:nvGrpSpPr>
        <p:cNvPr id="5" name="Shape 5"/>
        <p:cNvGrpSpPr/>
        <p:nvPr/>
      </p:nvGrpSpPr>
      <p:grpSpPr>
        <a:xfrm>
          <a:off x="0" y="0"/>
          <a:ext cx="0" cy="0"/>
          <a:chOff x="0" y="0"/>
          <a:chExt cx="0" cy="0"/>
        </a:xfrm>
      </p:grpSpPr>
      <p:sp>
        <p:nvSpPr>
          <p:cNvPr id="6" name="Google Shape;6;p13"/>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3"/>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3"/>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89000"/>
          </a:blip>
          <a:stretch>
            <a:fillRect/>
          </a:stretch>
        </a:blipFill>
      </p:bgPr>
    </p:bg>
    <p:spTree>
      <p:nvGrpSpPr>
        <p:cNvPr id="102" name="Shape 102"/>
        <p:cNvGrpSpPr/>
        <p:nvPr/>
      </p:nvGrpSpPr>
      <p:grpSpPr>
        <a:xfrm>
          <a:off x="0" y="0"/>
          <a:ext cx="0" cy="0"/>
          <a:chOff x="0" y="0"/>
          <a:chExt cx="0" cy="0"/>
        </a:xfrm>
      </p:grpSpPr>
      <p:sp>
        <p:nvSpPr>
          <p:cNvPr id="103" name="Google Shape;103;p15"/>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5"/>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4" name="Google Shape;204;p1"/>
          <p:cNvSpPr/>
          <p:nvPr/>
        </p:nvSpPr>
        <p:spPr>
          <a:xfrm>
            <a:off x="0" y="1711569"/>
            <a:ext cx="11621729"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5400" u="none" cap="none" strike="noStrike">
                <a:solidFill>
                  <a:schemeClr val="dk1"/>
                </a:solidFill>
                <a:latin typeface="Arial Narrow"/>
                <a:ea typeface="Arial Narrow"/>
                <a:cs typeface="Arial Narrow"/>
                <a:sym typeface="Arial Narrow"/>
              </a:rPr>
              <a:t>Setting the trap</a:t>
            </a:r>
            <a:endParaRPr b="0" i="0" sz="5400" u="sng" cap="none" strike="noStrik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0" name="Shape 280"/>
        <p:cNvGrpSpPr/>
        <p:nvPr/>
      </p:nvGrpSpPr>
      <p:grpSpPr>
        <a:xfrm>
          <a:off x="0" y="0"/>
          <a:ext cx="0" cy="0"/>
          <a:chOff x="0" y="0"/>
          <a:chExt cx="0" cy="0"/>
        </a:xfrm>
      </p:grpSpPr>
      <p:sp>
        <p:nvSpPr>
          <p:cNvPr id="281" name="Google Shape;281;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Garamond"/>
              <a:buNone/>
            </a:pPr>
            <a:r>
              <a:t/>
            </a:r>
            <a:endParaRPr b="1" u="sng">
              <a:latin typeface="Arial Narrow"/>
              <a:ea typeface="Arial Narrow"/>
              <a:cs typeface="Arial Narrow"/>
              <a:sym typeface="Arial Narrow"/>
            </a:endParaRPr>
          </a:p>
        </p:txBody>
      </p:sp>
      <p:sp>
        <p:nvSpPr>
          <p:cNvPr id="282" name="Google Shape;282;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3" name="Google Shape;283;p10"/>
          <p:cNvSpPr/>
          <p:nvPr/>
        </p:nvSpPr>
        <p:spPr>
          <a:xfrm>
            <a:off x="1888177" y="642594"/>
            <a:ext cx="8661070" cy="60431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dialogue between Odysseus &amp; Telemachus:</a:t>
            </a:r>
            <a:endParaRPr/>
          </a:p>
        </p:txBody>
      </p:sp>
      <p:sp>
        <p:nvSpPr>
          <p:cNvPr id="284" name="Google Shape;284;p10"/>
          <p:cNvSpPr/>
          <p:nvPr/>
        </p:nvSpPr>
        <p:spPr>
          <a:xfrm>
            <a:off x="1066800" y="1548088"/>
            <a:ext cx="10052463" cy="276265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Telemachus, Telemachus, come here, listen to me, do exactly what I tell you. All the weapons that are hanging from the walls of this feasting hall – take them &amp; hide them in a locked chamber. If anybody asks you where they are, tell them they have become tarnished &amp; smoke-blackened &amp; they have gone to be cleaned &amp; sharpened. Leave only my own bow hanging from its wooden peg on the wall and the twelve ceremonial axes.</a:t>
            </a:r>
            <a:endParaRPr/>
          </a:p>
        </p:txBody>
      </p:sp>
      <p:sp>
        <p:nvSpPr>
          <p:cNvPr id="285" name="Google Shape;285;p10"/>
          <p:cNvSpPr/>
          <p:nvPr/>
        </p:nvSpPr>
        <p:spPr>
          <a:xfrm>
            <a:off x="2173185" y="4500748"/>
            <a:ext cx="8661070" cy="138941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Why does Odysseus give his son these instructions?</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What is his concern?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9" name="Shape 289"/>
        <p:cNvGrpSpPr/>
        <p:nvPr/>
      </p:nvGrpSpPr>
      <p:grpSpPr>
        <a:xfrm>
          <a:off x="0" y="0"/>
          <a:ext cx="0" cy="0"/>
          <a:chOff x="0" y="0"/>
          <a:chExt cx="0" cy="0"/>
        </a:xfrm>
      </p:grpSpPr>
      <p:sp>
        <p:nvSpPr>
          <p:cNvPr id="290" name="Google Shape;290;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91" name="Google Shape;291;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92" name="Google Shape;292;p11"/>
          <p:cNvSpPr/>
          <p:nvPr/>
        </p:nvSpPr>
        <p:spPr>
          <a:xfrm>
            <a:off x="2426525" y="642594"/>
            <a:ext cx="7338950" cy="539244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Revisit the opening paragraph to the 3</a:t>
            </a:r>
            <a:r>
              <a:rPr b="0" baseline="30000" i="0" lang="en-GB" sz="3200" u="none" cap="none" strike="noStrike">
                <a:solidFill>
                  <a:schemeClr val="dk1"/>
                </a:solidFill>
                <a:latin typeface="Arial Narrow"/>
                <a:ea typeface="Arial Narrow"/>
                <a:cs typeface="Arial Narrow"/>
                <a:sym typeface="Arial Narrow"/>
              </a:rPr>
              <a:t>rd</a:t>
            </a:r>
            <a:r>
              <a:rPr b="0" i="0" lang="en-GB" sz="3200" u="none" cap="none" strike="noStrike">
                <a:solidFill>
                  <a:schemeClr val="dk1"/>
                </a:solidFill>
                <a:latin typeface="Arial Narrow"/>
                <a:ea typeface="Arial Narrow"/>
                <a:cs typeface="Arial Narrow"/>
                <a:sym typeface="Arial Narrow"/>
              </a:rPr>
              <a:t> section of ‘Setting the Trap’</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would you describe the suitors’ behaviour towards Odysseus?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does it reveal about them?</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realisation might this bring about for Odysseus?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6" name="Shape 296"/>
        <p:cNvGrpSpPr/>
        <p:nvPr/>
      </p:nvGrpSpPr>
      <p:grpSpPr>
        <a:xfrm>
          <a:off x="0" y="0"/>
          <a:ext cx="0" cy="0"/>
          <a:chOff x="0" y="0"/>
          <a:chExt cx="0" cy="0"/>
        </a:xfrm>
      </p:grpSpPr>
      <p:sp>
        <p:nvSpPr>
          <p:cNvPr id="297" name="Google Shape;297;p12"/>
          <p:cNvSpPr txBox="1"/>
          <p:nvPr>
            <p:ph type="title"/>
          </p:nvPr>
        </p:nvSpPr>
        <p:spPr>
          <a:xfrm>
            <a:off x="1066800" y="368136"/>
            <a:ext cx="10058400" cy="91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And Finally…</a:t>
            </a:r>
            <a:endParaRPr/>
          </a:p>
        </p:txBody>
      </p:sp>
      <p:sp>
        <p:nvSpPr>
          <p:cNvPr id="298" name="Google Shape;298;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99" name="Google Shape;299;p12"/>
          <p:cNvSpPr/>
          <p:nvPr/>
        </p:nvSpPr>
        <p:spPr>
          <a:xfrm>
            <a:off x="3129147" y="1296785"/>
            <a:ext cx="6044539" cy="80633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Consider the ending to this Episode:</a:t>
            </a:r>
            <a:endParaRPr/>
          </a:p>
        </p:txBody>
      </p:sp>
      <p:sp>
        <p:nvSpPr>
          <p:cNvPr id="300" name="Google Shape;300;p12"/>
          <p:cNvSpPr/>
          <p:nvPr/>
        </p:nvSpPr>
        <p:spPr>
          <a:xfrm>
            <a:off x="1066800" y="2315689"/>
            <a:ext cx="10058400" cy="1555667"/>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And the nursemaid smiled. And as soon as she</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was out of sight she made her way out and down and round, and she locked all the doors to the feasting hall, from the outside.</a:t>
            </a:r>
            <a:endParaRPr/>
          </a:p>
        </p:txBody>
      </p:sp>
      <p:sp>
        <p:nvSpPr>
          <p:cNvPr id="301" name="Google Shape;301;p12"/>
          <p:cNvSpPr/>
          <p:nvPr/>
        </p:nvSpPr>
        <p:spPr>
          <a:xfrm>
            <a:off x="1638794" y="4083925"/>
            <a:ext cx="9025247" cy="195111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Does it not seem odd that Odysseus wanted the nurse to lock all of the doors from the outside?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is the purpose to this request?</a:t>
            </a:r>
            <a:endParaRPr b="0" i="0" sz="32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8" name="Shape 208"/>
        <p:cNvGrpSpPr/>
        <p:nvPr/>
      </p:nvGrpSpPr>
      <p:grpSpPr>
        <a:xfrm>
          <a:off x="0" y="0"/>
          <a:ext cx="0" cy="0"/>
          <a:chOff x="0" y="0"/>
          <a:chExt cx="0" cy="0"/>
        </a:xfrm>
      </p:grpSpPr>
      <p:sp>
        <p:nvSpPr>
          <p:cNvPr id="209" name="Google Shape;209;p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The Wooing of Penelope</a:t>
            </a:r>
            <a:endParaRPr/>
          </a:p>
        </p:txBody>
      </p:sp>
      <p:sp>
        <p:nvSpPr>
          <p:cNvPr id="210" name="Google Shape;210;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1" name="Google Shape;211;p2"/>
          <p:cNvSpPr/>
          <p:nvPr/>
        </p:nvSpPr>
        <p:spPr>
          <a:xfrm>
            <a:off x="1066800" y="2014194"/>
            <a:ext cx="10058400" cy="4020847"/>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As we know, having been away for 19 years, Odysseus has finally returned to Ithaca</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He has learnt many things whilst on his travels, the most important being how much he loves his family &amp; should be with them</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only problem is, thinking that Odysseus is dead, Penelope is about to take another husband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5" name="Shape 215"/>
        <p:cNvGrpSpPr/>
        <p:nvPr/>
      </p:nvGrpSpPr>
      <p:grpSpPr>
        <a:xfrm>
          <a:off x="0" y="0"/>
          <a:ext cx="0" cy="0"/>
          <a:chOff x="0" y="0"/>
          <a:chExt cx="0" cy="0"/>
        </a:xfrm>
      </p:grpSpPr>
      <p:sp>
        <p:nvSpPr>
          <p:cNvPr id="216" name="Google Shape;216;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7" name="Google Shape;217;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8" name="Google Shape;218;p3"/>
          <p:cNvSpPr/>
          <p:nvPr/>
        </p:nvSpPr>
        <p:spPr>
          <a:xfrm>
            <a:off x="1066800" y="642594"/>
            <a:ext cx="10058400" cy="3003131"/>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Odysseus needs to win back the heart of his wife, Penelope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only problem is he needs to do so without revealing who he actually is as it would seem all of the suitors want his son, Telemachus, dead – so they probably won’t want Odysseus around either!!!</a:t>
            </a:r>
            <a:endParaRPr/>
          </a:p>
        </p:txBody>
      </p:sp>
      <p:sp>
        <p:nvSpPr>
          <p:cNvPr id="219" name="Google Shape;219;p3"/>
          <p:cNvSpPr/>
          <p:nvPr/>
        </p:nvSpPr>
        <p:spPr>
          <a:xfrm>
            <a:off x="1816924" y="4001984"/>
            <a:ext cx="8728363" cy="203305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Consider what we know about the character of Odysseus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would he woo Penelope without telling her who he 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3" name="Shape 223"/>
        <p:cNvGrpSpPr/>
        <p:nvPr/>
      </p:nvGrpSpPr>
      <p:grpSpPr>
        <a:xfrm>
          <a:off x="0" y="0"/>
          <a:ext cx="0" cy="0"/>
          <a:chOff x="0" y="0"/>
          <a:chExt cx="0" cy="0"/>
        </a:xfrm>
      </p:grpSpPr>
      <p:sp>
        <p:nvSpPr>
          <p:cNvPr id="224" name="Google Shape;224;p4"/>
          <p:cNvSpPr txBox="1"/>
          <p:nvPr>
            <p:ph type="title"/>
          </p:nvPr>
        </p:nvSpPr>
        <p:spPr>
          <a:xfrm>
            <a:off x="1066800" y="403762"/>
            <a:ext cx="10058400" cy="129441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Odysseus’ Strange Behaviour</a:t>
            </a:r>
            <a:endParaRPr/>
          </a:p>
        </p:txBody>
      </p:sp>
      <p:sp>
        <p:nvSpPr>
          <p:cNvPr id="225" name="Google Shape;225;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6" name="Google Shape;226;p4"/>
          <p:cNvSpPr/>
          <p:nvPr/>
        </p:nvSpPr>
        <p:spPr>
          <a:xfrm>
            <a:off x="2094015" y="1562794"/>
            <a:ext cx="8003969" cy="67570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opening paragraph of Episode 11:</a:t>
            </a:r>
            <a:endParaRPr/>
          </a:p>
        </p:txBody>
      </p:sp>
      <p:sp>
        <p:nvSpPr>
          <p:cNvPr id="227" name="Google Shape;227;p4"/>
          <p:cNvSpPr/>
          <p:nvPr/>
        </p:nvSpPr>
        <p:spPr>
          <a:xfrm>
            <a:off x="1066800" y="2375065"/>
            <a:ext cx="10058400" cy="2790701"/>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Antinous picked up a stool and he threw it at the old beggar, striking him on the shoulder. But the beggar didn’t falter or fall to the ground. He stood firm and the stool clattered onto the floor</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at his feet. And the beggar walked across and sat down among the shadows by the door of the feasting hall, and he said nothing. He brooded in silence.</a:t>
            </a:r>
            <a:endParaRPr/>
          </a:p>
        </p:txBody>
      </p:sp>
      <p:sp>
        <p:nvSpPr>
          <p:cNvPr id="228" name="Google Shape;228;p4"/>
          <p:cNvSpPr/>
          <p:nvPr/>
        </p:nvSpPr>
        <p:spPr>
          <a:xfrm>
            <a:off x="1615043" y="5450774"/>
            <a:ext cx="9239003"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would you describe Odysseus’ behaviour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2" name="Shape 232"/>
        <p:cNvGrpSpPr/>
        <p:nvPr/>
      </p:nvGrpSpPr>
      <p:grpSpPr>
        <a:xfrm>
          <a:off x="0" y="0"/>
          <a:ext cx="0" cy="0"/>
          <a:chOff x="0" y="0"/>
          <a:chExt cx="0" cy="0"/>
        </a:xfrm>
      </p:grpSpPr>
      <p:sp>
        <p:nvSpPr>
          <p:cNvPr id="233" name="Google Shape;233;p5"/>
          <p:cNvSpPr txBox="1"/>
          <p:nvPr>
            <p:ph type="title"/>
          </p:nvPr>
        </p:nvSpPr>
        <p:spPr>
          <a:xfrm>
            <a:off x="1066800" y="403762"/>
            <a:ext cx="10058400" cy="129441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Garamond"/>
              <a:buNone/>
            </a:pPr>
            <a:r>
              <a:t/>
            </a:r>
            <a:endParaRPr b="1" u="sng">
              <a:latin typeface="Arial Narrow"/>
              <a:ea typeface="Arial Narrow"/>
              <a:cs typeface="Arial Narrow"/>
              <a:sym typeface="Arial Narrow"/>
            </a:endParaRPr>
          </a:p>
        </p:txBody>
      </p:sp>
      <p:sp>
        <p:nvSpPr>
          <p:cNvPr id="234" name="Google Shape;234;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5" name="Google Shape;235;p5"/>
          <p:cNvSpPr/>
          <p:nvPr/>
        </p:nvSpPr>
        <p:spPr>
          <a:xfrm>
            <a:off x="1066800" y="2375065"/>
            <a:ext cx="10058400" cy="2790701"/>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Antinous picked up a stool and he threw it at the old beggar, striking him on the shoulder. But the beggar didn’t falter or fall to the ground. He stood firm and the stool clattered onto the floor</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at his feet. And the beggar walked across and sat down among the shadows by the door of the feasting hall, and he said nothing. He brooded in silence.</a:t>
            </a:r>
            <a:endParaRPr/>
          </a:p>
        </p:txBody>
      </p:sp>
      <p:sp>
        <p:nvSpPr>
          <p:cNvPr id="236" name="Google Shape;236;p5"/>
          <p:cNvSpPr/>
          <p:nvPr/>
        </p:nvSpPr>
        <p:spPr>
          <a:xfrm>
            <a:off x="5522027" y="843148"/>
            <a:ext cx="5603174" cy="85502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Odysseus isn’t frightened of the suitors, no matter how aggressive they are – even though he is ‘old’, he is clearly still strong as he is not hurt by the stool being thrown at him</a:t>
            </a:r>
            <a:endParaRPr/>
          </a:p>
        </p:txBody>
      </p:sp>
      <p:cxnSp>
        <p:nvCxnSpPr>
          <p:cNvPr id="237" name="Google Shape;237;p5"/>
          <p:cNvCxnSpPr/>
          <p:nvPr/>
        </p:nvCxnSpPr>
        <p:spPr>
          <a:xfrm>
            <a:off x="8324603" y="1793174"/>
            <a:ext cx="807522" cy="1045029"/>
          </a:xfrm>
          <a:prstGeom prst="straightConnector1">
            <a:avLst/>
          </a:prstGeom>
          <a:noFill/>
          <a:ln cap="flat" cmpd="sng" w="9525">
            <a:solidFill>
              <a:schemeClr val="dk1"/>
            </a:solidFill>
            <a:prstDash val="solid"/>
            <a:round/>
            <a:headEnd len="sm" w="sm" type="none"/>
            <a:tailEnd len="med" w="med" type="triangle"/>
          </a:ln>
        </p:spPr>
      </p:cxnSp>
      <p:cxnSp>
        <p:nvCxnSpPr>
          <p:cNvPr id="238" name="Google Shape;238;p5"/>
          <p:cNvCxnSpPr/>
          <p:nvPr/>
        </p:nvCxnSpPr>
        <p:spPr>
          <a:xfrm flipH="1">
            <a:off x="5295406" y="1793174"/>
            <a:ext cx="3028208" cy="1579419"/>
          </a:xfrm>
          <a:prstGeom prst="straightConnector1">
            <a:avLst/>
          </a:prstGeom>
          <a:noFill/>
          <a:ln cap="flat" cmpd="sng" w="9525">
            <a:solidFill>
              <a:schemeClr val="dk1"/>
            </a:solidFill>
            <a:prstDash val="solid"/>
            <a:round/>
            <a:headEnd len="sm" w="sm" type="none"/>
            <a:tailEnd len="med" w="med" type="triangle"/>
          </a:ln>
        </p:spPr>
      </p:cxnSp>
      <p:sp>
        <p:nvSpPr>
          <p:cNvPr id="239" name="Google Shape;239;p5"/>
          <p:cNvSpPr/>
          <p:nvPr/>
        </p:nvSpPr>
        <p:spPr>
          <a:xfrm>
            <a:off x="1066799" y="783772"/>
            <a:ext cx="2863932"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Odysseus still has authority – even amongst the suitors, he walks calmly</a:t>
            </a:r>
            <a:endParaRPr/>
          </a:p>
        </p:txBody>
      </p:sp>
      <p:cxnSp>
        <p:nvCxnSpPr>
          <p:cNvPr id="240" name="Google Shape;240;p5"/>
          <p:cNvCxnSpPr/>
          <p:nvPr/>
        </p:nvCxnSpPr>
        <p:spPr>
          <a:xfrm>
            <a:off x="2517569" y="1793174"/>
            <a:ext cx="3123210" cy="1977241"/>
          </a:xfrm>
          <a:prstGeom prst="straightConnector1">
            <a:avLst/>
          </a:prstGeom>
          <a:noFill/>
          <a:ln cap="flat" cmpd="sng" w="9525">
            <a:solidFill>
              <a:schemeClr val="dk1"/>
            </a:solidFill>
            <a:prstDash val="solid"/>
            <a:round/>
            <a:headEnd len="sm" w="sm" type="none"/>
            <a:tailEnd len="med" w="med" type="triangle"/>
          </a:ln>
        </p:spPr>
      </p:cxnSp>
      <p:sp>
        <p:nvSpPr>
          <p:cNvPr id="241" name="Google Shape;241;p5"/>
          <p:cNvSpPr/>
          <p:nvPr/>
        </p:nvSpPr>
        <p:spPr>
          <a:xfrm>
            <a:off x="1066799" y="5430586"/>
            <a:ext cx="457398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Odysseus has chosen to sit partially hidden – perhaps this is so that he can watch the behaviour of Penelope &amp; the suitors without arousing suspicion</a:t>
            </a:r>
            <a:endParaRPr/>
          </a:p>
        </p:txBody>
      </p:sp>
      <p:cxnSp>
        <p:nvCxnSpPr>
          <p:cNvPr id="242" name="Google Shape;242;p5"/>
          <p:cNvCxnSpPr/>
          <p:nvPr/>
        </p:nvCxnSpPr>
        <p:spPr>
          <a:xfrm rot="10800000">
            <a:off x="2315688" y="4750130"/>
            <a:ext cx="1021278" cy="510639"/>
          </a:xfrm>
          <a:prstGeom prst="straightConnector1">
            <a:avLst/>
          </a:prstGeom>
          <a:noFill/>
          <a:ln cap="flat" cmpd="sng" w="9525">
            <a:solidFill>
              <a:schemeClr val="dk1"/>
            </a:solidFill>
            <a:prstDash val="solid"/>
            <a:round/>
            <a:headEnd len="sm" w="sm" type="none"/>
            <a:tailEnd len="med" w="med" type="triangle"/>
          </a:ln>
        </p:spPr>
      </p:cxnSp>
      <p:sp>
        <p:nvSpPr>
          <p:cNvPr id="243" name="Google Shape;243;p5"/>
          <p:cNvSpPr/>
          <p:nvPr/>
        </p:nvSpPr>
        <p:spPr>
          <a:xfrm>
            <a:off x="6650182" y="5430586"/>
            <a:ext cx="4475018"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The verb ‘brooding’ may well suggest that Odysseus isn’t happy; however, it is more likely to mean that he is thinking – is he hatching a plan?</a:t>
            </a:r>
            <a:endParaRPr/>
          </a:p>
        </p:txBody>
      </p:sp>
      <p:cxnSp>
        <p:nvCxnSpPr>
          <p:cNvPr id="244" name="Google Shape;244;p5"/>
          <p:cNvCxnSpPr/>
          <p:nvPr/>
        </p:nvCxnSpPr>
        <p:spPr>
          <a:xfrm rot="10800000">
            <a:off x="7564582" y="5035138"/>
            <a:ext cx="1318161" cy="225631"/>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8" name="Shape 248"/>
        <p:cNvGrpSpPr/>
        <p:nvPr/>
      </p:nvGrpSpPr>
      <p:grpSpPr>
        <a:xfrm>
          <a:off x="0" y="0"/>
          <a:ext cx="0" cy="0"/>
          <a:chOff x="0" y="0"/>
          <a:chExt cx="0" cy="0"/>
        </a:xfrm>
      </p:grpSpPr>
      <p:sp>
        <p:nvSpPr>
          <p:cNvPr id="249" name="Google Shape;249;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The Importance of Dreams</a:t>
            </a:r>
            <a:endParaRPr/>
          </a:p>
        </p:txBody>
      </p:sp>
      <p:sp>
        <p:nvSpPr>
          <p:cNvPr id="250" name="Google Shape;250;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1" name="Google Shape;251;p6"/>
          <p:cNvSpPr/>
          <p:nvPr/>
        </p:nvSpPr>
        <p:spPr>
          <a:xfrm>
            <a:off x="1425039" y="2103120"/>
            <a:ext cx="9345880" cy="254013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Before we listen to/read the Episode 11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 we need to examine a very important event that is about to occur</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this Episode, Penelope has a vivid dream &amp; discusses it with the old beggar</a:t>
            </a:r>
            <a:endParaRPr/>
          </a:p>
        </p:txBody>
      </p:sp>
      <p:sp>
        <p:nvSpPr>
          <p:cNvPr id="252" name="Google Shape;252;p6"/>
          <p:cNvSpPr/>
          <p:nvPr/>
        </p:nvSpPr>
        <p:spPr>
          <a:xfrm>
            <a:off x="1911926" y="4880757"/>
            <a:ext cx="8467107" cy="1508167"/>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But what do we know about dreams?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might a dream suggest?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6" name="Shape 256"/>
        <p:cNvGrpSpPr/>
        <p:nvPr/>
      </p:nvGrpSpPr>
      <p:grpSpPr>
        <a:xfrm>
          <a:off x="0" y="0"/>
          <a:ext cx="0" cy="0"/>
          <a:chOff x="0" y="0"/>
          <a:chExt cx="0" cy="0"/>
        </a:xfrm>
      </p:grpSpPr>
      <p:sp>
        <p:nvSpPr>
          <p:cNvPr id="257" name="Google Shape;257;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8" name="Google Shape;258;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9" name="Google Shape;259;p7"/>
          <p:cNvSpPr/>
          <p:nvPr/>
        </p:nvSpPr>
        <p:spPr>
          <a:xfrm>
            <a:off x="1066800" y="642594"/>
            <a:ext cx="10058400" cy="539244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the real world, dreams are often reflective of our sub-conscious – in other words, they may represent things that have been on our mind</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Dreams can also represent things that we wish or hope for</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literature, dreams can be used for in a number of ways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Dreams can often be a way for a writer to provide a hint or clue as to a future event or to give a warning to a character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3" name="Shape 263"/>
        <p:cNvGrpSpPr/>
        <p:nvPr/>
      </p:nvGrpSpPr>
      <p:grpSpPr>
        <a:xfrm>
          <a:off x="0" y="0"/>
          <a:ext cx="0" cy="0"/>
          <a:chOff x="0" y="0"/>
          <a:chExt cx="0" cy="0"/>
        </a:xfrm>
      </p:grpSpPr>
      <p:sp>
        <p:nvSpPr>
          <p:cNvPr id="264" name="Google Shape;264;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5" name="Google Shape;265;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66" name="Google Shape;266;p8"/>
          <p:cNvSpPr/>
          <p:nvPr/>
        </p:nvSpPr>
        <p:spPr>
          <a:xfrm>
            <a:off x="2921330" y="642594"/>
            <a:ext cx="6590805" cy="675567"/>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Penelope’s dream:</a:t>
            </a:r>
            <a:endParaRPr/>
          </a:p>
        </p:txBody>
      </p:sp>
      <p:sp>
        <p:nvSpPr>
          <p:cNvPr id="267" name="Google Shape;267;p8"/>
          <p:cNvSpPr/>
          <p:nvPr/>
        </p:nvSpPr>
        <p:spPr>
          <a:xfrm>
            <a:off x="1066800" y="1565029"/>
            <a:ext cx="10058400" cy="1916817"/>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my dream I kept a flock of fat white geese, I kept them in my husband’s hall, and every day I fed them with my own hands. And in my dream an eagle swooped down from the mountains,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slaughtered all of the geese, sat on a rafter and sang.</a:t>
            </a:r>
            <a:endParaRPr/>
          </a:p>
        </p:txBody>
      </p:sp>
      <p:sp>
        <p:nvSpPr>
          <p:cNvPr id="268" name="Google Shape;268;p8"/>
          <p:cNvSpPr/>
          <p:nvPr/>
        </p:nvSpPr>
        <p:spPr>
          <a:xfrm>
            <a:off x="1440872" y="3657601"/>
            <a:ext cx="9310255" cy="255319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 you think this dream represents or foreshadows?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Who or what do the geese represent?</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about the eagle?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2" name="Shape 272"/>
        <p:cNvGrpSpPr/>
        <p:nvPr/>
      </p:nvGrpSpPr>
      <p:grpSpPr>
        <a:xfrm>
          <a:off x="0" y="0"/>
          <a:ext cx="0" cy="0"/>
          <a:chOff x="0" y="0"/>
          <a:chExt cx="0" cy="0"/>
        </a:xfrm>
      </p:grpSpPr>
      <p:sp>
        <p:nvSpPr>
          <p:cNvPr id="273" name="Google Shape;273;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74" name="Google Shape;274;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5" name="Google Shape;275;p9"/>
          <p:cNvSpPr/>
          <p:nvPr/>
        </p:nvSpPr>
        <p:spPr>
          <a:xfrm>
            <a:off x="1987137" y="642594"/>
            <a:ext cx="8217725"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Listen to/read through Episode 11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a:t>
            </a:r>
            <a:endParaRPr/>
          </a:p>
        </p:txBody>
      </p:sp>
      <p:sp>
        <p:nvSpPr>
          <p:cNvPr id="276" name="Google Shape;276;p9"/>
          <p:cNvSpPr/>
          <p:nvPr/>
        </p:nvSpPr>
        <p:spPr>
          <a:xfrm>
            <a:off x="1753589" y="3611880"/>
            <a:ext cx="8684820" cy="24231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 you think of Odysseus’ interpretation of Penelope’s dream?</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could be the possible consequences for Odysseus (&amp; Telemachus) if his interpretation in incorrect?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