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Garamond"/>
      <p:regular r:id="rId17"/>
      <p:bold r:id="rId18"/>
      <p:italic r:id="rId19"/>
      <p:boldItalic r:id="rId20"/>
    </p:embeddedFont>
    <p:embeddedFont>
      <p:font typeface="Arial Narrow"/>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j+H51WbRbYVyRq8ysNSmmqMCT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Garamond-boldItalic.fntdata"/><Relationship Id="rId22" Type="http://schemas.openxmlformats.org/officeDocument/2006/relationships/font" Target="fonts/ArialNarrow-bold.fntdata"/><Relationship Id="rId21" Type="http://schemas.openxmlformats.org/officeDocument/2006/relationships/font" Target="fonts/ArialNarrow-regular.fntdata"/><Relationship Id="rId24" Type="http://schemas.openxmlformats.org/officeDocument/2006/relationships/font" Target="fonts/ArialNarrow-boldItalic.fntdata"/><Relationship Id="rId23" Type="http://schemas.openxmlformats.org/officeDocument/2006/relationships/font" Target="fonts/ArialNarrow-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Garamond-regular.fntdata"/><Relationship Id="rId16" Type="http://schemas.openxmlformats.org/officeDocument/2006/relationships/slide" Target="slides/slide11.xml"/><Relationship Id="rId19" Type="http://schemas.openxmlformats.org/officeDocument/2006/relationships/font" Target="fonts/Garamond-italic.fntdata"/><Relationship Id="rId18" Type="http://schemas.openxmlformats.org/officeDocument/2006/relationships/font" Target="fonts/Garamon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3" name="Shape 13"/>
        <p:cNvGrpSpPr/>
        <p:nvPr/>
      </p:nvGrpSpPr>
      <p:grpSpPr>
        <a:xfrm>
          <a:off x="0" y="0"/>
          <a:ext cx="0" cy="0"/>
          <a:chOff x="0" y="0"/>
          <a:chExt cx="0" cy="0"/>
        </a:xfrm>
      </p:grpSpPr>
      <p:sp>
        <p:nvSpPr>
          <p:cNvPr id="14" name="Google Shape;14;p13"/>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3"/>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3"/>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3"/>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13"/>
          <p:cNvGrpSpPr/>
          <p:nvPr/>
        </p:nvGrpSpPr>
        <p:grpSpPr>
          <a:xfrm>
            <a:off x="5250180" y="1267730"/>
            <a:ext cx="1691640" cy="645295"/>
            <a:chOff x="5318306" y="1386268"/>
            <a:chExt cx="1567331" cy="645295"/>
          </a:xfrm>
        </p:grpSpPr>
        <p:cxnSp>
          <p:nvCxnSpPr>
            <p:cNvPr id="19" name="Google Shape;19;p13"/>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0" name="Google Shape;20;p13"/>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1" name="Google Shape;21;p13"/>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22" name="Google Shape;22;p13"/>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4" name="Google Shape;24;p13"/>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Garamond"/>
                <a:ea typeface="Garamond"/>
                <a:cs typeface="Garamond"/>
                <a:sym typeface="Garamond"/>
              </a:defRPr>
            </a:lvl1pPr>
            <a:lvl2pPr indent="0" lvl="1" marL="0" algn="r">
              <a:spcBef>
                <a:spcPts val="0"/>
              </a:spcBef>
              <a:buNone/>
              <a:defRPr b="0" i="0" sz="1000" u="none" cap="none" strike="noStrike">
                <a:solidFill>
                  <a:srgbClr val="3F3F3F"/>
                </a:solidFill>
                <a:latin typeface="Garamond"/>
                <a:ea typeface="Garamond"/>
                <a:cs typeface="Garamond"/>
                <a:sym typeface="Garamond"/>
              </a:defRPr>
            </a:lvl2pPr>
            <a:lvl3pPr indent="0" lvl="2" marL="0" algn="r">
              <a:spcBef>
                <a:spcPts val="0"/>
              </a:spcBef>
              <a:buNone/>
              <a:defRPr b="0" i="0" sz="1000" u="none" cap="none" strike="noStrike">
                <a:solidFill>
                  <a:srgbClr val="3F3F3F"/>
                </a:solidFill>
                <a:latin typeface="Garamond"/>
                <a:ea typeface="Garamond"/>
                <a:cs typeface="Garamond"/>
                <a:sym typeface="Garamond"/>
              </a:defRPr>
            </a:lvl3pPr>
            <a:lvl4pPr indent="0" lvl="3" marL="0" algn="r">
              <a:spcBef>
                <a:spcPts val="0"/>
              </a:spcBef>
              <a:buNone/>
              <a:defRPr b="0" i="0" sz="1000" u="none" cap="none" strike="noStrike">
                <a:solidFill>
                  <a:srgbClr val="3F3F3F"/>
                </a:solidFill>
                <a:latin typeface="Garamond"/>
                <a:ea typeface="Garamond"/>
                <a:cs typeface="Garamond"/>
                <a:sym typeface="Garamond"/>
              </a:defRPr>
            </a:lvl4pPr>
            <a:lvl5pPr indent="0" lvl="4" marL="0" algn="r">
              <a:spcBef>
                <a:spcPts val="0"/>
              </a:spcBef>
              <a:buNone/>
              <a:defRPr b="0" i="0" sz="1000" u="none" cap="none" strike="noStrike">
                <a:solidFill>
                  <a:srgbClr val="3F3F3F"/>
                </a:solidFill>
                <a:latin typeface="Garamond"/>
                <a:ea typeface="Garamond"/>
                <a:cs typeface="Garamond"/>
                <a:sym typeface="Garamond"/>
              </a:defRPr>
            </a:lvl5pPr>
            <a:lvl6pPr indent="0" lvl="5" marL="0" algn="r">
              <a:spcBef>
                <a:spcPts val="0"/>
              </a:spcBef>
              <a:buNone/>
              <a:defRPr b="0" i="0" sz="1000" u="none" cap="none" strike="noStrike">
                <a:solidFill>
                  <a:srgbClr val="3F3F3F"/>
                </a:solidFill>
                <a:latin typeface="Garamond"/>
                <a:ea typeface="Garamond"/>
                <a:cs typeface="Garamond"/>
                <a:sym typeface="Garamond"/>
              </a:defRPr>
            </a:lvl6pPr>
            <a:lvl7pPr indent="0" lvl="6" marL="0" algn="r">
              <a:spcBef>
                <a:spcPts val="0"/>
              </a:spcBef>
              <a:buNone/>
              <a:defRPr b="0" i="0" sz="1000" u="none" cap="none" strike="noStrike">
                <a:solidFill>
                  <a:srgbClr val="3F3F3F"/>
                </a:solidFill>
                <a:latin typeface="Garamond"/>
                <a:ea typeface="Garamond"/>
                <a:cs typeface="Garamond"/>
                <a:sym typeface="Garamond"/>
              </a:defRPr>
            </a:lvl7pPr>
            <a:lvl8pPr indent="0" lvl="7" marL="0" algn="r">
              <a:spcBef>
                <a:spcPts val="0"/>
              </a:spcBef>
              <a:buNone/>
              <a:defRPr b="0" i="0" sz="1000" u="none" cap="none" strike="noStrike">
                <a:solidFill>
                  <a:srgbClr val="3F3F3F"/>
                </a:solidFill>
                <a:latin typeface="Garamond"/>
                <a:ea typeface="Garamond"/>
                <a:cs typeface="Garamond"/>
                <a:sym typeface="Garamond"/>
              </a:defRPr>
            </a:lvl8pPr>
            <a:lvl9pPr indent="0" lvl="8" mar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90" name="Shape 90"/>
        <p:cNvGrpSpPr/>
        <p:nvPr/>
      </p:nvGrpSpPr>
      <p:grpSpPr>
        <a:xfrm>
          <a:off x="0" y="0"/>
          <a:ext cx="0" cy="0"/>
          <a:chOff x="0" y="0"/>
          <a:chExt cx="0" cy="0"/>
        </a:xfrm>
      </p:grpSpPr>
      <p:sp>
        <p:nvSpPr>
          <p:cNvPr id="91" name="Google Shape;91;p3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4"/>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3" name="Google Shape;93;p3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4"/>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96" name="Shape 96"/>
        <p:cNvGrpSpPr/>
        <p:nvPr/>
      </p:nvGrpSpPr>
      <p:grpSpPr>
        <a:xfrm>
          <a:off x="0" y="0"/>
          <a:ext cx="0" cy="0"/>
          <a:chOff x="0" y="0"/>
          <a:chExt cx="0" cy="0"/>
        </a:xfrm>
      </p:grpSpPr>
      <p:sp>
        <p:nvSpPr>
          <p:cNvPr id="97" name="Google Shape;97;p35"/>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5"/>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9" name="Google Shape;99;p3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110" name="Shape 110"/>
        <p:cNvGrpSpPr/>
        <p:nvPr/>
      </p:nvGrpSpPr>
      <p:grpSpPr>
        <a:xfrm>
          <a:off x="0" y="0"/>
          <a:ext cx="0" cy="0"/>
          <a:chOff x="0" y="0"/>
          <a:chExt cx="0" cy="0"/>
        </a:xfrm>
      </p:grpSpPr>
      <p:sp>
        <p:nvSpPr>
          <p:cNvPr id="111" name="Google Shape;111;p1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13" name="Google Shape;113;p1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16" name="Shape 116"/>
        <p:cNvGrpSpPr/>
        <p:nvPr/>
      </p:nvGrpSpPr>
      <p:grpSpPr>
        <a:xfrm>
          <a:off x="0" y="0"/>
          <a:ext cx="0" cy="0"/>
          <a:chOff x="0" y="0"/>
          <a:chExt cx="0" cy="0"/>
        </a:xfrm>
      </p:grpSpPr>
      <p:sp>
        <p:nvSpPr>
          <p:cNvPr id="117" name="Google Shape;117;p16"/>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16"/>
          <p:cNvGrpSpPr/>
          <p:nvPr/>
        </p:nvGrpSpPr>
        <p:grpSpPr>
          <a:xfrm>
            <a:off x="5250180" y="1267730"/>
            <a:ext cx="1691640" cy="645295"/>
            <a:chOff x="5318306" y="1386268"/>
            <a:chExt cx="1567331" cy="645295"/>
          </a:xfrm>
        </p:grpSpPr>
        <p:cxnSp>
          <p:nvCxnSpPr>
            <p:cNvPr id="122" name="Google Shape;122;p16"/>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123" name="Google Shape;123;p16"/>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124" name="Google Shape;124;p16"/>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125" name="Google Shape;125;p16"/>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6"/>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127" name="Google Shape;127;p16"/>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6"/>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Garamond"/>
                <a:ea typeface="Garamond"/>
                <a:cs typeface="Garamond"/>
                <a:sym typeface="Garamond"/>
              </a:defRPr>
            </a:lvl1pPr>
            <a:lvl2pPr indent="0" lvl="1" marL="0" algn="r">
              <a:spcBef>
                <a:spcPts val="0"/>
              </a:spcBef>
              <a:buNone/>
              <a:defRPr b="0" i="0" sz="1000" u="none" cap="none" strike="noStrike">
                <a:solidFill>
                  <a:srgbClr val="3F3F3F"/>
                </a:solidFill>
                <a:latin typeface="Garamond"/>
                <a:ea typeface="Garamond"/>
                <a:cs typeface="Garamond"/>
                <a:sym typeface="Garamond"/>
              </a:defRPr>
            </a:lvl2pPr>
            <a:lvl3pPr indent="0" lvl="2" marL="0" algn="r">
              <a:spcBef>
                <a:spcPts val="0"/>
              </a:spcBef>
              <a:buNone/>
              <a:defRPr b="0" i="0" sz="1000" u="none" cap="none" strike="noStrike">
                <a:solidFill>
                  <a:srgbClr val="3F3F3F"/>
                </a:solidFill>
                <a:latin typeface="Garamond"/>
                <a:ea typeface="Garamond"/>
                <a:cs typeface="Garamond"/>
                <a:sym typeface="Garamond"/>
              </a:defRPr>
            </a:lvl3pPr>
            <a:lvl4pPr indent="0" lvl="3" marL="0" algn="r">
              <a:spcBef>
                <a:spcPts val="0"/>
              </a:spcBef>
              <a:buNone/>
              <a:defRPr b="0" i="0" sz="1000" u="none" cap="none" strike="noStrike">
                <a:solidFill>
                  <a:srgbClr val="3F3F3F"/>
                </a:solidFill>
                <a:latin typeface="Garamond"/>
                <a:ea typeface="Garamond"/>
                <a:cs typeface="Garamond"/>
                <a:sym typeface="Garamond"/>
              </a:defRPr>
            </a:lvl4pPr>
            <a:lvl5pPr indent="0" lvl="4" marL="0" algn="r">
              <a:spcBef>
                <a:spcPts val="0"/>
              </a:spcBef>
              <a:buNone/>
              <a:defRPr b="0" i="0" sz="1000" u="none" cap="none" strike="noStrike">
                <a:solidFill>
                  <a:srgbClr val="3F3F3F"/>
                </a:solidFill>
                <a:latin typeface="Garamond"/>
                <a:ea typeface="Garamond"/>
                <a:cs typeface="Garamond"/>
                <a:sym typeface="Garamond"/>
              </a:defRPr>
            </a:lvl5pPr>
            <a:lvl6pPr indent="0" lvl="5" marL="0" algn="r">
              <a:spcBef>
                <a:spcPts val="0"/>
              </a:spcBef>
              <a:buNone/>
              <a:defRPr b="0" i="0" sz="1000" u="none" cap="none" strike="noStrike">
                <a:solidFill>
                  <a:srgbClr val="3F3F3F"/>
                </a:solidFill>
                <a:latin typeface="Garamond"/>
                <a:ea typeface="Garamond"/>
                <a:cs typeface="Garamond"/>
                <a:sym typeface="Garamond"/>
              </a:defRPr>
            </a:lvl6pPr>
            <a:lvl7pPr indent="0" lvl="6" marL="0" algn="r">
              <a:spcBef>
                <a:spcPts val="0"/>
              </a:spcBef>
              <a:buNone/>
              <a:defRPr b="0" i="0" sz="1000" u="none" cap="none" strike="noStrike">
                <a:solidFill>
                  <a:srgbClr val="3F3F3F"/>
                </a:solidFill>
                <a:latin typeface="Garamond"/>
                <a:ea typeface="Garamond"/>
                <a:cs typeface="Garamond"/>
                <a:sym typeface="Garamond"/>
              </a:defRPr>
            </a:lvl7pPr>
            <a:lvl8pPr indent="0" lvl="7" marL="0" algn="r">
              <a:spcBef>
                <a:spcPts val="0"/>
              </a:spcBef>
              <a:buNone/>
              <a:defRPr b="0" i="0" sz="1000" u="none" cap="none" strike="noStrike">
                <a:solidFill>
                  <a:srgbClr val="3F3F3F"/>
                </a:solidFill>
                <a:latin typeface="Garamond"/>
                <a:ea typeface="Garamond"/>
                <a:cs typeface="Garamond"/>
                <a:sym typeface="Garamond"/>
              </a:defRPr>
            </a:lvl8pPr>
            <a:lvl9pPr indent="0" lvl="8" mar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130" name="Shape 130"/>
        <p:cNvGrpSpPr/>
        <p:nvPr/>
      </p:nvGrpSpPr>
      <p:grpSpPr>
        <a:xfrm>
          <a:off x="0" y="0"/>
          <a:ext cx="0" cy="0"/>
          <a:chOff x="0" y="0"/>
          <a:chExt cx="0" cy="0"/>
        </a:xfrm>
      </p:grpSpPr>
      <p:sp>
        <p:nvSpPr>
          <p:cNvPr id="131" name="Google Shape;131;p17"/>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17"/>
          <p:cNvGrpSpPr/>
          <p:nvPr/>
        </p:nvGrpSpPr>
        <p:grpSpPr>
          <a:xfrm>
            <a:off x="5250180" y="1267730"/>
            <a:ext cx="1691640" cy="645295"/>
            <a:chOff x="5318306" y="1386268"/>
            <a:chExt cx="1567331" cy="645295"/>
          </a:xfrm>
        </p:grpSpPr>
        <p:cxnSp>
          <p:nvCxnSpPr>
            <p:cNvPr id="136" name="Google Shape;136;p17"/>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137" name="Google Shape;137;p17"/>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138" name="Google Shape;138;p17"/>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139" name="Google Shape;139;p17"/>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7"/>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141" name="Google Shape;141;p17"/>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7"/>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7"/>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144" name="Shape 144"/>
        <p:cNvGrpSpPr/>
        <p:nvPr/>
      </p:nvGrpSpPr>
      <p:grpSpPr>
        <a:xfrm>
          <a:off x="0" y="0"/>
          <a:ext cx="0" cy="0"/>
          <a:chOff x="0" y="0"/>
          <a:chExt cx="0" cy="0"/>
        </a:xfrm>
      </p:grpSpPr>
      <p:sp>
        <p:nvSpPr>
          <p:cNvPr id="145" name="Google Shape;145;p1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18"/>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47" name="Google Shape;147;p18"/>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48" name="Google Shape;148;p1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8"/>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151" name="Shape 151"/>
        <p:cNvGrpSpPr/>
        <p:nvPr/>
      </p:nvGrpSpPr>
      <p:grpSpPr>
        <a:xfrm>
          <a:off x="0" y="0"/>
          <a:ext cx="0" cy="0"/>
          <a:chOff x="0" y="0"/>
          <a:chExt cx="0" cy="0"/>
        </a:xfrm>
      </p:grpSpPr>
      <p:sp>
        <p:nvSpPr>
          <p:cNvPr id="152" name="Google Shape;152;p1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19"/>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154" name="Google Shape;154;p19"/>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5" name="Google Shape;155;p19"/>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156" name="Google Shape;156;p19"/>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7" name="Google Shape;157;p1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9"/>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160" name="Shape 160"/>
        <p:cNvGrpSpPr/>
        <p:nvPr/>
      </p:nvGrpSpPr>
      <p:grpSpPr>
        <a:xfrm>
          <a:off x="0" y="0"/>
          <a:ext cx="0" cy="0"/>
          <a:chOff x="0" y="0"/>
          <a:chExt cx="0" cy="0"/>
        </a:xfrm>
      </p:grpSpPr>
      <p:sp>
        <p:nvSpPr>
          <p:cNvPr id="161" name="Google Shape;161;p2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2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165" name="Shape 165"/>
        <p:cNvGrpSpPr/>
        <p:nvPr/>
      </p:nvGrpSpPr>
      <p:grpSpPr>
        <a:xfrm>
          <a:off x="0" y="0"/>
          <a:ext cx="0" cy="0"/>
          <a:chOff x="0" y="0"/>
          <a:chExt cx="0" cy="0"/>
        </a:xfrm>
      </p:grpSpPr>
      <p:sp>
        <p:nvSpPr>
          <p:cNvPr id="166" name="Google Shape;166;p2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169" name="Shape 169"/>
        <p:cNvGrpSpPr/>
        <p:nvPr/>
      </p:nvGrpSpPr>
      <p:grpSpPr>
        <a:xfrm>
          <a:off x="0" y="0"/>
          <a:ext cx="0" cy="0"/>
          <a:chOff x="0" y="0"/>
          <a:chExt cx="0" cy="0"/>
        </a:xfrm>
      </p:grpSpPr>
      <p:sp>
        <p:nvSpPr>
          <p:cNvPr id="170" name="Google Shape;170;p22"/>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22"/>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73" name="Google Shape;173;p22"/>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74" name="Google Shape;174;p2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2"/>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77" name="Google Shape;177;p22"/>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27" name="Shape 27"/>
        <p:cNvGrpSpPr/>
        <p:nvPr/>
      </p:nvGrpSpPr>
      <p:grpSpPr>
        <a:xfrm>
          <a:off x="0" y="0"/>
          <a:ext cx="0" cy="0"/>
          <a:chOff x="0" y="0"/>
          <a:chExt cx="0" cy="0"/>
        </a:xfrm>
      </p:grpSpPr>
      <p:sp>
        <p:nvSpPr>
          <p:cNvPr id="28" name="Google Shape;28;p2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0" name="Google Shape;30;p2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78" name="Shape 178"/>
        <p:cNvGrpSpPr/>
        <p:nvPr/>
      </p:nvGrpSpPr>
      <p:grpSpPr>
        <a:xfrm>
          <a:off x="0" y="0"/>
          <a:ext cx="0" cy="0"/>
          <a:chOff x="0" y="0"/>
          <a:chExt cx="0" cy="0"/>
        </a:xfrm>
      </p:grpSpPr>
      <p:sp>
        <p:nvSpPr>
          <p:cNvPr id="179" name="Google Shape;179;p23"/>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23"/>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182" name="Google Shape;182;p23"/>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83" name="Google Shape;183;p2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3"/>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86" name="Google Shape;186;p23"/>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187" name="Shape 187"/>
        <p:cNvGrpSpPr/>
        <p:nvPr/>
      </p:nvGrpSpPr>
      <p:grpSpPr>
        <a:xfrm>
          <a:off x="0" y="0"/>
          <a:ext cx="0" cy="0"/>
          <a:chOff x="0" y="0"/>
          <a:chExt cx="0" cy="0"/>
        </a:xfrm>
      </p:grpSpPr>
      <p:sp>
        <p:nvSpPr>
          <p:cNvPr id="188" name="Google Shape;188;p2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24"/>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90" name="Google Shape;190;p2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4"/>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93" name="Shape 193"/>
        <p:cNvGrpSpPr/>
        <p:nvPr/>
      </p:nvGrpSpPr>
      <p:grpSpPr>
        <a:xfrm>
          <a:off x="0" y="0"/>
          <a:ext cx="0" cy="0"/>
          <a:chOff x="0" y="0"/>
          <a:chExt cx="0" cy="0"/>
        </a:xfrm>
      </p:grpSpPr>
      <p:sp>
        <p:nvSpPr>
          <p:cNvPr id="194" name="Google Shape;194;p25"/>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25"/>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96" name="Google Shape;196;p2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33" name="Shape 33"/>
        <p:cNvGrpSpPr/>
        <p:nvPr/>
      </p:nvGrpSpPr>
      <p:grpSpPr>
        <a:xfrm>
          <a:off x="0" y="0"/>
          <a:ext cx="0" cy="0"/>
          <a:chOff x="0" y="0"/>
          <a:chExt cx="0" cy="0"/>
        </a:xfrm>
      </p:grpSpPr>
      <p:sp>
        <p:nvSpPr>
          <p:cNvPr id="34" name="Google Shape;34;p27"/>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7"/>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7"/>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7"/>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27"/>
          <p:cNvGrpSpPr/>
          <p:nvPr/>
        </p:nvGrpSpPr>
        <p:grpSpPr>
          <a:xfrm>
            <a:off x="5250180" y="1267730"/>
            <a:ext cx="1691640" cy="645295"/>
            <a:chOff x="5318306" y="1386268"/>
            <a:chExt cx="1567331" cy="645295"/>
          </a:xfrm>
        </p:grpSpPr>
        <p:cxnSp>
          <p:nvCxnSpPr>
            <p:cNvPr id="39" name="Google Shape;39;p27"/>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0" name="Google Shape;40;p27"/>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1" name="Google Shape;41;p27"/>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42" name="Google Shape;42;p27"/>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7"/>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44" name="Google Shape;44;p27"/>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7"/>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7"/>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47" name="Shape 47"/>
        <p:cNvGrpSpPr/>
        <p:nvPr/>
      </p:nvGrpSpPr>
      <p:grpSpPr>
        <a:xfrm>
          <a:off x="0" y="0"/>
          <a:ext cx="0" cy="0"/>
          <a:chOff x="0" y="0"/>
          <a:chExt cx="0" cy="0"/>
        </a:xfrm>
      </p:grpSpPr>
      <p:sp>
        <p:nvSpPr>
          <p:cNvPr id="48" name="Google Shape;48;p2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8"/>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0" name="Google Shape;50;p28"/>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1" name="Google Shape;51;p2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54" name="Shape 54"/>
        <p:cNvGrpSpPr/>
        <p:nvPr/>
      </p:nvGrpSpPr>
      <p:grpSpPr>
        <a:xfrm>
          <a:off x="0" y="0"/>
          <a:ext cx="0" cy="0"/>
          <a:chOff x="0" y="0"/>
          <a:chExt cx="0" cy="0"/>
        </a:xfrm>
      </p:grpSpPr>
      <p:sp>
        <p:nvSpPr>
          <p:cNvPr id="55" name="Google Shape;55;p2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9"/>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7" name="Google Shape;57;p29"/>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8" name="Google Shape;58;p29"/>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9" name="Google Shape;59;p29"/>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0" name="Google Shape;60;p2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9"/>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63" name="Shape 63"/>
        <p:cNvGrpSpPr/>
        <p:nvPr/>
      </p:nvGrpSpPr>
      <p:grpSpPr>
        <a:xfrm>
          <a:off x="0" y="0"/>
          <a:ext cx="0" cy="0"/>
          <a:chOff x="0" y="0"/>
          <a:chExt cx="0" cy="0"/>
        </a:xfrm>
      </p:grpSpPr>
      <p:sp>
        <p:nvSpPr>
          <p:cNvPr id="64" name="Google Shape;64;p3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68" name="Shape 68"/>
        <p:cNvGrpSpPr/>
        <p:nvPr/>
      </p:nvGrpSpPr>
      <p:grpSpPr>
        <a:xfrm>
          <a:off x="0" y="0"/>
          <a:ext cx="0" cy="0"/>
          <a:chOff x="0" y="0"/>
          <a:chExt cx="0" cy="0"/>
        </a:xfrm>
      </p:grpSpPr>
      <p:sp>
        <p:nvSpPr>
          <p:cNvPr id="69" name="Google Shape;69;p3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2" name="Shape 72"/>
        <p:cNvGrpSpPr/>
        <p:nvPr/>
      </p:nvGrpSpPr>
      <p:grpSpPr>
        <a:xfrm>
          <a:off x="0" y="0"/>
          <a:ext cx="0" cy="0"/>
          <a:chOff x="0" y="0"/>
          <a:chExt cx="0" cy="0"/>
        </a:xfrm>
      </p:grpSpPr>
      <p:sp>
        <p:nvSpPr>
          <p:cNvPr id="73" name="Google Shape;73;p32"/>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2"/>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2"/>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6" name="Google Shape;76;p32"/>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77" name="Google Shape;77;p3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0" name="Google Shape;80;p32"/>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1" name="Shape 81"/>
        <p:cNvGrpSpPr/>
        <p:nvPr/>
      </p:nvGrpSpPr>
      <p:grpSpPr>
        <a:xfrm>
          <a:off x="0" y="0"/>
          <a:ext cx="0" cy="0"/>
          <a:chOff x="0" y="0"/>
          <a:chExt cx="0" cy="0"/>
        </a:xfrm>
      </p:grpSpPr>
      <p:sp>
        <p:nvSpPr>
          <p:cNvPr id="82" name="Google Shape;82;p33"/>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3"/>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3"/>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85" name="Google Shape;85;p33"/>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6" name="Google Shape;86;p3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3"/>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p33"/>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88000"/>
          </a:blip>
          <a:stretch>
            <a:fillRect/>
          </a:stretch>
        </a:blipFill>
      </p:bgPr>
    </p:bg>
    <p:spTree>
      <p:nvGrpSpPr>
        <p:cNvPr id="5" name="Shape 5"/>
        <p:cNvGrpSpPr/>
        <p:nvPr/>
      </p:nvGrpSpPr>
      <p:grpSpPr>
        <a:xfrm>
          <a:off x="0" y="0"/>
          <a:ext cx="0" cy="0"/>
          <a:chOff x="0" y="0"/>
          <a:chExt cx="0" cy="0"/>
        </a:xfrm>
      </p:grpSpPr>
      <p:sp>
        <p:nvSpPr>
          <p:cNvPr id="6" name="Google Shape;6;p12"/>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9" name="Google Shape;9;p1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 name="Google Shape;10;p1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 name="Google Shape;11;p12"/>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2" name="Google Shape;12;p12"/>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88000"/>
          </a:blip>
          <a:stretch>
            <a:fillRect/>
          </a:stretch>
        </a:blipFill>
      </p:bgPr>
    </p:bg>
    <p:spTree>
      <p:nvGrpSpPr>
        <p:cNvPr id="102" name="Shape 102"/>
        <p:cNvGrpSpPr/>
        <p:nvPr/>
      </p:nvGrpSpPr>
      <p:grpSpPr>
        <a:xfrm>
          <a:off x="0" y="0"/>
          <a:ext cx="0" cy="0"/>
          <a:chOff x="0" y="0"/>
          <a:chExt cx="0" cy="0"/>
        </a:xfrm>
      </p:grpSpPr>
      <p:sp>
        <p:nvSpPr>
          <p:cNvPr id="103" name="Google Shape;103;p14"/>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1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106" name="Google Shape;106;p1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7" name="Google Shape;107;p1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8" name="Google Shape;108;p14"/>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14"/>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2" name="Shape 202"/>
        <p:cNvGrpSpPr/>
        <p:nvPr/>
      </p:nvGrpSpPr>
      <p:grpSpPr>
        <a:xfrm>
          <a:off x="0" y="0"/>
          <a:ext cx="0" cy="0"/>
          <a:chOff x="0" y="0"/>
          <a:chExt cx="0" cy="0"/>
        </a:xfrm>
      </p:grpSpPr>
      <p:sp>
        <p:nvSpPr>
          <p:cNvPr id="203" name="Google Shape;203;p1"/>
          <p:cNvSpPr/>
          <p:nvPr/>
        </p:nvSpPr>
        <p:spPr>
          <a:xfrm>
            <a:off x="8679766" y="246183"/>
            <a:ext cx="3078597" cy="844061"/>
          </a:xfrm>
          <a:prstGeom prst="roundRect">
            <a:avLst>
              <a:gd fmla="val 16667" name="adj"/>
            </a:avLst>
          </a:prstGeom>
          <a:solidFill>
            <a:schemeClr val="lt1"/>
          </a:solidFill>
          <a:ln cap="flat" cmpd="sng" w="5715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Garamond"/>
              <a:buNone/>
            </a:pPr>
            <a:r>
              <a:rPr b="0" i="0" lang="en-GB" sz="4000" u="none" cap="none" strike="noStrike">
                <a:solidFill>
                  <a:srgbClr val="000000"/>
                </a:solidFill>
                <a:latin typeface="Garamond"/>
                <a:ea typeface="Garamond"/>
                <a:cs typeface="Garamond"/>
                <a:sym typeface="Garamond"/>
              </a:rPr>
              <a:t>Date</a:t>
            </a:r>
            <a:endParaRPr/>
          </a:p>
        </p:txBody>
      </p:sp>
      <p:sp>
        <p:nvSpPr>
          <p:cNvPr id="204" name="Google Shape;204;p1"/>
          <p:cNvSpPr/>
          <p:nvPr/>
        </p:nvSpPr>
        <p:spPr>
          <a:xfrm>
            <a:off x="0" y="1711569"/>
            <a:ext cx="11621729" cy="1497939"/>
          </a:xfrm>
          <a:prstGeom prst="roundRect">
            <a:avLst>
              <a:gd fmla="val 16667" name="adj"/>
            </a:avLst>
          </a:prstGeom>
          <a:solidFill>
            <a:schemeClr val="lt1"/>
          </a:solidFill>
          <a:ln cap="flat" cmpd="sng" w="5715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Narrow"/>
              <a:buNone/>
            </a:pPr>
            <a:r>
              <a:rPr b="1" i="0" lang="en-GB" sz="5400" u="none" cap="none" strike="noStrike">
                <a:solidFill>
                  <a:srgbClr val="000000"/>
                </a:solidFill>
                <a:latin typeface="Arial Narrow"/>
                <a:ea typeface="Arial Narrow"/>
                <a:cs typeface="Arial Narrow"/>
                <a:sym typeface="Arial Narrow"/>
              </a:rPr>
              <a:t>A happy ending?</a:t>
            </a:r>
            <a:endParaRPr b="0" i="0" sz="5400" u="sng" cap="none" strike="noStrike">
              <a:solidFill>
                <a:srgbClr val="000000"/>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79" name="Shape 279"/>
        <p:cNvGrpSpPr/>
        <p:nvPr/>
      </p:nvGrpSpPr>
      <p:grpSpPr>
        <a:xfrm>
          <a:off x="0" y="0"/>
          <a:ext cx="0" cy="0"/>
          <a:chOff x="0" y="0"/>
          <a:chExt cx="0" cy="0"/>
        </a:xfrm>
      </p:grpSpPr>
      <p:sp>
        <p:nvSpPr>
          <p:cNvPr id="280" name="Google Shape;280;p1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81" name="Google Shape;281;p1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82" name="Google Shape;282;p10"/>
          <p:cNvSpPr/>
          <p:nvPr/>
        </p:nvSpPr>
        <p:spPr>
          <a:xfrm>
            <a:off x="1066800" y="642594"/>
            <a:ext cx="10058400" cy="5392446"/>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Throughout this text, Odysseus has been warned that there will be danger where there should be a welcome</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Clearly, on his arrival to his own home, he would be expecting a joyous reunion; however, it is clear he has been gone too long for this to be the case</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For once, though, it seems as though Odysseus has taken heed of the warnings – on hearing that Telemachus was in danger, he removed the weapons &amp; had the foresight to lock the doors from the outside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86" name="Shape 286"/>
        <p:cNvGrpSpPr/>
        <p:nvPr/>
      </p:nvGrpSpPr>
      <p:grpSpPr>
        <a:xfrm>
          <a:off x="0" y="0"/>
          <a:ext cx="0" cy="0"/>
          <a:chOff x="0" y="0"/>
          <a:chExt cx="0" cy="0"/>
        </a:xfrm>
      </p:grpSpPr>
      <p:sp>
        <p:nvSpPr>
          <p:cNvPr id="287" name="Google Shape;287;p1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800"/>
              <a:buFont typeface="Arial Narrow"/>
              <a:buNone/>
            </a:pPr>
            <a:r>
              <a:rPr b="1" lang="en-GB" u="sng">
                <a:latin typeface="Arial Narrow"/>
                <a:ea typeface="Arial Narrow"/>
                <a:cs typeface="Arial Narrow"/>
                <a:sym typeface="Arial Narrow"/>
              </a:rPr>
              <a:t>And Finally…</a:t>
            </a:r>
            <a:endParaRPr/>
          </a:p>
        </p:txBody>
      </p:sp>
      <p:sp>
        <p:nvSpPr>
          <p:cNvPr id="288" name="Google Shape;288;p11"/>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89" name="Google Shape;289;p11"/>
          <p:cNvSpPr/>
          <p:nvPr/>
        </p:nvSpPr>
        <p:spPr>
          <a:xfrm>
            <a:off x="1066800" y="2103120"/>
            <a:ext cx="10058400" cy="393192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Think about everything that Odysseus has been through &amp; has supposedly learnt throughout this tale</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Do his actions suggest he has changed or has he just reverted back to the character he was at the beginning of this story?</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Considering the death &amp; destruction currently lying in the Feasting Hall, what will he do next?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8" name="Shape 208"/>
        <p:cNvGrpSpPr/>
        <p:nvPr/>
      </p:nvGrpSpPr>
      <p:grpSpPr>
        <a:xfrm>
          <a:off x="0" y="0"/>
          <a:ext cx="0" cy="0"/>
          <a:chOff x="0" y="0"/>
          <a:chExt cx="0" cy="0"/>
        </a:xfrm>
      </p:grpSpPr>
      <p:sp>
        <p:nvSpPr>
          <p:cNvPr id="209" name="Google Shape;209;p2"/>
          <p:cNvSpPr txBox="1"/>
          <p:nvPr>
            <p:ph type="title"/>
          </p:nvPr>
        </p:nvSpPr>
        <p:spPr>
          <a:xfrm>
            <a:off x="1066800" y="642594"/>
            <a:ext cx="5434013" cy="1100481"/>
          </a:xfrm>
          <a:prstGeom prst="rect">
            <a:avLst/>
          </a:prstGeom>
          <a:solidFill>
            <a:srgbClr val="00206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Arial Narrow"/>
              <a:buNone/>
            </a:pPr>
            <a:r>
              <a:rPr b="1" lang="en-GB" u="sng">
                <a:solidFill>
                  <a:schemeClr val="lt1"/>
                </a:solidFill>
                <a:latin typeface="Arial Narrow"/>
                <a:ea typeface="Arial Narrow"/>
                <a:cs typeface="Arial Narrow"/>
                <a:sym typeface="Arial Narrow"/>
              </a:rPr>
              <a:t>A Hero’s Welcome?</a:t>
            </a:r>
            <a:endParaRPr/>
          </a:p>
        </p:txBody>
      </p:sp>
      <p:sp>
        <p:nvSpPr>
          <p:cNvPr id="210" name="Google Shape;210;p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11" name="Google Shape;211;p2"/>
          <p:cNvSpPr/>
          <p:nvPr/>
        </p:nvSpPr>
        <p:spPr>
          <a:xfrm>
            <a:off x="1569720" y="2103120"/>
            <a:ext cx="8930640" cy="135636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We are almost at the end of our tale so we can assume that Odysseus’ real identity is about to be revealed</a:t>
            </a:r>
            <a:endParaRPr/>
          </a:p>
        </p:txBody>
      </p:sp>
      <p:sp>
        <p:nvSpPr>
          <p:cNvPr id="212" name="Google Shape;212;p2"/>
          <p:cNvSpPr/>
          <p:nvPr/>
        </p:nvSpPr>
        <p:spPr>
          <a:xfrm>
            <a:off x="1066800" y="3657600"/>
            <a:ext cx="10058400" cy="257556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predictions can you make as to how the other characters are going to react to this news?</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Consider the fact that Eurycleia has looked all of the doors from the outside along with removing all of the weapons from the walls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6" name="Shape 216"/>
        <p:cNvGrpSpPr/>
        <p:nvPr/>
      </p:nvGrpSpPr>
      <p:grpSpPr>
        <a:xfrm>
          <a:off x="0" y="0"/>
          <a:ext cx="0" cy="0"/>
          <a:chOff x="0" y="0"/>
          <a:chExt cx="0" cy="0"/>
        </a:xfrm>
      </p:grpSpPr>
      <p:sp>
        <p:nvSpPr>
          <p:cNvPr id="217" name="Google Shape;217;p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18" name="Google Shape;218;p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19" name="Google Shape;219;p3"/>
          <p:cNvSpPr/>
          <p:nvPr/>
        </p:nvSpPr>
        <p:spPr>
          <a:xfrm>
            <a:off x="1661160" y="642594"/>
            <a:ext cx="8976360" cy="1963446"/>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Although it seems like a long time ago, when we first began reading/listening to this tale, we were introduced to the concept of ‘guest friendship’</a:t>
            </a:r>
            <a:endParaRPr/>
          </a:p>
        </p:txBody>
      </p:sp>
      <p:sp>
        <p:nvSpPr>
          <p:cNvPr id="220" name="Google Shape;220;p3"/>
          <p:cNvSpPr/>
          <p:nvPr/>
        </p:nvSpPr>
        <p:spPr>
          <a:xfrm>
            <a:off x="1066800" y="3108960"/>
            <a:ext cx="10058400" cy="292608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can you remember about this Ancient Greek tradition?</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From what we have seen so far, do all of the characters abide by the ‘rules’ of this tradition?</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When Odysseus reveals himself, will he himself follow the rules?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4" name="Shape 224"/>
        <p:cNvGrpSpPr/>
        <p:nvPr/>
      </p:nvGrpSpPr>
      <p:grpSpPr>
        <a:xfrm>
          <a:off x="0" y="0"/>
          <a:ext cx="0" cy="0"/>
          <a:chOff x="0" y="0"/>
          <a:chExt cx="0" cy="0"/>
        </a:xfrm>
      </p:grpSpPr>
      <p:sp>
        <p:nvSpPr>
          <p:cNvPr id="225" name="Google Shape;225;p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26" name="Google Shape;226;p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27" name="Google Shape;227;p4"/>
          <p:cNvSpPr/>
          <p:nvPr/>
        </p:nvSpPr>
        <p:spPr>
          <a:xfrm>
            <a:off x="1524000" y="642594"/>
            <a:ext cx="9204960" cy="2771166"/>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We will shortly be listening/reading the final instalment of </a:t>
            </a:r>
            <a:r>
              <a:rPr b="0" i="1" lang="en-GB" sz="3200" u="none" cap="none" strike="noStrike">
                <a:solidFill>
                  <a:schemeClr val="dk1"/>
                </a:solidFill>
                <a:latin typeface="Arial Narrow"/>
                <a:ea typeface="Arial Narrow"/>
                <a:cs typeface="Arial Narrow"/>
                <a:sym typeface="Arial Narrow"/>
              </a:rPr>
              <a:t>The Odyssey</a:t>
            </a:r>
            <a:endParaRPr/>
          </a:p>
          <a:p>
            <a:pPr indent="0" lvl="0" marL="0" marR="0" rtl="0" algn="ctr">
              <a:spcBef>
                <a:spcPts val="0"/>
              </a:spcBef>
              <a:spcAft>
                <a:spcPts val="0"/>
              </a:spcAft>
              <a:buNone/>
            </a:pPr>
            <a:r>
              <a:t/>
            </a:r>
            <a:endParaRPr b="0" i="1"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The first instalment of Episode 12 has the ominous title </a:t>
            </a:r>
            <a:r>
              <a:rPr b="0" i="1" lang="en-GB" sz="3200" u="none" cap="none" strike="noStrike">
                <a:solidFill>
                  <a:schemeClr val="dk1"/>
                </a:solidFill>
                <a:latin typeface="Arial Narrow"/>
                <a:ea typeface="Arial Narrow"/>
                <a:cs typeface="Arial Narrow"/>
                <a:sym typeface="Arial Narrow"/>
              </a:rPr>
              <a:t>A Grim Harvest</a:t>
            </a:r>
            <a:endParaRPr b="0" i="0" sz="3200" u="none" cap="none" strike="noStrike">
              <a:solidFill>
                <a:schemeClr val="dk1"/>
              </a:solidFill>
              <a:latin typeface="Arial Narrow"/>
              <a:ea typeface="Arial Narrow"/>
              <a:cs typeface="Arial Narrow"/>
              <a:sym typeface="Arial Narrow"/>
            </a:endParaRPr>
          </a:p>
        </p:txBody>
      </p:sp>
      <p:sp>
        <p:nvSpPr>
          <p:cNvPr id="228" name="Google Shape;228;p4"/>
          <p:cNvSpPr/>
          <p:nvPr/>
        </p:nvSpPr>
        <p:spPr>
          <a:xfrm>
            <a:off x="1066800" y="3962400"/>
            <a:ext cx="10058400" cy="207264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How does this title make you feel?</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associations/connotations do the words in this title have &amp; how might these manifest themselves in this Episode?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2" name="Shape 232"/>
        <p:cNvGrpSpPr/>
        <p:nvPr/>
      </p:nvGrpSpPr>
      <p:grpSpPr>
        <a:xfrm>
          <a:off x="0" y="0"/>
          <a:ext cx="0" cy="0"/>
          <a:chOff x="0" y="0"/>
          <a:chExt cx="0" cy="0"/>
        </a:xfrm>
      </p:grpSpPr>
      <p:sp>
        <p:nvSpPr>
          <p:cNvPr id="233" name="Google Shape;233;p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34" name="Google Shape;234;p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35" name="Google Shape;235;p5"/>
          <p:cNvSpPr/>
          <p:nvPr/>
        </p:nvSpPr>
        <p:spPr>
          <a:xfrm>
            <a:off x="2072640" y="642594"/>
            <a:ext cx="8031480" cy="9144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Listen to/read through Section 1 of Episode 12 of </a:t>
            </a:r>
            <a:r>
              <a:rPr b="0" i="1" lang="en-GB" sz="3200" u="none" cap="none" strike="noStrike">
                <a:solidFill>
                  <a:schemeClr val="dk1"/>
                </a:solidFill>
                <a:latin typeface="Arial Narrow"/>
                <a:ea typeface="Arial Narrow"/>
                <a:cs typeface="Arial Narrow"/>
                <a:sym typeface="Arial Narrow"/>
              </a:rPr>
              <a:t>The Odyssey</a:t>
            </a:r>
            <a:r>
              <a:rPr b="0" i="0" lang="en-GB" sz="3200" u="none" cap="none" strike="noStrike">
                <a:solidFill>
                  <a:schemeClr val="dk1"/>
                </a:solidFill>
                <a:latin typeface="Arial Narrow"/>
                <a:ea typeface="Arial Narrow"/>
                <a:cs typeface="Arial Narrow"/>
                <a:sym typeface="Arial Narrow"/>
              </a:rPr>
              <a:t>:</a:t>
            </a:r>
            <a:endParaRPr/>
          </a:p>
        </p:txBody>
      </p:sp>
      <p:sp>
        <p:nvSpPr>
          <p:cNvPr id="236" name="Google Shape;236;p5"/>
          <p:cNvSpPr/>
          <p:nvPr/>
        </p:nvSpPr>
        <p:spPr>
          <a:xfrm>
            <a:off x="1066800" y="4023360"/>
            <a:ext cx="10058400" cy="201168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How do you feel about Odysseus’ behaviour in this final Episode?</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Have we had any clues at any other point of the tale as to how things might end?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40" name="Shape 240"/>
        <p:cNvGrpSpPr/>
        <p:nvPr/>
      </p:nvGrpSpPr>
      <p:grpSpPr>
        <a:xfrm>
          <a:off x="0" y="0"/>
          <a:ext cx="0" cy="0"/>
          <a:chOff x="0" y="0"/>
          <a:chExt cx="0" cy="0"/>
        </a:xfrm>
      </p:grpSpPr>
      <p:sp>
        <p:nvSpPr>
          <p:cNvPr id="241" name="Google Shape;241;p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42" name="Google Shape;242;p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43" name="Google Shape;243;p6"/>
          <p:cNvSpPr/>
          <p:nvPr/>
        </p:nvSpPr>
        <p:spPr>
          <a:xfrm>
            <a:off x="1066800" y="642594"/>
            <a:ext cx="10058400" cy="3898926"/>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Whether we were aware of it or not, the text has been full of foreshadowing as to how the tale might pan out</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Obviously, we were aware of Penelope’s dream &amp; how it foreshadowed the bloodbath that occurred in the feasting hall</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However, there have been a few other hints &amp; clues as to this scene</a:t>
            </a:r>
            <a:endParaRPr/>
          </a:p>
        </p:txBody>
      </p:sp>
      <p:sp>
        <p:nvSpPr>
          <p:cNvPr id="244" name="Google Shape;244;p6"/>
          <p:cNvSpPr/>
          <p:nvPr/>
        </p:nvSpPr>
        <p:spPr>
          <a:xfrm>
            <a:off x="1729740" y="4737126"/>
            <a:ext cx="8732520" cy="138684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Can you think of anything that has happened or been said that has provided us with any hints as to the final Episode?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48" name="Shape 248"/>
        <p:cNvGrpSpPr/>
        <p:nvPr/>
      </p:nvGrpSpPr>
      <p:grpSpPr>
        <a:xfrm>
          <a:off x="0" y="0"/>
          <a:ext cx="0" cy="0"/>
          <a:chOff x="0" y="0"/>
          <a:chExt cx="0" cy="0"/>
        </a:xfrm>
      </p:grpSpPr>
      <p:sp>
        <p:nvSpPr>
          <p:cNvPr id="249" name="Google Shape;249;p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50" name="Google Shape;250;p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51" name="Google Shape;251;p7"/>
          <p:cNvSpPr/>
          <p:nvPr/>
        </p:nvSpPr>
        <p:spPr>
          <a:xfrm>
            <a:off x="1874520" y="642594"/>
            <a:ext cx="8793480" cy="9144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Examine the following extract from Episode 12:</a:t>
            </a:r>
            <a:endParaRPr/>
          </a:p>
        </p:txBody>
      </p:sp>
      <p:sp>
        <p:nvSpPr>
          <p:cNvPr id="252" name="Google Shape;252;p7"/>
          <p:cNvSpPr/>
          <p:nvPr/>
        </p:nvSpPr>
        <p:spPr>
          <a:xfrm>
            <a:off x="1066800" y="1813560"/>
            <a:ext cx="10058400" cy="31242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And the other suitors nodded and they spat on the ground. And then a voice came echoing from the shadows by the door. “I was an archer once, in the days of my youth.” And Antinous turned and he looked at the old beggar and he lifted his lip in a sneering smile and he said, “You might have been an archer once but now you are nobody!”</a:t>
            </a:r>
            <a:endParaRPr/>
          </a:p>
        </p:txBody>
      </p:sp>
      <p:sp>
        <p:nvSpPr>
          <p:cNvPr id="253" name="Google Shape;253;p7"/>
          <p:cNvSpPr/>
          <p:nvPr/>
        </p:nvSpPr>
        <p:spPr>
          <a:xfrm>
            <a:off x="1874520" y="5334000"/>
            <a:ext cx="8793480" cy="9144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Is there anything in this section that seems familiar?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57" name="Shape 257"/>
        <p:cNvGrpSpPr/>
        <p:nvPr/>
      </p:nvGrpSpPr>
      <p:grpSpPr>
        <a:xfrm>
          <a:off x="0" y="0"/>
          <a:ext cx="0" cy="0"/>
          <a:chOff x="0" y="0"/>
          <a:chExt cx="0" cy="0"/>
        </a:xfrm>
      </p:grpSpPr>
      <p:sp>
        <p:nvSpPr>
          <p:cNvPr id="258" name="Google Shape;258;p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59" name="Google Shape;259;p8"/>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60" name="Google Shape;260;p8"/>
          <p:cNvSpPr/>
          <p:nvPr/>
        </p:nvSpPr>
        <p:spPr>
          <a:xfrm>
            <a:off x="1066800" y="2014194"/>
            <a:ext cx="10058400" cy="2923566"/>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And the other suitors nodded and they spat on the ground. And then a voice came echoing from the shadows by the door. “I was an archer once, in the days of my youth.” And Antinous turned and he looked at the old beggar and he lifted his lip in a sneering smile and he said, “You might have been an archer once but now you are nobody!”</a:t>
            </a:r>
            <a:endParaRPr/>
          </a:p>
        </p:txBody>
      </p:sp>
      <p:sp>
        <p:nvSpPr>
          <p:cNvPr id="261" name="Google Shape;261;p8"/>
          <p:cNvSpPr/>
          <p:nvPr/>
        </p:nvSpPr>
        <p:spPr>
          <a:xfrm>
            <a:off x="1066800" y="642594"/>
            <a:ext cx="3108960" cy="9144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Narrow"/>
                <a:ea typeface="Arial Narrow"/>
                <a:cs typeface="Arial Narrow"/>
                <a:sym typeface="Arial Narrow"/>
              </a:rPr>
              <a:t>Odysseus was told he must learn humility – has he? It seems as though the suitors haven’t</a:t>
            </a:r>
            <a:endParaRPr/>
          </a:p>
        </p:txBody>
      </p:sp>
      <p:cxnSp>
        <p:nvCxnSpPr>
          <p:cNvPr id="262" name="Google Shape;262;p8"/>
          <p:cNvCxnSpPr/>
          <p:nvPr/>
        </p:nvCxnSpPr>
        <p:spPr>
          <a:xfrm>
            <a:off x="2621280" y="1661160"/>
            <a:ext cx="3535680" cy="441960"/>
          </a:xfrm>
          <a:prstGeom prst="straightConnector1">
            <a:avLst/>
          </a:prstGeom>
          <a:noFill/>
          <a:ln cap="flat" cmpd="sng" w="9525">
            <a:solidFill>
              <a:schemeClr val="dk1"/>
            </a:solidFill>
            <a:prstDash val="solid"/>
            <a:round/>
            <a:headEnd len="sm" w="sm" type="none"/>
            <a:tailEnd len="med" w="med" type="triangle"/>
          </a:ln>
        </p:spPr>
      </p:cxnSp>
      <p:cxnSp>
        <p:nvCxnSpPr>
          <p:cNvPr id="263" name="Google Shape;263;p8"/>
          <p:cNvCxnSpPr/>
          <p:nvPr/>
        </p:nvCxnSpPr>
        <p:spPr>
          <a:xfrm>
            <a:off x="2621280" y="1661160"/>
            <a:ext cx="1767840" cy="1371600"/>
          </a:xfrm>
          <a:prstGeom prst="straightConnector1">
            <a:avLst/>
          </a:prstGeom>
          <a:noFill/>
          <a:ln cap="flat" cmpd="sng" w="9525">
            <a:solidFill>
              <a:schemeClr val="dk1"/>
            </a:solidFill>
            <a:prstDash val="solid"/>
            <a:round/>
            <a:headEnd len="sm" w="sm" type="none"/>
            <a:tailEnd len="med" w="med" type="triangle"/>
          </a:ln>
        </p:spPr>
      </p:cxnSp>
      <p:sp>
        <p:nvSpPr>
          <p:cNvPr id="264" name="Google Shape;264;p8"/>
          <p:cNvSpPr/>
          <p:nvPr/>
        </p:nvSpPr>
        <p:spPr>
          <a:xfrm>
            <a:off x="6827520" y="642594"/>
            <a:ext cx="4297680" cy="9144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Narrow"/>
                <a:ea typeface="Arial Narrow"/>
                <a:cs typeface="Arial Narrow"/>
                <a:sym typeface="Arial Narrow"/>
              </a:rPr>
              <a:t>This line is eerily similar to a statement Odysseus made to Polyphemus; however, at this moment, he is indeed ‘nobody’</a:t>
            </a:r>
            <a:endParaRPr/>
          </a:p>
        </p:txBody>
      </p:sp>
      <p:cxnSp>
        <p:nvCxnSpPr>
          <p:cNvPr id="265" name="Google Shape;265;p8"/>
          <p:cNvCxnSpPr/>
          <p:nvPr/>
        </p:nvCxnSpPr>
        <p:spPr>
          <a:xfrm flipH="1">
            <a:off x="6294120" y="1661160"/>
            <a:ext cx="2682240" cy="2377440"/>
          </a:xfrm>
          <a:prstGeom prst="straightConnector1">
            <a:avLst/>
          </a:prstGeom>
          <a:noFill/>
          <a:ln cap="flat" cmpd="sng" w="9525">
            <a:solidFill>
              <a:schemeClr val="dk1"/>
            </a:solidFill>
            <a:prstDash val="solid"/>
            <a:round/>
            <a:headEnd len="sm" w="sm" type="none"/>
            <a:tailEnd len="med" w="med" type="triangle"/>
          </a:ln>
        </p:spPr>
      </p:cxnSp>
      <p:cxnSp>
        <p:nvCxnSpPr>
          <p:cNvPr id="266" name="Google Shape;266;p8"/>
          <p:cNvCxnSpPr/>
          <p:nvPr/>
        </p:nvCxnSpPr>
        <p:spPr>
          <a:xfrm flipH="1">
            <a:off x="7040880" y="1661160"/>
            <a:ext cx="1935480" cy="307848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70" name="Shape 270"/>
        <p:cNvGrpSpPr/>
        <p:nvPr/>
      </p:nvGrpSpPr>
      <p:grpSpPr>
        <a:xfrm>
          <a:off x="0" y="0"/>
          <a:ext cx="0" cy="0"/>
          <a:chOff x="0" y="0"/>
          <a:chExt cx="0" cy="0"/>
        </a:xfrm>
      </p:grpSpPr>
      <p:sp>
        <p:nvSpPr>
          <p:cNvPr id="271" name="Google Shape;271;p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72" name="Google Shape;272;p9"/>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73" name="Google Shape;273;p9"/>
          <p:cNvSpPr/>
          <p:nvPr/>
        </p:nvSpPr>
        <p:spPr>
          <a:xfrm>
            <a:off x="3246120" y="524445"/>
            <a:ext cx="5699760" cy="729006"/>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Examine the following extract:</a:t>
            </a:r>
            <a:endParaRPr/>
          </a:p>
        </p:txBody>
      </p:sp>
      <p:sp>
        <p:nvSpPr>
          <p:cNvPr id="274" name="Google Shape;274;p9"/>
          <p:cNvSpPr/>
          <p:nvPr/>
        </p:nvSpPr>
        <p:spPr>
          <a:xfrm>
            <a:off x="1066800" y="1460526"/>
            <a:ext cx="10058400" cy="348996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 </a:t>
            </a:r>
            <a:r>
              <a:rPr b="0" i="0" lang="en-GB" sz="2800" u="none" cap="none" strike="noStrike">
                <a:solidFill>
                  <a:schemeClr val="dk1"/>
                </a:solidFill>
                <a:latin typeface="Arial Narrow"/>
                <a:ea typeface="Arial Narrow"/>
                <a:cs typeface="Arial Narrow"/>
                <a:sym typeface="Arial Narrow"/>
              </a:rPr>
              <a:t>The suitors ran to the walls to grab weapons, but all the weapons were gone. And Odysseus and Telemachus were loosing arrow after arrow after arrow after arrow. The suitors ran to the doors. They rattled at the doors but the doors were locked from the outside. And Odysseus and Telemachus were loosing arrow after arrow after arrow and when all the arrows were spent, with a sword in one hand and a spear in the other, they made their way across the hall, cutting and slicing the living flesh, reaping a grim harvest of death.</a:t>
            </a:r>
            <a:endParaRPr/>
          </a:p>
        </p:txBody>
      </p:sp>
      <p:sp>
        <p:nvSpPr>
          <p:cNvPr id="275" name="Google Shape;275;p9"/>
          <p:cNvSpPr/>
          <p:nvPr/>
        </p:nvSpPr>
        <p:spPr>
          <a:xfrm>
            <a:off x="1676400" y="5128260"/>
            <a:ext cx="8900160" cy="9144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Other than Penelope’s dream, how was this event foreshadowed earlier in the text?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2017-01-07T13:32:22Z</dcterms:created>
  <dc:creator>Emma Clee</dc:creator>
</cp:coreProperties>
</file>