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 id="2147483780" r:id="rId2"/>
  </p:sldMasterIdLst>
  <p:sldIdLst>
    <p:sldId id="270" r:id="rId3"/>
    <p:sldId id="258" r:id="rId4"/>
    <p:sldId id="260" r:id="rId5"/>
    <p:sldId id="259" r:id="rId6"/>
    <p:sldId id="263" r:id="rId7"/>
    <p:sldId id="265" r:id="rId8"/>
    <p:sldId id="266" r:id="rId9"/>
    <p:sldId id="267" r:id="rId10"/>
    <p:sldId id="261" r:id="rId11"/>
    <p:sldId id="268" r:id="rId12"/>
    <p:sldId id="269" r:id="rId13"/>
    <p:sldId id="262" r:id="rId14"/>
    <p:sldId id="264"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4" autoAdjust="0"/>
    <p:restoredTop sz="94660"/>
  </p:normalViewPr>
  <p:slideViewPr>
    <p:cSldViewPr snapToGrid="0">
      <p:cViewPr varScale="1">
        <p:scale>
          <a:sx n="72" d="100"/>
          <a:sy n="72" d="100"/>
        </p:scale>
        <p:origin x="57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1/28/2018</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1/28/2018</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7417878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54475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1/28/2018</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11405336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1/28/2018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920786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1/28/2018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735449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1/28/2018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57175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1/28/2018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96208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1/28/2018</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06488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1/28/2018</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10626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992750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23218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1/28/2018</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1/28/2018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1/28/2018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1/28/2018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1/28/2018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1/28/2018</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1/28/2018</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8000"/>
            <a:lum/>
          </a:blip>
          <a:srcRect/>
          <a:stretch>
            <a:fillRect t="-19000" b="-19000"/>
          </a:stretch>
        </a:blip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1/28/2018</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8000"/>
            <a:lum/>
          </a:blip>
          <a:srcRect/>
          <a:stretch>
            <a:fillRect t="-19000" b="-19000"/>
          </a:stretch>
        </a:blip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1/28/2018</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82443070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CB16834-56B9-46CD-8337-5F8351F96D9F}"/>
              </a:ext>
            </a:extLst>
          </p:cNvPr>
          <p:cNvSpPr/>
          <p:nvPr/>
        </p:nvSpPr>
        <p:spPr>
          <a:xfrm>
            <a:off x="8679766" y="246183"/>
            <a:ext cx="3078597" cy="844061"/>
          </a:xfrm>
          <a:prstGeom prst="roundRect">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Garamond" panose="02020404030301010803"/>
                <a:ea typeface="+mn-ea"/>
                <a:cs typeface="+mn-cs"/>
              </a:rPr>
              <a:t>Date</a:t>
            </a:r>
          </a:p>
        </p:txBody>
      </p:sp>
      <p:sp>
        <p:nvSpPr>
          <p:cNvPr id="5" name="Rectangle: Rounded Corners 4">
            <a:extLst>
              <a:ext uri="{FF2B5EF4-FFF2-40B4-BE49-F238E27FC236}">
                <a16:creationId xmlns:a16="http://schemas.microsoft.com/office/drawing/2014/main" id="{81347227-2997-4889-AD79-C1C24FB8E47F}"/>
              </a:ext>
            </a:extLst>
          </p:cNvPr>
          <p:cNvSpPr/>
          <p:nvPr/>
        </p:nvSpPr>
        <p:spPr>
          <a:xfrm>
            <a:off x="0" y="1711569"/>
            <a:ext cx="11621729" cy="1497939"/>
          </a:xfrm>
          <a:prstGeom prst="roundRect">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5400" b="1" dirty="0">
                <a:solidFill>
                  <a:schemeClr val="tx1"/>
                </a:solidFill>
                <a:latin typeface="Arial Narrow" panose="020B0606020202030204" pitchFamily="34" charset="0"/>
              </a:rPr>
              <a:t>The Secret</a:t>
            </a:r>
            <a:endParaRPr kumimoji="0" lang="en-GB" sz="5400" b="0" i="0" u="sng" strike="noStrike" kern="1200" cap="none" spc="0" normalizeH="0" baseline="0" noProof="0" dirty="0">
              <a:ln>
                <a:noFill/>
              </a:ln>
              <a:solidFill>
                <a:schemeClr val="tx1"/>
              </a:solidFill>
              <a:effectLst/>
              <a:uLnTx/>
              <a:uFillTx/>
              <a:latin typeface="Garamond" panose="02020404030301010803"/>
            </a:endParaRPr>
          </a:p>
        </p:txBody>
      </p:sp>
    </p:spTree>
    <p:extLst>
      <p:ext uri="{BB962C8B-B14F-4D97-AF65-F5344CB8AC3E}">
        <p14:creationId xmlns:p14="http://schemas.microsoft.com/office/powerpoint/2010/main" val="4215209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Rectangle 3"/>
          <p:cNvSpPr/>
          <p:nvPr/>
        </p:nvSpPr>
        <p:spPr>
          <a:xfrm>
            <a:off x="3158836" y="642594"/>
            <a:ext cx="5438898" cy="687442"/>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Arial Narrow" panose="020B0606020202030204" pitchFamily="34" charset="0"/>
              </a:rPr>
              <a:t>Consider the following question:</a:t>
            </a:r>
          </a:p>
        </p:txBody>
      </p:sp>
      <p:sp>
        <p:nvSpPr>
          <p:cNvPr id="5" name="Rectangle 4"/>
          <p:cNvSpPr/>
          <p:nvPr/>
        </p:nvSpPr>
        <p:spPr>
          <a:xfrm>
            <a:off x="1066800" y="1555667"/>
            <a:ext cx="10058400" cy="17337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rial Narrow" panose="020B0606020202030204" pitchFamily="34" charset="0"/>
              </a:rPr>
              <a:t>How does Homer present the character of Odysseus/Penelope in the final section of </a:t>
            </a:r>
            <a:r>
              <a:rPr lang="en-GB" sz="3200" i="1" dirty="0">
                <a:solidFill>
                  <a:schemeClr val="tx1"/>
                </a:solidFill>
                <a:latin typeface="Arial Narrow" panose="020B0606020202030204" pitchFamily="34" charset="0"/>
              </a:rPr>
              <a:t>The Odyssey</a:t>
            </a:r>
            <a:r>
              <a:rPr lang="en-GB" sz="3200" dirty="0">
                <a:solidFill>
                  <a:schemeClr val="tx1"/>
                </a:solidFill>
                <a:latin typeface="Arial Narrow" panose="020B0606020202030204" pitchFamily="34" charset="0"/>
              </a:rPr>
              <a:t>?</a:t>
            </a:r>
          </a:p>
        </p:txBody>
      </p:sp>
      <p:sp>
        <p:nvSpPr>
          <p:cNvPr id="6" name="Rectangle 5"/>
          <p:cNvSpPr/>
          <p:nvPr/>
        </p:nvSpPr>
        <p:spPr>
          <a:xfrm>
            <a:off x="1686296" y="3705101"/>
            <a:ext cx="8799616" cy="2329939"/>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Arial Narrow" panose="020B0606020202030204" pitchFamily="34" charset="0"/>
              </a:rPr>
              <a:t>Focusing on only one of the characters named in the question, how would you respond?</a:t>
            </a:r>
          </a:p>
          <a:p>
            <a:pPr algn="ctr"/>
            <a:endParaRPr lang="en-GB" sz="3200" dirty="0">
              <a:solidFill>
                <a:schemeClr val="bg1"/>
              </a:solidFill>
              <a:latin typeface="Arial Narrow" panose="020B0606020202030204" pitchFamily="34" charset="0"/>
            </a:endParaRPr>
          </a:p>
          <a:p>
            <a:pPr algn="ctr"/>
            <a:r>
              <a:rPr lang="en-GB" sz="3200" dirty="0">
                <a:solidFill>
                  <a:schemeClr val="bg1"/>
                </a:solidFill>
                <a:latin typeface="Arial Narrow" panose="020B0606020202030204" pitchFamily="34" charset="0"/>
              </a:rPr>
              <a:t>What do we learn about these characters in this final scene?</a:t>
            </a:r>
          </a:p>
        </p:txBody>
      </p:sp>
    </p:spTree>
    <p:extLst>
      <p:ext uri="{BB962C8B-B14F-4D97-AF65-F5344CB8AC3E}">
        <p14:creationId xmlns:p14="http://schemas.microsoft.com/office/powerpoint/2010/main" val="3489202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Rectangle 3"/>
          <p:cNvSpPr/>
          <p:nvPr/>
        </p:nvSpPr>
        <p:spPr>
          <a:xfrm>
            <a:off x="3230088" y="474383"/>
            <a:ext cx="5070763" cy="509312"/>
          </a:xfrm>
          <a:prstGeom prst="rect">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Arial Narrow" panose="020B0606020202030204" pitchFamily="34" charset="0"/>
              </a:rPr>
              <a:t>Examine the sample response:</a:t>
            </a:r>
          </a:p>
        </p:txBody>
      </p:sp>
      <p:sp>
        <p:nvSpPr>
          <p:cNvPr id="5" name="Rectangle 4"/>
          <p:cNvSpPr/>
          <p:nvPr/>
        </p:nvSpPr>
        <p:spPr>
          <a:xfrm>
            <a:off x="1066800" y="1072621"/>
            <a:ext cx="10058400" cy="390698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Arial Narrow" panose="020B0606020202030204" pitchFamily="34" charset="0"/>
              </a:rPr>
              <a:t>Homer presents Penelope as a character who is intelligent. This can be seen in the line ‘I will not share a bed with you. I will tell the servants to move the bed.’ In the first instance, the audience would believe Penelope’s reaction to be justified as, even though this man is supposed to be her husband, they have been apart for so long that they are like strangers; however, this statement is just a ruse to see if the man before her really is Odysseus as he is the only other person who knows that their bed is part of an ancient tree so would know that such an action is impossible, thus revealing himself &amp; his true identity in a way that no other could copy.</a:t>
            </a:r>
          </a:p>
        </p:txBody>
      </p:sp>
      <p:sp>
        <p:nvSpPr>
          <p:cNvPr id="6" name="Rectangle 5"/>
          <p:cNvSpPr/>
          <p:nvPr/>
        </p:nvSpPr>
        <p:spPr>
          <a:xfrm>
            <a:off x="1230086" y="5068528"/>
            <a:ext cx="9731828" cy="1272895"/>
          </a:xfrm>
          <a:prstGeom prst="rect">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Arial Narrow" panose="020B0606020202030204" pitchFamily="34" charset="0"/>
              </a:rPr>
              <a:t>How successful is this response?</a:t>
            </a:r>
          </a:p>
          <a:p>
            <a:pPr algn="ctr"/>
            <a:endParaRPr lang="en-GB" sz="2800" dirty="0">
              <a:solidFill>
                <a:schemeClr val="bg1"/>
              </a:solidFill>
              <a:latin typeface="Arial Narrow" panose="020B0606020202030204" pitchFamily="34" charset="0"/>
            </a:endParaRPr>
          </a:p>
          <a:p>
            <a:pPr algn="ctr"/>
            <a:r>
              <a:rPr lang="en-GB" sz="2800" dirty="0">
                <a:solidFill>
                  <a:schemeClr val="bg1"/>
                </a:solidFill>
                <a:latin typeface="Arial Narrow" panose="020B0606020202030204" pitchFamily="34" charset="0"/>
              </a:rPr>
              <a:t>Does this contain all of the necessary elements for a PETER paragraph?</a:t>
            </a:r>
          </a:p>
        </p:txBody>
      </p:sp>
    </p:spTree>
    <p:extLst>
      <p:ext uri="{BB962C8B-B14F-4D97-AF65-F5344CB8AC3E}">
        <p14:creationId xmlns:p14="http://schemas.microsoft.com/office/powerpoint/2010/main" val="3237484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91886"/>
            <a:ext cx="6505575" cy="988027"/>
          </a:xfrm>
          <a:solidFill>
            <a:schemeClr val="bg1"/>
          </a:solidFill>
        </p:spPr>
        <p:txBody>
          <a:bodyPr/>
          <a:lstStyle/>
          <a:p>
            <a:pPr algn="ctr"/>
            <a:r>
              <a:rPr lang="en-GB" b="1" u="sng" dirty="0">
                <a:solidFill>
                  <a:schemeClr val="tx1"/>
                </a:solidFill>
                <a:latin typeface="Arial Narrow" panose="020B0606020202030204" pitchFamily="34" charset="0"/>
              </a:rPr>
              <a:t>Consider the Ending…</a:t>
            </a:r>
          </a:p>
        </p:txBody>
      </p:sp>
      <p:sp>
        <p:nvSpPr>
          <p:cNvPr id="3" name="Content Placeholder 2"/>
          <p:cNvSpPr>
            <a:spLocks noGrp="1"/>
          </p:cNvSpPr>
          <p:nvPr>
            <p:ph idx="1"/>
          </p:nvPr>
        </p:nvSpPr>
        <p:spPr/>
        <p:txBody>
          <a:bodyPr/>
          <a:lstStyle/>
          <a:p>
            <a:endParaRPr lang="en-GB"/>
          </a:p>
        </p:txBody>
      </p:sp>
      <p:sp>
        <p:nvSpPr>
          <p:cNvPr id="4" name="Rectangle 3"/>
          <p:cNvSpPr/>
          <p:nvPr/>
        </p:nvSpPr>
        <p:spPr>
          <a:xfrm>
            <a:off x="1842053" y="1468979"/>
            <a:ext cx="8095614" cy="988026"/>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1"/>
                </a:solidFill>
                <a:latin typeface="Arial Narrow" panose="020B0606020202030204" pitchFamily="34" charset="0"/>
              </a:rPr>
              <a:t>Examine the final paragraph of </a:t>
            </a:r>
            <a:r>
              <a:rPr lang="en-GB" sz="3600" i="1" dirty="0">
                <a:solidFill>
                  <a:schemeClr val="bg1"/>
                </a:solidFill>
                <a:latin typeface="Arial Narrow" panose="020B0606020202030204" pitchFamily="34" charset="0"/>
              </a:rPr>
              <a:t>The Odyssey</a:t>
            </a:r>
            <a:r>
              <a:rPr lang="en-GB" sz="3600" dirty="0">
                <a:solidFill>
                  <a:schemeClr val="bg1"/>
                </a:solidFill>
                <a:latin typeface="Arial Narrow" panose="020B0606020202030204" pitchFamily="34" charset="0"/>
              </a:rPr>
              <a:t>:</a:t>
            </a:r>
          </a:p>
        </p:txBody>
      </p:sp>
      <p:sp>
        <p:nvSpPr>
          <p:cNvPr id="5" name="Rectangle 4"/>
          <p:cNvSpPr/>
          <p:nvPr/>
        </p:nvSpPr>
        <p:spPr>
          <a:xfrm>
            <a:off x="1066800" y="2617320"/>
            <a:ext cx="10058401" cy="24534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rial Narrow" panose="020B0606020202030204" pitchFamily="34" charset="0"/>
              </a:rPr>
              <a:t>Dreams &amp; visions come through two gates: either through a gate of ivory or through a gate of horn. If the dream, the vision comes through the ivory gate it is mere fancy, fantasy. If it comes through the gate of horn it carries the truth. This dream, this vision is over. You must decide through which gate it has come.</a:t>
            </a:r>
          </a:p>
        </p:txBody>
      </p:sp>
      <p:sp>
        <p:nvSpPr>
          <p:cNvPr id="6" name="Rectangle 5"/>
          <p:cNvSpPr/>
          <p:nvPr/>
        </p:nvSpPr>
        <p:spPr>
          <a:xfrm>
            <a:off x="796938" y="5283153"/>
            <a:ext cx="10598123" cy="1314277"/>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1"/>
                </a:solidFill>
                <a:latin typeface="Arial Narrow" panose="020B0606020202030204" pitchFamily="34" charset="0"/>
              </a:rPr>
              <a:t>Which gate do you think the vision of </a:t>
            </a:r>
            <a:r>
              <a:rPr lang="en-GB" sz="3600" i="1" dirty="0">
                <a:solidFill>
                  <a:schemeClr val="bg1"/>
                </a:solidFill>
                <a:latin typeface="Arial Narrow" panose="020B0606020202030204" pitchFamily="34" charset="0"/>
              </a:rPr>
              <a:t>The Odyssey</a:t>
            </a:r>
            <a:r>
              <a:rPr lang="en-GB" sz="3600" dirty="0">
                <a:solidFill>
                  <a:schemeClr val="bg1"/>
                </a:solidFill>
                <a:latin typeface="Arial Narrow" panose="020B0606020202030204" pitchFamily="34" charset="0"/>
              </a:rPr>
              <a:t> actually came through?</a:t>
            </a:r>
          </a:p>
        </p:txBody>
      </p:sp>
    </p:spTree>
    <p:extLst>
      <p:ext uri="{BB962C8B-B14F-4D97-AF65-F5344CB8AC3E}">
        <p14:creationId xmlns:p14="http://schemas.microsoft.com/office/powerpoint/2010/main" val="2916914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5493026" cy="1013928"/>
          </a:xfrm>
          <a:solidFill>
            <a:srgbClr val="002060"/>
          </a:solidFill>
        </p:spPr>
        <p:txBody>
          <a:bodyPr/>
          <a:lstStyle/>
          <a:p>
            <a:pPr algn="ctr"/>
            <a:r>
              <a:rPr lang="en-GB" b="1" u="sng" dirty="0">
                <a:solidFill>
                  <a:schemeClr val="bg1"/>
                </a:solidFill>
                <a:latin typeface="Arial Narrow" panose="020B0606020202030204" pitchFamily="34" charset="0"/>
              </a:rPr>
              <a:t>And Finally…</a:t>
            </a:r>
          </a:p>
        </p:txBody>
      </p:sp>
      <p:sp>
        <p:nvSpPr>
          <p:cNvPr id="3" name="Content Placeholder 2"/>
          <p:cNvSpPr>
            <a:spLocks noGrp="1"/>
          </p:cNvSpPr>
          <p:nvPr>
            <p:ph idx="1"/>
          </p:nvPr>
        </p:nvSpPr>
        <p:spPr/>
        <p:txBody>
          <a:bodyPr/>
          <a:lstStyle/>
          <a:p>
            <a:endParaRPr lang="en-GB"/>
          </a:p>
        </p:txBody>
      </p:sp>
      <p:sp>
        <p:nvSpPr>
          <p:cNvPr id="4" name="Rectangle 3"/>
          <p:cNvSpPr/>
          <p:nvPr/>
        </p:nvSpPr>
        <p:spPr>
          <a:xfrm>
            <a:off x="1066800" y="2103120"/>
            <a:ext cx="10058400" cy="39319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rial Narrow" panose="020B0606020202030204" pitchFamily="34" charset="0"/>
              </a:rPr>
              <a:t>How do you feel about the way in which this tale finishes?</a:t>
            </a:r>
          </a:p>
          <a:p>
            <a:pPr algn="ctr"/>
            <a:endParaRPr lang="en-GB" sz="3200" dirty="0">
              <a:solidFill>
                <a:schemeClr val="tx1"/>
              </a:solidFill>
              <a:latin typeface="Arial Narrow" panose="020B0606020202030204" pitchFamily="34" charset="0"/>
            </a:endParaRPr>
          </a:p>
          <a:p>
            <a:pPr algn="ctr"/>
            <a:r>
              <a:rPr lang="en-GB" sz="3200" dirty="0">
                <a:solidFill>
                  <a:schemeClr val="tx1"/>
                </a:solidFill>
                <a:latin typeface="Arial Narrow" panose="020B0606020202030204" pitchFamily="34" charset="0"/>
              </a:rPr>
              <a:t>Do you feel it is a satisfactory ending?</a:t>
            </a:r>
          </a:p>
          <a:p>
            <a:pPr algn="ctr"/>
            <a:endParaRPr lang="en-GB" sz="3200" dirty="0">
              <a:solidFill>
                <a:schemeClr val="tx1"/>
              </a:solidFill>
              <a:latin typeface="Arial Narrow" panose="020B0606020202030204" pitchFamily="34" charset="0"/>
            </a:endParaRPr>
          </a:p>
          <a:p>
            <a:pPr algn="ctr"/>
            <a:r>
              <a:rPr lang="en-GB" sz="3200" dirty="0">
                <a:solidFill>
                  <a:schemeClr val="tx1"/>
                </a:solidFill>
                <a:latin typeface="Arial Narrow" panose="020B0606020202030204" pitchFamily="34" charset="0"/>
              </a:rPr>
              <a:t>Can you imagine Odysseus &amp; Penelope living happily ever after or will Odysseus leave again to complete his final task?</a:t>
            </a:r>
          </a:p>
          <a:p>
            <a:pPr algn="ctr"/>
            <a:endParaRPr lang="en-GB" sz="3200" dirty="0">
              <a:solidFill>
                <a:schemeClr val="tx1"/>
              </a:solidFill>
              <a:latin typeface="Arial Narrow" panose="020B0606020202030204" pitchFamily="34" charset="0"/>
            </a:endParaRPr>
          </a:p>
          <a:p>
            <a:pPr algn="ctr"/>
            <a:r>
              <a:rPr lang="en-GB" sz="3200" dirty="0">
                <a:solidFill>
                  <a:schemeClr val="tx1"/>
                </a:solidFill>
                <a:latin typeface="Arial Narrow" panose="020B0606020202030204" pitchFamily="34" charset="0"/>
              </a:rPr>
              <a:t>Given the choice, how would you have ended this tale?</a:t>
            </a:r>
          </a:p>
        </p:txBody>
      </p:sp>
    </p:spTree>
    <p:extLst>
      <p:ext uri="{BB962C8B-B14F-4D97-AF65-F5344CB8AC3E}">
        <p14:creationId xmlns:p14="http://schemas.microsoft.com/office/powerpoint/2010/main" val="3383779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6491288" cy="886169"/>
          </a:xfrm>
          <a:solidFill>
            <a:srgbClr val="002060"/>
          </a:solidFill>
        </p:spPr>
        <p:txBody>
          <a:bodyPr/>
          <a:lstStyle/>
          <a:p>
            <a:pPr algn="ctr"/>
            <a:r>
              <a:rPr lang="en-GB" b="1" u="sng" dirty="0">
                <a:solidFill>
                  <a:schemeClr val="bg1"/>
                </a:solidFill>
                <a:latin typeface="Arial Narrow" panose="020B0606020202030204" pitchFamily="34" charset="0"/>
              </a:rPr>
              <a:t>The End is Nigh</a:t>
            </a:r>
          </a:p>
        </p:txBody>
      </p:sp>
      <p:sp>
        <p:nvSpPr>
          <p:cNvPr id="3" name="Content Placeholder 2"/>
          <p:cNvSpPr>
            <a:spLocks noGrp="1"/>
          </p:cNvSpPr>
          <p:nvPr>
            <p:ph idx="1"/>
          </p:nvPr>
        </p:nvSpPr>
        <p:spPr/>
        <p:txBody>
          <a:bodyPr/>
          <a:lstStyle/>
          <a:p>
            <a:endParaRPr lang="en-GB"/>
          </a:p>
        </p:txBody>
      </p:sp>
      <p:sp>
        <p:nvSpPr>
          <p:cNvPr id="4" name="Rectangle 3"/>
          <p:cNvSpPr/>
          <p:nvPr/>
        </p:nvSpPr>
        <p:spPr>
          <a:xfrm>
            <a:off x="1840675" y="2103119"/>
            <a:ext cx="8585860" cy="18869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rial Narrow" panose="020B0606020202030204" pitchFamily="34" charset="0"/>
              </a:rPr>
              <a:t>We will shortly be listening to/reading through the final section of </a:t>
            </a:r>
            <a:r>
              <a:rPr lang="en-GB" sz="3200" i="1" dirty="0">
                <a:solidFill>
                  <a:schemeClr val="tx1"/>
                </a:solidFill>
                <a:latin typeface="Arial Narrow" panose="020B0606020202030204" pitchFamily="34" charset="0"/>
              </a:rPr>
              <a:t>The Odyssey</a:t>
            </a:r>
          </a:p>
          <a:p>
            <a:pPr algn="ctr"/>
            <a:endParaRPr lang="en-GB" sz="3200" i="1" dirty="0">
              <a:solidFill>
                <a:schemeClr val="tx1"/>
              </a:solidFill>
              <a:latin typeface="Arial Narrow" panose="020B0606020202030204" pitchFamily="34" charset="0"/>
            </a:endParaRPr>
          </a:p>
          <a:p>
            <a:pPr algn="ctr"/>
            <a:r>
              <a:rPr lang="en-GB" sz="3200" dirty="0">
                <a:solidFill>
                  <a:schemeClr val="tx1"/>
                </a:solidFill>
                <a:latin typeface="Arial Narrow" panose="020B0606020202030204" pitchFamily="34" charset="0"/>
              </a:rPr>
              <a:t>The final instalment of Episode 12 is titled </a:t>
            </a:r>
            <a:r>
              <a:rPr lang="en-GB" sz="3200" i="1" dirty="0">
                <a:solidFill>
                  <a:schemeClr val="tx1"/>
                </a:solidFill>
                <a:latin typeface="Arial Narrow" panose="020B0606020202030204" pitchFamily="34" charset="0"/>
              </a:rPr>
              <a:t>The Secret</a:t>
            </a:r>
            <a:endParaRPr lang="en-GB" sz="3200" dirty="0">
              <a:solidFill>
                <a:schemeClr val="tx1"/>
              </a:solidFill>
              <a:latin typeface="Arial Narrow" panose="020B0606020202030204" pitchFamily="34" charset="0"/>
            </a:endParaRPr>
          </a:p>
        </p:txBody>
      </p:sp>
      <p:sp>
        <p:nvSpPr>
          <p:cNvPr id="5" name="Rectangle 4"/>
          <p:cNvSpPr/>
          <p:nvPr/>
        </p:nvSpPr>
        <p:spPr>
          <a:xfrm>
            <a:off x="1066800" y="4298868"/>
            <a:ext cx="10058400" cy="1736172"/>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Arial Narrow" panose="020B0606020202030204" pitchFamily="34" charset="0"/>
              </a:rPr>
              <a:t>What do you think the secret will be?</a:t>
            </a:r>
          </a:p>
          <a:p>
            <a:pPr algn="ctr"/>
            <a:endParaRPr lang="en-GB" sz="3200" dirty="0">
              <a:solidFill>
                <a:schemeClr val="bg1"/>
              </a:solidFill>
              <a:latin typeface="Arial Narrow" panose="020B0606020202030204" pitchFamily="34" charset="0"/>
            </a:endParaRPr>
          </a:p>
          <a:p>
            <a:pPr algn="ctr"/>
            <a:r>
              <a:rPr lang="en-GB" sz="3200" dirty="0">
                <a:solidFill>
                  <a:schemeClr val="bg1"/>
                </a:solidFill>
                <a:latin typeface="Arial Narrow" panose="020B0606020202030204" pitchFamily="34" charset="0"/>
              </a:rPr>
              <a:t>Who will it belong to?</a:t>
            </a:r>
          </a:p>
        </p:txBody>
      </p:sp>
    </p:spTree>
    <p:extLst>
      <p:ext uri="{BB962C8B-B14F-4D97-AF65-F5344CB8AC3E}">
        <p14:creationId xmlns:p14="http://schemas.microsoft.com/office/powerpoint/2010/main" val="79860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5505450" cy="1460526"/>
          </a:xfrm>
          <a:solidFill>
            <a:srgbClr val="002060"/>
          </a:solidFill>
        </p:spPr>
        <p:txBody>
          <a:bodyPr/>
          <a:lstStyle/>
          <a:p>
            <a:pPr algn="ctr"/>
            <a:r>
              <a:rPr lang="en-GB" b="1" u="sng" dirty="0">
                <a:solidFill>
                  <a:schemeClr val="bg1"/>
                </a:solidFill>
                <a:latin typeface="Arial Narrow" panose="020B0606020202030204" pitchFamily="34" charset="0"/>
              </a:rPr>
              <a:t>The Final Scene</a:t>
            </a:r>
          </a:p>
        </p:txBody>
      </p:sp>
      <p:sp>
        <p:nvSpPr>
          <p:cNvPr id="3" name="Content Placeholder 2"/>
          <p:cNvSpPr>
            <a:spLocks noGrp="1"/>
          </p:cNvSpPr>
          <p:nvPr>
            <p:ph idx="1"/>
          </p:nvPr>
        </p:nvSpPr>
        <p:spPr/>
        <p:txBody>
          <a:bodyPr/>
          <a:lstStyle/>
          <a:p>
            <a:endParaRPr lang="en-GB"/>
          </a:p>
        </p:txBody>
      </p:sp>
      <p:sp>
        <p:nvSpPr>
          <p:cNvPr id="4" name="Rectangle 3"/>
          <p:cNvSpPr/>
          <p:nvPr/>
        </p:nvSpPr>
        <p:spPr>
          <a:xfrm>
            <a:off x="1559626" y="2446020"/>
            <a:ext cx="9072748" cy="3931920"/>
          </a:xfrm>
          <a:prstGeom prst="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rial Narrow" panose="020B0606020202030204" pitchFamily="34" charset="0"/>
              </a:rPr>
              <a:t>As we know, we are almost at the end of </a:t>
            </a:r>
            <a:r>
              <a:rPr lang="en-GB" sz="3200" i="1" dirty="0">
                <a:solidFill>
                  <a:schemeClr val="tx1"/>
                </a:solidFill>
                <a:latin typeface="Arial Narrow" panose="020B0606020202030204" pitchFamily="34" charset="0"/>
              </a:rPr>
              <a:t>The Odyssey</a:t>
            </a:r>
          </a:p>
          <a:p>
            <a:pPr algn="ctr"/>
            <a:endParaRPr lang="en-GB" sz="3200" i="1" dirty="0">
              <a:solidFill>
                <a:schemeClr val="tx1"/>
              </a:solidFill>
              <a:latin typeface="Arial Narrow" panose="020B0606020202030204" pitchFamily="34" charset="0"/>
            </a:endParaRPr>
          </a:p>
          <a:p>
            <a:pPr algn="ctr"/>
            <a:r>
              <a:rPr lang="en-GB" sz="3200" dirty="0">
                <a:solidFill>
                  <a:schemeClr val="tx1"/>
                </a:solidFill>
                <a:latin typeface="Arial Narrow" panose="020B0606020202030204" pitchFamily="34" charset="0"/>
              </a:rPr>
              <a:t>We know that there is a secret – but what else will happen?</a:t>
            </a:r>
          </a:p>
          <a:p>
            <a:pPr algn="ctr"/>
            <a:endParaRPr lang="en-GB" sz="3200" dirty="0">
              <a:solidFill>
                <a:schemeClr val="tx1"/>
              </a:solidFill>
              <a:latin typeface="Arial Narrow" panose="020B0606020202030204" pitchFamily="34" charset="0"/>
            </a:endParaRPr>
          </a:p>
          <a:p>
            <a:pPr algn="ctr"/>
            <a:r>
              <a:rPr lang="en-GB" sz="3200" dirty="0">
                <a:solidFill>
                  <a:schemeClr val="tx1"/>
                </a:solidFill>
                <a:latin typeface="Arial Narrow" panose="020B0606020202030204" pitchFamily="34" charset="0"/>
              </a:rPr>
              <a:t>How are you expecting the final scene of this tale to play out?</a:t>
            </a:r>
          </a:p>
        </p:txBody>
      </p:sp>
    </p:spTree>
    <p:extLst>
      <p:ext uri="{BB962C8B-B14F-4D97-AF65-F5344CB8AC3E}">
        <p14:creationId xmlns:p14="http://schemas.microsoft.com/office/powerpoint/2010/main" val="1612206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Rectangle 3"/>
          <p:cNvSpPr/>
          <p:nvPr/>
        </p:nvSpPr>
        <p:spPr>
          <a:xfrm>
            <a:off x="2256311" y="1008423"/>
            <a:ext cx="7220198" cy="639941"/>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Arial Narrow" panose="020B0606020202030204" pitchFamily="34" charset="0"/>
              </a:rPr>
              <a:t>Listen to the final instalment of </a:t>
            </a:r>
            <a:r>
              <a:rPr lang="en-GB" sz="3200" i="1" dirty="0">
                <a:solidFill>
                  <a:schemeClr val="bg1"/>
                </a:solidFill>
                <a:latin typeface="Arial Narrow" panose="020B0606020202030204" pitchFamily="34" charset="0"/>
              </a:rPr>
              <a:t>The Odyssey</a:t>
            </a:r>
            <a:r>
              <a:rPr lang="en-GB" sz="3200" dirty="0">
                <a:solidFill>
                  <a:schemeClr val="bg1"/>
                </a:solidFill>
                <a:latin typeface="Arial Narrow" panose="020B0606020202030204" pitchFamily="34" charset="0"/>
              </a:rPr>
              <a:t>:</a:t>
            </a:r>
          </a:p>
        </p:txBody>
      </p:sp>
      <p:sp>
        <p:nvSpPr>
          <p:cNvPr id="5" name="Rectangle 4"/>
          <p:cNvSpPr/>
          <p:nvPr/>
        </p:nvSpPr>
        <p:spPr>
          <a:xfrm>
            <a:off x="2909454" y="2299286"/>
            <a:ext cx="5913912"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14 Track 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02234" y="2451686"/>
            <a:ext cx="609600" cy="609600"/>
          </a:xfrm>
          <a:prstGeom prst="rect">
            <a:avLst/>
          </a:prstGeom>
        </p:spPr>
      </p:pic>
      <p:sp>
        <p:nvSpPr>
          <p:cNvPr id="7" name="Rectangle 6"/>
          <p:cNvSpPr/>
          <p:nvPr/>
        </p:nvSpPr>
        <p:spPr>
          <a:xfrm>
            <a:off x="1066800" y="3776352"/>
            <a:ext cx="10058400" cy="2258687"/>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Arial Narrow" panose="020B0606020202030204" pitchFamily="34" charset="0"/>
              </a:rPr>
              <a:t>How would you describe Odysseus’ actions in this final scene?</a:t>
            </a:r>
          </a:p>
          <a:p>
            <a:pPr algn="ctr"/>
            <a:endParaRPr lang="en-GB" sz="3200" dirty="0">
              <a:solidFill>
                <a:schemeClr val="bg1"/>
              </a:solidFill>
              <a:latin typeface="Arial Narrow" panose="020B0606020202030204" pitchFamily="34" charset="0"/>
            </a:endParaRPr>
          </a:p>
          <a:p>
            <a:pPr algn="ctr"/>
            <a:r>
              <a:rPr lang="en-GB" sz="3200" dirty="0">
                <a:solidFill>
                  <a:schemeClr val="bg1"/>
                </a:solidFill>
                <a:latin typeface="Arial Narrow" panose="020B0606020202030204" pitchFamily="34" charset="0"/>
              </a:rPr>
              <a:t>What about the behaviour of Penelope – why does she act the way that she does?</a:t>
            </a:r>
          </a:p>
        </p:txBody>
      </p:sp>
    </p:spTree>
    <p:extLst>
      <p:ext uri="{BB962C8B-B14F-4D97-AF65-F5344CB8AC3E}">
        <p14:creationId xmlns:p14="http://schemas.microsoft.com/office/powerpoint/2010/main" val="306338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494" y="422675"/>
            <a:ext cx="7052769" cy="1371600"/>
          </a:xfrm>
          <a:solidFill>
            <a:srgbClr val="002060"/>
          </a:solidFill>
        </p:spPr>
        <p:txBody>
          <a:bodyPr>
            <a:normAutofit fontScale="90000"/>
          </a:bodyPr>
          <a:lstStyle/>
          <a:p>
            <a:pPr algn="ctr"/>
            <a:r>
              <a:rPr lang="en-GB" b="1" u="sng" dirty="0">
                <a:solidFill>
                  <a:schemeClr val="bg1"/>
                </a:solidFill>
                <a:latin typeface="Arial Narrow" panose="020B0606020202030204" pitchFamily="34" charset="0"/>
              </a:rPr>
              <a:t>Odysseus – A Changed Man?</a:t>
            </a:r>
          </a:p>
        </p:txBody>
      </p:sp>
      <p:sp>
        <p:nvSpPr>
          <p:cNvPr id="3" name="Content Placeholder 2"/>
          <p:cNvSpPr>
            <a:spLocks noGrp="1"/>
          </p:cNvSpPr>
          <p:nvPr>
            <p:ph idx="1"/>
          </p:nvPr>
        </p:nvSpPr>
        <p:spPr/>
        <p:txBody>
          <a:bodyPr/>
          <a:lstStyle/>
          <a:p>
            <a:endParaRPr lang="en-GB" dirty="0"/>
          </a:p>
        </p:txBody>
      </p:sp>
      <p:sp>
        <p:nvSpPr>
          <p:cNvPr id="4" name="Rectangle 3"/>
          <p:cNvSpPr/>
          <p:nvPr/>
        </p:nvSpPr>
        <p:spPr>
          <a:xfrm>
            <a:off x="762494" y="1932736"/>
            <a:ext cx="7647709" cy="960714"/>
          </a:xfrm>
          <a:prstGeom prst="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Arial Narrow" panose="020B0606020202030204" pitchFamily="34" charset="0"/>
              </a:rPr>
              <a:t>Examine Odysseus’ speech at the beginning of the last scene:</a:t>
            </a:r>
          </a:p>
        </p:txBody>
      </p:sp>
      <p:sp>
        <p:nvSpPr>
          <p:cNvPr id="5" name="Rectangle 4"/>
          <p:cNvSpPr/>
          <p:nvPr/>
        </p:nvSpPr>
        <p:spPr>
          <a:xfrm>
            <a:off x="1066800" y="3031912"/>
            <a:ext cx="10058400" cy="21613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Arial Narrow" panose="020B0606020202030204" pitchFamily="34" charset="0"/>
              </a:rPr>
              <a:t>And Odysseus lifted his hand, “Old woman, don’t dance and celebrate over the dead. It is wrong to exult over the slain. Gloat in silence! Fetch servants and maidservants with buckets and sponges and water and clean every speck of blood from this feasting hall. And Telemachus, you and I will burn the bodies of the dead.</a:t>
            </a:r>
          </a:p>
        </p:txBody>
      </p:sp>
      <p:sp>
        <p:nvSpPr>
          <p:cNvPr id="6" name="Rectangle 5"/>
          <p:cNvSpPr/>
          <p:nvPr/>
        </p:nvSpPr>
        <p:spPr>
          <a:xfrm>
            <a:off x="1333995" y="5342519"/>
            <a:ext cx="9524010" cy="914400"/>
          </a:xfrm>
          <a:prstGeom prst="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Arial Narrow" panose="020B0606020202030204" pitchFamily="34" charset="0"/>
              </a:rPr>
              <a:t>How would you describe Odysseus &amp; his behaviour here?</a:t>
            </a:r>
          </a:p>
        </p:txBody>
      </p:sp>
      <p:pic>
        <p:nvPicPr>
          <p:cNvPr id="7" name="Picture 6">
            <a:extLst>
              <a:ext uri="{FF2B5EF4-FFF2-40B4-BE49-F238E27FC236}">
                <a16:creationId xmlns:a16="http://schemas.microsoft.com/office/drawing/2014/main" id="{7B471FDB-DCEE-4314-8980-25F15326BAB4}"/>
              </a:ext>
            </a:extLst>
          </p:cNvPr>
          <p:cNvPicPr>
            <a:picLocks noChangeAspect="1"/>
          </p:cNvPicPr>
          <p:nvPr/>
        </p:nvPicPr>
        <p:blipFill>
          <a:blip r:embed="rId2"/>
          <a:stretch>
            <a:fillRect/>
          </a:stretch>
        </p:blipFill>
        <p:spPr>
          <a:xfrm>
            <a:off x="8714509" y="400833"/>
            <a:ext cx="3203043" cy="2012260"/>
          </a:xfrm>
          <a:prstGeom prst="rect">
            <a:avLst/>
          </a:prstGeom>
        </p:spPr>
      </p:pic>
    </p:spTree>
    <p:extLst>
      <p:ext uri="{BB962C8B-B14F-4D97-AF65-F5344CB8AC3E}">
        <p14:creationId xmlns:p14="http://schemas.microsoft.com/office/powerpoint/2010/main" val="3717712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b="1" u="sng" dirty="0">
              <a:latin typeface="Arial Narrow" panose="020B0606020202030204" pitchFamily="34" charset="0"/>
            </a:endParaRPr>
          </a:p>
        </p:txBody>
      </p:sp>
      <p:sp>
        <p:nvSpPr>
          <p:cNvPr id="3" name="Content Placeholder 2"/>
          <p:cNvSpPr>
            <a:spLocks noGrp="1"/>
          </p:cNvSpPr>
          <p:nvPr>
            <p:ph idx="1"/>
          </p:nvPr>
        </p:nvSpPr>
        <p:spPr/>
        <p:txBody>
          <a:bodyPr/>
          <a:lstStyle/>
          <a:p>
            <a:endParaRPr lang="en-GB" dirty="0"/>
          </a:p>
        </p:txBody>
      </p:sp>
      <p:sp>
        <p:nvSpPr>
          <p:cNvPr id="5" name="Rectangle 4"/>
          <p:cNvSpPr/>
          <p:nvPr/>
        </p:nvSpPr>
        <p:spPr>
          <a:xfrm>
            <a:off x="1066800" y="2450022"/>
            <a:ext cx="10058400" cy="2161308"/>
          </a:xfrm>
          <a:prstGeom prst="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Arial Narrow" panose="020B0606020202030204" pitchFamily="34" charset="0"/>
              </a:rPr>
              <a:t>And Odysseus lifted his hand, “Old woman, don’t dance and celebrate over the dead. It is wrong to exult over the slain. Gloat in silence! Fetch servants and maidservants with buckets and sponges and water and clean every speck of blood from this feasting hall. And Telemachus, you and I will burn the bodies of the dead.</a:t>
            </a:r>
          </a:p>
        </p:txBody>
      </p:sp>
      <p:sp>
        <p:nvSpPr>
          <p:cNvPr id="7" name="Rectangle 6"/>
          <p:cNvSpPr/>
          <p:nvPr/>
        </p:nvSpPr>
        <p:spPr>
          <a:xfrm>
            <a:off x="6519553" y="822960"/>
            <a:ext cx="4605647" cy="914400"/>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Arial Narrow" panose="020B0606020202030204" pitchFamily="34" charset="0"/>
              </a:rPr>
              <a:t>Odysseus seems different – he is showing respect to the people he has killed, even though they probably don’t deserve it</a:t>
            </a:r>
          </a:p>
        </p:txBody>
      </p:sp>
      <p:cxnSp>
        <p:nvCxnSpPr>
          <p:cNvPr id="9" name="Straight Arrow Connector 8"/>
          <p:cNvCxnSpPr/>
          <p:nvPr/>
        </p:nvCxnSpPr>
        <p:spPr>
          <a:xfrm flipH="1">
            <a:off x="7681958" y="1826286"/>
            <a:ext cx="1116281" cy="89065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8250983" y="1809661"/>
            <a:ext cx="558141" cy="1211283"/>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066799" y="5381758"/>
            <a:ext cx="3813959" cy="1180550"/>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Arial Narrow" panose="020B0606020202030204" pitchFamily="34" charset="0"/>
              </a:rPr>
              <a:t>Odysseus wants the Feasting Hall cleaned as quickly as possible, possibly so that Penelope won’t be distressed by the bloodbath </a:t>
            </a:r>
          </a:p>
        </p:txBody>
      </p:sp>
      <p:cxnSp>
        <p:nvCxnSpPr>
          <p:cNvPr id="14" name="Straight Arrow Connector 13"/>
          <p:cNvCxnSpPr/>
          <p:nvPr/>
        </p:nvCxnSpPr>
        <p:spPr>
          <a:xfrm flipV="1">
            <a:off x="3145584" y="4367606"/>
            <a:ext cx="1496291" cy="843148"/>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157460" y="3845092"/>
            <a:ext cx="1223158" cy="1365662"/>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484421" y="5381758"/>
            <a:ext cx="5640779" cy="1180550"/>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Arial Narrow" panose="020B0606020202030204" pitchFamily="34" charset="0"/>
              </a:rPr>
              <a:t>Whilst this might seem like an odd thing to do to us, at the time a funeral pyre was a respectful burial so, once again, Odysseus is showing grace towards the men who had lived in his home – perhaps he has learnt humility after all</a:t>
            </a:r>
          </a:p>
        </p:txBody>
      </p:sp>
      <p:cxnSp>
        <p:nvCxnSpPr>
          <p:cNvPr id="19" name="Straight Arrow Connector 18"/>
          <p:cNvCxnSpPr/>
          <p:nvPr/>
        </p:nvCxnSpPr>
        <p:spPr>
          <a:xfrm flipH="1" flipV="1">
            <a:off x="7586956" y="4545736"/>
            <a:ext cx="664027" cy="665018"/>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8250983" y="4367606"/>
            <a:ext cx="2102923" cy="843148"/>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3925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Rectangle 3"/>
          <p:cNvSpPr/>
          <p:nvPr/>
        </p:nvSpPr>
        <p:spPr>
          <a:xfrm>
            <a:off x="1719943" y="642594"/>
            <a:ext cx="8752115" cy="604315"/>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Arial Narrow" panose="020B0606020202030204" pitchFamily="34" charset="0"/>
              </a:rPr>
              <a:t>Examine Penelope’s reaction to the return of Odysseus:</a:t>
            </a:r>
          </a:p>
        </p:txBody>
      </p:sp>
      <p:sp>
        <p:nvSpPr>
          <p:cNvPr id="5" name="Rectangle 4"/>
          <p:cNvSpPr/>
          <p:nvPr/>
        </p:nvSpPr>
        <p:spPr>
          <a:xfrm>
            <a:off x="1066800" y="1496290"/>
            <a:ext cx="10058400" cy="27313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rial Narrow" panose="020B0606020202030204" pitchFamily="34" charset="0"/>
              </a:rPr>
              <a:t>She said, “I do not know you any longer. I do not even know that it is you. You’re not the young man I remember sailing off to fight in distant Troy &amp; me with a baby in my arms. I cannot sleep with you. I will not share a bed with you. I will tell the servants to move the bed. You can sleep the other side of a closed door.”</a:t>
            </a:r>
          </a:p>
        </p:txBody>
      </p:sp>
      <p:sp>
        <p:nvSpPr>
          <p:cNvPr id="6" name="Rectangle 5"/>
          <p:cNvSpPr/>
          <p:nvPr/>
        </p:nvSpPr>
        <p:spPr>
          <a:xfrm>
            <a:off x="1719942" y="4476996"/>
            <a:ext cx="8752115" cy="1558043"/>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Arial Narrow" panose="020B0606020202030204" pitchFamily="34" charset="0"/>
              </a:rPr>
              <a:t>Why does Penelope react to Odysseus this way?</a:t>
            </a:r>
          </a:p>
          <a:p>
            <a:pPr algn="ctr"/>
            <a:endParaRPr lang="en-GB" sz="3200" dirty="0">
              <a:solidFill>
                <a:schemeClr val="bg1"/>
              </a:solidFill>
              <a:latin typeface="Arial Narrow" panose="020B0606020202030204" pitchFamily="34" charset="0"/>
            </a:endParaRPr>
          </a:p>
          <a:p>
            <a:pPr algn="ctr"/>
            <a:r>
              <a:rPr lang="en-GB" sz="3200" dirty="0">
                <a:solidFill>
                  <a:schemeClr val="bg1"/>
                </a:solidFill>
                <a:latin typeface="Arial Narrow" panose="020B0606020202030204" pitchFamily="34" charset="0"/>
              </a:rPr>
              <a:t>What is the reason for her behaviour?</a:t>
            </a:r>
          </a:p>
        </p:txBody>
      </p:sp>
    </p:spTree>
    <p:extLst>
      <p:ext uri="{BB962C8B-B14F-4D97-AF65-F5344CB8AC3E}">
        <p14:creationId xmlns:p14="http://schemas.microsoft.com/office/powerpoint/2010/main" val="485767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5" name="Rectangle 4"/>
          <p:cNvSpPr/>
          <p:nvPr/>
        </p:nvSpPr>
        <p:spPr>
          <a:xfrm>
            <a:off x="1066800" y="1978567"/>
            <a:ext cx="10058400" cy="27313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rial Narrow" panose="020B0606020202030204" pitchFamily="34" charset="0"/>
              </a:rPr>
              <a:t>She said, “I do not know you any longer. I do not even know that it is you. You’re not the young man I remember sailing off to fight in distant Troy &amp; me with a baby in my arms. I cannot sleep with you. I will not share a bed with you. I will tell the servants to move the bed. You can sleep the other side of a closed door.”</a:t>
            </a:r>
          </a:p>
        </p:txBody>
      </p:sp>
      <p:sp>
        <p:nvSpPr>
          <p:cNvPr id="7" name="Rectangle 6"/>
          <p:cNvSpPr/>
          <p:nvPr/>
        </p:nvSpPr>
        <p:spPr>
          <a:xfrm>
            <a:off x="1066798" y="635083"/>
            <a:ext cx="9309654" cy="1074963"/>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Arial Narrow" panose="020B0606020202030204" pitchFamily="34" charset="0"/>
              </a:rPr>
              <a:t>On the surface, this seems understandable – Odysseus has been gone for 19 years &amp; the two characters are not the same as they were when they last saw one another; however, there is more to this than meets the eye</a:t>
            </a:r>
          </a:p>
        </p:txBody>
      </p:sp>
      <p:cxnSp>
        <p:nvCxnSpPr>
          <p:cNvPr id="9" name="Straight Arrow Connector 8"/>
          <p:cNvCxnSpPr/>
          <p:nvPr/>
        </p:nvCxnSpPr>
        <p:spPr>
          <a:xfrm>
            <a:off x="3847605" y="1782208"/>
            <a:ext cx="1543792" cy="415637"/>
          </a:xfrm>
          <a:prstGeom prst="straightConnector1">
            <a:avLst/>
          </a:prstGeom>
          <a:ln w="57150">
            <a:solidFill>
              <a:srgbClr val="FF3399"/>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847605" y="1776409"/>
            <a:ext cx="1413163" cy="1816925"/>
          </a:xfrm>
          <a:prstGeom prst="straightConnector1">
            <a:avLst/>
          </a:prstGeom>
          <a:ln w="57150">
            <a:solidFill>
              <a:srgbClr val="FF3399"/>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470991" y="5033800"/>
            <a:ext cx="9654209" cy="1476985"/>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Arial Narrow" panose="020B0606020202030204" pitchFamily="34" charset="0"/>
              </a:rPr>
              <a:t>Penelope is very clever here – she knows full well that she is testing Odysseus here as this is indeed their ‘secret’. The bed cannot physically be moved as it is built within a tree so if Odysseus agrees to the bed being moved, she will know it is not really him</a:t>
            </a:r>
          </a:p>
        </p:txBody>
      </p:sp>
      <p:cxnSp>
        <p:nvCxnSpPr>
          <p:cNvPr id="14" name="Straight Arrow Connector 13"/>
          <p:cNvCxnSpPr/>
          <p:nvPr/>
        </p:nvCxnSpPr>
        <p:spPr>
          <a:xfrm flipH="1" flipV="1">
            <a:off x="4726379" y="4069080"/>
            <a:ext cx="3420094" cy="860228"/>
          </a:xfrm>
          <a:prstGeom prst="straightConnector1">
            <a:avLst/>
          </a:prstGeom>
          <a:ln w="57150">
            <a:solidFill>
              <a:srgbClr val="FF3399"/>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7820891" y="4522250"/>
            <a:ext cx="325582" cy="407058"/>
          </a:xfrm>
          <a:prstGeom prst="straightConnector1">
            <a:avLst/>
          </a:prstGeom>
          <a:ln w="57150">
            <a:solidFill>
              <a:srgbClr val="FF339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042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a:p>
        </p:txBody>
      </p:sp>
      <p:sp>
        <p:nvSpPr>
          <p:cNvPr id="4" name="Rectangle 3"/>
          <p:cNvSpPr/>
          <p:nvPr/>
        </p:nvSpPr>
        <p:spPr>
          <a:xfrm>
            <a:off x="3158836" y="642594"/>
            <a:ext cx="5617028" cy="914400"/>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Arial Narrow" panose="020B0606020202030204" pitchFamily="34" charset="0"/>
              </a:rPr>
              <a:t>Examine the following sentence:</a:t>
            </a:r>
          </a:p>
        </p:txBody>
      </p:sp>
      <p:sp>
        <p:nvSpPr>
          <p:cNvPr id="5" name="Rectangle 4"/>
          <p:cNvSpPr/>
          <p:nvPr/>
        </p:nvSpPr>
        <p:spPr>
          <a:xfrm>
            <a:off x="1066800" y="1745672"/>
            <a:ext cx="10058400" cy="15675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rial Narrow" panose="020B0606020202030204" pitchFamily="34" charset="0"/>
              </a:rPr>
              <a:t>And then he told of the one adventure still left to make – that journey far inland with the oar over his shoulder to the place where he would be stopped &amp; someone would ask him what it was.</a:t>
            </a:r>
          </a:p>
        </p:txBody>
      </p:sp>
      <p:sp>
        <p:nvSpPr>
          <p:cNvPr id="6" name="Rectangle 5"/>
          <p:cNvSpPr/>
          <p:nvPr/>
        </p:nvSpPr>
        <p:spPr>
          <a:xfrm>
            <a:off x="1066800" y="3621975"/>
            <a:ext cx="10058400" cy="2413066"/>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Arial Narrow" panose="020B0606020202030204" pitchFamily="34" charset="0"/>
              </a:rPr>
              <a:t>Homer has chosen to end the story without Odysseus having completed all of his trials to make amends with the sea god, Poseidon</a:t>
            </a:r>
          </a:p>
          <a:p>
            <a:pPr algn="ctr"/>
            <a:endParaRPr lang="en-GB" sz="3200" dirty="0">
              <a:solidFill>
                <a:schemeClr val="bg1"/>
              </a:solidFill>
              <a:latin typeface="Arial Narrow" panose="020B0606020202030204" pitchFamily="34" charset="0"/>
            </a:endParaRPr>
          </a:p>
          <a:p>
            <a:pPr algn="ctr"/>
            <a:r>
              <a:rPr lang="en-GB" sz="3200" dirty="0">
                <a:solidFill>
                  <a:schemeClr val="bg1"/>
                </a:solidFill>
                <a:latin typeface="Arial Narrow" panose="020B0606020202030204" pitchFamily="34" charset="0"/>
              </a:rPr>
              <a:t>Why do you think this is?</a:t>
            </a:r>
          </a:p>
        </p:txBody>
      </p:sp>
    </p:spTree>
    <p:extLst>
      <p:ext uri="{BB962C8B-B14F-4D97-AF65-F5344CB8AC3E}">
        <p14:creationId xmlns:p14="http://schemas.microsoft.com/office/powerpoint/2010/main" val="38332611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2.xml><?xml version="1.0" encoding="utf-8"?>
<a:theme xmlns:a="http://schemas.openxmlformats.org/drawingml/2006/main" name="1_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docProps/app.xml><?xml version="1.0" encoding="utf-8"?>
<Properties xmlns="http://schemas.openxmlformats.org/officeDocument/2006/extended-properties" xmlns:vt="http://schemas.openxmlformats.org/officeDocument/2006/docPropsVTypes">
  <Template>TM03457510[[fn=Savon]]</Template>
  <TotalTime>553</TotalTime>
  <Words>1113</Words>
  <Application>Microsoft Office PowerPoint</Application>
  <PresentationFormat>Widescreen</PresentationFormat>
  <Paragraphs>62</Paragraphs>
  <Slides>13</Slides>
  <Notes>0</Notes>
  <HiddenSlides>0</HiddenSlides>
  <MMClips>1</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13</vt:i4>
      </vt:variant>
    </vt:vector>
  </HeadingPairs>
  <TitlesOfParts>
    <vt:vector size="17" baseType="lpstr">
      <vt:lpstr>Arial Narrow</vt:lpstr>
      <vt:lpstr>Garamond</vt:lpstr>
      <vt:lpstr>Savon</vt:lpstr>
      <vt:lpstr>1_Savon</vt:lpstr>
      <vt:lpstr>PowerPoint Presentation</vt:lpstr>
      <vt:lpstr>The End is Nigh</vt:lpstr>
      <vt:lpstr>The Final Scene</vt:lpstr>
      <vt:lpstr>PowerPoint Presentation</vt:lpstr>
      <vt:lpstr>Odysseus – A Changed Man?</vt:lpstr>
      <vt:lpstr>PowerPoint Presentation</vt:lpstr>
      <vt:lpstr>PowerPoint Presentation</vt:lpstr>
      <vt:lpstr>PowerPoint Presentation</vt:lpstr>
      <vt:lpstr>PowerPoint Presentation</vt:lpstr>
      <vt:lpstr>PowerPoint Presentation</vt:lpstr>
      <vt:lpstr>PowerPoint Presentation</vt:lpstr>
      <vt:lpstr>Consider the Ending…</vt:lpstr>
      <vt:lpstr>And Finally…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Gothic Fiction An Introduction</dc:title>
  <dc:creator>Emma Clee</dc:creator>
  <cp:lastModifiedBy>Felicity</cp:lastModifiedBy>
  <cp:revision>71</cp:revision>
  <dcterms:created xsi:type="dcterms:W3CDTF">2017-01-07T13:32:22Z</dcterms:created>
  <dcterms:modified xsi:type="dcterms:W3CDTF">2018-01-28T20:35:43Z</dcterms:modified>
</cp:coreProperties>
</file>