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98" r:id="rId1"/>
    <p:sldMasterId id="2147483810" r:id="rId2"/>
  </p:sldMasterIdLst>
  <p:sldIdLst>
    <p:sldId id="256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8" r:id="rId11"/>
    <p:sldId id="273" r:id="rId12"/>
    <p:sldId id="274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BCEB"/>
    <a:srgbClr val="BD85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4" autoAdjust="0"/>
    <p:restoredTop sz="94660"/>
  </p:normalViewPr>
  <p:slideViewPr>
    <p:cSldViewPr snapToGrid="0">
      <p:cViewPr>
        <p:scale>
          <a:sx n="39" d="100"/>
          <a:sy n="39" d="100"/>
        </p:scale>
        <p:origin x="1860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65A94-8EA5-4B45-A108-4D8B2DE93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49C5E3-F704-4936-BB8D-AFB68EE0E2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C117A-ED41-47DC-A1F2-8E7EF4E1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EB9D5-7E1A-4433-8B21-2237CC26FA2C}" type="datetimeFigureOut">
              <a:rPr lang="en-US" smtClean="0"/>
              <a:t>1/9/2018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6347D-2100-43E0-BBFD-CD9DFD31F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00EDC5-4FF6-4220-A508-18820A5FD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215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64F70-D2F4-4A3A-A073-66EFB3046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E65E62-F62E-4038-A0E9-7CA526F13C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EDD0F-5FC9-4353-904A-4165D114C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8A19-B9D6-4696-A74D-9FEF900C8B6A}" type="datetimeFigureOut">
              <a:rPr lang="en-US" smtClean="0"/>
              <a:t>1/9/2018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9D078-9BA7-41BE-BADB-C1372DD71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27264-23E8-4C48-8EE1-0000C3CD0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194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4EBCEB-88F8-4E37-BF80-9B7D608ECF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540F37-E1A2-4840-A48B-DE771FCC46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E1F14-999F-4E5C-973B-CF5412006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05100-39B0-4914-BBD6-34F267582565}" type="datetimeFigureOut">
              <a:rPr lang="en-US" smtClean="0"/>
              <a:t>1/9/2018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855D0-152F-4DB1-A16A-F57299BBE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15D7C-D1F1-4724-BD0C-DFE21B130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5949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1/9/2018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8297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1/9/2018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9238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99BDD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1/9/2018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99BDD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99BDD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99BDD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99BDD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0572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1/9/2018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120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1/9/2018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2282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1/9/2018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9958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1/9/2018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2849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1/9/2018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235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137A-8948-40BE-89A7-7DA46401E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508DE-23D0-4927-8028-32E35B52D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06343-B4FA-4BFB-9357-D278E41A7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F837-FEDB-44F2-8FB5-4F56FC548A33}" type="datetimeFigureOut">
              <a:rPr lang="en-US" smtClean="0"/>
              <a:t>1/9/2018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54EC7-D179-4F6C-B16F-C16FD426E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FE1FB-FF3E-4004-B501-D0F4140D6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0934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1/9/2018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4108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1/9/2018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7439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1/9/2018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62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20026-DDD3-4339-A32F-7D0B09683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FA7544-793F-40B9-85D0-859323CF8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41B0EE-4995-4196-825C-95C2B615C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B55-62C0-407E-B706-C907B44B0BFC}" type="datetimeFigureOut">
              <a:rPr lang="en-US" smtClean="0"/>
              <a:t>1/9/2018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0DCAF-B025-4244-BFB9-25049D6FD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AA7D3-9CF2-4F8F-A36C-8E93DF9F8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180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CD166-7DAA-4145-A6DF-36591FD97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96C7E-3FE7-479A-89B2-53D0F8F4BA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E7E9EE-2380-4F40-9AEA-BD7F922ECE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3D0BA-A328-4EBD-AC5E-96F64B0E8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B33F-FEF5-4E73-A5F9-307689FE77C6}" type="datetimeFigureOut">
              <a:rPr lang="en-US" smtClean="0"/>
              <a:t>1/9/2018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38BA67-F2A0-4649-9DC8-672E0EF3B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2D6675-B02A-4B93-8440-717AD9911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498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A51D5-2D05-48AA-94E4-7BE482ADC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9BA372-09FB-425D-A411-977B84DBD3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B717ED-62B0-45F5-BE2B-489966410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7B2AF2-CDF0-4152-B79F-14C24D50A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A3CFCC-B7B0-486E-8577-84320B154F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477BF9-16B1-41B9-938E-CD48B2643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5FA4-F0B8-4D71-BC92-932E3A1502F8}" type="datetimeFigureOut">
              <a:rPr lang="en-US" smtClean="0"/>
              <a:t>1/9/2018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1D65BB-0AA9-44D7-8A9C-B844DEE38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FEB8E4-6218-40DB-A529-27C4255D9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22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B2F11-983A-4D91-90EB-55AD60B84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ABF30F-F2F6-4DBB-8821-F401E9D7D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9F80-C2CE-4D6A-80E4-D3515AD92BC6}" type="datetimeFigureOut">
              <a:rPr lang="en-US" smtClean="0"/>
              <a:t>1/9/2018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25D25D-40A1-4432-8EC3-0564A4810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246891-DF65-4C78-9354-E71DA8615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830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F3EB3B-E5E3-4FBC-BA48-29B77514A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220E-EF40-477E-B84C-637FC7CE78DB}" type="datetimeFigureOut">
              <a:rPr lang="en-US" smtClean="0"/>
              <a:t>1/9/2018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DE523C-D27E-4E77-823D-312909C5F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BEC78B-1C18-4D7F-92DF-91091195B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493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5D465-D4D5-456B-89B4-AEABD6844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BE587-249E-462E-92B9-3F474C82F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2680A0-6DA2-4EB4-A034-40DD583D1F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700E3A-14BF-44B7-A4E6-DF59BB476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8D63-E026-4E54-B301-C824E1BD14F3}" type="datetimeFigureOut">
              <a:rPr lang="en-US" smtClean="0"/>
              <a:t>1/9/2018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F2388D-94FC-44AC-B6F8-948BCD099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6F1F17-E0AC-4CA1-AB48-22B7C5F3F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989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F30DD-10EC-4D18-A213-0E98E94C6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91FB7D-64DF-425A-B8DF-AC1FB405EE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E7049C-9218-47D9-976F-1795B04C83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3FC52A-5D7B-41A5-94F9-0F3B052FC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23185-9573-406A-8068-0AB4F2335019}" type="datetimeFigureOut">
              <a:rPr lang="en-US" smtClean="0"/>
              <a:t>1/9/2018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701C7E-DCC7-4329-9F1A-A357512B7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93908-0D7F-4465-9434-39798BBB3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41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F1F3A8-0182-4D78-AD9C-59F36B226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6FE2FD-D9B6-42F0-914C-C60831006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CD106-2104-4371-8F96-12599451E8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516DA-9D86-4E1E-A623-C11F9F74EB59}" type="datetimeFigureOut">
              <a:rPr lang="en-US" smtClean="0"/>
              <a:t>1/9/2018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6C7BF5-E5F6-43C9-BE33-F1C65BB070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15651-D62D-43E3-B3EA-D694F90F6C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415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1/9/2018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311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0344" y="618186"/>
            <a:ext cx="5337755" cy="820090"/>
          </a:xfrm>
        </p:spPr>
        <p:txBody>
          <a:bodyPr>
            <a:normAutofit fontScale="90000"/>
          </a:bodyPr>
          <a:lstStyle/>
          <a:p>
            <a:r>
              <a:rPr lang="en-GB" sz="4800" b="1" u="sng" dirty="0" smtClean="0">
                <a:latin typeface="Arial Narrow" panose="020B0606020202030204" pitchFamily="34" charset="0"/>
              </a:rPr>
              <a:t>Tuesday the 9</a:t>
            </a:r>
            <a:r>
              <a:rPr lang="en-GB" sz="4800" b="1" u="sng" baseline="30000" dirty="0" smtClean="0">
                <a:latin typeface="Arial Narrow" panose="020B0606020202030204" pitchFamily="34" charset="0"/>
              </a:rPr>
              <a:t>th</a:t>
            </a:r>
            <a:r>
              <a:rPr lang="en-GB" sz="4800" b="1" u="sng" dirty="0" smtClean="0">
                <a:latin typeface="Arial Narrow" panose="020B0606020202030204" pitchFamily="34" charset="0"/>
              </a:rPr>
              <a:t> of January, 2018</a:t>
            </a:r>
            <a:endParaRPr lang="en-GB" sz="4800" b="1" u="sng" dirty="0">
              <a:latin typeface="Arial Narrow" panose="020B0606020202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570"/>
            <a:ext cx="4025900" cy="400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955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84F16-D314-44A9-A1D7-8406875F1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01AE95-1E63-4F8F-87C3-24A1D204BE4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Food for the Soul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Our story begins nine years after that great and bloody victory. There was an island and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staggering up the slope from the sea onto the sand there was a man, half-dead with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exhaustion, his hair and beard tangled and matted with salt, his body caked in brine. He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staggered across the sand and threw himself down onto a pile of dead leaves, and he fell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instantly fast asleep.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And he was found there, sleeping, by the daughter of the king of that island, King Alcinous.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She saw the stranger and she shook his shoulder. She woke him up. She gave him a piece of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cloth to wrap around his waist. She gave him a cup of water and then she led him to her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father’s palace. She showed him to a room where there were bowls of water and jugs of oil,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and fresh clothes to wear. And the stranger washed himself. He rubbed the oil into his skin. He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put on the clothes. And then the princess led the stranger to her father’s bronze-floored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feasting hall. And King Alcinous said, “Sit down, eat, drink.” And meat and bread and wine and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honey cakes and water were served.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And the stranger ate and drank and drank and ate and ate and drank. And when at last his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raging appetite had been satisfied, King Alcinous said, “There is food for the body, and there is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food for the soul. Stranger, now that you have eaten, listen. And my storyteller will tell you a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story.”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/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/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02 Track 2.mp3">
            <a:hlinkClick r:id="" action="ppaction://media"/>
            <a:extLst>
              <a:ext uri="{FF2B5EF4-FFF2-40B4-BE49-F238E27FC236}">
                <a16:creationId xmlns:a16="http://schemas.microsoft.com/office/drawing/2014/main" id="{F3E2B339-B671-4594-A553-08B3847465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43809" y="6418353"/>
            <a:ext cx="415877" cy="41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9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6515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84F16-D314-44A9-A1D7-8406875F1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01AE95-1E63-4F8F-87C3-24A1D204BE4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/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And the doors of the hall opened and an old, blind storyteller called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Demodocus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was led into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the hall. And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Demodocus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lifted his lyre to his shoulder and he began to tell the story of the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siege of Troy.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“The great bronze gates were thrown open,” he said. “And with a whirring of wheels and a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creaking of chariots and a neighing of horses and a shouting of men and a thundering of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hooves and feet, the Trojan army poured across the plain. And with a clash of bronze against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bronze the Trojan army met the Greek army, wading ashore from their ships. And among the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Greeks, mighty Achilles, severing heads with every stroke of his sword, thrusting his spear to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the left and the right, leaving a wake of dead behind himself.”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And King Alcinous said, “Stop! Stop! Our guest – he is weeping. His face is buried in his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hands. His shoulders are shaking. Stranger, what is it? Who are you? Why are you crying?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Nobody, whether of high or low degree goes nameless in this world. Tell us who you are, that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we may listen to your story and learn, and that I may send one of my high-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prowed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ships to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carry you to that place you are seeking.”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And the stranger lifted his head, his cheeks wet with tears. And he looked at the king, and he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looked at the old storyteller. And he drew breath and he began to speak.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“I have used several names, but the name by which you would know me is Odysseus.”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/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/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029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>
                <a:latin typeface="Arial Narrow" panose="020B0606020202030204" pitchFamily="34" charset="0"/>
              </a:rPr>
              <a:t>And Finally…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1686296" y="2103120"/>
            <a:ext cx="8906494" cy="284889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rial Narrow" panose="020B0606020202030204" pitchFamily="34" charset="0"/>
              </a:rPr>
              <a:t>The story of </a:t>
            </a:r>
            <a:r>
              <a:rPr lang="en-GB" sz="3200" i="1" dirty="0">
                <a:solidFill>
                  <a:schemeClr val="tx1"/>
                </a:solidFill>
                <a:latin typeface="Arial Narrow" panose="020B0606020202030204" pitchFamily="34" charset="0"/>
              </a:rPr>
              <a:t>The Odyssey</a:t>
            </a:r>
            <a:r>
              <a:rPr lang="en-GB" sz="3200" dirty="0">
                <a:solidFill>
                  <a:schemeClr val="tx1"/>
                </a:solidFill>
                <a:latin typeface="Arial Narrow" panose="020B0606020202030204" pitchFamily="34" charset="0"/>
              </a:rPr>
              <a:t> as told by Odysseus can be quite dramatic &amp; shocking at times</a:t>
            </a:r>
          </a:p>
          <a:p>
            <a:pPr algn="ctr"/>
            <a:endParaRPr lang="en-GB" sz="32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GB" sz="3200" dirty="0">
                <a:solidFill>
                  <a:schemeClr val="tx1"/>
                </a:solidFill>
                <a:latin typeface="Arial Narrow" panose="020B0606020202030204" pitchFamily="34" charset="0"/>
              </a:rPr>
              <a:t>When it comes to telling a surprising story, there are several language devices that we can use that add real drama &amp; tension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268187" y="5094514"/>
            <a:ext cx="7813964" cy="91440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rial Narrow" panose="020B0606020202030204" pitchFamily="34" charset="0"/>
              </a:rPr>
              <a:t>Can you name any devices that we might use for dramatic effect?</a:t>
            </a:r>
          </a:p>
        </p:txBody>
      </p:sp>
    </p:spTree>
    <p:extLst>
      <p:ext uri="{BB962C8B-B14F-4D97-AF65-F5344CB8AC3E}">
        <p14:creationId xmlns:p14="http://schemas.microsoft.com/office/powerpoint/2010/main" val="2824982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1583376" y="1328394"/>
            <a:ext cx="9025247" cy="181559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rial Narrow" panose="020B0606020202030204" pitchFamily="34" charset="0"/>
              </a:rPr>
              <a:t>Devices that create a lot of tension &amp; drama include hyperbole &amp; superlatives</a:t>
            </a:r>
          </a:p>
        </p:txBody>
      </p:sp>
      <p:sp>
        <p:nvSpPr>
          <p:cNvPr id="5" name="Rectangle 4"/>
          <p:cNvSpPr/>
          <p:nvPr/>
        </p:nvSpPr>
        <p:spPr>
          <a:xfrm>
            <a:off x="3063834" y="3933107"/>
            <a:ext cx="5763489" cy="210193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rial Narrow" panose="020B0606020202030204" pitchFamily="34" charset="0"/>
              </a:rPr>
              <a:t>But what are these?</a:t>
            </a:r>
          </a:p>
          <a:p>
            <a:pPr algn="ctr"/>
            <a:endParaRPr lang="en-GB" sz="32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GB" sz="3200" dirty="0">
                <a:solidFill>
                  <a:schemeClr val="tx1"/>
                </a:solidFill>
                <a:latin typeface="Arial Narrow" panose="020B0606020202030204" pitchFamily="34" charset="0"/>
              </a:rPr>
              <a:t>Can you create a definition?</a:t>
            </a:r>
          </a:p>
        </p:txBody>
      </p:sp>
    </p:spTree>
    <p:extLst>
      <p:ext uri="{BB962C8B-B14F-4D97-AF65-F5344CB8AC3E}">
        <p14:creationId xmlns:p14="http://schemas.microsoft.com/office/powerpoint/2010/main" val="4113509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1494311" y="2014194"/>
            <a:ext cx="9203377" cy="32762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rial Narrow" panose="020B0606020202030204" pitchFamily="34" charset="0"/>
              </a:rPr>
              <a:t>Superlative – a word that denotes the highest or lowest of qualities. They tend to end in –</a:t>
            </a:r>
            <a:r>
              <a:rPr lang="en-GB" sz="3200" dirty="0" err="1">
                <a:solidFill>
                  <a:schemeClr val="tx1"/>
                </a:solidFill>
                <a:latin typeface="Arial Narrow" panose="020B0606020202030204" pitchFamily="34" charset="0"/>
              </a:rPr>
              <a:t>st</a:t>
            </a:r>
            <a:r>
              <a:rPr lang="en-GB" sz="3200" dirty="0">
                <a:solidFill>
                  <a:schemeClr val="tx1"/>
                </a:solidFill>
                <a:latin typeface="Arial Narrow" panose="020B0606020202030204" pitchFamily="34" charset="0"/>
              </a:rPr>
              <a:t> or –</a:t>
            </a:r>
            <a:r>
              <a:rPr lang="en-GB" sz="3200" dirty="0" err="1">
                <a:solidFill>
                  <a:schemeClr val="tx1"/>
                </a:solidFill>
                <a:latin typeface="Arial Narrow" panose="020B0606020202030204" pitchFamily="34" charset="0"/>
              </a:rPr>
              <a:t>est</a:t>
            </a:r>
            <a:r>
              <a:rPr lang="en-GB" sz="3200" dirty="0">
                <a:solidFill>
                  <a:schemeClr val="tx1"/>
                </a:solidFill>
                <a:latin typeface="Arial Narrow" panose="020B0606020202030204" pitchFamily="34" charset="0"/>
              </a:rPr>
              <a:t> &amp; include words such as best, worst, happiest, saddest </a:t>
            </a:r>
            <a:r>
              <a:rPr lang="en-GB" sz="3200" dirty="0" err="1">
                <a:solidFill>
                  <a:schemeClr val="tx1"/>
                </a:solidFill>
                <a:latin typeface="Arial Narrow" panose="020B0606020202030204" pitchFamily="34" charset="0"/>
              </a:rPr>
              <a:t>etc</a:t>
            </a:r>
            <a:endParaRPr lang="en-GB" sz="32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/>
            <a:endParaRPr lang="en-GB" sz="32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GB" sz="3200" dirty="0">
                <a:solidFill>
                  <a:schemeClr val="tx1"/>
                </a:solidFill>
                <a:latin typeface="Arial Narrow" panose="020B0606020202030204" pitchFamily="34" charset="0"/>
              </a:rPr>
              <a:t>Hyperbole – the use of over the top words &amp; phrases. Another term for exaggeration</a:t>
            </a:r>
          </a:p>
        </p:txBody>
      </p:sp>
    </p:spTree>
    <p:extLst>
      <p:ext uri="{BB962C8B-B14F-4D97-AF65-F5344CB8AC3E}">
        <p14:creationId xmlns:p14="http://schemas.microsoft.com/office/powerpoint/2010/main" val="2258313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croll: Vertical 4">
            <a:extLst>
              <a:ext uri="{FF2B5EF4-FFF2-40B4-BE49-F238E27FC236}">
                <a16:creationId xmlns:a16="http://schemas.microsoft.com/office/drawing/2014/main" id="{7C2357C9-17BA-47F1-8AB0-176795A5B1CF}"/>
              </a:ext>
            </a:extLst>
          </p:cNvPr>
          <p:cNvSpPr/>
          <p:nvPr/>
        </p:nvSpPr>
        <p:spPr>
          <a:xfrm>
            <a:off x="233363" y="128587"/>
            <a:ext cx="11958637" cy="6600825"/>
          </a:xfrm>
          <a:prstGeom prst="verticalScroll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2800" dirty="0">
                <a:solidFill>
                  <a:prstClr val="black"/>
                </a:solidFill>
                <a:latin typeface="Arial Narrow" panose="020B0606020202030204" pitchFamily="34" charset="0"/>
              </a:rPr>
              <a:t>Thinking about the idea of guest friendship, complete the following task:</a:t>
            </a:r>
          </a:p>
          <a:p>
            <a:pPr lvl="0" algn="ctr"/>
            <a:endParaRPr lang="en-GB" sz="280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lvl="0" algn="ctr"/>
            <a:r>
              <a:rPr lang="en-GB" sz="2800" dirty="0">
                <a:solidFill>
                  <a:prstClr val="black"/>
                </a:solidFill>
                <a:latin typeface="Arial Narrow" panose="020B0606020202030204" pitchFamily="34" charset="0"/>
              </a:rPr>
              <a:t>Imagine a stranger turns up at your house</a:t>
            </a:r>
          </a:p>
          <a:p>
            <a:pPr lvl="0" algn="ctr"/>
            <a:endParaRPr lang="en-GB" sz="280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lvl="0" algn="ctr"/>
            <a:r>
              <a:rPr lang="en-GB" sz="3200" b="1" u="sng" dirty="0">
                <a:solidFill>
                  <a:prstClr val="black"/>
                </a:solidFill>
                <a:latin typeface="Arial Narrow" panose="020B0606020202030204" pitchFamily="34" charset="0"/>
              </a:rPr>
              <a:t>Write a story about the stranger, choose one of the titles:</a:t>
            </a:r>
          </a:p>
          <a:p>
            <a:pPr lvl="1" algn="ctr"/>
            <a:r>
              <a:rPr lang="en-GB" sz="3200" b="1" u="sng" dirty="0">
                <a:solidFill>
                  <a:prstClr val="black"/>
                </a:solidFill>
                <a:latin typeface="Arial Narrow" panose="020B0606020202030204" pitchFamily="34" charset="0"/>
              </a:rPr>
              <a:t>‘A Dream Guest’</a:t>
            </a:r>
          </a:p>
          <a:p>
            <a:pPr lvl="1" algn="ctr"/>
            <a:r>
              <a:rPr lang="en-GB" sz="3200" b="1" u="sng" dirty="0">
                <a:solidFill>
                  <a:prstClr val="black"/>
                </a:solidFill>
                <a:latin typeface="Arial Narrow" panose="020B0606020202030204" pitchFamily="34" charset="0"/>
              </a:rPr>
              <a:t>‘A Nightmare guest’</a:t>
            </a:r>
          </a:p>
          <a:p>
            <a:pPr lvl="0" algn="ctr"/>
            <a:endParaRPr lang="en-GB" sz="280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lvl="0" algn="ctr"/>
            <a:r>
              <a:rPr lang="en-GB" sz="2800" dirty="0">
                <a:solidFill>
                  <a:prstClr val="black"/>
                </a:solidFill>
                <a:latin typeface="Arial Narrow" panose="020B0606020202030204" pitchFamily="34" charset="0"/>
              </a:rPr>
              <a:t>Include as many superlatives &amp; hyperbole as possible</a:t>
            </a:r>
          </a:p>
          <a:p>
            <a:pPr lvl="0" algn="ctr"/>
            <a:endParaRPr lang="en-GB" sz="280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lvl="0" algn="ctr"/>
            <a:r>
              <a:rPr lang="en-GB" sz="2800" dirty="0">
                <a:solidFill>
                  <a:prstClr val="black"/>
                </a:solidFill>
                <a:latin typeface="Arial Narrow" panose="020B0606020202030204" pitchFamily="34" charset="0"/>
              </a:rPr>
              <a:t>Include a twist – perhaps your guest seems like a nightmare but turns out to be a dream or vice versa!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34C043-F348-4445-910C-00DDAB1C96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472" y="308531"/>
            <a:ext cx="6913463" cy="676715"/>
          </a:xfrm>
          <a:prstGeom prst="rect">
            <a:avLst/>
          </a:prstGeom>
        </p:spPr>
      </p:pic>
      <p:pic>
        <p:nvPicPr>
          <p:cNvPr id="7" name="15-minute">
            <a:hlinkClick r:id="" action="ppaction://media"/>
            <a:extLst>
              <a:ext uri="{FF2B5EF4-FFF2-40B4-BE49-F238E27FC236}">
                <a16:creationId xmlns:a16="http://schemas.microsoft.com/office/drawing/2014/main" id="{6264D3A4-6F59-4218-8FC5-ED58F08B97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25296" y="3518971"/>
            <a:ext cx="1348451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7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>
                <a:latin typeface="Arial Narrow" panose="020B0606020202030204" pitchFamily="34" charset="0"/>
              </a:rPr>
              <a:t>Let’s Recap…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1781298" y="2103120"/>
            <a:ext cx="8585859" cy="117447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Arial Narrow" panose="020B0606020202030204" pitchFamily="34" charset="0"/>
              </a:rPr>
              <a:t>Last lesson, you had your first introduction to the Greek Classic </a:t>
            </a:r>
            <a:r>
              <a:rPr lang="en-GB" sz="3200" i="1" dirty="0">
                <a:solidFill>
                  <a:schemeClr val="bg1"/>
                </a:solidFill>
                <a:latin typeface="Arial Narrow" panose="020B0606020202030204" pitchFamily="34" charset="0"/>
              </a:rPr>
              <a:t>The Odyssey</a:t>
            </a:r>
            <a:endParaRPr lang="en-GB" sz="3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38250" y="3621975"/>
            <a:ext cx="6671953" cy="2413065"/>
          </a:xfrm>
          <a:prstGeom prst="rect">
            <a:avLst/>
          </a:prstGeom>
          <a:solidFill>
            <a:srgbClr val="F6BCE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rial Narrow" panose="020B0606020202030204" pitchFamily="34" charset="0"/>
              </a:rPr>
              <a:t>But what can you remember?</a:t>
            </a:r>
          </a:p>
          <a:p>
            <a:pPr algn="ctr"/>
            <a:endParaRPr lang="en-GB" sz="32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GB" sz="3200" dirty="0">
                <a:solidFill>
                  <a:schemeClr val="tx1"/>
                </a:solidFill>
                <a:latin typeface="Arial Narrow" panose="020B0606020202030204" pitchFamily="34" charset="0"/>
              </a:rPr>
              <a:t>Who have we met so far?</a:t>
            </a:r>
          </a:p>
          <a:p>
            <a:pPr algn="ctr"/>
            <a:endParaRPr lang="en-GB" sz="32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GB" sz="3200" dirty="0">
                <a:solidFill>
                  <a:schemeClr val="tx1"/>
                </a:solidFill>
                <a:latin typeface="Arial Narrow" panose="020B0606020202030204" pitchFamily="34" charset="0"/>
              </a:rPr>
              <a:t>What has happened to them?</a:t>
            </a:r>
          </a:p>
        </p:txBody>
      </p:sp>
    </p:spTree>
    <p:extLst>
      <p:ext uri="{BB962C8B-B14F-4D97-AF65-F5344CB8AC3E}">
        <p14:creationId xmlns:p14="http://schemas.microsoft.com/office/powerpoint/2010/main" val="3141240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/>
          <a:p>
            <a:pPr algn="ctr"/>
            <a:r>
              <a:rPr lang="en-GB" b="1" u="sng" dirty="0">
                <a:solidFill>
                  <a:schemeClr val="bg1"/>
                </a:solidFill>
                <a:latin typeface="Arial Narrow" panose="020B0606020202030204" pitchFamily="34" charset="0"/>
              </a:rPr>
              <a:t>A Stranger in our Land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2768599" y="2003367"/>
            <a:ext cx="8730673" cy="4131426"/>
          </a:xfrm>
          <a:prstGeom prst="rect">
            <a:avLst/>
          </a:prstGeom>
          <a:solidFill>
            <a:srgbClr val="F6BCE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u="sng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Meet Bob!</a:t>
            </a:r>
            <a:endParaRPr lang="en-GB" sz="3600" b="1" u="sng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GB" sz="2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Bob </a:t>
            </a:r>
            <a:r>
              <a:rPr lang="en-GB" sz="2800" dirty="0">
                <a:solidFill>
                  <a:schemeClr val="tx1"/>
                </a:solidFill>
                <a:latin typeface="Arial Narrow" panose="020B0606020202030204" pitchFamily="34" charset="0"/>
              </a:rPr>
              <a:t>has just arrived on earth from a far distant galaxy - you are the first person to meet him!!!</a:t>
            </a:r>
          </a:p>
          <a:p>
            <a:pPr algn="ctr"/>
            <a:endParaRPr lang="en-GB" sz="28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GB" sz="2800" dirty="0">
                <a:solidFill>
                  <a:schemeClr val="tx1"/>
                </a:solidFill>
                <a:latin typeface="Arial Narrow" panose="020B0606020202030204" pitchFamily="34" charset="0"/>
              </a:rPr>
              <a:t>As he is new to our civilisation, he is unsure of our way of life &amp; what we believe is acceptable behaviour</a:t>
            </a:r>
          </a:p>
          <a:p>
            <a:pPr algn="ctr"/>
            <a:endParaRPr lang="en-GB" sz="28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GB" sz="2800" dirty="0">
                <a:solidFill>
                  <a:schemeClr val="tx1"/>
                </a:solidFill>
                <a:latin typeface="Arial Narrow" panose="020B0606020202030204" pitchFamily="34" charset="0"/>
              </a:rPr>
              <a:t>Can you create a list of five rules for dealing with a new alien life on our planet</a:t>
            </a:r>
          </a:p>
        </p:txBody>
      </p:sp>
      <p:pic>
        <p:nvPicPr>
          <p:cNvPr id="1026" name="Picture 2" descr="Image result for alien waving 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30" y="2619346"/>
            <a:ext cx="1766940" cy="276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125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>
                <a:latin typeface="Arial Narrow" panose="020B0606020202030204" pitchFamily="34" charset="0"/>
              </a:rPr>
              <a:t>Odysseus – A Welcome Guest?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1066800" y="2103119"/>
            <a:ext cx="10058400" cy="273013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rial Narrow" panose="020B0606020202030204" pitchFamily="34" charset="0"/>
              </a:rPr>
              <a:t>Last lesson, we heard &amp; read through the first section of </a:t>
            </a:r>
            <a:r>
              <a:rPr lang="en-GB" sz="3200" i="1" dirty="0">
                <a:solidFill>
                  <a:schemeClr val="tx1"/>
                </a:solidFill>
                <a:latin typeface="Arial Narrow" panose="020B0606020202030204" pitchFamily="34" charset="0"/>
              </a:rPr>
              <a:t>The Odyssey</a:t>
            </a:r>
          </a:p>
          <a:p>
            <a:pPr algn="ctr"/>
            <a:endParaRPr lang="en-GB" sz="3200" i="1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GB" sz="3200" dirty="0">
                <a:solidFill>
                  <a:schemeClr val="tx1"/>
                </a:solidFill>
                <a:latin typeface="Arial Narrow" panose="020B0606020202030204" pitchFamily="34" charset="0"/>
              </a:rPr>
              <a:t>In the section ‘Food for the Soul’, Odysseus went to stay with </a:t>
            </a:r>
            <a:r>
              <a:rPr lang="en-US" sz="3200" dirty="0">
                <a:solidFill>
                  <a:schemeClr val="tx1"/>
                </a:solidFill>
                <a:latin typeface="Arial Narrow" panose="020B0606020202030204" pitchFamily="34" charset="0"/>
              </a:rPr>
              <a:t>King </a:t>
            </a:r>
            <a:r>
              <a:rPr lang="en-US" sz="3200" dirty="0" err="1">
                <a:solidFill>
                  <a:schemeClr val="tx1"/>
                </a:solidFill>
                <a:latin typeface="Arial Narrow" panose="020B0606020202030204" pitchFamily="34" charset="0"/>
              </a:rPr>
              <a:t>Alcinous</a:t>
            </a:r>
            <a:r>
              <a:rPr lang="en-US" sz="32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006930" y="5070764"/>
            <a:ext cx="8395854" cy="964276"/>
          </a:xfrm>
          <a:prstGeom prst="rect">
            <a:avLst/>
          </a:prstGeom>
          <a:solidFill>
            <a:srgbClr val="F6BCE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rial Narrow" panose="020B0606020202030204" pitchFamily="34" charset="0"/>
              </a:rPr>
              <a:t>This was quite a strange thing to happen – why?</a:t>
            </a:r>
          </a:p>
        </p:txBody>
      </p:sp>
    </p:spTree>
    <p:extLst>
      <p:ext uri="{BB962C8B-B14F-4D97-AF65-F5344CB8AC3E}">
        <p14:creationId xmlns:p14="http://schemas.microsoft.com/office/powerpoint/2010/main" val="3828955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1066800" y="642594"/>
            <a:ext cx="10058400" cy="392940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rial Narrow" panose="020B0606020202030204" pitchFamily="34" charset="0"/>
              </a:rPr>
              <a:t>The fact that Odysseus stayed with the King was strange due to the fact that they didn’t know one another – they were strangers!!!</a:t>
            </a:r>
          </a:p>
          <a:p>
            <a:pPr algn="ctr"/>
            <a:endParaRPr lang="en-GB" sz="32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GB" sz="3200" dirty="0">
                <a:solidFill>
                  <a:schemeClr val="tx1"/>
                </a:solidFill>
                <a:latin typeface="Arial Narrow" panose="020B0606020202030204" pitchFamily="34" charset="0"/>
              </a:rPr>
              <a:t>However, during the Ancient Greek times, this event would not have been considered strange</a:t>
            </a:r>
          </a:p>
          <a:p>
            <a:pPr algn="ctr"/>
            <a:endParaRPr lang="en-GB" sz="32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GB" sz="3200" dirty="0">
                <a:solidFill>
                  <a:schemeClr val="tx1"/>
                </a:solidFill>
                <a:latin typeface="Arial Narrow" panose="020B0606020202030204" pitchFamily="34" charset="0"/>
              </a:rPr>
              <a:t>This was what was called Xenia which </a:t>
            </a:r>
            <a:r>
              <a:rPr lang="en-GB" sz="3200" dirty="0" err="1">
                <a:solidFill>
                  <a:schemeClr val="tx1"/>
                </a:solidFill>
                <a:latin typeface="Arial Narrow" panose="020B0606020202030204" pitchFamily="34" charset="0"/>
              </a:rPr>
              <a:t>means‘guest</a:t>
            </a:r>
            <a:r>
              <a:rPr lang="en-GB" sz="3200" dirty="0">
                <a:solidFill>
                  <a:schemeClr val="tx1"/>
                </a:solidFill>
                <a:latin typeface="Arial Narrow" panose="020B0606020202030204" pitchFamily="34" charset="0"/>
              </a:rPr>
              <a:t> friendship’</a:t>
            </a:r>
          </a:p>
        </p:txBody>
      </p:sp>
      <p:sp>
        <p:nvSpPr>
          <p:cNvPr id="5" name="Rectangle 4"/>
          <p:cNvSpPr/>
          <p:nvPr/>
        </p:nvSpPr>
        <p:spPr>
          <a:xfrm>
            <a:off x="2208809" y="4892634"/>
            <a:ext cx="8039595" cy="114240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Arial Narrow" panose="020B0606020202030204" pitchFamily="34" charset="0"/>
              </a:rPr>
              <a:t>What do you think ‘guest friendship’ meant?</a:t>
            </a:r>
          </a:p>
        </p:txBody>
      </p:sp>
    </p:spTree>
    <p:extLst>
      <p:ext uri="{BB962C8B-B14F-4D97-AF65-F5344CB8AC3E}">
        <p14:creationId xmlns:p14="http://schemas.microsoft.com/office/powerpoint/2010/main" val="3623429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1638795" y="725721"/>
            <a:ext cx="9203376" cy="520006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rial Narrow" panose="020B0606020202030204" pitchFamily="34" charset="0"/>
              </a:rPr>
              <a:t>Guest friendship is the ancient Greek concept of hospitality, the generosity &amp; courtesy shown to those who are far from home</a:t>
            </a:r>
          </a:p>
          <a:p>
            <a:pPr algn="ctr"/>
            <a:endParaRPr lang="en-GB" sz="32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GB" sz="3200" dirty="0">
                <a:solidFill>
                  <a:schemeClr val="tx1"/>
                </a:solidFill>
                <a:latin typeface="Arial Narrow" panose="020B0606020202030204" pitchFamily="34" charset="0"/>
              </a:rPr>
              <a:t>The Ancient Greeks travelled around a lot &amp; had to trade with each other so they valued the rules of guest friendship &amp; claimed that guests were protected by Zeus</a:t>
            </a:r>
          </a:p>
          <a:p>
            <a:pPr algn="ctr"/>
            <a:endParaRPr lang="en-GB" sz="32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GB" sz="3200" dirty="0">
                <a:solidFill>
                  <a:schemeClr val="tx1"/>
                </a:solidFill>
                <a:latin typeface="Arial Narrow" panose="020B0606020202030204" pitchFamily="34" charset="0"/>
              </a:rPr>
              <a:t>People were not allowed to harm guests &amp; had to give them gifts, look after them &amp; let them leave when they wanted</a:t>
            </a:r>
          </a:p>
        </p:txBody>
      </p:sp>
    </p:spTree>
    <p:extLst>
      <p:ext uri="{BB962C8B-B14F-4D97-AF65-F5344CB8AC3E}">
        <p14:creationId xmlns:p14="http://schemas.microsoft.com/office/powerpoint/2010/main" val="2983660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1460664" y="642595"/>
            <a:ext cx="9096499" cy="319313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rial Narrow" panose="020B0606020202030204" pitchFamily="34" charset="0"/>
              </a:rPr>
              <a:t>Guests would offer gifts &amp; were obliged not to overstay their welcome</a:t>
            </a:r>
          </a:p>
          <a:p>
            <a:pPr algn="ctr"/>
            <a:endParaRPr lang="en-GB" sz="32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GB" sz="3200" dirty="0">
                <a:solidFill>
                  <a:schemeClr val="tx1"/>
                </a:solidFill>
                <a:latin typeface="Arial Narrow" panose="020B0606020202030204" pitchFamily="34" charset="0"/>
              </a:rPr>
              <a:t>When they arrived somewhere new, they had to offer gifts, ask for permission to stay &amp; once they had been given food &amp; drink, the host was then allowed to ask who they were</a:t>
            </a:r>
          </a:p>
        </p:txBody>
      </p:sp>
      <p:sp>
        <p:nvSpPr>
          <p:cNvPr id="5" name="Rectangle 4"/>
          <p:cNvSpPr/>
          <p:nvPr/>
        </p:nvSpPr>
        <p:spPr>
          <a:xfrm>
            <a:off x="2185060" y="4275117"/>
            <a:ext cx="8015844" cy="165067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rial Narrow" panose="020B0606020202030204" pitchFamily="34" charset="0"/>
              </a:rPr>
              <a:t>Do you think these rules were important?</a:t>
            </a:r>
          </a:p>
          <a:p>
            <a:pPr algn="ctr"/>
            <a:endParaRPr lang="en-GB" sz="32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GB" sz="3200" dirty="0">
                <a:solidFill>
                  <a:schemeClr val="tx1"/>
                </a:solidFill>
                <a:latin typeface="Arial Narrow" panose="020B0606020202030204" pitchFamily="34" charset="0"/>
              </a:rPr>
              <a:t>Why is this?</a:t>
            </a:r>
          </a:p>
        </p:txBody>
      </p:sp>
    </p:spTree>
    <p:extLst>
      <p:ext uri="{BB962C8B-B14F-4D97-AF65-F5344CB8AC3E}">
        <p14:creationId xmlns:p14="http://schemas.microsoft.com/office/powerpoint/2010/main" val="3372322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2028701" y="1782624"/>
            <a:ext cx="8134598" cy="30150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rial Narrow" panose="020B0606020202030204" pitchFamily="34" charset="0"/>
              </a:rPr>
              <a:t>As we know, in the this section of </a:t>
            </a:r>
            <a:r>
              <a:rPr lang="en-GB" sz="3200" i="1" dirty="0">
                <a:solidFill>
                  <a:schemeClr val="tx1"/>
                </a:solidFill>
                <a:latin typeface="Arial Narrow" panose="020B0606020202030204" pitchFamily="34" charset="0"/>
              </a:rPr>
              <a:t>The Odyssey</a:t>
            </a:r>
            <a:r>
              <a:rPr lang="en-GB" sz="3200" dirty="0">
                <a:solidFill>
                  <a:schemeClr val="tx1"/>
                </a:solidFill>
                <a:latin typeface="Arial Narrow" panose="020B0606020202030204" pitchFamily="34" charset="0"/>
              </a:rPr>
              <a:t>, Odysseus has the pleasure of being looked after by the King</a:t>
            </a:r>
          </a:p>
          <a:p>
            <a:pPr algn="ctr"/>
            <a:endParaRPr lang="en-GB" sz="32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GB" sz="3200" dirty="0">
                <a:solidFill>
                  <a:schemeClr val="tx1"/>
                </a:solidFill>
                <a:latin typeface="Arial Narrow" panose="020B0606020202030204" pitchFamily="34" charset="0"/>
              </a:rPr>
              <a:t>The King has provided guest friendship for him</a:t>
            </a:r>
          </a:p>
        </p:txBody>
      </p:sp>
    </p:spTree>
    <p:extLst>
      <p:ext uri="{BB962C8B-B14F-4D97-AF65-F5344CB8AC3E}">
        <p14:creationId xmlns:p14="http://schemas.microsoft.com/office/powerpoint/2010/main" val="1424171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1066800" y="494014"/>
            <a:ext cx="10462162" cy="312928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rial Narrow" panose="020B0606020202030204" pitchFamily="34" charset="0"/>
              </a:rPr>
              <a:t>Consider the following:</a:t>
            </a:r>
          </a:p>
          <a:p>
            <a:pPr algn="ctr"/>
            <a:endParaRPr lang="en-GB" sz="32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GB" sz="3200" dirty="0" err="1">
                <a:solidFill>
                  <a:schemeClr val="tx1"/>
                </a:solidFill>
                <a:latin typeface="Arial Narrow" panose="020B0606020202030204" pitchFamily="34" charset="0"/>
              </a:rPr>
              <a:t>Nausicaa</a:t>
            </a:r>
            <a:r>
              <a:rPr lang="en-GB" sz="3200" dirty="0">
                <a:solidFill>
                  <a:schemeClr val="tx1"/>
                </a:solidFill>
                <a:latin typeface="Arial Narrow" panose="020B0606020202030204" pitchFamily="34" charset="0"/>
              </a:rPr>
              <a:t> &amp; </a:t>
            </a:r>
            <a:r>
              <a:rPr lang="en-GB" sz="3200" dirty="0" err="1">
                <a:solidFill>
                  <a:schemeClr val="tx1"/>
                </a:solidFill>
                <a:latin typeface="Arial Narrow" panose="020B0606020202030204" pitchFamily="34" charset="0"/>
              </a:rPr>
              <a:t>Alcinous</a:t>
            </a:r>
            <a:r>
              <a:rPr lang="en-GB" sz="3200" dirty="0">
                <a:solidFill>
                  <a:schemeClr val="tx1"/>
                </a:solidFill>
                <a:latin typeface="Arial Narrow" panose="020B0606020202030204" pitchFamily="34" charset="0"/>
              </a:rPr>
              <a:t> took a risk by welcoming Odysseus into their home</a:t>
            </a:r>
          </a:p>
          <a:p>
            <a:pPr algn="ctr"/>
            <a:endParaRPr lang="en-GB" sz="32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GB" sz="3200" dirty="0">
                <a:solidFill>
                  <a:schemeClr val="tx1"/>
                </a:solidFill>
                <a:latin typeface="Arial Narrow" panose="020B0606020202030204" pitchFamily="34" charset="0"/>
              </a:rPr>
              <a:t>He could have been a nightmare guest!!!</a:t>
            </a:r>
          </a:p>
        </p:txBody>
      </p:sp>
      <p:sp>
        <p:nvSpPr>
          <p:cNvPr id="5" name="Rectangle 4"/>
          <p:cNvSpPr/>
          <p:nvPr/>
        </p:nvSpPr>
        <p:spPr>
          <a:xfrm>
            <a:off x="2078181" y="3883231"/>
            <a:ext cx="8063346" cy="243444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rial Narrow" panose="020B0606020202030204" pitchFamily="34" charset="0"/>
              </a:rPr>
              <a:t>Revisit the extract</a:t>
            </a:r>
          </a:p>
          <a:p>
            <a:pPr algn="ctr"/>
            <a:endParaRPr lang="en-GB" sz="32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GB" sz="3200" dirty="0">
                <a:solidFill>
                  <a:schemeClr val="tx1"/>
                </a:solidFill>
                <a:latin typeface="Arial Narrow" panose="020B0606020202030204" pitchFamily="34" charset="0"/>
              </a:rPr>
              <a:t>How would you describe Odysseus as a guest?</a:t>
            </a:r>
          </a:p>
          <a:p>
            <a:pPr algn="ctr"/>
            <a:endParaRPr lang="en-GB" sz="32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GB" sz="3200" dirty="0">
                <a:solidFill>
                  <a:schemeClr val="tx1"/>
                </a:solidFill>
                <a:latin typeface="Arial Narrow" panose="020B0606020202030204" pitchFamily="34" charset="0"/>
              </a:rPr>
              <a:t>Why is this?</a:t>
            </a:r>
          </a:p>
        </p:txBody>
      </p:sp>
    </p:spTree>
    <p:extLst>
      <p:ext uri="{BB962C8B-B14F-4D97-AF65-F5344CB8AC3E}">
        <p14:creationId xmlns:p14="http://schemas.microsoft.com/office/powerpoint/2010/main" val="2806491810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560</TotalTime>
  <Words>657</Words>
  <Application>Microsoft Office PowerPoint</Application>
  <PresentationFormat>Widescreen</PresentationFormat>
  <Paragraphs>77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Arial Narrow</vt:lpstr>
      <vt:lpstr>Calibri</vt:lpstr>
      <vt:lpstr>Calibri Light</vt:lpstr>
      <vt:lpstr>Corbel</vt:lpstr>
      <vt:lpstr>Wingdings</vt:lpstr>
      <vt:lpstr>Office Theme</vt:lpstr>
      <vt:lpstr>Banded</vt:lpstr>
      <vt:lpstr>Tuesday the 9th of January, 2018</vt:lpstr>
      <vt:lpstr>Let’s Recap…</vt:lpstr>
      <vt:lpstr>A Stranger in our Land</vt:lpstr>
      <vt:lpstr>Odysseus – A Welcome Guest?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And Finally…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Gothic Fiction An Introduction</dc:title>
  <dc:creator>Felicity</dc:creator>
  <cp:lastModifiedBy>F. Morgan</cp:lastModifiedBy>
  <cp:revision>54</cp:revision>
  <dcterms:created xsi:type="dcterms:W3CDTF">2017-01-07T13:32:22Z</dcterms:created>
  <dcterms:modified xsi:type="dcterms:W3CDTF">2018-01-09T09:45:30Z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