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Garamond"/>
      <p:regular r:id="rId20"/>
      <p:bold r:id="rId21"/>
      <p:italic r:id="rId22"/>
      <p:boldItalic r:id="rId23"/>
    </p:embeddedFont>
    <p:embeddedFont>
      <p:font typeface="Arial Narrow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jGRTKhaNdxCK1Kl5yfnJXK91x1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5644719-6141-4E46-90DE-4C80943F5594}">
  <a:tblStyle styleId="{15644719-6141-4E46-90DE-4C80943F5594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2F5"/>
          </a:solidFill>
        </a:fill>
      </a:tcStyle>
    </a:wholeTbl>
    <a:band1H>
      <a:tcTxStyle/>
      <a:tcStyle>
        <a:fill>
          <a:solidFill>
            <a:srgbClr val="DBE3EB"/>
          </a:solidFill>
        </a:fill>
      </a:tcStyle>
    </a:band1H>
    <a:band2H>
      <a:tcTxStyle/>
    </a:band2H>
    <a:band1V>
      <a:tcTxStyle/>
      <a:tcStyle>
        <a:fill>
          <a:solidFill>
            <a:srgbClr val="DBE3EB"/>
          </a:solidFill>
        </a:fill>
      </a:tcStyle>
    </a:band1V>
    <a:band2V>
      <a:tcTxStyle/>
    </a:band2V>
    <a:lastCol>
      <a:tcTxStyle b="on" i="off">
        <a:font>
          <a:latin typeface="Garamond"/>
          <a:ea typeface="Garamond"/>
          <a:cs typeface="Garamond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aramond"/>
          <a:ea typeface="Garamond"/>
          <a:cs typeface="Garamond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regular.fntdata"/><Relationship Id="rId22" Type="http://schemas.openxmlformats.org/officeDocument/2006/relationships/font" Target="fonts/Garamond-italic.fntdata"/><Relationship Id="rId21" Type="http://schemas.openxmlformats.org/officeDocument/2006/relationships/font" Target="fonts/Garamond-bold.fntdata"/><Relationship Id="rId24" Type="http://schemas.openxmlformats.org/officeDocument/2006/relationships/font" Target="fonts/ArialNarrow-regular.fntdata"/><Relationship Id="rId23" Type="http://schemas.openxmlformats.org/officeDocument/2006/relationships/font" Target="fonts/Garamon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alNarrow-italic.fntdata"/><Relationship Id="rId25" Type="http://schemas.openxmlformats.org/officeDocument/2006/relationships/font" Target="fonts/ArialNarrow-bold.fntdata"/><Relationship Id="rId28" Type="http://customschemas.google.com/relationships/presentationmetadata" Target="metadata"/><Relationship Id="rId27" Type="http://schemas.openxmlformats.org/officeDocument/2006/relationships/font" Target="fonts/ArialNarrow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rotWithShape="1">
            <a:blip r:embed="rId2">
              <a:alphaModFix amt="40000"/>
            </a:blip>
            <a:tile algn="tl" flip="xy" tx="-133350" sx="85000" ty="3302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6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6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" name="Google Shape;18;p16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9" name="Google Shape;19;p16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" name="Google Shape;20;p16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16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2" name="Google Shape;22;p16"/>
          <p:cNvSpPr txBox="1"/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Garamond"/>
              <a:buNone/>
              <a:defRPr b="0" sz="72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subTitle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564842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1453896" y="521208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showMasterSp="0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" type="body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/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" type="body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6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rotWithShape="1">
            <a:blip r:embed="rId2">
              <a:alphaModFix amt="40000"/>
            </a:blip>
            <a:tile algn="tl" flip="xy" tx="-133350" sx="85000" ty="3302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8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8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" name="Google Shape;38;p18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9" name="Google Shape;39;p18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7D3B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18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7D3B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" name="Google Shape;41;p18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7D3B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2" name="Google Shape;42;p18"/>
          <p:cNvSpPr txBox="1"/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Garamond"/>
              <a:buNone/>
              <a:defRPr sz="72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" type="body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18"/>
          <p:cNvSpPr txBox="1"/>
          <p:nvPr>
            <p:ph idx="10" type="dt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1" type="ftr"/>
          </p:nvPr>
        </p:nvSpPr>
        <p:spPr>
          <a:xfrm>
            <a:off x="1453896" y="521208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8604504" y="521208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" type="body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50" name="Google Shape;50;p19"/>
          <p:cNvSpPr txBox="1"/>
          <p:nvPr>
            <p:ph idx="2" type="body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58" name="Google Shape;58;p20"/>
          <p:cNvSpPr txBox="1"/>
          <p:nvPr>
            <p:ph idx="3" type="body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0"/>
          <p:cNvSpPr txBox="1"/>
          <p:nvPr>
            <p:ph idx="4" type="body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0" name="Google Shape;60;p20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3"/>
          <p:cNvSpPr txBox="1"/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b="0" sz="280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" type="body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76" name="Google Shape;76;p23"/>
          <p:cNvSpPr txBox="1"/>
          <p:nvPr>
            <p:ph idx="2" type="body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10396728" y="6227064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23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4"/>
          <p:cNvSpPr txBox="1"/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b="0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/>
          <p:nvPr>
            <p:ph idx="2" type="pic"/>
          </p:nvPr>
        </p:nvSpPr>
        <p:spPr>
          <a:xfrm>
            <a:off x="228599" y="237744"/>
            <a:ext cx="8531352" cy="6382512"/>
          </a:xfrm>
          <a:prstGeom prst="rect">
            <a:avLst/>
          </a:prstGeom>
          <a:solidFill>
            <a:srgbClr val="BFB9B9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5" name="Google Shape;85;p24"/>
          <p:cNvSpPr txBox="1"/>
          <p:nvPr>
            <p:ph idx="1" type="body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6" name="Google Shape;86;p24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2" type="sldNum"/>
          </p:nvPr>
        </p:nvSpPr>
        <p:spPr>
          <a:xfrm>
            <a:off x="10396728" y="6227064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24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5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  <a:defRPr b="0" i="0" sz="4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5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15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idx="1" type="subTitle"/>
          </p:nvPr>
        </p:nvSpPr>
        <p:spPr>
          <a:xfrm>
            <a:off x="8356796" y="365761"/>
            <a:ext cx="2939562" cy="989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GB" sz="4400" u="sng"/>
              <a:t>Date</a:t>
            </a:r>
            <a:endParaRPr/>
          </a:p>
        </p:txBody>
      </p:sp>
      <p:sp>
        <p:nvSpPr>
          <p:cNvPr id="107" name="Google Shape;107;p1"/>
          <p:cNvSpPr/>
          <p:nvPr/>
        </p:nvSpPr>
        <p:spPr>
          <a:xfrm>
            <a:off x="6499274" y="1491174"/>
            <a:ext cx="5462954" cy="1702191"/>
          </a:xfrm>
          <a:prstGeom prst="horizontalScroll">
            <a:avLst>
              <a:gd fmla="val 12500" name="adj"/>
            </a:avLst>
          </a:prstGeom>
          <a:solidFill>
            <a:schemeClr val="accent5"/>
          </a:solidFill>
          <a:ln cap="flat" cmpd="sng" w="12700">
            <a:solidFill>
              <a:srgbClr val="5979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GB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GB" sz="4800" u="sng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An unfriendly host</a:t>
            </a:r>
            <a:endParaRPr b="0" i="0" sz="1800" u="sng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/>
          <p:nvPr/>
        </p:nvSpPr>
        <p:spPr>
          <a:xfrm>
            <a:off x="1425038" y="771896"/>
            <a:ext cx="9274629" cy="526314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" name="Google Shape;183;p10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84" name="Google Shape;184;p10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185" name="Google Shape;185;p10"/>
          <p:cNvGraphicFramePr/>
          <p:nvPr/>
        </p:nvGraphicFramePr>
        <p:xfrm>
          <a:off x="1721920" y="98488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{15644719-6141-4E46-90DE-4C80943F5594}</a:tableStyleId>
              </a:tblPr>
              <a:tblGrid>
                <a:gridCol w="6126200"/>
                <a:gridCol w="1018225"/>
                <a:gridCol w="880400"/>
                <a:gridCol w="656025"/>
              </a:tblGrid>
              <a:tr h="585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 Hero should be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solidFill>
                      <a:srgbClr val="C1901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Ancient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solidFill>
                      <a:srgbClr val="C1901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Modern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solidFill>
                      <a:srgbClr val="C1901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Both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solidFill>
                      <a:srgbClr val="C19015"/>
                    </a:solidFill>
                  </a:tcPr>
                </a:tc>
              </a:tr>
              <a:tr h="29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Male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The son of a god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Kind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Helpful to others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Courageous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3754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Outstanding (better, faster, stronger or more clever than other people)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Self-sacrificing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Someone who kills lots of enemies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Beautiful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Someone who saves people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Morally virtuous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Strong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Motivated by fame and glory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06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Humble and modest (doesn’t boast or seek praise or fame)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1425038" y="771896"/>
            <a:ext cx="9274629" cy="526314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1" name="Google Shape;191;p1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193" name="Google Shape;193;p11"/>
          <p:cNvGraphicFramePr/>
          <p:nvPr/>
        </p:nvGraphicFramePr>
        <p:xfrm>
          <a:off x="1721920" y="98488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{15644719-6141-4E46-90DE-4C80943F5594}</a:tableStyleId>
              </a:tblPr>
              <a:tblGrid>
                <a:gridCol w="6126200"/>
                <a:gridCol w="1018225"/>
                <a:gridCol w="880400"/>
                <a:gridCol w="656025"/>
              </a:tblGrid>
              <a:tr h="586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 Hero should be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solidFill>
                      <a:srgbClr val="C1901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Ancient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solidFill>
                      <a:srgbClr val="C1901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Modern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solidFill>
                      <a:srgbClr val="C1901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Both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>
                    <a:solidFill>
                      <a:srgbClr val="C19015"/>
                    </a:solidFill>
                  </a:tcPr>
                </a:tc>
              </a:tr>
              <a:tr h="291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Male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X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1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The son of a god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X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1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Kind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X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1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Helpful to others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X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1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Courageous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X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3641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Outstanding (better, faster, stronger or more clever than other people)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X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1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Self-sacrificing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X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1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Someone who kills lots of enemies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X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1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Beautiful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X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1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Someone who saves people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X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1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Morally virtuous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X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1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Strong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X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1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Motivated by fame and glory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X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  <a:tr h="291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Humble and modest (doesn’t boast or seek praise or fame)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X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Narrow"/>
              <a:buNone/>
            </a:pPr>
            <a:r>
              <a:rPr b="1" lang="en-GB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Episode 3 – Odysseus, Our Hero?</a:t>
            </a:r>
            <a:endParaRPr/>
          </a:p>
        </p:txBody>
      </p:sp>
      <p:sp>
        <p:nvSpPr>
          <p:cNvPr id="199" name="Google Shape;199;p12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0" name="Google Shape;200;p12"/>
          <p:cNvSpPr/>
          <p:nvPr/>
        </p:nvSpPr>
        <p:spPr>
          <a:xfrm>
            <a:off x="1947552" y="2103120"/>
            <a:ext cx="8383979" cy="2540132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66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We are now going to listen to/read through Episode 3 of </a:t>
            </a:r>
            <a:r>
              <a:rPr b="0" i="1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Odyssey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As we do, consider the following: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does Odysseus behave in a heroic way?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/>
          <p:nvPr>
            <p:ph type="title"/>
          </p:nvPr>
        </p:nvSpPr>
        <p:spPr>
          <a:xfrm>
            <a:off x="7230794" y="407963"/>
            <a:ext cx="3894406" cy="1606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Narrow"/>
              <a:buNone/>
            </a:pPr>
            <a:r>
              <a:rPr b="1" lang="en-GB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Blame Game</a:t>
            </a:r>
            <a:endParaRPr/>
          </a:p>
        </p:txBody>
      </p:sp>
      <p:sp>
        <p:nvSpPr>
          <p:cNvPr id="206" name="Google Shape;206;p13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7" name="Google Shape;207;p13"/>
          <p:cNvSpPr/>
          <p:nvPr/>
        </p:nvSpPr>
        <p:spPr>
          <a:xfrm>
            <a:off x="1733797" y="2103119"/>
            <a:ext cx="8621486" cy="3931921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Think back to all of the main events with Episode 2 &amp; Episode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Who do you think is responsible for what happens to Odysseus &amp; his men?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Is it Odysseus himself or does the responsibility lie with Polyphemus?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213" name="Google Shape;213;p14"/>
          <p:cNvSpPr/>
          <p:nvPr/>
        </p:nvSpPr>
        <p:spPr>
          <a:xfrm>
            <a:off x="4743063" y="202767"/>
            <a:ext cx="5782280" cy="100132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66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Using your knowledge of events, create a table in your books as below:</a:t>
            </a:r>
            <a:endParaRPr/>
          </a:p>
        </p:txBody>
      </p:sp>
      <p:graphicFrame>
        <p:nvGraphicFramePr>
          <p:cNvPr id="214" name="Google Shape;214;p14"/>
          <p:cNvGraphicFramePr/>
          <p:nvPr/>
        </p:nvGraphicFramePr>
        <p:xfrm>
          <a:off x="295423" y="13927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{15644719-6141-4E46-90DE-4C80943F5594}</a:tableStyleId>
              </a:tblPr>
              <a:tblGrid>
                <a:gridCol w="3845175"/>
                <a:gridCol w="3845175"/>
                <a:gridCol w="3845175"/>
              </a:tblGrid>
              <a:tr h="977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Odysseus is to blame because …</a:t>
                      </a:r>
                      <a:endParaRPr sz="2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Polyphemus is to blame because …</a:t>
                      </a:r>
                      <a:endParaRPr sz="2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45725" marB="45725" marR="91450" marL="91450"/>
                </a:tc>
              </a:tr>
              <a:tr h="1049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Odysseus would</a:t>
                      </a:r>
                      <a:r>
                        <a:rPr lang="en-GB" sz="2800"/>
                        <a:t> say:</a:t>
                      </a:r>
                      <a:endParaRPr sz="2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1049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Polyphemus</a:t>
                      </a:r>
                      <a:r>
                        <a:rPr lang="en-GB" sz="2800"/>
                        <a:t> would say:</a:t>
                      </a:r>
                      <a:endParaRPr sz="2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1049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Odysseus’ men would say:</a:t>
                      </a:r>
                      <a:endParaRPr sz="2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1049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Poseidon would say:</a:t>
                      </a:r>
                      <a:endParaRPr sz="2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15" name="Google Shape;2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299" y="484834"/>
            <a:ext cx="4466382" cy="437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89725" y="703427"/>
            <a:ext cx="1389976" cy="69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Narrow"/>
              <a:buNone/>
            </a:pPr>
            <a:r>
              <a:rPr b="1" lang="en-GB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Warm Welcome…</a:t>
            </a:r>
            <a:endParaRPr/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066800" y="2103118"/>
            <a:ext cx="10058400" cy="2290751"/>
          </a:xfrm>
          <a:prstGeom prst="rect">
            <a:avLst/>
          </a:prstGeom>
          <a:solidFill>
            <a:srgbClr val="00206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As we know from our previous lessons, during the times of Ancient Greece, strangers would be welcomed in new cities &amp; towns due to the rules of Guest Friendship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But, unfortunately, Odysseus is about to meet a rather unfriendly character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291937" y="4773881"/>
            <a:ext cx="7992093" cy="1261158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Who might that be &amp; why might they not be so welcoming to Odysseus &amp; his men?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" y="123825"/>
            <a:ext cx="3829050" cy="467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7410" y="123825"/>
            <a:ext cx="3257179" cy="38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55823" y="419100"/>
            <a:ext cx="4174066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9600" y="3848100"/>
            <a:ext cx="373380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65753" y="4439085"/>
            <a:ext cx="2460491" cy="222841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366805" y="4802277"/>
            <a:ext cx="7457889" cy="1846173"/>
          </a:xfrm>
          <a:prstGeom prst="horizontalScroll">
            <a:avLst>
              <a:gd fmla="val 12500" name="adj"/>
            </a:avLst>
          </a:prstGeom>
          <a:solidFill>
            <a:schemeClr val="lt1"/>
          </a:solidFill>
          <a:ln cap="flat" cmpd="sng" w="12700">
            <a:solidFill>
              <a:srgbClr val="6A80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aramond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Who is this character?</a:t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366805" y="4830852"/>
            <a:ext cx="7457889" cy="1846173"/>
          </a:xfrm>
          <a:prstGeom prst="horizontalScroll">
            <a:avLst>
              <a:gd fmla="val 12500" name="adj"/>
            </a:avLst>
          </a:prstGeom>
          <a:solidFill>
            <a:schemeClr val="lt1"/>
          </a:solidFill>
          <a:ln cap="flat" cmpd="sng" w="12700">
            <a:solidFill>
              <a:srgbClr val="6A80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Draw and label your own Cyclopes in true terrifying Greek fashion. The scarier the better!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2" name="Google Shape;132;p4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4614203" y="642595"/>
            <a:ext cx="7258929" cy="4356918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We are now going to read through the next section of Episode Two of </a:t>
            </a:r>
            <a:r>
              <a:rPr b="0" i="1" lang="en-GB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Odyssey</a:t>
            </a:r>
            <a:endParaRPr b="0" i="0" sz="2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This section is called ‘An Unfriendly Host’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As we listen/read, pay close attention to the following: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Where are we?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868" y="176549"/>
            <a:ext cx="3993226" cy="5334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" y="123825"/>
            <a:ext cx="3829050" cy="467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7410" y="123825"/>
            <a:ext cx="3257179" cy="38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55823" y="419100"/>
            <a:ext cx="4174066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9600" y="3848100"/>
            <a:ext cx="373380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65753" y="4439085"/>
            <a:ext cx="2460491" cy="222841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/>
          <p:nvPr/>
        </p:nvSpPr>
        <p:spPr>
          <a:xfrm>
            <a:off x="366805" y="4802277"/>
            <a:ext cx="7457889" cy="1846173"/>
          </a:xfrm>
          <a:prstGeom prst="horizontalScroll">
            <a:avLst>
              <a:gd fmla="val 12500" name="adj"/>
            </a:avLst>
          </a:prstGeom>
          <a:solidFill>
            <a:schemeClr val="lt1"/>
          </a:solidFill>
          <a:ln cap="flat" cmpd="sng" w="12700">
            <a:solidFill>
              <a:srgbClr val="6A80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Is the description of the Cyclopes what you expected?</a:t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>
            <p:ph type="title"/>
          </p:nvPr>
        </p:nvSpPr>
        <p:spPr>
          <a:xfrm>
            <a:off x="6836898" y="642594"/>
            <a:ext cx="428830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 Narrow"/>
              <a:buNone/>
            </a:pPr>
            <a:r>
              <a:rPr b="1" lang="en-GB" sz="432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Modern Day Hero</a:t>
            </a:r>
            <a:endParaRPr/>
          </a:p>
        </p:txBody>
      </p:sp>
      <p:sp>
        <p:nvSpPr>
          <p:cNvPr id="150" name="Google Shape;150;p6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1066800" y="2103120"/>
            <a:ext cx="10058400" cy="242137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66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 a wide variety of stories &amp; fiction, we will often come across a hero who will swoop in &amp; save the day right at a key moment in the plot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Odyssey</a:t>
            </a:r>
            <a:r>
              <a:rPr b="0" i="0" lang="en-GB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is no different – we have a hero &amp;, for now at least, it would seem that this is Odysseus</a:t>
            </a:r>
            <a:endParaRPr b="0" i="1" sz="2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1946274" y="4682441"/>
            <a:ext cx="8506021" cy="210787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When you think of the word ‘hero’, what do you imagine?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sng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Create a spider diagram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58" name="Google Shape;158;p7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9" name="Google Shape;159;p7"/>
          <p:cNvSpPr/>
          <p:nvPr/>
        </p:nvSpPr>
        <p:spPr>
          <a:xfrm>
            <a:off x="3645723" y="3336966"/>
            <a:ext cx="4667003" cy="9144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sng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Hero</a:t>
            </a:r>
            <a:endParaRPr/>
          </a:p>
        </p:txBody>
      </p:sp>
      <p:cxnSp>
        <p:nvCxnSpPr>
          <p:cNvPr id="160" name="Google Shape;160;p7"/>
          <p:cNvCxnSpPr/>
          <p:nvPr/>
        </p:nvCxnSpPr>
        <p:spPr>
          <a:xfrm flipH="1" rot="10800000">
            <a:off x="7481455" y="2014194"/>
            <a:ext cx="1496290" cy="112089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1" name="Google Shape;161;p7"/>
          <p:cNvSpPr/>
          <p:nvPr/>
        </p:nvSpPr>
        <p:spPr>
          <a:xfrm>
            <a:off x="7861464" y="1252776"/>
            <a:ext cx="2553195" cy="601031"/>
          </a:xfrm>
          <a:prstGeom prst="rect">
            <a:avLst/>
          </a:prstGeom>
          <a:solidFill>
            <a:srgbClr val="AFC9C3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Fearless</a:t>
            </a:r>
            <a:endParaRPr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810330" cy="2743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68" name="Google Shape;168;p8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9" name="Google Shape;169;p8"/>
          <p:cNvSpPr/>
          <p:nvPr/>
        </p:nvSpPr>
        <p:spPr>
          <a:xfrm>
            <a:off x="1066801" y="822960"/>
            <a:ext cx="8746176" cy="4639689"/>
          </a:xfrm>
          <a:prstGeom prst="rect">
            <a:avLst/>
          </a:prstGeom>
          <a:solidFill>
            <a:srgbClr val="660066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sng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Compare the words you have written in your spider diagram with those you included in your spider diagram for the term ‘warrior’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Are there any words that have been repeated?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Why might this be?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75" name="Google Shape;175;p9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1066800" y="642594"/>
            <a:ext cx="10058400" cy="315751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66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As we can see from our diagrams, we have a very definite ideas as to what we consider a hero to be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Greeks were no different to us in this regard; however, their understanding of a hero had some slight differences to our thoughts today</a:t>
            </a: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1548740" y="4298867"/>
            <a:ext cx="9094519" cy="1947553"/>
          </a:xfrm>
          <a:prstGeom prst="rect">
            <a:avLst/>
          </a:prstGeom>
          <a:solidFill>
            <a:srgbClr val="00206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sng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Examine the ‘Features of a Hero’ grid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Which descriptions do you think are of modern heroes, which are Ancient Greek &amp; which could be both?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von">
  <a:themeElements>
    <a:clrScheme name="Savon">
      <a:dk1>
        <a:srgbClr val="000000"/>
      </a:dk1>
      <a:lt1>
        <a:srgbClr val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2017-01-07T13:32:22Z</dcterms:created>
  <dc:creator>Felicity</dc:creator>
</cp:coreProperties>
</file>