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Garamond"/>
      <p:regular r:id="rId18"/>
      <p:bold r:id="rId19"/>
      <p:italic r:id="rId20"/>
      <p:boldItalic r:id="rId21"/>
    </p:embeddedFon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qtpXGpi8pH+RU/GccM+KrXHnj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22" Type="http://schemas.openxmlformats.org/officeDocument/2006/relationships/font" Target="fonts/ArialNarrow-regular.fntdata"/><Relationship Id="rId21" Type="http://schemas.openxmlformats.org/officeDocument/2006/relationships/font" Target="fonts/Garamond-boldItalic.fntdata"/><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Garamond-bold.fntdata"/><Relationship Id="rId18" Type="http://schemas.openxmlformats.org/officeDocument/2006/relationships/font" Target="fonts/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15"/>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5"/>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5"/>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5"/>
          <p:cNvGrpSpPr/>
          <p:nvPr/>
        </p:nvGrpSpPr>
        <p:grpSpPr>
          <a:xfrm>
            <a:off x="5250180" y="1267730"/>
            <a:ext cx="1691640" cy="645295"/>
            <a:chOff x="5318306" y="1386268"/>
            <a:chExt cx="1567331" cy="645295"/>
          </a:xfrm>
        </p:grpSpPr>
        <p:cxnSp>
          <p:nvCxnSpPr>
            <p:cNvPr id="19" name="Google Shape;19;p15"/>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15"/>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15"/>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15"/>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15"/>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4"/>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2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1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17"/>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7"/>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7"/>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7"/>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17"/>
          <p:cNvGrpSpPr/>
          <p:nvPr/>
        </p:nvGrpSpPr>
        <p:grpSpPr>
          <a:xfrm>
            <a:off x="5250180" y="1267730"/>
            <a:ext cx="1691640" cy="645295"/>
            <a:chOff x="5318306" y="1386268"/>
            <a:chExt cx="1567331" cy="645295"/>
          </a:xfrm>
        </p:grpSpPr>
        <p:cxnSp>
          <p:nvCxnSpPr>
            <p:cNvPr id="39" name="Google Shape;39;p17"/>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17"/>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17"/>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17"/>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7"/>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17"/>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8"/>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18"/>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1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19"/>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19"/>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19"/>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22"/>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2"/>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2"/>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22"/>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22"/>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2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3"/>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3"/>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23"/>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2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2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4"/>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1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4"/>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14"/>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5" name="Shape 105"/>
        <p:cNvGrpSpPr/>
        <p:nvPr/>
      </p:nvGrpSpPr>
      <p:grpSpPr>
        <a:xfrm>
          <a:off x="0" y="0"/>
          <a:ext cx="0" cy="0"/>
          <a:chOff x="0" y="0"/>
          <a:chExt cx="0" cy="0"/>
        </a:xfrm>
      </p:grpSpPr>
      <p:sp>
        <p:nvSpPr>
          <p:cNvPr id="106" name="Google Shape;106;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Date</a:t>
            </a:r>
            <a:endParaRPr/>
          </a:p>
        </p:txBody>
      </p:sp>
      <p:sp>
        <p:nvSpPr>
          <p:cNvPr id="107" name="Google Shape;107;p1"/>
          <p:cNvSpPr/>
          <p:nvPr/>
        </p:nvSpPr>
        <p:spPr>
          <a:xfrm>
            <a:off x="7140467" y="1711569"/>
            <a:ext cx="4481262"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Garamond"/>
              <a:buNone/>
            </a:pPr>
            <a:r>
              <a:rPr b="0" i="0" lang="en-GB" sz="4000" u="none" cap="none" strike="noStrike">
                <a:solidFill>
                  <a:srgbClr val="000000"/>
                </a:solidFill>
                <a:latin typeface="Garamond"/>
                <a:ea typeface="Garamond"/>
                <a:cs typeface="Garamond"/>
                <a:sym typeface="Garamond"/>
              </a:rPr>
              <a:t>Mood and Atmosphere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92" name="Google Shape;192;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93" name="Google Shape;193;p10"/>
          <p:cNvSpPr/>
          <p:nvPr/>
        </p:nvSpPr>
        <p:spPr>
          <a:xfrm>
            <a:off x="1066800" y="829994"/>
            <a:ext cx="10058400" cy="4937760"/>
          </a:xfrm>
          <a:prstGeom prst="rect">
            <a:avLst/>
          </a:prstGeom>
          <a:solidFill>
            <a:srgbClr val="FFFF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The mood at the beginning of Episode 4 of </a:t>
            </a:r>
            <a:r>
              <a:rPr b="0" i="1" lang="en-GB" sz="2800" u="none" cap="none" strike="noStrike">
                <a:solidFill>
                  <a:schemeClr val="dk1"/>
                </a:solidFill>
                <a:latin typeface="Arial Narrow"/>
                <a:ea typeface="Arial Narrow"/>
                <a:cs typeface="Arial Narrow"/>
                <a:sym typeface="Arial Narrow"/>
              </a:rPr>
              <a:t>The Odyssey</a:t>
            </a:r>
            <a:r>
              <a:rPr b="0" i="0" lang="en-GB" sz="2800" u="none" cap="none" strike="noStrike">
                <a:solidFill>
                  <a:schemeClr val="dk1"/>
                </a:solidFill>
                <a:latin typeface="Arial Narrow"/>
                <a:ea typeface="Arial Narrow"/>
                <a:cs typeface="Arial Narrow"/>
                <a:sym typeface="Arial Narrow"/>
              </a:rPr>
              <a:t> could be described as tense &amp; aggressive. This is due to the fact that Polyphemus threatens Odysseus for his disrespect &amp; the fact that he has blinded him. He states ‘Let him find danger waiting where there should be a welcome!” which suggests that Polyphemus is putting a curse on Odysseus. However, the mood appears to change as Odysseus ‘laughs’ at the threat, suggesting that this is just a joke &amp; he isn’t taking the threat seriously. The reader would be concerned as it would seem that Odysseus underestimates the power of Polyphemus &amp; his father, Poseidon. This can be seen through the use of the verb ‘laughs’ which highlights how dismissive Odysseus is, something that he may come to regret later in the story.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99" name="Google Shape;199;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00" name="Google Shape;200;p11"/>
          <p:cNvSpPr/>
          <p:nvPr/>
        </p:nvSpPr>
        <p:spPr>
          <a:xfrm>
            <a:off x="1941342" y="994286"/>
            <a:ext cx="8496886" cy="13716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Does this sample paragraph include all of the necessary elements for a successful PETER paragraph?</a:t>
            </a:r>
            <a:endParaRPr/>
          </a:p>
        </p:txBody>
      </p:sp>
      <p:sp>
        <p:nvSpPr>
          <p:cNvPr id="201" name="Google Shape;201;p11"/>
          <p:cNvSpPr/>
          <p:nvPr/>
        </p:nvSpPr>
        <p:spPr>
          <a:xfrm>
            <a:off x="2222696" y="2954215"/>
            <a:ext cx="7934178" cy="3080825"/>
          </a:xfrm>
          <a:prstGeom prst="rect">
            <a:avLst/>
          </a:prstGeom>
          <a:solidFill>
            <a:srgbClr val="AFC9C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Point:</a:t>
            </a:r>
            <a:r>
              <a:rPr b="0" i="0" lang="en-GB" sz="3200" u="none" cap="none" strike="noStrike">
                <a:solidFill>
                  <a:schemeClr val="dk1"/>
                </a:solidFill>
                <a:latin typeface="Arial Narrow"/>
                <a:ea typeface="Arial Narrow"/>
                <a:cs typeface="Arial Narrow"/>
                <a:sym typeface="Arial Narrow"/>
              </a:rPr>
              <a:t> Identify a mood</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Evidence:</a:t>
            </a:r>
            <a:r>
              <a:rPr b="0" i="0" lang="en-GB" sz="3200" u="none" cap="none" strike="noStrike">
                <a:solidFill>
                  <a:schemeClr val="dk1"/>
                </a:solidFill>
                <a:latin typeface="Arial Narrow"/>
                <a:ea typeface="Arial Narrow"/>
                <a:cs typeface="Arial Narrow"/>
                <a:sym typeface="Arial Narrow"/>
              </a:rPr>
              <a:t> Use a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Technique:</a:t>
            </a:r>
            <a:r>
              <a:rPr b="0" i="0" lang="en-GB" sz="3200" u="none" cap="none" strike="noStrike">
                <a:solidFill>
                  <a:schemeClr val="dk1"/>
                </a:solidFill>
                <a:latin typeface="Arial Narrow"/>
                <a:ea typeface="Arial Narrow"/>
                <a:cs typeface="Arial Narrow"/>
                <a:sym typeface="Arial Narrow"/>
              </a:rPr>
              <a:t> Identify techniques in the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Explanation:</a:t>
            </a:r>
            <a:r>
              <a:rPr b="0" i="0" lang="en-GB" sz="3200" u="none" cap="none" strike="noStrike">
                <a:solidFill>
                  <a:schemeClr val="dk1"/>
                </a:solidFill>
                <a:latin typeface="Arial Narrow"/>
                <a:ea typeface="Arial Narrow"/>
                <a:cs typeface="Arial Narrow"/>
                <a:sym typeface="Arial Narrow"/>
              </a:rPr>
              <a:t> Explain the effect of the mood &amp; identify how it changes &amp; why</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Reader:</a:t>
            </a:r>
            <a:r>
              <a:rPr b="1" i="0" lang="en-GB" sz="3200" u="none" cap="none" strike="noStrike">
                <a:solidFill>
                  <a:schemeClr val="dk1"/>
                </a:solidFill>
                <a:latin typeface="Arial Narrow"/>
                <a:ea typeface="Arial Narrow"/>
                <a:cs typeface="Arial Narrow"/>
                <a:sym typeface="Arial Narrow"/>
              </a:rPr>
              <a:t> </a:t>
            </a:r>
            <a:r>
              <a:rPr b="0" i="0" lang="en-GB" sz="3200" u="none" cap="none" strike="noStrike">
                <a:solidFill>
                  <a:schemeClr val="dk1"/>
                </a:solidFill>
                <a:latin typeface="Arial Narrow"/>
                <a:ea typeface="Arial Narrow"/>
                <a:cs typeface="Arial Narrow"/>
                <a:sym typeface="Arial Narrow"/>
              </a:rPr>
              <a:t>Identify the effect on the reader or listener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5" name="Shape 205"/>
        <p:cNvGrpSpPr/>
        <p:nvPr/>
      </p:nvGrpSpPr>
      <p:grpSpPr>
        <a:xfrm>
          <a:off x="0" y="0"/>
          <a:ext cx="0" cy="0"/>
          <a:chOff x="0" y="0"/>
          <a:chExt cx="0" cy="0"/>
        </a:xfrm>
      </p:grpSpPr>
      <p:sp>
        <p:nvSpPr>
          <p:cNvPr id="206" name="Google Shape;206;p12"/>
          <p:cNvSpPr txBox="1"/>
          <p:nvPr>
            <p:ph type="title"/>
          </p:nvPr>
        </p:nvSpPr>
        <p:spPr>
          <a:xfrm>
            <a:off x="1066800" y="422032"/>
            <a:ext cx="10058400" cy="10691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4800"/>
              <a:buFont typeface="Garamond"/>
              <a:buNone/>
            </a:pPr>
            <a:r>
              <a:t/>
            </a:r>
            <a:endParaRPr b="1" u="sng">
              <a:latin typeface="Arial Narrow"/>
              <a:ea typeface="Arial Narrow"/>
              <a:cs typeface="Arial Narrow"/>
              <a:sym typeface="Arial Narrow"/>
            </a:endParaRPr>
          </a:p>
        </p:txBody>
      </p:sp>
      <p:sp>
        <p:nvSpPr>
          <p:cNvPr id="207" name="Google Shape;207;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08" name="Google Shape;208;p12"/>
          <p:cNvSpPr/>
          <p:nvPr/>
        </p:nvSpPr>
        <p:spPr>
          <a:xfrm>
            <a:off x="1066800" y="1491176"/>
            <a:ext cx="10058400" cy="3327010"/>
          </a:xfrm>
          <a:prstGeom prst="rect">
            <a:avLst/>
          </a:prstGeom>
          <a:solidFill>
            <a:srgbClr val="DEF9F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Thinking about our PETER paragraph structure, write a response to the assessment style question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Don’t forget, as you are looking at changes to mood, you will need to discuss how a mood changes from one kind to another so you will need to look at two different moods &amp; what the effect of the change is</a:t>
            </a:r>
            <a:endParaRPr/>
          </a:p>
        </p:txBody>
      </p:sp>
      <p:sp>
        <p:nvSpPr>
          <p:cNvPr id="209" name="Google Shape;209;p12"/>
          <p:cNvSpPr/>
          <p:nvPr/>
        </p:nvSpPr>
        <p:spPr>
          <a:xfrm>
            <a:off x="1066800" y="5068141"/>
            <a:ext cx="10058400" cy="1121644"/>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none" cap="none" strike="noStrike">
                <a:solidFill>
                  <a:schemeClr val="lt1"/>
                </a:solidFill>
                <a:latin typeface="Arial Narrow"/>
                <a:ea typeface="Arial Narrow"/>
                <a:cs typeface="Arial Narrow"/>
                <a:sym typeface="Arial Narrow"/>
              </a:rPr>
              <a:t>How does the mood/atmosphere change throughout Episode 4 of </a:t>
            </a:r>
            <a:r>
              <a:rPr b="1" i="1" lang="en-GB" sz="3200" u="none" cap="none" strike="noStrike">
                <a:solidFill>
                  <a:schemeClr val="lt1"/>
                </a:solidFill>
                <a:latin typeface="Arial Narrow"/>
                <a:ea typeface="Arial Narrow"/>
                <a:cs typeface="Arial Narrow"/>
                <a:sym typeface="Arial Narrow"/>
              </a:rPr>
              <a:t>The Odyssey</a:t>
            </a:r>
            <a:r>
              <a:rPr b="1" i="0" lang="en-GB" sz="3200" u="none" cap="none" strike="noStrike">
                <a:solidFill>
                  <a:schemeClr val="lt1"/>
                </a:solidFill>
                <a:latin typeface="Arial Narrow"/>
                <a:ea typeface="Arial Narrow"/>
                <a:cs typeface="Arial Narrow"/>
                <a:sym typeface="Arial Narrow"/>
              </a:rPr>
              <a:t>?</a:t>
            </a:r>
            <a:endParaRPr/>
          </a:p>
        </p:txBody>
      </p:sp>
      <p:pic>
        <p:nvPicPr>
          <p:cNvPr id="210" name="Google Shape;210;p12"/>
          <p:cNvPicPr preferRelativeResize="0"/>
          <p:nvPr/>
        </p:nvPicPr>
        <p:blipFill rotWithShape="1">
          <a:blip r:embed="rId3">
            <a:alphaModFix/>
          </a:blip>
          <a:srcRect b="0" l="0" r="0" t="0"/>
          <a:stretch/>
        </p:blipFill>
        <p:spPr>
          <a:xfrm>
            <a:off x="9920718" y="553476"/>
            <a:ext cx="1348451" cy="676715"/>
          </a:xfrm>
          <a:prstGeom prst="rect">
            <a:avLst/>
          </a:prstGeom>
          <a:noFill/>
          <a:ln>
            <a:noFill/>
          </a:ln>
        </p:spPr>
      </p:pic>
      <p:pic>
        <p:nvPicPr>
          <p:cNvPr id="211" name="Google Shape;211;p12"/>
          <p:cNvPicPr preferRelativeResize="0"/>
          <p:nvPr/>
        </p:nvPicPr>
        <p:blipFill rotWithShape="1">
          <a:blip r:embed="rId4">
            <a:alphaModFix/>
          </a:blip>
          <a:srcRect b="0" l="0" r="0" t="0"/>
          <a:stretch/>
        </p:blipFill>
        <p:spPr>
          <a:xfrm>
            <a:off x="1066800" y="553475"/>
            <a:ext cx="6913463" cy="6767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17" name="Google Shape;217;p1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18" name="Google Shape;218;p13"/>
          <p:cNvSpPr/>
          <p:nvPr/>
        </p:nvSpPr>
        <p:spPr>
          <a:xfrm>
            <a:off x="2128911" y="2103120"/>
            <a:ext cx="7934178" cy="3080825"/>
          </a:xfrm>
          <a:prstGeom prst="rect">
            <a:avLst/>
          </a:prstGeom>
          <a:solidFill>
            <a:srgbClr val="AFC9C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Point:</a:t>
            </a:r>
            <a:r>
              <a:rPr b="0" i="0" lang="en-GB" sz="3200" u="none" cap="none" strike="noStrike">
                <a:solidFill>
                  <a:schemeClr val="dk1"/>
                </a:solidFill>
                <a:latin typeface="Arial Narrow"/>
                <a:ea typeface="Arial Narrow"/>
                <a:cs typeface="Arial Narrow"/>
                <a:sym typeface="Arial Narrow"/>
              </a:rPr>
              <a:t> Identify a mood</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Evidence:</a:t>
            </a:r>
            <a:r>
              <a:rPr b="0" i="0" lang="en-GB" sz="3200" u="none" cap="none" strike="noStrike">
                <a:solidFill>
                  <a:schemeClr val="dk1"/>
                </a:solidFill>
                <a:latin typeface="Arial Narrow"/>
                <a:ea typeface="Arial Narrow"/>
                <a:cs typeface="Arial Narrow"/>
                <a:sym typeface="Arial Narrow"/>
              </a:rPr>
              <a:t> Use a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Technique:</a:t>
            </a:r>
            <a:r>
              <a:rPr b="0" i="0" lang="en-GB" sz="3200" u="none" cap="none" strike="noStrike">
                <a:solidFill>
                  <a:schemeClr val="dk1"/>
                </a:solidFill>
                <a:latin typeface="Arial Narrow"/>
                <a:ea typeface="Arial Narrow"/>
                <a:cs typeface="Arial Narrow"/>
                <a:sym typeface="Arial Narrow"/>
              </a:rPr>
              <a:t> Identify techniques in the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Explanation:</a:t>
            </a:r>
            <a:r>
              <a:rPr b="0" i="0" lang="en-GB" sz="3200" u="none" cap="none" strike="noStrike">
                <a:solidFill>
                  <a:schemeClr val="dk1"/>
                </a:solidFill>
                <a:latin typeface="Arial Narrow"/>
                <a:ea typeface="Arial Narrow"/>
                <a:cs typeface="Arial Narrow"/>
                <a:sym typeface="Arial Narrow"/>
              </a:rPr>
              <a:t> Explain the effect of the mood &amp; identify how it changes &amp; why</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Reader:</a:t>
            </a:r>
            <a:r>
              <a:rPr b="1" i="0" lang="en-GB" sz="3200" u="none" cap="none" strike="noStrike">
                <a:solidFill>
                  <a:schemeClr val="dk1"/>
                </a:solidFill>
                <a:latin typeface="Arial Narrow"/>
                <a:ea typeface="Arial Narrow"/>
                <a:cs typeface="Arial Narrow"/>
                <a:sym typeface="Arial Narrow"/>
              </a:rPr>
              <a:t> </a:t>
            </a:r>
            <a:r>
              <a:rPr b="0" i="0" lang="en-GB" sz="3200" u="none" cap="none" strike="noStrike">
                <a:solidFill>
                  <a:schemeClr val="dk1"/>
                </a:solidFill>
                <a:latin typeface="Arial Narrow"/>
                <a:ea typeface="Arial Narrow"/>
                <a:cs typeface="Arial Narrow"/>
                <a:sym typeface="Arial Narrow"/>
              </a:rPr>
              <a:t>Identify the effect on the reader or listener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1" name="Shape 111"/>
        <p:cNvGrpSpPr/>
        <p:nvPr/>
      </p:nvGrpSpPr>
      <p:grpSpPr>
        <a:xfrm>
          <a:off x="0" y="0"/>
          <a:ext cx="0" cy="0"/>
          <a:chOff x="0" y="0"/>
          <a:chExt cx="0" cy="0"/>
        </a:xfrm>
      </p:grpSpPr>
      <p:sp>
        <p:nvSpPr>
          <p:cNvPr id="112" name="Google Shape;112;p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13" name="Google Shape;113;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14" name="Google Shape;114;p2"/>
          <p:cNvSpPr/>
          <p:nvPr/>
        </p:nvSpPr>
        <p:spPr>
          <a:xfrm>
            <a:off x="1871003" y="633046"/>
            <a:ext cx="8510954" cy="787791"/>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000" u="none" cap="none" strike="noStrike">
                <a:solidFill>
                  <a:schemeClr val="lt1"/>
                </a:solidFill>
                <a:latin typeface="Arial Narrow"/>
                <a:ea typeface="Arial Narrow"/>
                <a:cs typeface="Arial Narrow"/>
                <a:sym typeface="Arial Narrow"/>
              </a:rPr>
              <a:t>Why might this be the odd word out?</a:t>
            </a:r>
            <a:endParaRPr/>
          </a:p>
        </p:txBody>
      </p:sp>
      <p:sp>
        <p:nvSpPr>
          <p:cNvPr id="115" name="Google Shape;115;p2"/>
          <p:cNvSpPr/>
          <p:nvPr/>
        </p:nvSpPr>
        <p:spPr>
          <a:xfrm>
            <a:off x="1066798" y="1645920"/>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dk1"/>
                </a:solidFill>
                <a:latin typeface="Arial Narrow"/>
                <a:ea typeface="Arial Narrow"/>
                <a:cs typeface="Arial Narrow"/>
                <a:sym typeface="Arial Narrow"/>
              </a:rPr>
              <a:t>Tense</a:t>
            </a:r>
            <a:endParaRPr/>
          </a:p>
        </p:txBody>
      </p:sp>
      <p:sp>
        <p:nvSpPr>
          <p:cNvPr id="116" name="Google Shape;116;p2"/>
          <p:cNvSpPr/>
          <p:nvPr/>
        </p:nvSpPr>
        <p:spPr>
          <a:xfrm>
            <a:off x="3780687" y="1645920"/>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Sombre</a:t>
            </a:r>
            <a:endParaRPr/>
          </a:p>
        </p:txBody>
      </p:sp>
      <p:sp>
        <p:nvSpPr>
          <p:cNvPr id="117" name="Google Shape;117;p2"/>
          <p:cNvSpPr/>
          <p:nvPr/>
        </p:nvSpPr>
        <p:spPr>
          <a:xfrm>
            <a:off x="6397273" y="1645920"/>
            <a:ext cx="2100782"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Accusatory</a:t>
            </a:r>
            <a:endParaRPr/>
          </a:p>
        </p:txBody>
      </p:sp>
      <p:sp>
        <p:nvSpPr>
          <p:cNvPr id="118" name="Google Shape;118;p2"/>
          <p:cNvSpPr/>
          <p:nvPr/>
        </p:nvSpPr>
        <p:spPr>
          <a:xfrm>
            <a:off x="9258299" y="1642168"/>
            <a:ext cx="2247316"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Confrontational</a:t>
            </a:r>
            <a:endParaRPr/>
          </a:p>
        </p:txBody>
      </p:sp>
      <p:sp>
        <p:nvSpPr>
          <p:cNvPr id="119" name="Google Shape;119;p2"/>
          <p:cNvSpPr/>
          <p:nvPr/>
        </p:nvSpPr>
        <p:spPr>
          <a:xfrm>
            <a:off x="487679" y="2722606"/>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Gripping</a:t>
            </a:r>
            <a:endParaRPr/>
          </a:p>
        </p:txBody>
      </p:sp>
      <p:sp>
        <p:nvSpPr>
          <p:cNvPr id="120" name="Google Shape;120;p2"/>
          <p:cNvSpPr/>
          <p:nvPr/>
        </p:nvSpPr>
        <p:spPr>
          <a:xfrm>
            <a:off x="2708038" y="2722606"/>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Respectful</a:t>
            </a:r>
            <a:endParaRPr/>
          </a:p>
        </p:txBody>
      </p:sp>
      <p:sp>
        <p:nvSpPr>
          <p:cNvPr id="121" name="Google Shape;121;p2"/>
          <p:cNvSpPr/>
          <p:nvPr/>
        </p:nvSpPr>
        <p:spPr>
          <a:xfrm>
            <a:off x="5127675" y="2724129"/>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Sarcastic</a:t>
            </a:r>
            <a:endParaRPr/>
          </a:p>
        </p:txBody>
      </p:sp>
      <p:sp>
        <p:nvSpPr>
          <p:cNvPr id="122" name="Google Shape;122;p2"/>
          <p:cNvSpPr/>
          <p:nvPr/>
        </p:nvSpPr>
        <p:spPr>
          <a:xfrm>
            <a:off x="7547312" y="2717616"/>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Truthful</a:t>
            </a:r>
            <a:endParaRPr/>
          </a:p>
        </p:txBody>
      </p:sp>
      <p:sp>
        <p:nvSpPr>
          <p:cNvPr id="123" name="Google Shape;123;p2"/>
          <p:cNvSpPr/>
          <p:nvPr/>
        </p:nvSpPr>
        <p:spPr>
          <a:xfrm>
            <a:off x="9882547" y="2717616"/>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Melancholy</a:t>
            </a:r>
            <a:endParaRPr/>
          </a:p>
        </p:txBody>
      </p:sp>
      <p:sp>
        <p:nvSpPr>
          <p:cNvPr id="124" name="Google Shape;124;p2"/>
          <p:cNvSpPr/>
          <p:nvPr/>
        </p:nvSpPr>
        <p:spPr>
          <a:xfrm>
            <a:off x="1066798" y="3921623"/>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Cheerful</a:t>
            </a:r>
            <a:endParaRPr/>
          </a:p>
        </p:txBody>
      </p:sp>
      <p:sp>
        <p:nvSpPr>
          <p:cNvPr id="125" name="Google Shape;125;p2"/>
          <p:cNvSpPr/>
          <p:nvPr/>
        </p:nvSpPr>
        <p:spPr>
          <a:xfrm>
            <a:off x="3780687" y="3921623"/>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Sinister</a:t>
            </a:r>
            <a:endParaRPr/>
          </a:p>
        </p:txBody>
      </p:sp>
      <p:sp>
        <p:nvSpPr>
          <p:cNvPr id="126" name="Google Shape;126;p2"/>
          <p:cNvSpPr/>
          <p:nvPr/>
        </p:nvSpPr>
        <p:spPr>
          <a:xfrm>
            <a:off x="6494576" y="3922384"/>
            <a:ext cx="1831145" cy="9144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Playful</a:t>
            </a:r>
            <a:endParaRPr/>
          </a:p>
        </p:txBody>
      </p:sp>
      <p:sp>
        <p:nvSpPr>
          <p:cNvPr id="127" name="Google Shape;127;p2"/>
          <p:cNvSpPr/>
          <p:nvPr/>
        </p:nvSpPr>
        <p:spPr>
          <a:xfrm>
            <a:off x="8974015" y="3922505"/>
            <a:ext cx="1831145" cy="914400"/>
          </a:xfrm>
          <a:prstGeom prst="rect">
            <a:avLst/>
          </a:prstGeom>
          <a:solidFill>
            <a:srgbClr val="FF000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Normal</a:t>
            </a:r>
            <a:endParaRPr/>
          </a:p>
        </p:txBody>
      </p:sp>
      <p:sp>
        <p:nvSpPr>
          <p:cNvPr id="128" name="Google Shape;128;p2"/>
          <p:cNvSpPr/>
          <p:nvPr/>
        </p:nvSpPr>
        <p:spPr>
          <a:xfrm>
            <a:off x="686385" y="5233182"/>
            <a:ext cx="11027307" cy="109222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000" u="none" cap="none" strike="noStrike">
                <a:solidFill>
                  <a:schemeClr val="lt1"/>
                </a:solidFill>
                <a:latin typeface="Arial Narrow"/>
                <a:ea typeface="Arial Narrow"/>
                <a:cs typeface="Arial Narrow"/>
                <a:sym typeface="Arial Narrow"/>
              </a:rPr>
              <a:t>How do these words relate to today’s lesson 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2" name="Shape 132"/>
        <p:cNvGrpSpPr/>
        <p:nvPr/>
      </p:nvGrpSpPr>
      <p:grpSpPr>
        <a:xfrm>
          <a:off x="0" y="0"/>
          <a:ext cx="0" cy="0"/>
          <a:chOff x="0" y="0"/>
          <a:chExt cx="0" cy="0"/>
        </a:xfrm>
      </p:grpSpPr>
      <p:sp>
        <p:nvSpPr>
          <p:cNvPr id="133" name="Google Shape;133;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34" name="Google Shape;134;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35" name="Google Shape;135;p3"/>
          <p:cNvSpPr/>
          <p:nvPr/>
        </p:nvSpPr>
        <p:spPr>
          <a:xfrm>
            <a:off x="1491175" y="642594"/>
            <a:ext cx="9200271" cy="2246057"/>
          </a:xfrm>
          <a:prstGeom prst="rect">
            <a:avLst/>
          </a:prstGeom>
          <a:solidFill>
            <a:srgbClr val="7030A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4000" u="none" cap="none" strike="noStrike">
                <a:solidFill>
                  <a:schemeClr val="dk1"/>
                </a:solidFill>
                <a:latin typeface="Arial Narrow"/>
                <a:ea typeface="Arial Narrow"/>
                <a:cs typeface="Arial Narrow"/>
                <a:sym typeface="Arial Narrow"/>
              </a:rPr>
              <a:t>Apart from the word ‘normal’, all of these words can be used to describe the mood of a text</a:t>
            </a:r>
            <a:endParaRPr/>
          </a:p>
        </p:txBody>
      </p:sp>
      <p:sp>
        <p:nvSpPr>
          <p:cNvPr id="136" name="Google Shape;136;p3"/>
          <p:cNvSpPr/>
          <p:nvPr/>
        </p:nvSpPr>
        <p:spPr>
          <a:xfrm>
            <a:off x="1066800" y="3348111"/>
            <a:ext cx="10058400" cy="2461846"/>
          </a:xfrm>
          <a:prstGeom prst="rect">
            <a:avLst/>
          </a:prstGeom>
          <a:solidFill>
            <a:srgbClr val="DCBBE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But what does the term ‘mood’ actually mean?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about ‘atmosphere’ &amp; ‘tone’?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Can you create a definition for each term?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40" name="Shape 140"/>
        <p:cNvGrpSpPr/>
        <p:nvPr/>
      </p:nvGrpSpPr>
      <p:grpSpPr>
        <a:xfrm>
          <a:off x="0" y="0"/>
          <a:ext cx="0" cy="0"/>
          <a:chOff x="0" y="0"/>
          <a:chExt cx="0" cy="0"/>
        </a:xfrm>
      </p:grpSpPr>
      <p:sp>
        <p:nvSpPr>
          <p:cNvPr id="141" name="Google Shape;141;p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42" name="Google Shape;142;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43" name="Google Shape;143;p4"/>
          <p:cNvSpPr/>
          <p:nvPr/>
        </p:nvSpPr>
        <p:spPr>
          <a:xfrm>
            <a:off x="1601372" y="553668"/>
            <a:ext cx="8989256" cy="2133261"/>
          </a:xfrm>
          <a:prstGeom prst="rect">
            <a:avLst/>
          </a:prstGeom>
          <a:solidFill>
            <a:srgbClr val="F3CAB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Mood, atmosphere &amp; tone all relate to the feelings &amp; emotions within a text</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Not only do we get a sense of how the characters are feeling but tone &amp; atmosphere help to build tension &amp; suspense for the reader</a:t>
            </a:r>
            <a:endParaRPr/>
          </a:p>
        </p:txBody>
      </p:sp>
      <p:sp>
        <p:nvSpPr>
          <p:cNvPr id="144" name="Google Shape;144;p4"/>
          <p:cNvSpPr/>
          <p:nvPr/>
        </p:nvSpPr>
        <p:spPr>
          <a:xfrm>
            <a:off x="1066800" y="2954215"/>
            <a:ext cx="10058400" cy="3784209"/>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Thinking about the above definitions, examine your handout</a:t>
            </a:r>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Read each short extract</a:t>
            </a:r>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Can you identify 3 moods/atmospheres for each extract from the list provided</a:t>
            </a:r>
            <a:endParaRPr/>
          </a:p>
          <a:p>
            <a:pPr indent="0" lvl="0" marL="0" marR="0" rtl="0" algn="ctr">
              <a:spcBef>
                <a:spcPts val="0"/>
              </a:spcBef>
              <a:spcAft>
                <a:spcPts val="0"/>
              </a:spcAft>
              <a:buNone/>
            </a:pPr>
            <a:r>
              <a:t/>
            </a:r>
            <a:endParaRPr b="0" i="0"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1" lang="en-GB" sz="3200" u="none" cap="none" strike="noStrike">
                <a:solidFill>
                  <a:schemeClr val="lt1"/>
                </a:solidFill>
                <a:latin typeface="Arial Narrow"/>
                <a:ea typeface="Arial Narrow"/>
                <a:cs typeface="Arial Narrow"/>
                <a:sym typeface="Arial Narrow"/>
              </a:rPr>
              <a:t>Use a dictionary if you are unsure as to what any of the words mean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48" name="Shape 148"/>
        <p:cNvGrpSpPr/>
        <p:nvPr/>
      </p:nvGrpSpPr>
      <p:grpSpPr>
        <a:xfrm>
          <a:off x="0" y="0"/>
          <a:ext cx="0" cy="0"/>
          <a:chOff x="0" y="0"/>
          <a:chExt cx="0" cy="0"/>
        </a:xfrm>
      </p:grpSpPr>
      <p:sp>
        <p:nvSpPr>
          <p:cNvPr id="149" name="Google Shape;149;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50" name="Google Shape;150;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51" name="Google Shape;151;p5"/>
          <p:cNvSpPr/>
          <p:nvPr/>
        </p:nvSpPr>
        <p:spPr>
          <a:xfrm>
            <a:off x="3080823" y="361240"/>
            <a:ext cx="7821637"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800" u="none" cap="none" strike="noStrike">
                <a:solidFill>
                  <a:schemeClr val="lt1"/>
                </a:solidFill>
                <a:latin typeface="Arial Narrow"/>
                <a:ea typeface="Arial Narrow"/>
                <a:cs typeface="Arial Narrow"/>
                <a:sym typeface="Arial Narrow"/>
              </a:rPr>
              <a:t>Examine the opening two paragraphs to Episode 4 of </a:t>
            </a:r>
            <a:r>
              <a:rPr b="1" i="1" lang="en-GB" sz="2800" u="none" cap="none" strike="noStrike">
                <a:solidFill>
                  <a:schemeClr val="lt1"/>
                </a:solidFill>
                <a:latin typeface="Arial Narrow"/>
                <a:ea typeface="Arial Narrow"/>
                <a:cs typeface="Arial Narrow"/>
                <a:sym typeface="Arial Narrow"/>
              </a:rPr>
              <a:t>The Odyssey</a:t>
            </a:r>
            <a:r>
              <a:rPr b="1" i="0" lang="en-GB" sz="2800" u="none" cap="none" strike="noStrike">
                <a:solidFill>
                  <a:schemeClr val="lt1"/>
                </a:solidFill>
                <a:latin typeface="Arial Narrow"/>
                <a:ea typeface="Arial Narrow"/>
                <a:cs typeface="Arial Narrow"/>
                <a:sym typeface="Arial Narrow"/>
              </a:rPr>
              <a:t>:</a:t>
            </a:r>
            <a:endParaRPr/>
          </a:p>
        </p:txBody>
      </p:sp>
      <p:sp>
        <p:nvSpPr>
          <p:cNvPr id="152" name="Google Shape;152;p5"/>
          <p:cNvSpPr/>
          <p:nvPr/>
        </p:nvSpPr>
        <p:spPr>
          <a:xfrm>
            <a:off x="1066800" y="1631852"/>
            <a:ext cx="10058400" cy="3516924"/>
          </a:xfrm>
          <a:prstGeom prst="rect">
            <a:avLst/>
          </a:prstGeom>
          <a:solidFill>
            <a:srgbClr val="DCBBE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“Father Poseidon, did you hear his name? It was Odysseus who blinded your son. Blight his voyage with trial and calamity, so that if at last he reaches his homeland let him be alone, and unknown, and under a strange sail, and let him find danger waiting where there should be a welcome!”</a:t>
            </a:r>
            <a:endParaRPr/>
          </a:p>
          <a:p>
            <a:pPr indent="0" lvl="0" marL="0" marR="0" rtl="0" algn="ctr">
              <a:spcBef>
                <a:spcPts val="0"/>
              </a:spcBef>
              <a:spcAft>
                <a:spcPts val="0"/>
              </a:spcAft>
              <a:buNone/>
            </a:pPr>
            <a:r>
              <a:t/>
            </a:r>
            <a:endParaRPr b="0" i="0" sz="28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I laughed at the Cyclops’ rantings, I looked around me, I could see no sign of retribution. The sea was calm. But little did I know. Far below our ship the sea god Poseidon was scratching his barnacled chin and pondering a plan.</a:t>
            </a:r>
            <a:endParaRPr/>
          </a:p>
        </p:txBody>
      </p:sp>
      <p:sp>
        <p:nvSpPr>
          <p:cNvPr id="153" name="Google Shape;153;p5"/>
          <p:cNvSpPr/>
          <p:nvPr/>
        </p:nvSpPr>
        <p:spPr>
          <a:xfrm>
            <a:off x="2082017" y="5401994"/>
            <a:ext cx="7821636"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lt1"/>
                </a:solidFill>
                <a:latin typeface="Arial Narrow"/>
                <a:ea typeface="Arial Narrow"/>
                <a:cs typeface="Arial Narrow"/>
                <a:sym typeface="Arial Narrow"/>
              </a:rPr>
              <a:t>How would you describe the mood in these paragraphs?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57" name="Shape 157"/>
        <p:cNvGrpSpPr/>
        <p:nvPr/>
      </p:nvGrpSpPr>
      <p:grpSpPr>
        <a:xfrm>
          <a:off x="0" y="0"/>
          <a:ext cx="0" cy="0"/>
          <a:chOff x="0" y="0"/>
          <a:chExt cx="0" cy="0"/>
        </a:xfrm>
      </p:grpSpPr>
      <p:sp>
        <p:nvSpPr>
          <p:cNvPr id="158" name="Google Shape;158;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59" name="Google Shape;159;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60" name="Google Shape;160;p6"/>
          <p:cNvSpPr/>
          <p:nvPr/>
        </p:nvSpPr>
        <p:spPr>
          <a:xfrm>
            <a:off x="1941342" y="642594"/>
            <a:ext cx="8496886" cy="1101800"/>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Read through to Episode 4 of </a:t>
            </a:r>
            <a:r>
              <a:rPr b="0" i="1" lang="en-GB" sz="3200" u="none" cap="none" strike="noStrike">
                <a:solidFill>
                  <a:schemeClr val="dk1"/>
                </a:solidFill>
                <a:latin typeface="Arial Narrow"/>
                <a:ea typeface="Arial Narrow"/>
                <a:cs typeface="Arial Narrow"/>
                <a:sym typeface="Arial Narrow"/>
              </a:rPr>
              <a:t>The Odyssey </a:t>
            </a:r>
            <a:r>
              <a:rPr b="0" i="0" lang="en-GB" sz="3200" u="none" cap="none" strike="noStrike">
                <a:solidFill>
                  <a:schemeClr val="dk1"/>
                </a:solidFill>
                <a:latin typeface="Arial Narrow"/>
                <a:ea typeface="Arial Narrow"/>
                <a:cs typeface="Arial Narrow"/>
                <a:sym typeface="Arial Narrow"/>
              </a:rPr>
              <a:t>once more:</a:t>
            </a:r>
            <a:endParaRPr/>
          </a:p>
        </p:txBody>
      </p:sp>
      <p:sp>
        <p:nvSpPr>
          <p:cNvPr id="161" name="Google Shape;161;p6"/>
          <p:cNvSpPr/>
          <p:nvPr/>
        </p:nvSpPr>
        <p:spPr>
          <a:xfrm>
            <a:off x="1066800" y="4487594"/>
            <a:ext cx="10058400" cy="1547446"/>
          </a:xfrm>
          <a:prstGeom prst="rect">
            <a:avLst/>
          </a:prstGeom>
          <a:solidFill>
            <a:srgbClr val="FC36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mood can be found in each paragraph?</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Is the mood the same from the beginning to the end of Episode 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65" name="Shape 165"/>
        <p:cNvGrpSpPr/>
        <p:nvPr/>
      </p:nvGrpSpPr>
      <p:grpSpPr>
        <a:xfrm>
          <a:off x="0" y="0"/>
          <a:ext cx="0" cy="0"/>
          <a:chOff x="0" y="0"/>
          <a:chExt cx="0" cy="0"/>
        </a:xfrm>
      </p:grpSpPr>
      <p:sp>
        <p:nvSpPr>
          <p:cNvPr id="166" name="Google Shape;166;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67" name="Google Shape;167;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68" name="Google Shape;168;p7"/>
          <p:cNvSpPr/>
          <p:nvPr/>
        </p:nvSpPr>
        <p:spPr>
          <a:xfrm>
            <a:off x="2025748" y="642594"/>
            <a:ext cx="8046720" cy="778243"/>
          </a:xfrm>
          <a:prstGeom prst="rect">
            <a:avLst/>
          </a:prstGeom>
          <a:solidFill>
            <a:srgbClr val="92D05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Examine the following assessment style question:</a:t>
            </a:r>
            <a:endParaRPr/>
          </a:p>
        </p:txBody>
      </p:sp>
      <p:sp>
        <p:nvSpPr>
          <p:cNvPr id="169" name="Google Shape;169;p7"/>
          <p:cNvSpPr/>
          <p:nvPr/>
        </p:nvSpPr>
        <p:spPr>
          <a:xfrm>
            <a:off x="1066800" y="1621556"/>
            <a:ext cx="10058400" cy="1121644"/>
          </a:xfrm>
          <a:prstGeom prst="rect">
            <a:avLst/>
          </a:prstGeom>
          <a:solidFill>
            <a:schemeClr val="lt1"/>
          </a:solidFill>
          <a:ln cap="flat" cmpd="sng" w="5715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does the mood/atmosphere change throughout Episode 4 of </a:t>
            </a:r>
            <a:r>
              <a:rPr b="0" i="1" lang="en-GB" sz="3200" u="none" cap="none" strike="noStrike">
                <a:solidFill>
                  <a:schemeClr val="dk1"/>
                </a:solidFill>
                <a:latin typeface="Arial Narrow"/>
                <a:ea typeface="Arial Narrow"/>
                <a:cs typeface="Arial Narrow"/>
                <a:sym typeface="Arial Narrow"/>
              </a:rPr>
              <a:t>The Odyssey</a:t>
            </a:r>
            <a:r>
              <a:rPr b="0" i="0" lang="en-GB" sz="3200" u="none" cap="none" strike="noStrike">
                <a:solidFill>
                  <a:schemeClr val="dk1"/>
                </a:solidFill>
                <a:latin typeface="Arial Narrow"/>
                <a:ea typeface="Arial Narrow"/>
                <a:cs typeface="Arial Narrow"/>
                <a:sym typeface="Arial Narrow"/>
              </a:rPr>
              <a:t>?</a:t>
            </a:r>
            <a:endParaRPr/>
          </a:p>
        </p:txBody>
      </p:sp>
      <p:sp>
        <p:nvSpPr>
          <p:cNvPr id="170" name="Google Shape;170;p7"/>
          <p:cNvSpPr/>
          <p:nvPr/>
        </p:nvSpPr>
        <p:spPr>
          <a:xfrm>
            <a:off x="1066800" y="2993157"/>
            <a:ext cx="10058400" cy="3041884"/>
          </a:xfrm>
          <a:prstGeom prst="rect">
            <a:avLst/>
          </a:prstGeom>
          <a:solidFill>
            <a:schemeClr val="lt1"/>
          </a:solidFill>
          <a:ln cap="flat" cmpd="sng" w="12700">
            <a:solidFill>
              <a:srgbClr val="FC36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could we answer this question?</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are the changing moods throughout the Episode that we could discuss?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would we analyse (explain) their effect?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74" name="Shape 174"/>
        <p:cNvGrpSpPr/>
        <p:nvPr/>
      </p:nvGrpSpPr>
      <p:grpSpPr>
        <a:xfrm>
          <a:off x="0" y="0"/>
          <a:ext cx="0" cy="0"/>
          <a:chOff x="0" y="0"/>
          <a:chExt cx="0" cy="0"/>
        </a:xfrm>
      </p:grpSpPr>
      <p:sp>
        <p:nvSpPr>
          <p:cNvPr id="175" name="Google Shape;175;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76" name="Google Shape;176;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77" name="Google Shape;177;p8"/>
          <p:cNvSpPr/>
          <p:nvPr/>
        </p:nvSpPr>
        <p:spPr>
          <a:xfrm>
            <a:off x="1066800" y="642593"/>
            <a:ext cx="10058400" cy="4337369"/>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One change in mood that we could focus on comes from at the beginning of the Episode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mood in the first paragraph is tense &amp; aggressive as Polyphemus is angry with Odysseus as he has blinded him so he seems to threaten Odysseus &amp; put a curse on him</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In the second paragraph, however, Odysseus seems light-hearted &amp; laughs at Polyphemus &amp; dismisses his threat</a:t>
            </a:r>
            <a:endParaRPr/>
          </a:p>
        </p:txBody>
      </p:sp>
      <p:sp>
        <p:nvSpPr>
          <p:cNvPr id="178" name="Google Shape;178;p8"/>
          <p:cNvSpPr/>
          <p:nvPr/>
        </p:nvSpPr>
        <p:spPr>
          <a:xfrm>
            <a:off x="1856934" y="5317588"/>
            <a:ext cx="8820443" cy="91440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Is this a wise thing for Odysseus to do?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2" name="Shape 182"/>
        <p:cNvGrpSpPr/>
        <p:nvPr/>
      </p:nvGrpSpPr>
      <p:grpSpPr>
        <a:xfrm>
          <a:off x="0" y="0"/>
          <a:ext cx="0" cy="0"/>
          <a:chOff x="0" y="0"/>
          <a:chExt cx="0" cy="0"/>
        </a:xfrm>
      </p:grpSpPr>
      <p:sp>
        <p:nvSpPr>
          <p:cNvPr id="183" name="Google Shape;183;p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84" name="Google Shape;184;p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85" name="Google Shape;185;p9"/>
          <p:cNvSpPr/>
          <p:nvPr/>
        </p:nvSpPr>
        <p:spPr>
          <a:xfrm>
            <a:off x="1645920" y="642594"/>
            <a:ext cx="8975188" cy="3577714"/>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reader may think that Odysseus is somewhat foolish here</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Polyphemus has the power of Poseidon on his side – he is a powerful God so perhaps Odysseus should be a little more concerned</a:t>
            </a:r>
            <a:endParaRPr/>
          </a:p>
        </p:txBody>
      </p:sp>
      <p:sp>
        <p:nvSpPr>
          <p:cNvPr id="186" name="Google Shape;186;p9"/>
          <p:cNvSpPr/>
          <p:nvPr/>
        </p:nvSpPr>
        <p:spPr>
          <a:xfrm>
            <a:off x="1969477" y="4670474"/>
            <a:ext cx="8215532" cy="136456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How could we turn this into a PETER paragraph to answer the assessment style question?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