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Garamond"/>
      <p:regular r:id="rId17"/>
      <p:bold r:id="rId18"/>
      <p:italic r:id="rId19"/>
      <p:boldItalic r:id="rId20"/>
    </p:embeddedFont>
    <p:embeddedFont>
      <p:font typeface="Arial Narrow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gd3uQFi9bGqH78xMudHGY5qJJw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FA122A6-0356-4605-A641-062FDE513BE4}">
  <a:tblStyle styleId="{6FA122A6-0356-4605-A641-062FDE513BE4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2F5"/>
          </a:solidFill>
        </a:fill>
      </a:tcStyle>
    </a:wholeTbl>
    <a:band1H>
      <a:tcTxStyle/>
      <a:tcStyle>
        <a:fill>
          <a:solidFill>
            <a:srgbClr val="DBE3EB"/>
          </a:solidFill>
        </a:fill>
      </a:tcStyle>
    </a:band1H>
    <a:band2H>
      <a:tcTxStyle/>
    </a:band2H>
    <a:band1V>
      <a:tcTxStyle/>
      <a:tcStyle>
        <a:fill>
          <a:solidFill>
            <a:srgbClr val="DBE3EB"/>
          </a:solidFill>
        </a:fill>
      </a:tcStyle>
    </a:band1V>
    <a:band2V>
      <a:tcTxStyle/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22" Type="http://schemas.openxmlformats.org/officeDocument/2006/relationships/font" Target="fonts/ArialNarrow-bold.fntdata"/><Relationship Id="rId21" Type="http://schemas.openxmlformats.org/officeDocument/2006/relationships/font" Target="fonts/ArialNarrow-regular.fntdata"/><Relationship Id="rId24" Type="http://schemas.openxmlformats.org/officeDocument/2006/relationships/font" Target="fonts/ArialNarrow-boldItalic.fntdata"/><Relationship Id="rId23" Type="http://schemas.openxmlformats.org/officeDocument/2006/relationships/font" Target="fonts/ArialNarrow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aramond-regular.fntdata"/><Relationship Id="rId16" Type="http://schemas.openxmlformats.org/officeDocument/2006/relationships/slide" Target="slides/slide11.xml"/><Relationship Id="rId19" Type="http://schemas.openxmlformats.org/officeDocument/2006/relationships/font" Target="fonts/Garamond-italic.fntdata"/><Relationship Id="rId18" Type="http://schemas.openxmlformats.org/officeDocument/2006/relationships/font" Target="fonts/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algn="tl" flip="xy" tx="-133350" sx="85000" ty="3302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1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9" name="Google Shape;19;p13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" name="Google Shape;20;p13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1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" name="Google Shape;22;p13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  <a:defRPr b="0" sz="7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56484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algn="tl" flip="xy" tx="-133350" sx="85000" ty="3302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5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5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" name="Google Shape;38;p15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9" name="Google Shape;39;p15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7D3B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5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7D3B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" name="Google Shape;41;p15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7D3B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2" name="Google Shape;42;p15"/>
          <p:cNvSpPr txBox="1"/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  <a:defRPr sz="7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8" name="Google Shape;58;p17"/>
          <p:cNvSpPr txBox="1"/>
          <p:nvPr>
            <p:ph idx="3" type="body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7"/>
          <p:cNvSpPr txBox="1"/>
          <p:nvPr>
            <p:ph idx="4" type="body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0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b="0" sz="28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76" name="Google Shape;76;p20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10396728" y="6227064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2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b="0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/>
          <p:nvPr>
            <p:ph idx="2" type="pic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BFB9B9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10396728" y="6227064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2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b="0" i="0" sz="4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2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12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 cap="flat" cmpd="sng" w="9525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8679766" y="246183"/>
            <a:ext cx="3078597" cy="8440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aramond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Date</a:t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>
            <a:off x="7140467" y="1711569"/>
            <a:ext cx="4481262" cy="14979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aramond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Bewitched</a:t>
            </a:r>
            <a:endParaRPr/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976562" cy="297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983566" y="1078413"/>
            <a:ext cx="10224868" cy="2827606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Fearing the worst, Odysseus went to look for his men. </a:t>
            </a:r>
            <a:r>
              <a:rPr b="0" i="0" lang="en-GB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Exclamatory</a:t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Odysseus saw the island and he headed towards it. </a:t>
            </a:r>
            <a:r>
              <a:rPr b="0" i="0" lang="en-GB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Declarative</a:t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Running, searching, hoping! </a:t>
            </a:r>
            <a:r>
              <a:rPr b="0" i="0" lang="en-GB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Exclamatory</a:t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It was a cold day. </a:t>
            </a:r>
            <a:r>
              <a:rPr b="0" i="0" lang="en-GB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Declarative</a:t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0" name="Google Shape;190;p10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2039814" y="4318781"/>
            <a:ext cx="8454683" cy="1955409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There are no imperatives or interrogatives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Can you create two sentences for each function that might be found in </a:t>
            </a:r>
            <a:r>
              <a:rPr b="0" i="1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Odyssey</a:t>
            </a: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97" name="Google Shape;197;p11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1758461" y="642594"/>
            <a:ext cx="8721969" cy="3366698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are now going to read through to Episode 5, Bewitched, of </a:t>
            </a:r>
            <a:r>
              <a:rPr b="0" i="1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Odyssey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 we do, pay close attention to the differing sentence types &amp; functions that are being used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 Narrow"/>
              <a:buNone/>
            </a:pPr>
            <a:r>
              <a:rPr b="1" lang="en-GB" u="sng">
                <a:latin typeface="Arial Narrow"/>
                <a:ea typeface="Arial Narrow"/>
                <a:cs typeface="Arial Narrow"/>
                <a:sym typeface="Arial Narrow"/>
              </a:rPr>
              <a:t>Sentence Types &amp; Functions</a:t>
            </a:r>
            <a:endParaRPr/>
          </a:p>
        </p:txBody>
      </p:sp>
      <p:sp>
        <p:nvSpPr>
          <p:cNvPr id="115" name="Google Shape;115;p2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1066800" y="2103120"/>
            <a:ext cx="10058400" cy="2609558"/>
          </a:xfrm>
          <a:prstGeom prst="rect">
            <a:avLst/>
          </a:prstGeom>
          <a:solidFill>
            <a:srgbClr val="AFC9C3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When it comes to creating mood &amp; atmosphere, writers can use the structure of their writing as well as the words they write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One structural device available to them is the use of different sentence types &amp; function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1645920" y="4937760"/>
            <a:ext cx="8975188" cy="109728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But what is the difference between sentence type &amp; sentence function?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1519310" y="642593"/>
            <a:ext cx="9270609" cy="1945861"/>
          </a:xfrm>
          <a:prstGeom prst="rect">
            <a:avLst/>
          </a:prstGeom>
          <a:solidFill>
            <a:srgbClr val="AFC9C3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Sentence type means the kind of sentence that is used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Sentence function means what it is that the sentence does, the ‘job’ that it does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2194559" y="3080824"/>
            <a:ext cx="7990449" cy="2954216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Thinking about this, can you name any difference sentence types?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What about functions? What ‘jobs’ do sentences have?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1066800" y="642594"/>
            <a:ext cx="4504006" cy="3619917"/>
          </a:xfrm>
          <a:prstGeom prst="rect">
            <a:avLst/>
          </a:prstGeom>
          <a:solidFill>
            <a:srgbClr val="AFC9C3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Different sentence types include: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simple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compound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complex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fragment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6485206" y="642594"/>
            <a:ext cx="4639994" cy="3619917"/>
          </a:xfrm>
          <a:prstGeom prst="rect">
            <a:avLst/>
          </a:prstGeom>
          <a:solidFill>
            <a:srgbClr val="AFC9C3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Different sentence functions include: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interrogative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imperative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exclamatory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declarative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2389163" y="4853354"/>
            <a:ext cx="7653997" cy="1181686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 you know what each of these mean?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1066800" y="642594"/>
            <a:ext cx="2858086" cy="5392446"/>
          </a:xfrm>
          <a:prstGeom prst="rect">
            <a:avLst/>
          </a:prstGeom>
          <a:solidFill>
            <a:srgbClr val="EEAF89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simple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compound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complex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fragment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4459458" y="642594"/>
            <a:ext cx="6665742" cy="5392446"/>
          </a:xfrm>
          <a:prstGeom prst="rect">
            <a:avLst/>
          </a:prstGeom>
          <a:solidFill>
            <a:srgbClr val="AFC9C3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one clause sentence (one complete sentence). It contains a subject, verb &amp; object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sentence made up of two clauses (two simple sentences) joined together by a connective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one complete sentence (main clause) which has additional information (subordinate clause) either at the beginning, in the middle or at the end of the sentence – the subordinate clause does not make sense on its own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not a complete sentence – it doesn’t contain all of the necessary features of main clause (complete sentence)</a:t>
            </a:r>
            <a:endParaRPr/>
          </a:p>
        </p:txBody>
      </p:sp>
      <p:cxnSp>
        <p:nvCxnSpPr>
          <p:cNvPr id="143" name="Google Shape;143;p5"/>
          <p:cNvCxnSpPr/>
          <p:nvPr/>
        </p:nvCxnSpPr>
        <p:spPr>
          <a:xfrm flipH="1" rot="10800000">
            <a:off x="3432517" y="1507758"/>
            <a:ext cx="2307101" cy="5064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" name="Google Shape;144;p5"/>
          <p:cNvCxnSpPr/>
          <p:nvPr/>
        </p:nvCxnSpPr>
        <p:spPr>
          <a:xfrm flipH="1" rot="10800000">
            <a:off x="3432517" y="2532185"/>
            <a:ext cx="1814732" cy="37982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5" name="Google Shape;145;p5"/>
          <p:cNvCxnSpPr/>
          <p:nvPr/>
        </p:nvCxnSpPr>
        <p:spPr>
          <a:xfrm>
            <a:off x="3432517" y="3893234"/>
            <a:ext cx="1252025" cy="4044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" name="Google Shape;146;p5"/>
          <p:cNvCxnSpPr/>
          <p:nvPr/>
        </p:nvCxnSpPr>
        <p:spPr>
          <a:xfrm>
            <a:off x="3432517" y="4825218"/>
            <a:ext cx="1252025" cy="47830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1066800" y="642594"/>
            <a:ext cx="3083169" cy="5392446"/>
          </a:xfrm>
          <a:prstGeom prst="rect">
            <a:avLst/>
          </a:prstGeom>
          <a:solidFill>
            <a:srgbClr val="EEAF89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interrogative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imperative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exclamatory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declarative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4839286" y="642594"/>
            <a:ext cx="6285914" cy="5392446"/>
          </a:xfrm>
          <a:prstGeom prst="rect">
            <a:avLst/>
          </a:prstGeom>
          <a:solidFill>
            <a:srgbClr val="AFC9C3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asks a question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gives a command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expresses a strong emotion – usually ends in an exclamation mark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makes a statement</a:t>
            </a:r>
            <a:endParaRPr/>
          </a:p>
        </p:txBody>
      </p:sp>
      <p:cxnSp>
        <p:nvCxnSpPr>
          <p:cNvPr id="155" name="Google Shape;155;p6"/>
          <p:cNvCxnSpPr/>
          <p:nvPr/>
        </p:nvCxnSpPr>
        <p:spPr>
          <a:xfrm flipH="1" rot="10800000">
            <a:off x="3756074" y="1674055"/>
            <a:ext cx="2968283" cy="22508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6" name="Google Shape;156;p6"/>
          <p:cNvCxnSpPr/>
          <p:nvPr/>
        </p:nvCxnSpPr>
        <p:spPr>
          <a:xfrm flipH="1" rot="10800000">
            <a:off x="3756074" y="2672862"/>
            <a:ext cx="2827606" cy="2577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" name="Google Shape;157;p6"/>
          <p:cNvCxnSpPr/>
          <p:nvPr/>
        </p:nvCxnSpPr>
        <p:spPr>
          <a:xfrm>
            <a:off x="3756074" y="3868615"/>
            <a:ext cx="1927274" cy="2004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8" name="Google Shape;158;p6"/>
          <p:cNvCxnSpPr/>
          <p:nvPr/>
        </p:nvCxnSpPr>
        <p:spPr>
          <a:xfrm>
            <a:off x="3756074" y="4770706"/>
            <a:ext cx="2574388" cy="2813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graphicFrame>
        <p:nvGraphicFramePr>
          <p:cNvPr id="164" name="Google Shape;164;p7"/>
          <p:cNvGraphicFramePr/>
          <p:nvPr/>
        </p:nvGraphicFramePr>
        <p:xfrm>
          <a:off x="4051300" y="354377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{6FA122A6-0356-4605-A641-062FDE513BE4}</a:tableStyleId>
              </a:tblPr>
              <a:tblGrid>
                <a:gridCol w="4089400"/>
              </a:tblGrid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Example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Fearing the worst, Odysseus went to look for his men.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Odysseus saw the island and headed towards it.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Running, searching, hoping!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It was a cold day.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65" name="Google Shape;165;p7"/>
          <p:cNvSpPr/>
          <p:nvPr/>
        </p:nvSpPr>
        <p:spPr>
          <a:xfrm>
            <a:off x="2529840" y="642594"/>
            <a:ext cx="7132320" cy="9144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Examine the sentences in Task A of your handout:</a:t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1066800" y="1730326"/>
            <a:ext cx="10058400" cy="2827606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Fearing the worst, Odysseus went to look for his men.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Odysseus saw the island and he headed towards it.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Running, searching, hoping!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It was a cold day.</a:t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2166424" y="5092505"/>
            <a:ext cx="7821637" cy="9144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Can you identify the sentence types?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graphicFrame>
        <p:nvGraphicFramePr>
          <p:cNvPr id="173" name="Google Shape;173;p8"/>
          <p:cNvGraphicFramePr/>
          <p:nvPr/>
        </p:nvGraphicFramePr>
        <p:xfrm>
          <a:off x="4051300" y="354377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{6FA122A6-0356-4605-A641-062FDE513BE4}</a:tableStyleId>
              </a:tblPr>
              <a:tblGrid>
                <a:gridCol w="4089400"/>
              </a:tblGrid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Example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Fearing the worst, Odysseus went to look for his men.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Odysseus saw the island and headed towards it.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Running, searching, hoping!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It was a cold day.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74" name="Google Shape;174;p8"/>
          <p:cNvSpPr/>
          <p:nvPr/>
        </p:nvSpPr>
        <p:spPr>
          <a:xfrm>
            <a:off x="1066800" y="1730326"/>
            <a:ext cx="10058400" cy="2827606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Fearing the worst, Odysseus went to look for his men. </a:t>
            </a:r>
            <a:r>
              <a:rPr b="0" i="0" lang="en-GB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Complex</a:t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Odysseus saw the island and he headed towards it. </a:t>
            </a:r>
            <a:r>
              <a:rPr b="0" i="0" lang="en-GB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Compound</a:t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Running, searching, hoping! </a:t>
            </a:r>
            <a:r>
              <a:rPr b="0" i="0" lang="en-GB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Fragment</a:t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It was a cold day. </a:t>
            </a:r>
            <a:r>
              <a:rPr b="0" i="0" lang="en-GB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Simple</a:t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graphicFrame>
        <p:nvGraphicFramePr>
          <p:cNvPr id="180" name="Google Shape;180;p9"/>
          <p:cNvGraphicFramePr/>
          <p:nvPr/>
        </p:nvGraphicFramePr>
        <p:xfrm>
          <a:off x="4051300" y="354377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{6FA122A6-0356-4605-A641-062FDE513BE4}</a:tableStyleId>
              </a:tblPr>
              <a:tblGrid>
                <a:gridCol w="4089400"/>
              </a:tblGrid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Example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Fearing the worst, Odysseus went to look for his men.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Odysseus saw the island and headed towards it.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Running, searching, hoping!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It was a cold day.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81" name="Google Shape;181;p9"/>
          <p:cNvSpPr/>
          <p:nvPr/>
        </p:nvSpPr>
        <p:spPr>
          <a:xfrm>
            <a:off x="2529840" y="642594"/>
            <a:ext cx="7132320" cy="9144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Examine the sentences in Task A of your handout:</a:t>
            </a: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1066800" y="1730326"/>
            <a:ext cx="10058400" cy="2827606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Fearing the worst, Odysseus went to look for his men.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Odysseus saw the island and he headed towards it.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Running, searching, hoping!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It was a cold day.</a:t>
            </a: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2166424" y="5092505"/>
            <a:ext cx="7821637" cy="9144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Can you identify the sentence function?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von">
  <a:themeElements>
    <a:clrScheme name="Savon">
      <a:dk1>
        <a:srgbClr val="000000"/>
      </a:dk1>
      <a:lt1>
        <a:srgbClr val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2017-01-07T13:32:22Z</dcterms:created>
  <dc:creator>Emma Clee</dc:creator>
</cp:coreProperties>
</file>