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5" r:id="rId3"/>
    <p:sldId id="266" r:id="rId4"/>
    <p:sldId id="257" r:id="rId5"/>
    <p:sldId id="268" r:id="rId6"/>
    <p:sldId id="264" r:id="rId7"/>
    <p:sldId id="271" r:id="rId8"/>
    <p:sldId id="267" r:id="rId9"/>
    <p:sldId id="262" r:id="rId10"/>
    <p:sldId id="269" r:id="rId11"/>
    <p:sldId id="270" r:id="rId12"/>
    <p:sldId id="261" r:id="rId13"/>
    <p:sldId id="27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08"/>
  </p:normalViewPr>
  <p:slideViewPr>
    <p:cSldViewPr snapToGrid="0" snapToObjects="1">
      <p:cViewPr>
        <p:scale>
          <a:sx n="68" d="100"/>
          <a:sy n="68" d="100"/>
        </p:scale>
        <p:origin x="1080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C3E-A4AE-B84A-A85B-C57F73F61ACD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FFE5-5112-4D4E-A593-FE13E04C4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7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C3E-A4AE-B84A-A85B-C57F73F61ACD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FFE5-5112-4D4E-A593-FE13E04C4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56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C3E-A4AE-B84A-A85B-C57F73F61ACD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FFE5-5112-4D4E-A593-FE13E04C4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0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C3E-A4AE-B84A-A85B-C57F73F61ACD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FFE5-5112-4D4E-A593-FE13E04C4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1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C3E-A4AE-B84A-A85B-C57F73F61ACD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FFE5-5112-4D4E-A593-FE13E04C4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88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C3E-A4AE-B84A-A85B-C57F73F61ACD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FFE5-5112-4D4E-A593-FE13E04C4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0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C3E-A4AE-B84A-A85B-C57F73F61ACD}" type="datetimeFigureOut">
              <a:rPr lang="en-US" smtClean="0"/>
              <a:t>1/8/20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FFE5-5112-4D4E-A593-FE13E04C4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0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C3E-A4AE-B84A-A85B-C57F73F61ACD}" type="datetimeFigureOut">
              <a:rPr lang="en-US" smtClean="0"/>
              <a:t>1/8/20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FFE5-5112-4D4E-A593-FE13E04C4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95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C3E-A4AE-B84A-A85B-C57F73F61ACD}" type="datetimeFigureOut">
              <a:rPr lang="en-US" smtClean="0"/>
              <a:t>1/8/20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FFE5-5112-4D4E-A593-FE13E04C4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6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C3E-A4AE-B84A-A85B-C57F73F61ACD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FFE5-5112-4D4E-A593-FE13E04C4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0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CC3E-A4AE-B84A-A85B-C57F73F61ACD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FFE5-5112-4D4E-A593-FE13E04C4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47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9CC3E-A4AE-B84A-A85B-C57F73F61ACD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EFFE5-5112-4D4E-A593-FE13E04C4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6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Fireicon05.svg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deogram" TargetMode="Externa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www.flickr.com/photos/alpat/8798930518" TargetMode="Externa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File:Emoji_u1f914.sv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52CDE9-3B9D-8E41-AF0E-88E3CA60F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191" y="249959"/>
            <a:ext cx="94234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26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C33CC-8FA5-BB45-8051-B33764453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B Ideograms: Try!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E7B1855-8CB0-F249-9096-42E7331D8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324" y="1526656"/>
            <a:ext cx="10106029" cy="4690853"/>
          </a:xfrm>
        </p:spPr>
      </p:pic>
    </p:spTree>
    <p:extLst>
      <p:ext uri="{BB962C8B-B14F-4D97-AF65-F5344CB8AC3E}">
        <p14:creationId xmlns:p14="http://schemas.microsoft.com/office/powerpoint/2010/main" val="3743142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D86703-ADDA-C84F-B95E-674896FDD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1" r="21252" b="-1"/>
          <a:stretch/>
        </p:blipFill>
        <p:spPr>
          <a:xfrm>
            <a:off x="90710" y="106288"/>
            <a:ext cx="3922776" cy="3937609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EA6787C-0DA9-7A48-B987-5E39E161D1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8" r="3" b="3"/>
          <a:stretch/>
        </p:blipFill>
        <p:spPr>
          <a:xfrm>
            <a:off x="4131633" y="10"/>
            <a:ext cx="3922776" cy="3937599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E40C2-8D77-BF41-BCF6-913C9D36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2400"/>
              <a:t>Why keep a receipt?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6854" y="5257800"/>
            <a:ext cx="1463040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9E482-81C4-6744-B092-422249FD0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464872"/>
            <a:ext cx="3712464" cy="1608383"/>
          </a:xfrm>
        </p:spPr>
        <p:txBody>
          <a:bodyPr anchor="ctr">
            <a:normAutofit/>
          </a:bodyPr>
          <a:lstStyle/>
          <a:p>
            <a:r>
              <a:rPr lang="en-US" sz="1600" dirty="0"/>
              <a:t>Roll your clay into a mini tablet</a:t>
            </a:r>
          </a:p>
          <a:p>
            <a:r>
              <a:rPr lang="en-US" sz="1600" dirty="0"/>
              <a:t>What can you do if you make a mistake?</a:t>
            </a:r>
          </a:p>
          <a:p>
            <a:r>
              <a:rPr lang="en-US" sz="1600" dirty="0"/>
              <a:t>That’s why clay was used for receipts.</a:t>
            </a:r>
          </a:p>
          <a:p>
            <a:r>
              <a:rPr lang="en-US" sz="1600" dirty="0"/>
              <a:t>The Linear B was preserved because….</a:t>
            </a:r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38B81-B005-6F4B-8FE0-463CE3F10A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9" r="11250" b="-3"/>
          <a:stretch/>
        </p:blipFill>
        <p:spPr>
          <a:xfrm>
            <a:off x="8269224" y="-6"/>
            <a:ext cx="3922776" cy="630936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81FD473-082E-DC4A-8352-4A77B6F25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1124966"/>
            <a:ext cx="1854200" cy="30353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826CCC5-5B6A-AD4D-B6CC-9BEB5047C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65325" y="1189361"/>
            <a:ext cx="1854200" cy="303530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EADD2EE-445F-F748-BCB3-C7A11DBA7F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47202" y="652816"/>
            <a:ext cx="2324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5AF3-86DB-FC4F-99E5-CF61DB4A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A284E7-D2F7-6641-88C6-3EB46E732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893" y="1546182"/>
            <a:ext cx="8853309" cy="482253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5CFAA0-6896-A04A-BD36-CE793FCAB580}"/>
              </a:ext>
            </a:extLst>
          </p:cNvPr>
          <p:cNvSpPr txBox="1"/>
          <p:nvPr/>
        </p:nvSpPr>
        <p:spPr>
          <a:xfrm>
            <a:off x="9416715" y="1520825"/>
            <a:ext cx="2223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Linear B consists of around 87 syllabic signs and over 100 </a:t>
            </a:r>
            <a:r>
              <a:rPr lang="en-GB" dirty="0">
                <a:hlinkClick r:id="rId3" tooltip="Ideogram"/>
              </a:rPr>
              <a:t>ideographic</a:t>
            </a:r>
            <a:r>
              <a:rPr lang="en-GB" dirty="0"/>
              <a:t> signs.</a:t>
            </a:r>
          </a:p>
          <a:p>
            <a:endParaRPr lang="en-GB" dirty="0"/>
          </a:p>
          <a:p>
            <a:r>
              <a:rPr lang="en-GB" dirty="0"/>
              <a:t>Crete, Knossos, Pylos, </a:t>
            </a:r>
            <a:r>
              <a:rPr lang="en-GB" dirty="0" err="1"/>
              <a:t>Myceneae</a:t>
            </a:r>
            <a:r>
              <a:rPr lang="en-GB" dirty="0"/>
              <a:t>, Thebes and Tiryns.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97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18353B-EFFF-EB46-835A-09A4011DE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639" y="1889126"/>
            <a:ext cx="6634161" cy="4422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1214CC-BD80-1E46-8B5A-364A5DF8C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learned…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4A595-0117-6044-8076-F45AAF63A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33963" cy="4351338"/>
          </a:xfrm>
        </p:spPr>
        <p:txBody>
          <a:bodyPr/>
          <a:lstStyle/>
          <a:p>
            <a:r>
              <a:rPr lang="en-US" dirty="0"/>
              <a:t>Root words of Greek in English language</a:t>
            </a:r>
          </a:p>
          <a:p>
            <a:r>
              <a:rPr lang="en-US" dirty="0"/>
              <a:t>How language shows what is important to a culture</a:t>
            </a:r>
          </a:p>
          <a:p>
            <a:r>
              <a:rPr lang="en-US" dirty="0"/>
              <a:t>How language is shaped by the materials we use to write</a:t>
            </a:r>
          </a:p>
          <a:p>
            <a:r>
              <a:rPr lang="en-US" dirty="0"/>
              <a:t>How we receive ancient languages through artefacts</a:t>
            </a:r>
          </a:p>
        </p:txBody>
      </p:sp>
      <p:pic>
        <p:nvPicPr>
          <p:cNvPr id="7" name="Picture 6" descr="A picture containing sitting, table, small, black&#10;&#10;Description automatically generated">
            <a:extLst>
              <a:ext uri="{FF2B5EF4-FFF2-40B4-BE49-F238E27FC236}">
                <a16:creationId xmlns:a16="http://schemas.microsoft.com/office/drawing/2014/main" id="{61038CA4-47F4-524A-9874-C658C0480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34" b="89844" l="9961" r="90918">
                        <a14:foregroundMark x1="64551" y1="8691" x2="32324" y2="9082"/>
                        <a14:foregroundMark x1="32324" y1="9082" x2="30566" y2="10449"/>
                        <a14:foregroundMark x1="31445" y1="8887" x2="46875" y2="6934"/>
                        <a14:foregroundMark x1="46875" y1="6934" x2="62988" y2="8301"/>
                        <a14:foregroundMark x1="62988" y1="8301" x2="68945" y2="12891"/>
                        <a14:foregroundMark x1="68945" y1="12891" x2="70508" y2="17090"/>
                        <a14:foregroundMark x1="70508" y1="16797" x2="70703" y2="77539"/>
                        <a14:foregroundMark x1="70703" y1="77539" x2="67383" y2="84473"/>
                        <a14:foregroundMark x1="67383" y1="84473" x2="50781" y2="87109"/>
                        <a14:foregroundMark x1="50781" y1="87109" x2="35742" y2="85840"/>
                        <a14:foregroundMark x1="35742" y1="85840" x2="29395" y2="82031"/>
                        <a14:foregroundMark x1="29395" y1="82031" x2="28516" y2="54590"/>
                        <a14:foregroundMark x1="70508" y1="19238" x2="70508" y2="32910"/>
                        <a14:foregroundMark x1="70508" y1="18359" x2="70703" y2="45215"/>
                        <a14:foregroundMark x1="70117" y1="18555" x2="70117" y2="28516"/>
                        <a14:foregroundMark x1="70313" y1="18359" x2="70313" y2="29590"/>
                        <a14:foregroundMark x1="70508" y1="18555" x2="70703" y2="29395"/>
                        <a14:foregroundMark x1="62402" y1="6934" x2="56934" y2="7129"/>
                        <a14:foregroundMark x1="43750" y1="26563" x2="44922" y2="28125"/>
                        <a14:foregroundMark x1="53418" y1="44824" x2="54590" y2="46484"/>
                        <a14:foregroundMark x1="90918" y1="46387" x2="90918" y2="46387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27143" y="1205706"/>
            <a:ext cx="5167312" cy="5167312"/>
          </a:xfrm>
          <a:prstGeom prst="rect">
            <a:avLst/>
          </a:prstGeo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AB96AE71-95AC-4243-8E8C-FD1A6C4EFC88}"/>
              </a:ext>
            </a:extLst>
          </p:cNvPr>
          <p:cNvSpPr/>
          <p:nvPr/>
        </p:nvSpPr>
        <p:spPr>
          <a:xfrm>
            <a:off x="7481888" y="256381"/>
            <a:ext cx="4305300" cy="1901032"/>
          </a:xfrm>
          <a:prstGeom prst="cloudCallout">
            <a:avLst>
              <a:gd name="adj1" fmla="val -18990"/>
              <a:gd name="adj2" fmla="val 88405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en-GB" sz="1600" b="1" dirty="0">
                <a:solidFill>
                  <a:schemeClr val="bg2">
                    <a:lumMod val="75000"/>
                  </a:schemeClr>
                </a:solidFill>
              </a:rPr>
              <a:t>THINK:</a:t>
            </a:r>
          </a:p>
          <a:p>
            <a:pPr algn="ctr"/>
            <a:r>
              <a:rPr lang="en-GB" sz="1600" b="1" dirty="0">
                <a:solidFill>
                  <a:schemeClr val="bg2">
                    <a:lumMod val="75000"/>
                  </a:schemeClr>
                </a:solidFill>
              </a:rPr>
              <a:t>If an archaeologist read your phone in 1000 years’ time what would they learn about you?</a:t>
            </a: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B5763-8234-2546-A817-660C40FABDBE}"/>
              </a:ext>
            </a:extLst>
          </p:cNvPr>
          <p:cNvSpPr txBox="1"/>
          <p:nvPr/>
        </p:nvSpPr>
        <p:spPr>
          <a:xfrm>
            <a:off x="2844800" y="6680200"/>
            <a:ext cx="6502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www.flickr.com/photos/alpat/8798930518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06159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C6C24-FACE-494E-A874-EE25D35A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Greek we Speak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53347-7B6F-344B-8C00-5BBB45D79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238"/>
            <a:ext cx="1504950" cy="49606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dirty="0" err="1"/>
              <a:t>ἀρχη</a:t>
            </a:r>
            <a:endParaRPr lang="el-GR" dirty="0"/>
          </a:p>
          <a:p>
            <a:pPr marL="0" indent="0">
              <a:buNone/>
            </a:pPr>
            <a:r>
              <a:rPr lang="en-GB" dirty="0"/>
              <a:t>arche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err="1"/>
              <a:t>φοβος</a:t>
            </a:r>
            <a:endParaRPr lang="en-GB" dirty="0"/>
          </a:p>
          <a:p>
            <a:pPr marL="0" indent="0">
              <a:buNone/>
            </a:pPr>
            <a:r>
              <a:rPr lang="en-GB" dirty="0" err="1"/>
              <a:t>fobos</a:t>
            </a:r>
            <a:endParaRPr lang="en-GB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err="1"/>
              <a:t>μονος</a:t>
            </a:r>
            <a:endParaRPr lang="en-GB" dirty="0"/>
          </a:p>
          <a:p>
            <a:pPr marL="0" indent="0">
              <a:buNone/>
            </a:pPr>
            <a:r>
              <a:rPr lang="en-GB" dirty="0" err="1"/>
              <a:t>monos</a:t>
            </a:r>
            <a:endParaRPr lang="en-GB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err="1"/>
              <a:t>λογος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logos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n-GB" dirty="0"/>
              <a:t>t</a:t>
            </a:r>
            <a:r>
              <a:rPr lang="el-GR" dirty="0" err="1"/>
              <a:t>εχνη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techne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CC8E49-60B3-484E-B04E-1C19C6E165B9}"/>
              </a:ext>
            </a:extLst>
          </p:cNvPr>
          <p:cNvSpPr txBox="1">
            <a:spLocks/>
          </p:cNvSpPr>
          <p:nvPr/>
        </p:nvSpPr>
        <p:spPr>
          <a:xfrm>
            <a:off x="2514600" y="1527282"/>
            <a:ext cx="1504950" cy="89663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Anarchy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Patriarchy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Monarchy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l-G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32CB6F-6D9A-0244-8727-01CF073F8CBD}"/>
              </a:ext>
            </a:extLst>
          </p:cNvPr>
          <p:cNvSpPr txBox="1">
            <a:spLocks/>
          </p:cNvSpPr>
          <p:nvPr/>
        </p:nvSpPr>
        <p:spPr>
          <a:xfrm>
            <a:off x="2514599" y="5687261"/>
            <a:ext cx="1628775" cy="89663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Technology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Technical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technique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l-GR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C73D67-53A1-6847-BC2F-883AFB871210}"/>
              </a:ext>
            </a:extLst>
          </p:cNvPr>
          <p:cNvSpPr txBox="1">
            <a:spLocks/>
          </p:cNvSpPr>
          <p:nvPr/>
        </p:nvSpPr>
        <p:spPr>
          <a:xfrm>
            <a:off x="2514600" y="2602834"/>
            <a:ext cx="1504950" cy="89663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agoraphobia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claustrophobia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arachnophobia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l-G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83ED5E-632B-5B41-B9B2-CDEFAA6D225E}"/>
              </a:ext>
            </a:extLst>
          </p:cNvPr>
          <p:cNvSpPr txBox="1">
            <a:spLocks/>
          </p:cNvSpPr>
          <p:nvPr/>
        </p:nvSpPr>
        <p:spPr>
          <a:xfrm>
            <a:off x="2514599" y="4575025"/>
            <a:ext cx="1743075" cy="89663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Anthropology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Biology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physiology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l-G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1DEC6A-4704-1544-B22C-938A9F1AFBB9}"/>
              </a:ext>
            </a:extLst>
          </p:cNvPr>
          <p:cNvSpPr txBox="1">
            <a:spLocks/>
          </p:cNvSpPr>
          <p:nvPr/>
        </p:nvSpPr>
        <p:spPr>
          <a:xfrm>
            <a:off x="2505075" y="3537443"/>
            <a:ext cx="1504950" cy="89663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monotone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monochrome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monosyllabic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BCFB5-7F9D-BE4B-8DD8-81C3844A8466}"/>
              </a:ext>
            </a:extLst>
          </p:cNvPr>
          <p:cNvSpPr txBox="1"/>
          <p:nvPr/>
        </p:nvSpPr>
        <p:spPr>
          <a:xfrm>
            <a:off x="5000625" y="1590702"/>
            <a:ext cx="578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ruler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85CDA5-9A49-E540-9EEE-B34F6AA4C2C7}"/>
              </a:ext>
            </a:extLst>
          </p:cNvPr>
          <p:cNvSpPr txBox="1"/>
          <p:nvPr/>
        </p:nvSpPr>
        <p:spPr>
          <a:xfrm>
            <a:off x="5000624" y="2602834"/>
            <a:ext cx="578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fear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1269A9-EF65-654E-BD7A-5DAC9FEA23FE}"/>
              </a:ext>
            </a:extLst>
          </p:cNvPr>
          <p:cNvSpPr txBox="1"/>
          <p:nvPr/>
        </p:nvSpPr>
        <p:spPr>
          <a:xfrm>
            <a:off x="5038724" y="3643224"/>
            <a:ext cx="578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Alone/ a single thing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9C1A47-2A1D-4C42-A7EE-355120AF8B04}"/>
              </a:ext>
            </a:extLst>
          </p:cNvPr>
          <p:cNvSpPr txBox="1"/>
          <p:nvPr/>
        </p:nvSpPr>
        <p:spPr>
          <a:xfrm>
            <a:off x="5048249" y="4535226"/>
            <a:ext cx="578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reasoning/rationale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F4C2FF-B3F6-D149-AA42-590EA2F788CA}"/>
              </a:ext>
            </a:extLst>
          </p:cNvPr>
          <p:cNvSpPr txBox="1"/>
          <p:nvPr/>
        </p:nvSpPr>
        <p:spPr>
          <a:xfrm>
            <a:off x="5000623" y="5632038"/>
            <a:ext cx="578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skill</a:t>
            </a:r>
          </a:p>
        </p:txBody>
      </p:sp>
    </p:spTree>
    <p:extLst>
      <p:ext uri="{BB962C8B-B14F-4D97-AF65-F5344CB8AC3E}">
        <p14:creationId xmlns:p14="http://schemas.microsoft.com/office/powerpoint/2010/main" val="397526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FEB2-0B76-BB46-B376-58E5B6D6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the Alphabet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12FC-E1AD-824E-A68D-894DD7BA9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20946" cy="4351338"/>
          </a:xfrm>
        </p:spPr>
        <p:txBody>
          <a:bodyPr/>
          <a:lstStyle/>
          <a:p>
            <a:r>
              <a:rPr lang="en-US" dirty="0"/>
              <a:t>Split into 5 groups</a:t>
            </a:r>
          </a:p>
          <a:p>
            <a:r>
              <a:rPr lang="en-US" dirty="0"/>
              <a:t>Take your portion of the alphabet on the cue cards </a:t>
            </a:r>
          </a:p>
          <a:p>
            <a:r>
              <a:rPr lang="en-US" dirty="0"/>
              <a:t>Match the oldest alphabetical characters of the </a:t>
            </a:r>
            <a:r>
              <a:rPr lang="en-US" dirty="0" err="1">
                <a:highlight>
                  <a:srgbClr val="FF0000"/>
                </a:highlight>
              </a:rPr>
              <a:t>Protosinatic</a:t>
            </a:r>
            <a:r>
              <a:rPr lang="en-US" dirty="0">
                <a:highlight>
                  <a:srgbClr val="FF0000"/>
                </a:highlight>
              </a:rPr>
              <a:t> Alphabet (1750 BC) </a:t>
            </a:r>
            <a:r>
              <a:rPr lang="en-US" dirty="0"/>
              <a:t>to our  </a:t>
            </a:r>
            <a:r>
              <a:rPr lang="en-US" dirty="0">
                <a:solidFill>
                  <a:srgbClr val="FFFF00"/>
                </a:solidFill>
              </a:rPr>
              <a:t>Modern Latin alphabet</a:t>
            </a:r>
          </a:p>
          <a:p>
            <a:r>
              <a:rPr lang="en-US" dirty="0"/>
              <a:t>Can you spot the letters we use from the ancient origins?</a:t>
            </a:r>
          </a:p>
        </p:txBody>
      </p:sp>
    </p:spTree>
    <p:extLst>
      <p:ext uri="{BB962C8B-B14F-4D97-AF65-F5344CB8AC3E}">
        <p14:creationId xmlns:p14="http://schemas.microsoft.com/office/powerpoint/2010/main" val="2596238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50A8DD-7240-FD4B-9D07-029B949E7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611"/>
          <a:stretch/>
        </p:blipFill>
        <p:spPr>
          <a:xfrm>
            <a:off x="1185862" y="344176"/>
            <a:ext cx="9820275" cy="6169647"/>
          </a:xfrm>
        </p:spPr>
      </p:pic>
    </p:spTree>
    <p:extLst>
      <p:ext uri="{BB962C8B-B14F-4D97-AF65-F5344CB8AC3E}">
        <p14:creationId xmlns:p14="http://schemas.microsoft.com/office/powerpoint/2010/main" val="1444296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BD38-21C5-684C-A8C7-E84E2CAB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B Tablets: When?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69B156-8BA7-F648-8575-A9019BB0E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851" y="2947988"/>
            <a:ext cx="3748254" cy="316736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F4CE8D-548C-EB42-AF1C-C311CC87ADE4}"/>
              </a:ext>
            </a:extLst>
          </p:cNvPr>
          <p:cNvSpPr txBox="1"/>
          <p:nvPr/>
        </p:nvSpPr>
        <p:spPr>
          <a:xfrm>
            <a:off x="5214937" y="1581908"/>
            <a:ext cx="176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1250 BC Trojan War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C2B7FE-AC41-314A-8A37-0DF88AFBE0C0}"/>
              </a:ext>
            </a:extLst>
          </p:cNvPr>
          <p:cNvSpPr txBox="1"/>
          <p:nvPr/>
        </p:nvSpPr>
        <p:spPr>
          <a:xfrm>
            <a:off x="1264443" y="1611324"/>
            <a:ext cx="2074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1450 BC Linear B tablets written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9ABB10-01B5-0642-81EE-0DF331528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532" y="2828203"/>
            <a:ext cx="3406936" cy="34069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CE3873-0AFD-2D4C-88B0-CBF1E229B018}"/>
              </a:ext>
            </a:extLst>
          </p:cNvPr>
          <p:cNvSpPr txBox="1"/>
          <p:nvPr/>
        </p:nvSpPr>
        <p:spPr>
          <a:xfrm>
            <a:off x="8766615" y="1457917"/>
            <a:ext cx="2074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776 BC Olympic Games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AA1E48-EC64-8D47-B07C-1FFEA597A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895" y="2815740"/>
            <a:ext cx="3440905" cy="34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73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BD38-21C5-684C-A8C7-E84E2CABE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15" y="57656"/>
            <a:ext cx="10515600" cy="1325563"/>
          </a:xfrm>
        </p:spPr>
        <p:txBody>
          <a:bodyPr/>
          <a:lstStyle/>
          <a:p>
            <a:r>
              <a:rPr lang="en-US" dirty="0"/>
              <a:t>Linear B Tablets: What?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69B156-8BA7-F648-8575-A9019BB0E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252" y="2030702"/>
            <a:ext cx="5149363" cy="43513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3A0073-7B1F-8F4C-AF0A-8DB3F30F3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4" r="6053" b="6786"/>
          <a:stretch/>
        </p:blipFill>
        <p:spPr>
          <a:xfrm>
            <a:off x="5597235" y="720438"/>
            <a:ext cx="6292513" cy="5661602"/>
          </a:xfrm>
          <a:prstGeom prst="rect">
            <a:avLst/>
          </a:prstGeom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40E72878-8497-E147-AF99-7338D2E82136}"/>
              </a:ext>
            </a:extLst>
          </p:cNvPr>
          <p:cNvSpPr/>
          <p:nvPr/>
        </p:nvSpPr>
        <p:spPr>
          <a:xfrm>
            <a:off x="3027405" y="1136821"/>
            <a:ext cx="5313405" cy="2292179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These tablets were found in the palace at Knossos….</a:t>
            </a:r>
          </a:p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What do you think they said? </a:t>
            </a:r>
          </a:p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What kind of texts do you think they are? </a:t>
            </a:r>
          </a:p>
        </p:txBody>
      </p:sp>
    </p:spTree>
    <p:extLst>
      <p:ext uri="{BB962C8B-B14F-4D97-AF65-F5344CB8AC3E}">
        <p14:creationId xmlns:p14="http://schemas.microsoft.com/office/powerpoint/2010/main" val="286805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BD38-21C5-684C-A8C7-E84E2CABE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15" y="268762"/>
            <a:ext cx="5403420" cy="1325563"/>
          </a:xfrm>
        </p:spPr>
        <p:txBody>
          <a:bodyPr/>
          <a:lstStyle/>
          <a:p>
            <a:r>
              <a:rPr lang="en-US" dirty="0"/>
              <a:t>Linear B Tablets: Where?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69B156-8BA7-F648-8575-A9019BB0E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252" y="2030702"/>
            <a:ext cx="5149363" cy="43513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3A0073-7B1F-8F4C-AF0A-8DB3F30F3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4" r="6053" b="6786"/>
          <a:stretch/>
        </p:blipFill>
        <p:spPr>
          <a:xfrm>
            <a:off x="5597235" y="720438"/>
            <a:ext cx="6292513" cy="5661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C3B36F-1CCC-1C42-ABDD-F17A523F83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41" r="21252" b="-1"/>
          <a:stretch/>
        </p:blipFill>
        <p:spPr>
          <a:xfrm>
            <a:off x="8075409" y="268762"/>
            <a:ext cx="3922776" cy="3937609"/>
          </a:xfrm>
          <a:prstGeom prst="ellipse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36775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BD38-21C5-684C-A8C7-E84E2CABE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15" y="204138"/>
            <a:ext cx="10515600" cy="1325563"/>
          </a:xfrm>
        </p:spPr>
        <p:txBody>
          <a:bodyPr/>
          <a:lstStyle/>
          <a:p>
            <a:r>
              <a:rPr lang="en-US" dirty="0"/>
              <a:t>Linear B Tablets: How?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69B156-8BA7-F648-8575-A9019BB0E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252" y="2030702"/>
            <a:ext cx="5149363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3358D-83EB-6543-A5FE-9FC28AF5D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625" y="1529701"/>
            <a:ext cx="2693232" cy="3798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11F970-8BA7-004E-81A6-60C0A4F69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89"/>
          <a:stretch/>
        </p:blipFill>
        <p:spPr>
          <a:xfrm>
            <a:off x="6233144" y="957262"/>
            <a:ext cx="5582139" cy="5424777"/>
          </a:xfrm>
          <a:prstGeom prst="rect">
            <a:avLst/>
          </a:prstGeom>
        </p:spPr>
      </p:pic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C1620BA4-210D-4D4B-A4B1-ABA6CA7730E5}"/>
              </a:ext>
            </a:extLst>
          </p:cNvPr>
          <p:cNvSpPr/>
          <p:nvPr/>
        </p:nvSpPr>
        <p:spPr>
          <a:xfrm>
            <a:off x="8669892" y="365125"/>
            <a:ext cx="1943100" cy="1459202"/>
          </a:xfrm>
          <a:prstGeom prst="wedgeRectCallout">
            <a:avLst>
              <a:gd name="adj1" fmla="val -41421"/>
              <a:gd name="adj2" fmla="val 91874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Lead scribe overseeing quality control and storage.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17A93F1D-B8F8-4741-96DC-49F68D6D63B1}"/>
              </a:ext>
            </a:extLst>
          </p:cNvPr>
          <p:cNvSpPr/>
          <p:nvPr/>
        </p:nvSpPr>
        <p:spPr>
          <a:xfrm>
            <a:off x="4152901" y="3476770"/>
            <a:ext cx="1943100" cy="866630"/>
          </a:xfrm>
          <a:prstGeom prst="wedgeRectCallout">
            <a:avLst>
              <a:gd name="adj1" fmla="val 115932"/>
              <a:gd name="adj2" fmla="val 4950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Scribe writing on the clay tablets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286D0F0A-EE08-A041-BF04-B13AB8AA22FB}"/>
              </a:ext>
            </a:extLst>
          </p:cNvPr>
          <p:cNvSpPr/>
          <p:nvPr/>
        </p:nvSpPr>
        <p:spPr>
          <a:xfrm>
            <a:off x="7698342" y="5033674"/>
            <a:ext cx="1943100" cy="1002002"/>
          </a:xfrm>
          <a:prstGeom prst="wedgeRectCallout">
            <a:avLst>
              <a:gd name="adj1" fmla="val 99755"/>
              <a:gd name="adj2" fmla="val -5107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 child rolling the clay to make the tablets.</a:t>
            </a:r>
          </a:p>
        </p:txBody>
      </p:sp>
    </p:spTree>
    <p:extLst>
      <p:ext uri="{BB962C8B-B14F-4D97-AF65-F5344CB8AC3E}">
        <p14:creationId xmlns:p14="http://schemas.microsoft.com/office/powerpoint/2010/main" val="408693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C33CC-8FA5-BB45-8051-B33764453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B Ideograms: Why?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E7B1855-8CB0-F249-9096-42E7331D8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62" y="1855269"/>
            <a:ext cx="10106029" cy="4690853"/>
          </a:xfr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5EE90FD5-EB12-DC42-A1BC-9B05586B6E13}"/>
              </a:ext>
            </a:extLst>
          </p:cNvPr>
          <p:cNvSpPr/>
          <p:nvPr/>
        </p:nvSpPr>
        <p:spPr>
          <a:xfrm>
            <a:off x="8115300" y="311879"/>
            <a:ext cx="3100388" cy="1378809"/>
          </a:xfrm>
          <a:prstGeom prst="cloudCallout">
            <a:avLst>
              <a:gd name="adj1" fmla="val -18990"/>
              <a:gd name="adj2" fmla="val 88405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en-GB" sz="1600" b="1" dirty="0">
                <a:solidFill>
                  <a:schemeClr val="bg2">
                    <a:lumMod val="75000"/>
                  </a:schemeClr>
                </a:solidFill>
              </a:rPr>
              <a:t>Why might ancient civilisations use shorthand on written messages?</a:t>
            </a: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FD824E7A-4185-F34C-BB61-3DB9975FCBDA}"/>
              </a:ext>
            </a:extLst>
          </p:cNvPr>
          <p:cNvSpPr/>
          <p:nvPr/>
        </p:nvSpPr>
        <p:spPr>
          <a:xfrm>
            <a:off x="9929813" y="4572000"/>
            <a:ext cx="2262188" cy="1614488"/>
          </a:xfrm>
          <a:prstGeom prst="cloudCallout">
            <a:avLst>
              <a:gd name="adj1" fmla="val -65675"/>
              <a:gd name="adj2" fmla="val 59846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Why do we use emojis on digital messages?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E2C18C2-45CD-AE40-860A-7EC0375A6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222402" y="2286000"/>
            <a:ext cx="1969598" cy="1969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CE6917-FDC4-9A4D-AF91-67594E57B6F4}"/>
              </a:ext>
            </a:extLst>
          </p:cNvPr>
          <p:cNvSpPr txBox="1"/>
          <p:nvPr/>
        </p:nvSpPr>
        <p:spPr>
          <a:xfrm>
            <a:off x="10358310" y="4389788"/>
            <a:ext cx="15228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en.wikipedia.org/wiki/File:Emoji_u1f914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9001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355</Words>
  <Application>Microsoft Macintosh PowerPoint</Application>
  <PresentationFormat>Widescreen</PresentationFormat>
  <Paragraphs>78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The Greek we Speak</vt:lpstr>
      <vt:lpstr>Tracking the Alphabet</vt:lpstr>
      <vt:lpstr>PowerPoint Presentation</vt:lpstr>
      <vt:lpstr>Linear B Tablets: When?</vt:lpstr>
      <vt:lpstr>Linear B Tablets: What?</vt:lpstr>
      <vt:lpstr>Linear B Tablets: Where?</vt:lpstr>
      <vt:lpstr>Linear B Tablets: How?</vt:lpstr>
      <vt:lpstr>Linear B Ideograms: Why?</vt:lpstr>
      <vt:lpstr>Linear B Ideograms: Try! </vt:lpstr>
      <vt:lpstr>Why keep a receipt?</vt:lpstr>
      <vt:lpstr>Linear B</vt:lpstr>
      <vt:lpstr>We have learned…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Haley</dc:creator>
  <cp:lastModifiedBy>Maria Haley</cp:lastModifiedBy>
  <cp:revision>3</cp:revision>
  <dcterms:created xsi:type="dcterms:W3CDTF">2020-01-08T10:13:55Z</dcterms:created>
  <dcterms:modified xsi:type="dcterms:W3CDTF">2020-01-08T10:29:04Z</dcterms:modified>
</cp:coreProperties>
</file>