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7F1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7" d="100"/>
          <a:sy n="77" d="100"/>
        </p:scale>
        <p:origin x="-189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4512C5EE-42F2-064D-888D-38961FC50177}" type="datetimeFigureOut">
              <a:rPr lang="en-US" smtClean="0"/>
              <a:t>03/07/17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8DFE5A-D219-3441-A2C9-309639448070}" type="slidenum">
              <a:rPr lang="en-US" smtClean="0"/>
              <a:t>‹#›</a:t>
            </a:fld>
            <a:endParaRPr lang="en-US"/>
          </a:p>
        </p:txBody>
      </p:sp>
    </p:spTree>
    <p:extLst>
      <p:ext uri="{BB962C8B-B14F-4D97-AF65-F5344CB8AC3E}">
        <p14:creationId xmlns:p14="http://schemas.microsoft.com/office/powerpoint/2010/main" val="185872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4512C5EE-42F2-064D-888D-38961FC50177}" type="datetimeFigureOut">
              <a:rPr lang="en-US" smtClean="0"/>
              <a:t>03/07/17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8DFE5A-D219-3441-A2C9-309639448070}" type="slidenum">
              <a:rPr lang="en-US" smtClean="0"/>
              <a:t>‹#›</a:t>
            </a:fld>
            <a:endParaRPr lang="en-US"/>
          </a:p>
        </p:txBody>
      </p:sp>
    </p:spTree>
    <p:extLst>
      <p:ext uri="{BB962C8B-B14F-4D97-AF65-F5344CB8AC3E}">
        <p14:creationId xmlns:p14="http://schemas.microsoft.com/office/powerpoint/2010/main" val="2569312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4512C5EE-42F2-064D-888D-38961FC50177}" type="datetimeFigureOut">
              <a:rPr lang="en-US" smtClean="0"/>
              <a:t>03/07/17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8DFE5A-D219-3441-A2C9-309639448070}" type="slidenum">
              <a:rPr lang="en-US" smtClean="0"/>
              <a:t>‹#›</a:t>
            </a:fld>
            <a:endParaRPr lang="en-US"/>
          </a:p>
        </p:txBody>
      </p:sp>
    </p:spTree>
    <p:extLst>
      <p:ext uri="{BB962C8B-B14F-4D97-AF65-F5344CB8AC3E}">
        <p14:creationId xmlns:p14="http://schemas.microsoft.com/office/powerpoint/2010/main" val="1468663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4512C5EE-42F2-064D-888D-38961FC50177}" type="datetimeFigureOut">
              <a:rPr lang="en-US" smtClean="0"/>
              <a:t>03/07/17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8DFE5A-D219-3441-A2C9-309639448070}" type="slidenum">
              <a:rPr lang="en-US" smtClean="0"/>
              <a:t>‹#›</a:t>
            </a:fld>
            <a:endParaRPr lang="en-US"/>
          </a:p>
        </p:txBody>
      </p:sp>
    </p:spTree>
    <p:extLst>
      <p:ext uri="{BB962C8B-B14F-4D97-AF65-F5344CB8AC3E}">
        <p14:creationId xmlns:p14="http://schemas.microsoft.com/office/powerpoint/2010/main" val="3233784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4512C5EE-42F2-064D-888D-38961FC50177}" type="datetimeFigureOut">
              <a:rPr lang="en-US" smtClean="0"/>
              <a:t>03/07/17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8DFE5A-D219-3441-A2C9-309639448070}" type="slidenum">
              <a:rPr lang="en-US" smtClean="0"/>
              <a:t>‹#›</a:t>
            </a:fld>
            <a:endParaRPr lang="en-US"/>
          </a:p>
        </p:txBody>
      </p:sp>
    </p:spTree>
    <p:extLst>
      <p:ext uri="{BB962C8B-B14F-4D97-AF65-F5344CB8AC3E}">
        <p14:creationId xmlns:p14="http://schemas.microsoft.com/office/powerpoint/2010/main" val="4002526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4512C5EE-42F2-064D-888D-38961FC50177}" type="datetimeFigureOut">
              <a:rPr lang="en-US" smtClean="0"/>
              <a:t>03/07/17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DFE5A-D219-3441-A2C9-309639448070}" type="slidenum">
              <a:rPr lang="en-US" smtClean="0"/>
              <a:t>‹#›</a:t>
            </a:fld>
            <a:endParaRPr lang="en-US"/>
          </a:p>
        </p:txBody>
      </p:sp>
    </p:spTree>
    <p:extLst>
      <p:ext uri="{BB962C8B-B14F-4D97-AF65-F5344CB8AC3E}">
        <p14:creationId xmlns:p14="http://schemas.microsoft.com/office/powerpoint/2010/main" val="3478198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4512C5EE-42F2-064D-888D-38961FC50177}" type="datetimeFigureOut">
              <a:rPr lang="en-US" smtClean="0"/>
              <a:t>03/07/17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8DFE5A-D219-3441-A2C9-309639448070}" type="slidenum">
              <a:rPr lang="en-US" smtClean="0"/>
              <a:t>‹#›</a:t>
            </a:fld>
            <a:endParaRPr lang="en-US"/>
          </a:p>
        </p:txBody>
      </p:sp>
    </p:spTree>
    <p:extLst>
      <p:ext uri="{BB962C8B-B14F-4D97-AF65-F5344CB8AC3E}">
        <p14:creationId xmlns:p14="http://schemas.microsoft.com/office/powerpoint/2010/main" val="181953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4512C5EE-42F2-064D-888D-38961FC50177}" type="datetimeFigureOut">
              <a:rPr lang="en-US" smtClean="0"/>
              <a:t>03/07/17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8DFE5A-D219-3441-A2C9-309639448070}" type="slidenum">
              <a:rPr lang="en-US" smtClean="0"/>
              <a:t>‹#›</a:t>
            </a:fld>
            <a:endParaRPr lang="en-US"/>
          </a:p>
        </p:txBody>
      </p:sp>
    </p:spTree>
    <p:extLst>
      <p:ext uri="{BB962C8B-B14F-4D97-AF65-F5344CB8AC3E}">
        <p14:creationId xmlns:p14="http://schemas.microsoft.com/office/powerpoint/2010/main" val="1105263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12C5EE-42F2-064D-888D-38961FC50177}" type="datetimeFigureOut">
              <a:rPr lang="en-US" smtClean="0"/>
              <a:t>03/07/17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8DFE5A-D219-3441-A2C9-309639448070}" type="slidenum">
              <a:rPr lang="en-US" smtClean="0"/>
              <a:t>‹#›</a:t>
            </a:fld>
            <a:endParaRPr lang="en-US"/>
          </a:p>
        </p:txBody>
      </p:sp>
    </p:spTree>
    <p:extLst>
      <p:ext uri="{BB962C8B-B14F-4D97-AF65-F5344CB8AC3E}">
        <p14:creationId xmlns:p14="http://schemas.microsoft.com/office/powerpoint/2010/main" val="4040888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4512C5EE-42F2-064D-888D-38961FC50177}" type="datetimeFigureOut">
              <a:rPr lang="en-US" smtClean="0"/>
              <a:t>03/07/17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DFE5A-D219-3441-A2C9-309639448070}" type="slidenum">
              <a:rPr lang="en-US" smtClean="0"/>
              <a:t>‹#›</a:t>
            </a:fld>
            <a:endParaRPr lang="en-US"/>
          </a:p>
        </p:txBody>
      </p:sp>
    </p:spTree>
    <p:extLst>
      <p:ext uri="{BB962C8B-B14F-4D97-AF65-F5344CB8AC3E}">
        <p14:creationId xmlns:p14="http://schemas.microsoft.com/office/powerpoint/2010/main" val="3344399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4512C5EE-42F2-064D-888D-38961FC50177}" type="datetimeFigureOut">
              <a:rPr lang="en-US" smtClean="0"/>
              <a:t>03/07/17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DFE5A-D219-3441-A2C9-309639448070}" type="slidenum">
              <a:rPr lang="en-US" smtClean="0"/>
              <a:t>‹#›</a:t>
            </a:fld>
            <a:endParaRPr lang="en-US"/>
          </a:p>
        </p:txBody>
      </p:sp>
    </p:spTree>
    <p:extLst>
      <p:ext uri="{BB962C8B-B14F-4D97-AF65-F5344CB8AC3E}">
        <p14:creationId xmlns:p14="http://schemas.microsoft.com/office/powerpoint/2010/main" val="5434446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12C5EE-42F2-064D-888D-38961FC50177}" type="datetimeFigureOut">
              <a:rPr lang="en-US" smtClean="0"/>
              <a:t>03/07/17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8DFE5A-D219-3441-A2C9-309639448070}" type="slidenum">
              <a:rPr lang="en-US" smtClean="0"/>
              <a:t>‹#›</a:t>
            </a:fld>
            <a:endParaRPr lang="en-US"/>
          </a:p>
        </p:txBody>
      </p:sp>
    </p:spTree>
    <p:extLst>
      <p:ext uri="{BB962C8B-B14F-4D97-AF65-F5344CB8AC3E}">
        <p14:creationId xmlns:p14="http://schemas.microsoft.com/office/powerpoint/2010/main" val="2883681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53735"/>
                </a:solidFill>
              </a:rPr>
              <a:t>Book:</a:t>
            </a:r>
            <a:endParaRPr lang="en-US" dirty="0">
              <a:solidFill>
                <a:srgbClr val="953735"/>
              </a:solidFill>
            </a:endParaRPr>
          </a:p>
        </p:txBody>
      </p:sp>
      <p:sp>
        <p:nvSpPr>
          <p:cNvPr id="3" name="Content Placeholder 2"/>
          <p:cNvSpPr>
            <a:spLocks noGrp="1"/>
          </p:cNvSpPr>
          <p:nvPr>
            <p:ph idx="1"/>
          </p:nvPr>
        </p:nvSpPr>
        <p:spPr/>
        <p:txBody>
          <a:bodyPr>
            <a:normAutofit fontScale="85000" lnSpcReduction="10000"/>
          </a:bodyPr>
          <a:lstStyle/>
          <a:p>
            <a:pPr lvl="0"/>
            <a:r>
              <a:rPr lang="en-US" dirty="0">
                <a:solidFill>
                  <a:schemeClr val="accent2">
                    <a:lumMod val="75000"/>
                  </a:schemeClr>
                </a:solidFill>
              </a:rPr>
              <a:t>Achaeans sack a Trojan-allied town and capture two beautiful maidens, Chryseis and Briseis. </a:t>
            </a:r>
            <a:endParaRPr lang="en-GB" dirty="0">
              <a:solidFill>
                <a:schemeClr val="accent2">
                  <a:lumMod val="75000"/>
                </a:schemeClr>
              </a:solidFill>
            </a:endParaRPr>
          </a:p>
          <a:p>
            <a:pPr lvl="0"/>
            <a:r>
              <a:rPr lang="en-US" dirty="0">
                <a:solidFill>
                  <a:schemeClr val="accent2">
                    <a:lumMod val="75000"/>
                  </a:schemeClr>
                </a:solidFill>
              </a:rPr>
              <a:t>Agamemnon takes Chryseis, but her father Chryses is a priest of Apollo. Apollo sends a plague to kill Greek soldiers Achilles calls an assembly of the Achaean army and asks Calchas to reveal the cause of the plague.</a:t>
            </a:r>
            <a:endParaRPr lang="en-GB" dirty="0">
              <a:solidFill>
                <a:schemeClr val="accent2">
                  <a:lumMod val="75000"/>
                </a:schemeClr>
              </a:solidFill>
            </a:endParaRPr>
          </a:p>
          <a:p>
            <a:pPr lvl="0"/>
            <a:r>
              <a:rPr lang="en-US" dirty="0">
                <a:solidFill>
                  <a:schemeClr val="accent2">
                    <a:lumMod val="75000"/>
                  </a:schemeClr>
                </a:solidFill>
              </a:rPr>
              <a:t>Agamemnon returns Chryseis to stop the plague but takes Achilles’ prize Briseis instead.</a:t>
            </a:r>
            <a:endParaRPr lang="en-GB" dirty="0">
              <a:solidFill>
                <a:schemeClr val="accent2">
                  <a:lumMod val="75000"/>
                </a:schemeClr>
              </a:solidFill>
            </a:endParaRPr>
          </a:p>
          <a:p>
            <a:r>
              <a:rPr lang="en-US" dirty="0">
                <a:solidFill>
                  <a:schemeClr val="accent2">
                    <a:lumMod val="75000"/>
                  </a:schemeClr>
                </a:solidFill>
              </a:rPr>
              <a:t>In retaliation Achilles persuades his mother Thetis to punish the Achaeans, which he does, thus enraging Hera.</a:t>
            </a:r>
            <a:r>
              <a:rPr lang="en-GB" dirty="0" smtClean="0">
                <a:solidFill>
                  <a:schemeClr val="accent2">
                    <a:lumMod val="75000"/>
                  </a:schemeClr>
                </a:solidFill>
                <a:effectLst/>
              </a:rPr>
              <a:t> </a:t>
            </a:r>
            <a:endParaRPr lang="en-US" dirty="0">
              <a:solidFill>
                <a:schemeClr val="accent2">
                  <a:lumMod val="75000"/>
                </a:schemeClr>
              </a:solidFill>
            </a:endParaRPr>
          </a:p>
        </p:txBody>
      </p:sp>
    </p:spTree>
    <p:extLst>
      <p:ext uri="{BB962C8B-B14F-4D97-AF65-F5344CB8AC3E}">
        <p14:creationId xmlns:p14="http://schemas.microsoft.com/office/powerpoint/2010/main" val="904556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E46C0A"/>
                </a:solidFill>
              </a:rPr>
              <a:t>Book:</a:t>
            </a:r>
            <a:endParaRPr lang="en-US" dirty="0">
              <a:solidFill>
                <a:srgbClr val="E46C0A"/>
              </a:solidFill>
            </a:endParaRPr>
          </a:p>
        </p:txBody>
      </p:sp>
      <p:sp>
        <p:nvSpPr>
          <p:cNvPr id="3" name="Content Placeholder 2"/>
          <p:cNvSpPr>
            <a:spLocks noGrp="1"/>
          </p:cNvSpPr>
          <p:nvPr>
            <p:ph idx="1"/>
          </p:nvPr>
        </p:nvSpPr>
        <p:spPr/>
        <p:txBody>
          <a:bodyPr>
            <a:normAutofit fontScale="77500" lnSpcReduction="20000"/>
          </a:bodyPr>
          <a:lstStyle/>
          <a:p>
            <a:pPr lvl="0"/>
            <a:r>
              <a:rPr lang="en-GB" dirty="0">
                <a:solidFill>
                  <a:srgbClr val="E46C0A"/>
                </a:solidFill>
              </a:rPr>
              <a:t>The Achaean generals meet by night and hatch a plan to send spies among the Trojans, Odysseus and Diomedes volunteer, Athena sends a heron and they pray to her for protection.</a:t>
            </a:r>
          </a:p>
          <a:p>
            <a:pPr lvl="0"/>
            <a:r>
              <a:rPr lang="en-GB" dirty="0">
                <a:solidFill>
                  <a:srgbClr val="E46C0A"/>
                </a:solidFill>
              </a:rPr>
              <a:t>The Trojan generals similarly meet and send Dolon to spy on the Achaeans and see if they have an escape plan.</a:t>
            </a:r>
          </a:p>
          <a:p>
            <a:pPr lvl="0"/>
            <a:r>
              <a:rPr lang="en-GB" dirty="0">
                <a:solidFill>
                  <a:srgbClr val="E46C0A"/>
                </a:solidFill>
              </a:rPr>
              <a:t>Diomedes and Odysseus meet Dolon on his way and interrogate him for information on the Trojans plans, then kill him.</a:t>
            </a:r>
          </a:p>
          <a:p>
            <a:r>
              <a:rPr lang="en-GB" dirty="0">
                <a:solidFill>
                  <a:srgbClr val="E46C0A"/>
                </a:solidFill>
              </a:rPr>
              <a:t>Diomedes and Odysseus kill 12 Trojans including Rhesus, whose chariot they steal to escape more swiftly, as Athena warns the Trojans may awaken.</a:t>
            </a:r>
            <a:r>
              <a:rPr lang="en-GB" dirty="0" smtClean="0">
                <a:solidFill>
                  <a:srgbClr val="E46C0A"/>
                </a:solidFill>
                <a:effectLst/>
              </a:rPr>
              <a:t> </a:t>
            </a:r>
            <a:endParaRPr lang="en-US" dirty="0">
              <a:solidFill>
                <a:srgbClr val="E46C0A"/>
              </a:solidFill>
            </a:endParaRPr>
          </a:p>
        </p:txBody>
      </p:sp>
    </p:spTree>
    <p:extLst>
      <p:ext uri="{BB962C8B-B14F-4D97-AF65-F5344CB8AC3E}">
        <p14:creationId xmlns:p14="http://schemas.microsoft.com/office/powerpoint/2010/main" val="2327611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E46C0A"/>
                </a:solidFill>
              </a:rPr>
              <a:t>Book:</a:t>
            </a:r>
            <a:endParaRPr lang="en-US" dirty="0">
              <a:solidFill>
                <a:srgbClr val="E46C0A"/>
              </a:solidFill>
            </a:endParaRPr>
          </a:p>
        </p:txBody>
      </p:sp>
      <p:sp>
        <p:nvSpPr>
          <p:cNvPr id="3" name="Content Placeholder 2"/>
          <p:cNvSpPr>
            <a:spLocks noGrp="1"/>
          </p:cNvSpPr>
          <p:nvPr>
            <p:ph idx="1"/>
          </p:nvPr>
        </p:nvSpPr>
        <p:spPr/>
        <p:txBody>
          <a:bodyPr>
            <a:normAutofit fontScale="77500" lnSpcReduction="20000"/>
          </a:bodyPr>
          <a:lstStyle/>
          <a:p>
            <a:pPr lvl="0"/>
            <a:r>
              <a:rPr lang="en-GB" dirty="0">
                <a:solidFill>
                  <a:srgbClr val="E46C0A"/>
                </a:solidFill>
              </a:rPr>
              <a:t>At daybreak war continues and Zeus sends Iris to warn hector that he should not attack until Agamemnon is wounded, at which point Hector drives the Achaeans back.</a:t>
            </a:r>
          </a:p>
          <a:p>
            <a:pPr lvl="0"/>
            <a:r>
              <a:rPr lang="en-GB" dirty="0">
                <a:solidFill>
                  <a:srgbClr val="E46C0A"/>
                </a:solidFill>
              </a:rPr>
              <a:t>Odysseus and Diomedes urge the Achaeans forward, Diomedes’ spear hits Hectors helmet driving him away, Paris shoots Diomedes with an arrow and Odysseus, having been wounded by Trojans, is carried back to the Greek camp.</a:t>
            </a:r>
          </a:p>
          <a:p>
            <a:pPr lvl="0"/>
            <a:r>
              <a:rPr lang="en-GB" dirty="0">
                <a:solidFill>
                  <a:srgbClr val="E46C0A"/>
                </a:solidFill>
              </a:rPr>
              <a:t>Hector’s forces wound Machaon, which provokes Nestor to ask Patroclus to urge Achilles’ into battle or don Achilles armour to inspire the Achaeans.</a:t>
            </a:r>
          </a:p>
          <a:p>
            <a:r>
              <a:rPr lang="en-GB" dirty="0">
                <a:solidFill>
                  <a:srgbClr val="E46C0A"/>
                </a:solidFill>
              </a:rPr>
              <a:t>Patroclus agrees to talk to Achilles and dresses Eurypylus’ wounds.</a:t>
            </a:r>
            <a:r>
              <a:rPr lang="en-GB" dirty="0" smtClean="0">
                <a:solidFill>
                  <a:srgbClr val="E46C0A"/>
                </a:solidFill>
                <a:effectLst/>
              </a:rPr>
              <a:t> </a:t>
            </a:r>
            <a:endParaRPr lang="en-US" dirty="0">
              <a:solidFill>
                <a:srgbClr val="E46C0A"/>
              </a:solidFill>
            </a:endParaRPr>
          </a:p>
        </p:txBody>
      </p:sp>
    </p:spTree>
    <p:extLst>
      <p:ext uri="{BB962C8B-B14F-4D97-AF65-F5344CB8AC3E}">
        <p14:creationId xmlns:p14="http://schemas.microsoft.com/office/powerpoint/2010/main" val="639545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E46C0A"/>
                </a:solidFill>
              </a:rPr>
              <a:t>Book:</a:t>
            </a:r>
            <a:endParaRPr lang="en-US" dirty="0">
              <a:solidFill>
                <a:srgbClr val="E46C0A"/>
              </a:solidFill>
            </a:endParaRPr>
          </a:p>
        </p:txBody>
      </p:sp>
      <p:sp>
        <p:nvSpPr>
          <p:cNvPr id="3" name="Content Placeholder 2"/>
          <p:cNvSpPr>
            <a:spLocks noGrp="1"/>
          </p:cNvSpPr>
          <p:nvPr>
            <p:ph idx="1"/>
          </p:nvPr>
        </p:nvSpPr>
        <p:spPr/>
        <p:txBody>
          <a:bodyPr>
            <a:normAutofit fontScale="92500" lnSpcReduction="10000"/>
          </a:bodyPr>
          <a:lstStyle/>
          <a:p>
            <a:pPr lvl="0"/>
            <a:r>
              <a:rPr lang="en-GB" dirty="0">
                <a:solidFill>
                  <a:schemeClr val="accent6">
                    <a:lumMod val="75000"/>
                  </a:schemeClr>
                </a:solidFill>
              </a:rPr>
              <a:t>Though the Achaean fortifications are doomed to be destroyed by the gods, they still stand surrounded by trenches forcing the Trojans to attack on foot.</a:t>
            </a:r>
          </a:p>
          <a:p>
            <a:pPr lvl="0"/>
            <a:r>
              <a:rPr lang="en-GB" dirty="0">
                <a:solidFill>
                  <a:schemeClr val="accent6">
                    <a:lumMod val="75000"/>
                  </a:schemeClr>
                </a:solidFill>
              </a:rPr>
              <a:t>An eagle appears on the Trojan’s left hand side and drops a serpent, which Polydamas interprets as an ill omen, but Hector remains undeterred.</a:t>
            </a:r>
          </a:p>
          <a:p>
            <a:pPr lvl="0"/>
            <a:r>
              <a:rPr lang="en-GB" dirty="0">
                <a:solidFill>
                  <a:schemeClr val="accent6">
                    <a:lumMod val="75000"/>
                  </a:schemeClr>
                </a:solidFill>
              </a:rPr>
              <a:t>Glaucus and </a:t>
            </a:r>
            <a:r>
              <a:rPr lang="en-GB" dirty="0" err="1">
                <a:solidFill>
                  <a:schemeClr val="accent6">
                    <a:lumMod val="75000"/>
                  </a:schemeClr>
                </a:solidFill>
              </a:rPr>
              <a:t>Sarpedon</a:t>
            </a:r>
            <a:r>
              <a:rPr lang="en-GB" dirty="0">
                <a:solidFill>
                  <a:schemeClr val="accent6">
                    <a:lumMod val="75000"/>
                  </a:schemeClr>
                </a:solidFill>
              </a:rPr>
              <a:t> charge the Achaean camp, struggling with Ajax, Menesthus and Teucer.</a:t>
            </a:r>
          </a:p>
          <a:p>
            <a:r>
              <a:rPr lang="en-GB" dirty="0">
                <a:solidFill>
                  <a:schemeClr val="accent6">
                    <a:lumMod val="75000"/>
                  </a:schemeClr>
                </a:solidFill>
              </a:rPr>
              <a:t>The Trojans overwhelm the Achaean camp.</a:t>
            </a:r>
            <a:r>
              <a:rPr lang="en-GB" dirty="0" smtClean="0">
                <a:solidFill>
                  <a:schemeClr val="accent6">
                    <a:lumMod val="75000"/>
                  </a:schemeClr>
                </a:solidFill>
                <a:effectLst/>
              </a:rPr>
              <a:t> </a:t>
            </a:r>
            <a:endParaRPr lang="en-US" dirty="0">
              <a:solidFill>
                <a:schemeClr val="accent6">
                  <a:lumMod val="75000"/>
                </a:schemeClr>
              </a:solidFill>
            </a:endParaRPr>
          </a:p>
        </p:txBody>
      </p:sp>
    </p:spTree>
    <p:extLst>
      <p:ext uri="{BB962C8B-B14F-4D97-AF65-F5344CB8AC3E}">
        <p14:creationId xmlns:p14="http://schemas.microsoft.com/office/powerpoint/2010/main" val="369962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AF7F11"/>
                </a:solidFill>
              </a:rPr>
              <a:t>Book:</a:t>
            </a:r>
            <a:endParaRPr lang="en-US" dirty="0">
              <a:solidFill>
                <a:srgbClr val="AF7F11"/>
              </a:solidFill>
            </a:endParaRPr>
          </a:p>
        </p:txBody>
      </p:sp>
      <p:sp>
        <p:nvSpPr>
          <p:cNvPr id="3" name="Content Placeholder 2"/>
          <p:cNvSpPr>
            <a:spLocks noGrp="1"/>
          </p:cNvSpPr>
          <p:nvPr>
            <p:ph idx="1"/>
          </p:nvPr>
        </p:nvSpPr>
        <p:spPr/>
        <p:txBody>
          <a:bodyPr>
            <a:normAutofit fontScale="77500" lnSpcReduction="20000"/>
          </a:bodyPr>
          <a:lstStyle/>
          <a:p>
            <a:pPr lvl="0"/>
            <a:r>
              <a:rPr lang="en-US" dirty="0">
                <a:solidFill>
                  <a:srgbClr val="AF7F11"/>
                </a:solidFill>
              </a:rPr>
              <a:t>Zeus leaves the battlefield and in his absence, Poseidon assumes the form of Calchas and inspires Great and Little Ajax to resist the Trojan attack, then rouses the Achaeans to attack.</a:t>
            </a:r>
            <a:endParaRPr lang="en-GB" dirty="0">
              <a:solidFill>
                <a:srgbClr val="AF7F11"/>
              </a:solidFill>
            </a:endParaRPr>
          </a:p>
          <a:p>
            <a:pPr lvl="0"/>
            <a:r>
              <a:rPr lang="en-US" dirty="0">
                <a:solidFill>
                  <a:srgbClr val="AF7F11"/>
                </a:solidFill>
              </a:rPr>
              <a:t>Hector throws a spear at Teucer which accidentally kills Poseidon’s grandson </a:t>
            </a:r>
            <a:r>
              <a:rPr lang="en-US" dirty="0" err="1">
                <a:solidFill>
                  <a:srgbClr val="AF7F11"/>
                </a:solidFill>
              </a:rPr>
              <a:t>Amphimacus</a:t>
            </a:r>
            <a:r>
              <a:rPr lang="en-US" dirty="0">
                <a:solidFill>
                  <a:srgbClr val="AF7F11"/>
                </a:solidFill>
              </a:rPr>
              <a:t>, in revenge Poseidon urges Meriones and Idomeneus to attack the Trojans</a:t>
            </a:r>
            <a:endParaRPr lang="en-GB" dirty="0">
              <a:solidFill>
                <a:srgbClr val="AF7F11"/>
              </a:solidFill>
            </a:endParaRPr>
          </a:p>
          <a:p>
            <a:pPr lvl="0"/>
            <a:r>
              <a:rPr lang="en-US" dirty="0">
                <a:solidFill>
                  <a:srgbClr val="AF7F11"/>
                </a:solidFill>
              </a:rPr>
              <a:t>Encouraged by Polydamas, Hector and Paris try to rally their scattered troops but find many wounded and dead.</a:t>
            </a:r>
            <a:endParaRPr lang="en-GB" dirty="0">
              <a:solidFill>
                <a:srgbClr val="AF7F11"/>
              </a:solidFill>
            </a:endParaRPr>
          </a:p>
          <a:p>
            <a:r>
              <a:rPr lang="en-US" dirty="0">
                <a:solidFill>
                  <a:srgbClr val="AF7F11"/>
                </a:solidFill>
              </a:rPr>
              <a:t>Great Ajax insults Hector and a propitious omen appears for the Achaeans.</a:t>
            </a:r>
            <a:r>
              <a:rPr lang="en-GB" dirty="0" smtClean="0">
                <a:solidFill>
                  <a:srgbClr val="AF7F11"/>
                </a:solidFill>
                <a:effectLst/>
              </a:rPr>
              <a:t> </a:t>
            </a:r>
            <a:endParaRPr lang="en-US" dirty="0">
              <a:solidFill>
                <a:srgbClr val="AF7F11"/>
              </a:solidFill>
            </a:endParaRPr>
          </a:p>
        </p:txBody>
      </p:sp>
    </p:spTree>
    <p:extLst>
      <p:ext uri="{BB962C8B-B14F-4D97-AF65-F5344CB8AC3E}">
        <p14:creationId xmlns:p14="http://schemas.microsoft.com/office/powerpoint/2010/main" val="691118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AF7F11"/>
                </a:solidFill>
              </a:rPr>
              <a:t>Book:</a:t>
            </a:r>
            <a:endParaRPr lang="en-US" dirty="0">
              <a:solidFill>
                <a:srgbClr val="AF7F11"/>
              </a:solidFill>
            </a:endParaRPr>
          </a:p>
        </p:txBody>
      </p:sp>
      <p:sp>
        <p:nvSpPr>
          <p:cNvPr id="3" name="Content Placeholder 2"/>
          <p:cNvSpPr>
            <a:spLocks noGrp="1"/>
          </p:cNvSpPr>
          <p:nvPr>
            <p:ph idx="1"/>
          </p:nvPr>
        </p:nvSpPr>
        <p:spPr/>
        <p:txBody>
          <a:bodyPr>
            <a:normAutofit fontScale="77500" lnSpcReduction="20000"/>
          </a:bodyPr>
          <a:lstStyle/>
          <a:p>
            <a:pPr lvl="0"/>
            <a:r>
              <a:rPr lang="en-US" dirty="0">
                <a:solidFill>
                  <a:srgbClr val="AF7F11"/>
                </a:solidFill>
              </a:rPr>
              <a:t>Nestor and the Achaeans comb through the battlefields, witnessing such loss Agamemnon suggests they return home and is scalded as a coward by Odysseus.</a:t>
            </a:r>
            <a:endParaRPr lang="en-GB" dirty="0">
              <a:solidFill>
                <a:srgbClr val="AF7F11"/>
              </a:solidFill>
            </a:endParaRPr>
          </a:p>
          <a:p>
            <a:pPr lvl="0"/>
            <a:r>
              <a:rPr lang="en-US" dirty="0">
                <a:solidFill>
                  <a:srgbClr val="AF7F11"/>
                </a:solidFill>
              </a:rPr>
              <a:t>Diomedes suggests that they rally the Achaean troops and Poseidon gives them strength.</a:t>
            </a:r>
            <a:endParaRPr lang="en-GB" dirty="0">
              <a:solidFill>
                <a:srgbClr val="AF7F11"/>
              </a:solidFill>
            </a:endParaRPr>
          </a:p>
          <a:p>
            <a:pPr lvl="0"/>
            <a:r>
              <a:rPr lang="en-US" dirty="0">
                <a:solidFill>
                  <a:srgbClr val="AF7F11"/>
                </a:solidFill>
              </a:rPr>
              <a:t>Hera tricks Aphrodite into distracting Zeus with a breast band imbued with the powers of Love and persuades Sleep to lull Zeus to sleep so she can ask Poseidon to regroup the Achaeans.</a:t>
            </a:r>
            <a:endParaRPr lang="en-GB" dirty="0">
              <a:solidFill>
                <a:srgbClr val="AF7F11"/>
              </a:solidFill>
            </a:endParaRPr>
          </a:p>
          <a:p>
            <a:r>
              <a:rPr lang="en-US" dirty="0">
                <a:solidFill>
                  <a:srgbClr val="AF7F11"/>
                </a:solidFill>
              </a:rPr>
              <a:t>Great Ajax knocks Hector down with a boulder and he is carried into Troy to recover, leaving the Trojans vulnerable.</a:t>
            </a:r>
            <a:r>
              <a:rPr lang="en-GB" dirty="0" smtClean="0">
                <a:solidFill>
                  <a:srgbClr val="AF7F11"/>
                </a:solidFill>
                <a:effectLst/>
              </a:rPr>
              <a:t> </a:t>
            </a:r>
            <a:endParaRPr lang="en-US" dirty="0">
              <a:solidFill>
                <a:srgbClr val="AF7F11"/>
              </a:solidFill>
            </a:endParaRPr>
          </a:p>
        </p:txBody>
      </p:sp>
    </p:spTree>
    <p:extLst>
      <p:ext uri="{BB962C8B-B14F-4D97-AF65-F5344CB8AC3E}">
        <p14:creationId xmlns:p14="http://schemas.microsoft.com/office/powerpoint/2010/main" val="3142759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AF7F11"/>
                </a:solidFill>
              </a:rPr>
              <a:t>Book:</a:t>
            </a:r>
            <a:endParaRPr lang="en-US" dirty="0">
              <a:solidFill>
                <a:srgbClr val="AF7F11"/>
              </a:solidFill>
            </a:endParaRPr>
          </a:p>
        </p:txBody>
      </p:sp>
      <p:sp>
        <p:nvSpPr>
          <p:cNvPr id="3" name="Content Placeholder 2"/>
          <p:cNvSpPr>
            <a:spLocks noGrp="1"/>
          </p:cNvSpPr>
          <p:nvPr>
            <p:ph idx="1"/>
          </p:nvPr>
        </p:nvSpPr>
        <p:spPr/>
        <p:txBody>
          <a:bodyPr>
            <a:normAutofit fontScale="85000" lnSpcReduction="10000"/>
          </a:bodyPr>
          <a:lstStyle/>
          <a:p>
            <a:pPr lvl="0"/>
            <a:r>
              <a:rPr lang="en-GB" dirty="0">
                <a:solidFill>
                  <a:srgbClr val="AF7F11"/>
                </a:solidFill>
              </a:rPr>
              <a:t>Zeus awakens and Hera tries to blame Poseidon for the Achaean’s advantage, but Zeus claims that the fall of Troy is fated and he himself has no vested interest.</a:t>
            </a:r>
          </a:p>
          <a:p>
            <a:pPr lvl="0"/>
            <a:r>
              <a:rPr lang="en-US" dirty="0">
                <a:solidFill>
                  <a:srgbClr val="AF7F11"/>
                </a:solidFill>
              </a:rPr>
              <a:t>On Zeus’ orders, Iris goes to order Poseidon to leave the battlefield, while Apollo enters to fight alongside Hector; Apollo gives the </a:t>
            </a:r>
            <a:r>
              <a:rPr lang="en-US" dirty="0" err="1">
                <a:solidFill>
                  <a:srgbClr val="AF7F11"/>
                </a:solidFill>
              </a:rPr>
              <a:t>Torjans</a:t>
            </a:r>
            <a:r>
              <a:rPr lang="en-US" dirty="0">
                <a:solidFill>
                  <a:srgbClr val="AF7F11"/>
                </a:solidFill>
              </a:rPr>
              <a:t> strength and fills the trench surrounding the Greek fortifications. </a:t>
            </a:r>
            <a:endParaRPr lang="en-GB" dirty="0">
              <a:solidFill>
                <a:srgbClr val="AF7F11"/>
              </a:solidFill>
            </a:endParaRPr>
          </a:p>
          <a:p>
            <a:pPr lvl="0"/>
            <a:r>
              <a:rPr lang="en-US" dirty="0">
                <a:solidFill>
                  <a:srgbClr val="AF7F11"/>
                </a:solidFill>
              </a:rPr>
              <a:t>Great Ajax and Hector fight, but Zeus breaks </a:t>
            </a:r>
            <a:r>
              <a:rPr lang="en-US" dirty="0" err="1">
                <a:solidFill>
                  <a:srgbClr val="AF7F11"/>
                </a:solidFill>
              </a:rPr>
              <a:t>Teucer’s</a:t>
            </a:r>
            <a:r>
              <a:rPr lang="en-US" dirty="0">
                <a:solidFill>
                  <a:srgbClr val="AF7F11"/>
                </a:solidFill>
              </a:rPr>
              <a:t> bowstring when he aims at Hector.</a:t>
            </a:r>
            <a:endParaRPr lang="en-GB" dirty="0">
              <a:solidFill>
                <a:srgbClr val="AF7F11"/>
              </a:solidFill>
            </a:endParaRPr>
          </a:p>
          <a:p>
            <a:r>
              <a:rPr lang="en-US" dirty="0">
                <a:solidFill>
                  <a:srgbClr val="AF7F11"/>
                </a:solidFill>
              </a:rPr>
              <a:t>Ajax encourages the troops but the Trojans reach the ships.</a:t>
            </a:r>
            <a:r>
              <a:rPr lang="en-GB" dirty="0" smtClean="0">
                <a:solidFill>
                  <a:srgbClr val="AF7F11"/>
                </a:solidFill>
                <a:effectLst/>
              </a:rPr>
              <a:t> </a:t>
            </a:r>
            <a:endParaRPr lang="en-US" dirty="0">
              <a:solidFill>
                <a:srgbClr val="AF7F11"/>
              </a:solidFill>
            </a:endParaRPr>
          </a:p>
        </p:txBody>
      </p:sp>
    </p:spTree>
    <p:extLst>
      <p:ext uri="{BB962C8B-B14F-4D97-AF65-F5344CB8AC3E}">
        <p14:creationId xmlns:p14="http://schemas.microsoft.com/office/powerpoint/2010/main" val="943447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AF7F11"/>
                </a:solidFill>
              </a:rPr>
              <a:t>Book:</a:t>
            </a:r>
            <a:endParaRPr lang="en-US" dirty="0">
              <a:solidFill>
                <a:srgbClr val="AF7F11"/>
              </a:solidFill>
            </a:endParaRPr>
          </a:p>
        </p:txBody>
      </p:sp>
      <p:sp>
        <p:nvSpPr>
          <p:cNvPr id="3" name="Content Placeholder 2"/>
          <p:cNvSpPr>
            <a:spLocks noGrp="1"/>
          </p:cNvSpPr>
          <p:nvPr>
            <p:ph idx="1"/>
          </p:nvPr>
        </p:nvSpPr>
        <p:spPr/>
        <p:txBody>
          <a:bodyPr>
            <a:normAutofit fontScale="77500" lnSpcReduction="20000"/>
          </a:bodyPr>
          <a:lstStyle/>
          <a:p>
            <a:pPr lvl="0"/>
            <a:r>
              <a:rPr lang="en-GB" dirty="0">
                <a:solidFill>
                  <a:srgbClr val="AF7F11"/>
                </a:solidFill>
              </a:rPr>
              <a:t>Patroclus begs Achilles to either re-join the battle or loan Patroclus his armour to inspire the Achaeans; Achilles agrees to the latter to save the ships.</a:t>
            </a:r>
          </a:p>
          <a:p>
            <a:pPr lvl="0"/>
            <a:r>
              <a:rPr lang="en-GB" dirty="0">
                <a:solidFill>
                  <a:srgbClr val="AF7F11"/>
                </a:solidFill>
              </a:rPr>
              <a:t>As the first ship catches fire, the Myrmidons accompany Patroclus into battle and Achilles prays to Zeus for the safekeeping of Patroclus and the ships.</a:t>
            </a:r>
          </a:p>
          <a:p>
            <a:pPr lvl="0"/>
            <a:r>
              <a:rPr lang="en-GB" dirty="0">
                <a:solidFill>
                  <a:srgbClr val="AF7F11"/>
                </a:solidFill>
              </a:rPr>
              <a:t>Patroclus rouses the Achaeans against the Trojans and Hera even dissuades Zeus from saving his own Trojan son </a:t>
            </a:r>
            <a:r>
              <a:rPr lang="en-GB" dirty="0" err="1">
                <a:solidFill>
                  <a:srgbClr val="AF7F11"/>
                </a:solidFill>
              </a:rPr>
              <a:t>Sarpedon</a:t>
            </a:r>
            <a:r>
              <a:rPr lang="en-GB" dirty="0">
                <a:solidFill>
                  <a:srgbClr val="AF7F11"/>
                </a:solidFill>
              </a:rPr>
              <a:t>, lest the gods scorn his favouritism.</a:t>
            </a:r>
          </a:p>
          <a:p>
            <a:r>
              <a:rPr lang="en-GB" dirty="0">
                <a:solidFill>
                  <a:srgbClr val="AF7F11"/>
                </a:solidFill>
              </a:rPr>
              <a:t>Patroclus kills </a:t>
            </a:r>
            <a:r>
              <a:rPr lang="en-GB" dirty="0" err="1">
                <a:solidFill>
                  <a:srgbClr val="AF7F11"/>
                </a:solidFill>
              </a:rPr>
              <a:t>Sarpedon</a:t>
            </a:r>
            <a:r>
              <a:rPr lang="en-GB" dirty="0">
                <a:solidFill>
                  <a:srgbClr val="AF7F11"/>
                </a:solidFill>
              </a:rPr>
              <a:t> and, defying Achilles’ orders, drives the Trojans back to the walls of Troy, where Patroclus is wounded by Apollo and killed by Hector. Patroclus foretells the death of Hector.</a:t>
            </a:r>
            <a:r>
              <a:rPr lang="en-GB" dirty="0" smtClean="0">
                <a:solidFill>
                  <a:srgbClr val="AF7F11"/>
                </a:solidFill>
                <a:effectLst/>
              </a:rPr>
              <a:t> </a:t>
            </a:r>
            <a:endParaRPr lang="en-US" dirty="0">
              <a:solidFill>
                <a:srgbClr val="AF7F11"/>
              </a:solidFill>
            </a:endParaRPr>
          </a:p>
        </p:txBody>
      </p:sp>
    </p:spTree>
    <p:extLst>
      <p:ext uri="{BB962C8B-B14F-4D97-AF65-F5344CB8AC3E}">
        <p14:creationId xmlns:p14="http://schemas.microsoft.com/office/powerpoint/2010/main" val="3818151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AF7F11"/>
                </a:solidFill>
              </a:rPr>
              <a:t>Book:</a:t>
            </a:r>
            <a:endParaRPr lang="en-US" dirty="0">
              <a:solidFill>
                <a:srgbClr val="AF7F11"/>
              </a:solidFill>
            </a:endParaRPr>
          </a:p>
        </p:txBody>
      </p:sp>
      <p:sp>
        <p:nvSpPr>
          <p:cNvPr id="3" name="Content Placeholder 2"/>
          <p:cNvSpPr>
            <a:spLocks noGrp="1"/>
          </p:cNvSpPr>
          <p:nvPr>
            <p:ph idx="1"/>
          </p:nvPr>
        </p:nvSpPr>
        <p:spPr/>
        <p:txBody>
          <a:bodyPr>
            <a:normAutofit fontScale="77500" lnSpcReduction="20000"/>
          </a:bodyPr>
          <a:lstStyle/>
          <a:p>
            <a:pPr lvl="0"/>
            <a:r>
              <a:rPr lang="en-GB" dirty="0">
                <a:solidFill>
                  <a:srgbClr val="AF7F11"/>
                </a:solidFill>
              </a:rPr>
              <a:t>Both sides fight over Patroclus’ body, Menelaus kills Euphorbus for trying to strip Patroclus’ armour and Hector retaliates taking the armour but leaving the body as Great Ajax drives him away.</a:t>
            </a:r>
          </a:p>
          <a:p>
            <a:pPr lvl="0"/>
            <a:r>
              <a:rPr lang="en-GB" dirty="0">
                <a:solidFill>
                  <a:srgbClr val="AF7F11"/>
                </a:solidFill>
              </a:rPr>
              <a:t>Glaucus rebukes Hector for leaving the body and Hector re-enters the battle promising half of the war spoils to anyone who recovers Patroclus’ body.</a:t>
            </a:r>
          </a:p>
          <a:p>
            <a:pPr lvl="0"/>
            <a:r>
              <a:rPr lang="en-GB" dirty="0">
                <a:solidFill>
                  <a:srgbClr val="AF7F11"/>
                </a:solidFill>
              </a:rPr>
              <a:t>Ajax and Menelaus summon more Achaeans and drive the Trojans back to the city walls and Achilles’ charioteer enters in an attempt to claim the spoils.</a:t>
            </a:r>
          </a:p>
          <a:p>
            <a:r>
              <a:rPr lang="en-GB" dirty="0">
                <a:solidFill>
                  <a:srgbClr val="AF7F11"/>
                </a:solidFill>
              </a:rPr>
              <a:t>Athena (disguised as Phoenix) champions Menelaus, while Apollo champions Hector; ultimately Menelaus sends news to Achilles and retrieves Patroclus’ body.</a:t>
            </a:r>
            <a:r>
              <a:rPr lang="en-GB" dirty="0" smtClean="0">
                <a:solidFill>
                  <a:srgbClr val="AF7F11"/>
                </a:solidFill>
                <a:effectLst/>
              </a:rPr>
              <a:t> </a:t>
            </a:r>
            <a:endParaRPr lang="en-US" dirty="0">
              <a:solidFill>
                <a:srgbClr val="AF7F11"/>
              </a:solidFill>
            </a:endParaRPr>
          </a:p>
        </p:txBody>
      </p:sp>
    </p:spTree>
    <p:extLst>
      <p:ext uri="{BB962C8B-B14F-4D97-AF65-F5344CB8AC3E}">
        <p14:creationId xmlns:p14="http://schemas.microsoft.com/office/powerpoint/2010/main" val="2096028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AF7F11"/>
                </a:solidFill>
              </a:rPr>
              <a:t>Book:</a:t>
            </a:r>
            <a:endParaRPr lang="en-US" dirty="0">
              <a:solidFill>
                <a:srgbClr val="AF7F11"/>
              </a:solidFill>
            </a:endParaRPr>
          </a:p>
        </p:txBody>
      </p:sp>
      <p:sp>
        <p:nvSpPr>
          <p:cNvPr id="3" name="Content Placeholder 2"/>
          <p:cNvSpPr>
            <a:spLocks noGrp="1"/>
          </p:cNvSpPr>
          <p:nvPr>
            <p:ph idx="1"/>
          </p:nvPr>
        </p:nvSpPr>
        <p:spPr/>
        <p:txBody>
          <a:bodyPr>
            <a:noAutofit/>
          </a:bodyPr>
          <a:lstStyle/>
          <a:p>
            <a:pPr lvl="0"/>
            <a:r>
              <a:rPr lang="en-GB" sz="2200" dirty="0">
                <a:solidFill>
                  <a:srgbClr val="AF7F11"/>
                </a:solidFill>
              </a:rPr>
              <a:t>Having been sent by Menelaus, Antilochus tells Achilles of Patroclus’ death and Achilles’ cries provoke his mother Thetis.</a:t>
            </a:r>
          </a:p>
          <a:p>
            <a:pPr lvl="0"/>
            <a:r>
              <a:rPr lang="en-GB" sz="2200" dirty="0">
                <a:solidFill>
                  <a:srgbClr val="AF7F11"/>
                </a:solidFill>
              </a:rPr>
              <a:t>Thetis agrees to ask Hephaestus for some new armour for Achilles if he will agree to delay his revenge for 1 day, which he does.</a:t>
            </a:r>
          </a:p>
          <a:p>
            <a:pPr lvl="0"/>
            <a:r>
              <a:rPr lang="en-GB" sz="2200" dirty="0">
                <a:solidFill>
                  <a:srgbClr val="AF7F11"/>
                </a:solidFill>
              </a:rPr>
              <a:t>Hera sends Iris to tell Achilles to make an appearance on the battlefield, although he cannot yet fight, he goes out accompanied by Athena and scares away the Trojans with an enormous cry.</a:t>
            </a:r>
          </a:p>
          <a:p>
            <a:r>
              <a:rPr lang="en-GB" sz="2200" dirty="0">
                <a:solidFill>
                  <a:srgbClr val="AF7F11"/>
                </a:solidFill>
              </a:rPr>
              <a:t>Each camp holds an assembly: Polydamas urges the Trojans to retreat to the city but Hector refuses and plans an assault, but the Achaean camp </a:t>
            </a:r>
            <a:r>
              <a:rPr lang="en-GB" sz="2200" dirty="0" smtClean="0">
                <a:solidFill>
                  <a:srgbClr val="AF7F11"/>
                </a:solidFill>
              </a:rPr>
              <a:t>mourn </a:t>
            </a:r>
            <a:r>
              <a:rPr lang="en-GB" sz="2200" dirty="0">
                <a:solidFill>
                  <a:srgbClr val="AF7F11"/>
                </a:solidFill>
              </a:rPr>
              <a:t>Patroclus and prepare his body for burial.</a:t>
            </a:r>
            <a:r>
              <a:rPr lang="en-GB" sz="2200" dirty="0" smtClean="0">
                <a:solidFill>
                  <a:srgbClr val="AF7F11"/>
                </a:solidFill>
                <a:effectLst/>
              </a:rPr>
              <a:t> </a:t>
            </a:r>
            <a:endParaRPr lang="en-US" sz="2200" dirty="0">
              <a:solidFill>
                <a:srgbClr val="AF7F11"/>
              </a:solidFill>
            </a:endParaRPr>
          </a:p>
        </p:txBody>
      </p:sp>
    </p:spTree>
    <p:extLst>
      <p:ext uri="{BB962C8B-B14F-4D97-AF65-F5344CB8AC3E}">
        <p14:creationId xmlns:p14="http://schemas.microsoft.com/office/powerpoint/2010/main" val="2184466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Book:</a:t>
            </a:r>
            <a:endParaRPr lang="en-US" dirty="0">
              <a:solidFill>
                <a:srgbClr val="008000"/>
              </a:solidFill>
            </a:endParaRPr>
          </a:p>
        </p:txBody>
      </p:sp>
      <p:sp>
        <p:nvSpPr>
          <p:cNvPr id="3" name="Content Placeholder 2"/>
          <p:cNvSpPr>
            <a:spLocks noGrp="1"/>
          </p:cNvSpPr>
          <p:nvPr>
            <p:ph idx="1"/>
          </p:nvPr>
        </p:nvSpPr>
        <p:spPr/>
        <p:txBody>
          <a:bodyPr>
            <a:normAutofit fontScale="77500" lnSpcReduction="20000"/>
          </a:bodyPr>
          <a:lstStyle/>
          <a:p>
            <a:pPr lvl="0"/>
            <a:r>
              <a:rPr lang="en-US" dirty="0">
                <a:solidFill>
                  <a:srgbClr val="008000"/>
                </a:solidFill>
              </a:rPr>
              <a:t>Thetis gives Achilles the armour from Hephaestus and promises to safeguard Patroclus’ body while he goes into battle.</a:t>
            </a:r>
            <a:endParaRPr lang="en-GB" dirty="0">
              <a:solidFill>
                <a:srgbClr val="008000"/>
              </a:solidFill>
            </a:endParaRPr>
          </a:p>
          <a:p>
            <a:pPr lvl="0"/>
            <a:r>
              <a:rPr lang="en-US" dirty="0">
                <a:solidFill>
                  <a:srgbClr val="008000"/>
                </a:solidFill>
              </a:rPr>
              <a:t>Agamemnon returns Briseis along with the war spoils he had promised to Achilles and the pair are reconciled.</a:t>
            </a:r>
            <a:endParaRPr lang="en-GB" dirty="0">
              <a:solidFill>
                <a:srgbClr val="008000"/>
              </a:solidFill>
            </a:endParaRPr>
          </a:p>
          <a:p>
            <a:pPr lvl="0"/>
            <a:r>
              <a:rPr lang="en-US" dirty="0">
                <a:solidFill>
                  <a:srgbClr val="008000"/>
                </a:solidFill>
              </a:rPr>
              <a:t>Achilles resolves to fight but Odysseus persuades him to wait while the army eats, which Achilles refuses to do until he has slain Hector.</a:t>
            </a:r>
            <a:endParaRPr lang="en-GB" dirty="0">
              <a:solidFill>
                <a:srgbClr val="008000"/>
              </a:solidFill>
            </a:endParaRPr>
          </a:p>
          <a:p>
            <a:r>
              <a:rPr lang="en-US" dirty="0">
                <a:solidFill>
                  <a:srgbClr val="008000"/>
                </a:solidFill>
              </a:rPr>
              <a:t>Zeus takes pity on Achilles and sends Athena to fill his stomach with nectar and ambrosia; Achilles then mounts his chariot and chides his horses for leaving Patroclus behind.</a:t>
            </a:r>
            <a:r>
              <a:rPr lang="en-GB" dirty="0" smtClean="0">
                <a:solidFill>
                  <a:srgbClr val="008000"/>
                </a:solidFill>
                <a:effectLst/>
              </a:rPr>
              <a:t> </a:t>
            </a:r>
            <a:endParaRPr lang="en-US" dirty="0">
              <a:solidFill>
                <a:srgbClr val="008000"/>
              </a:solidFill>
            </a:endParaRPr>
          </a:p>
        </p:txBody>
      </p:sp>
    </p:spTree>
    <p:extLst>
      <p:ext uri="{BB962C8B-B14F-4D97-AF65-F5344CB8AC3E}">
        <p14:creationId xmlns:p14="http://schemas.microsoft.com/office/powerpoint/2010/main" val="1020055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53735"/>
                </a:solidFill>
              </a:rPr>
              <a:t>Book:</a:t>
            </a:r>
            <a:endParaRPr lang="en-US" dirty="0">
              <a:solidFill>
                <a:srgbClr val="953735"/>
              </a:solidFill>
            </a:endParaRPr>
          </a:p>
        </p:txBody>
      </p:sp>
      <p:sp>
        <p:nvSpPr>
          <p:cNvPr id="3" name="Content Placeholder 2"/>
          <p:cNvSpPr>
            <a:spLocks noGrp="1"/>
          </p:cNvSpPr>
          <p:nvPr>
            <p:ph idx="1"/>
          </p:nvPr>
        </p:nvSpPr>
        <p:spPr/>
        <p:txBody>
          <a:bodyPr>
            <a:normAutofit fontScale="92500" lnSpcReduction="10000"/>
          </a:bodyPr>
          <a:lstStyle/>
          <a:p>
            <a:pPr lvl="0"/>
            <a:r>
              <a:rPr lang="en-US" dirty="0">
                <a:solidFill>
                  <a:srgbClr val="953735"/>
                </a:solidFill>
              </a:rPr>
              <a:t>Zeus sends a false dream to Agamemnon in which a figure in the form of Nestor persuades him to attack Troy.</a:t>
            </a:r>
            <a:endParaRPr lang="en-GB" dirty="0">
              <a:solidFill>
                <a:srgbClr val="953735"/>
              </a:solidFill>
            </a:endParaRPr>
          </a:p>
          <a:p>
            <a:pPr lvl="0"/>
            <a:r>
              <a:rPr lang="en-US" dirty="0">
                <a:solidFill>
                  <a:srgbClr val="953735"/>
                </a:solidFill>
              </a:rPr>
              <a:t>Agamemnon tests his troops by falsely claiming a retreat, which they welcome.</a:t>
            </a:r>
            <a:endParaRPr lang="en-GB" dirty="0">
              <a:solidFill>
                <a:srgbClr val="953735"/>
              </a:solidFill>
            </a:endParaRPr>
          </a:p>
          <a:p>
            <a:pPr lvl="0"/>
            <a:r>
              <a:rPr lang="en-US" dirty="0">
                <a:solidFill>
                  <a:srgbClr val="953735"/>
                </a:solidFill>
              </a:rPr>
              <a:t>Hera persuades Athena to make Odysseus rally the men back with a speech; the troops are ordered into regional ranks.</a:t>
            </a:r>
            <a:endParaRPr lang="en-GB" dirty="0">
              <a:solidFill>
                <a:srgbClr val="953735"/>
              </a:solidFill>
            </a:endParaRPr>
          </a:p>
          <a:p>
            <a:r>
              <a:rPr lang="en-US" dirty="0">
                <a:solidFill>
                  <a:srgbClr val="953735"/>
                </a:solidFill>
              </a:rPr>
              <a:t>Zeus then warns the Trojan and their army rallies together.</a:t>
            </a:r>
            <a:r>
              <a:rPr lang="en-GB" dirty="0" smtClean="0">
                <a:solidFill>
                  <a:srgbClr val="953735"/>
                </a:solidFill>
                <a:effectLst/>
              </a:rPr>
              <a:t> </a:t>
            </a:r>
            <a:endParaRPr lang="en-US" dirty="0">
              <a:solidFill>
                <a:srgbClr val="953735"/>
              </a:solidFill>
            </a:endParaRPr>
          </a:p>
        </p:txBody>
      </p:sp>
    </p:spTree>
    <p:extLst>
      <p:ext uri="{BB962C8B-B14F-4D97-AF65-F5344CB8AC3E}">
        <p14:creationId xmlns:p14="http://schemas.microsoft.com/office/powerpoint/2010/main" val="2044800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Book:</a:t>
            </a:r>
            <a:endParaRPr lang="en-US" dirty="0">
              <a:solidFill>
                <a:srgbClr val="008000"/>
              </a:solidFill>
            </a:endParaRPr>
          </a:p>
        </p:txBody>
      </p:sp>
      <p:sp>
        <p:nvSpPr>
          <p:cNvPr id="3" name="Content Placeholder 2"/>
          <p:cNvSpPr>
            <a:spLocks noGrp="1"/>
          </p:cNvSpPr>
          <p:nvPr>
            <p:ph idx="1"/>
          </p:nvPr>
        </p:nvSpPr>
        <p:spPr/>
        <p:txBody>
          <a:bodyPr>
            <a:normAutofit fontScale="85000" lnSpcReduction="10000"/>
          </a:bodyPr>
          <a:lstStyle/>
          <a:p>
            <a:pPr lvl="0"/>
            <a:r>
              <a:rPr lang="en-US" dirty="0">
                <a:solidFill>
                  <a:srgbClr val="008000"/>
                </a:solidFill>
              </a:rPr>
              <a:t>While the armies prepare to fight, Zeus calls the gods together and gives them permission to intervene, lest Achilles sack Troy before its fated time.</a:t>
            </a:r>
            <a:endParaRPr lang="en-GB" dirty="0">
              <a:solidFill>
                <a:srgbClr val="008000"/>
              </a:solidFill>
            </a:endParaRPr>
          </a:p>
          <a:p>
            <a:pPr lvl="0"/>
            <a:r>
              <a:rPr lang="en-US" dirty="0">
                <a:solidFill>
                  <a:srgbClr val="008000"/>
                </a:solidFill>
              </a:rPr>
              <a:t>The gods descend to the battlefields to see how the armies fare without divine intervention, but Apollo encourages Aeneas to fight Achilles</a:t>
            </a:r>
            <a:endParaRPr lang="en-GB" dirty="0">
              <a:solidFill>
                <a:srgbClr val="008000"/>
              </a:solidFill>
            </a:endParaRPr>
          </a:p>
          <a:p>
            <a:pPr lvl="0"/>
            <a:r>
              <a:rPr lang="en-US" dirty="0">
                <a:solidFill>
                  <a:srgbClr val="008000"/>
                </a:solidFill>
              </a:rPr>
              <a:t>Poseidon intervenes just as Achilles is about to stab Aeneas and spirits the Trojan away.</a:t>
            </a:r>
            <a:endParaRPr lang="en-GB" dirty="0">
              <a:solidFill>
                <a:srgbClr val="008000"/>
              </a:solidFill>
            </a:endParaRPr>
          </a:p>
          <a:p>
            <a:r>
              <a:rPr lang="en-US" dirty="0">
                <a:solidFill>
                  <a:srgbClr val="008000"/>
                </a:solidFill>
              </a:rPr>
              <a:t>Apollo then warns Hector not to challenge Achilles directly, but Hector cannot resist and Apollo is forced to save Hector from Achilles.</a:t>
            </a:r>
            <a:r>
              <a:rPr lang="en-GB" dirty="0" smtClean="0">
                <a:solidFill>
                  <a:srgbClr val="008000"/>
                </a:solidFill>
                <a:effectLst/>
              </a:rPr>
              <a:t> </a:t>
            </a:r>
            <a:endParaRPr lang="en-US" dirty="0">
              <a:solidFill>
                <a:srgbClr val="008000"/>
              </a:solidFill>
            </a:endParaRPr>
          </a:p>
        </p:txBody>
      </p:sp>
    </p:spTree>
    <p:extLst>
      <p:ext uri="{BB962C8B-B14F-4D97-AF65-F5344CB8AC3E}">
        <p14:creationId xmlns:p14="http://schemas.microsoft.com/office/powerpoint/2010/main" val="30529373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Book:</a:t>
            </a:r>
            <a:endParaRPr lang="en-US" dirty="0">
              <a:solidFill>
                <a:srgbClr val="008000"/>
              </a:solidFill>
            </a:endParaRPr>
          </a:p>
        </p:txBody>
      </p:sp>
      <p:sp>
        <p:nvSpPr>
          <p:cNvPr id="3" name="Content Placeholder 2"/>
          <p:cNvSpPr>
            <a:spLocks noGrp="1"/>
          </p:cNvSpPr>
          <p:nvPr>
            <p:ph idx="1"/>
          </p:nvPr>
        </p:nvSpPr>
        <p:spPr/>
        <p:txBody>
          <a:bodyPr>
            <a:normAutofit fontScale="70000" lnSpcReduction="20000"/>
          </a:bodyPr>
          <a:lstStyle/>
          <a:p>
            <a:pPr lvl="0"/>
            <a:r>
              <a:rPr lang="en-GB" dirty="0">
                <a:solidFill>
                  <a:srgbClr val="008000"/>
                </a:solidFill>
              </a:rPr>
              <a:t>Achilles drives the Trojans down to the river and kills Lycaon son of Priam and Asteropaeus, clogging the river with Trojan corpses.</a:t>
            </a:r>
          </a:p>
          <a:p>
            <a:pPr lvl="0"/>
            <a:r>
              <a:rPr lang="en-GB" dirty="0">
                <a:solidFill>
                  <a:srgbClr val="008000"/>
                </a:solidFill>
              </a:rPr>
              <a:t>The river god protests, but Achilles only agrees to stop clogging the river, not to stop killing Trojans. The river god calls for Apollo to intervene and is attacked by Achilles, Hephaestus stops the river god from killing Achilles by burning the banks until the river boils and the god relents.</a:t>
            </a:r>
          </a:p>
          <a:p>
            <a:pPr lvl="0"/>
            <a:r>
              <a:rPr lang="en-GB" dirty="0">
                <a:solidFill>
                  <a:srgbClr val="008000"/>
                </a:solidFill>
              </a:rPr>
              <a:t>The gods argue amongst themselves; Athena defeats Ares and Aphrodite, whilst Apollo fails to fight Poseidon over mortals.</a:t>
            </a:r>
          </a:p>
          <a:p>
            <a:r>
              <a:rPr lang="en-GB" dirty="0">
                <a:solidFill>
                  <a:srgbClr val="008000"/>
                </a:solidFill>
              </a:rPr>
              <a:t>Priam opens the gates to the retreating Trojans and Achilles enters, he fights Agenor in single combat but Agenor is spirited away by Apollo.</a:t>
            </a:r>
            <a:r>
              <a:rPr lang="en-GB" dirty="0" smtClean="0">
                <a:solidFill>
                  <a:srgbClr val="008000"/>
                </a:solidFill>
                <a:effectLst/>
              </a:rPr>
              <a:t> </a:t>
            </a:r>
            <a:endParaRPr lang="en-US" dirty="0">
              <a:solidFill>
                <a:srgbClr val="008000"/>
              </a:solidFill>
            </a:endParaRPr>
          </a:p>
        </p:txBody>
      </p:sp>
    </p:spTree>
    <p:extLst>
      <p:ext uri="{BB962C8B-B14F-4D97-AF65-F5344CB8AC3E}">
        <p14:creationId xmlns:p14="http://schemas.microsoft.com/office/powerpoint/2010/main" val="3215109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Book:</a:t>
            </a:r>
            <a:endParaRPr lang="en-US" dirty="0">
              <a:solidFill>
                <a:srgbClr val="008000"/>
              </a:solidFill>
            </a:endParaRPr>
          </a:p>
        </p:txBody>
      </p:sp>
      <p:sp>
        <p:nvSpPr>
          <p:cNvPr id="3" name="Content Placeholder 2"/>
          <p:cNvSpPr>
            <a:spLocks noGrp="1"/>
          </p:cNvSpPr>
          <p:nvPr>
            <p:ph idx="1"/>
          </p:nvPr>
        </p:nvSpPr>
        <p:spPr/>
        <p:txBody>
          <a:bodyPr>
            <a:normAutofit fontScale="92500" lnSpcReduction="20000"/>
          </a:bodyPr>
          <a:lstStyle/>
          <a:p>
            <a:pPr lvl="0"/>
            <a:r>
              <a:rPr lang="en-GB" dirty="0">
                <a:solidFill>
                  <a:srgbClr val="008000"/>
                </a:solidFill>
              </a:rPr>
              <a:t>Hector is the only Trojan outside the gates and is too ashamed to enter Troy having launched the offensive.</a:t>
            </a:r>
          </a:p>
          <a:p>
            <a:pPr lvl="0"/>
            <a:r>
              <a:rPr lang="en-GB" dirty="0">
                <a:solidFill>
                  <a:srgbClr val="008000"/>
                </a:solidFill>
              </a:rPr>
              <a:t>Having chased Agenor Achilles chases Hector round the city 3 times and Zeus, compelled by Athena to weigh the warriors’ fates resolves to let them fight and allow Hector to die.</a:t>
            </a:r>
          </a:p>
          <a:p>
            <a:r>
              <a:rPr lang="en-GB" dirty="0">
                <a:solidFill>
                  <a:srgbClr val="008000"/>
                </a:solidFill>
              </a:rPr>
              <a:t>Athena appears as Hector’s companion Deiphoebus and convinces Hector to charge Achilles together, only to disappear at the final moment.</a:t>
            </a:r>
            <a:r>
              <a:rPr lang="en-GB" dirty="0" smtClean="0">
                <a:solidFill>
                  <a:srgbClr val="008000"/>
                </a:solidFill>
                <a:effectLst/>
              </a:rPr>
              <a:t> </a:t>
            </a:r>
            <a:endParaRPr lang="en-US" dirty="0">
              <a:solidFill>
                <a:srgbClr val="008000"/>
              </a:solidFill>
            </a:endParaRPr>
          </a:p>
        </p:txBody>
      </p:sp>
    </p:spTree>
    <p:extLst>
      <p:ext uri="{BB962C8B-B14F-4D97-AF65-F5344CB8AC3E}">
        <p14:creationId xmlns:p14="http://schemas.microsoft.com/office/powerpoint/2010/main" val="20427428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Book:</a:t>
            </a:r>
            <a:endParaRPr lang="en-US" dirty="0">
              <a:solidFill>
                <a:srgbClr val="008000"/>
              </a:solidFill>
            </a:endParaRPr>
          </a:p>
        </p:txBody>
      </p:sp>
      <p:sp>
        <p:nvSpPr>
          <p:cNvPr id="3" name="Content Placeholder 2"/>
          <p:cNvSpPr>
            <a:spLocks noGrp="1"/>
          </p:cNvSpPr>
          <p:nvPr>
            <p:ph idx="1"/>
          </p:nvPr>
        </p:nvSpPr>
        <p:spPr/>
        <p:txBody>
          <a:bodyPr>
            <a:normAutofit fontScale="85000" lnSpcReduction="20000"/>
          </a:bodyPr>
          <a:lstStyle/>
          <a:p>
            <a:pPr lvl="0"/>
            <a:r>
              <a:rPr lang="en-GB" dirty="0">
                <a:solidFill>
                  <a:srgbClr val="008000"/>
                </a:solidFill>
              </a:rPr>
              <a:t>At the Achaean camp Achilles eats but refuses to wash until he has buried Patroclus, who appears to him in a dream and motivates Achilles to bury Patroclus the following day, slaying 12 Trojan captives in his honour.</a:t>
            </a:r>
          </a:p>
          <a:p>
            <a:pPr lvl="0"/>
            <a:r>
              <a:rPr lang="en-GB" dirty="0">
                <a:solidFill>
                  <a:srgbClr val="008000"/>
                </a:solidFill>
              </a:rPr>
              <a:t>The next ay Achilles holds Patroclus’ funeral games including, wrestling, archery, boxing and a chariot race.</a:t>
            </a:r>
          </a:p>
          <a:p>
            <a:pPr lvl="0"/>
            <a:r>
              <a:rPr lang="en-GB" dirty="0">
                <a:solidFill>
                  <a:srgbClr val="008000"/>
                </a:solidFill>
              </a:rPr>
              <a:t>Diomedes wins the chariot race but Achilles considers giving Antilochus’ second place prize to the loser, whom Athena had prevented from winning to allow Diomedes first place.</a:t>
            </a:r>
          </a:p>
          <a:p>
            <a:r>
              <a:rPr lang="en-GB" dirty="0">
                <a:solidFill>
                  <a:srgbClr val="008000"/>
                </a:solidFill>
              </a:rPr>
              <a:t>Antilochus argues, but Menelaus points out he committed a foul in the race and the two reconcile.</a:t>
            </a:r>
            <a:r>
              <a:rPr lang="en-GB" dirty="0" smtClean="0">
                <a:solidFill>
                  <a:srgbClr val="008000"/>
                </a:solidFill>
                <a:effectLst/>
              </a:rPr>
              <a:t> </a:t>
            </a:r>
            <a:endParaRPr lang="en-US" dirty="0">
              <a:solidFill>
                <a:srgbClr val="008000"/>
              </a:solidFill>
            </a:endParaRPr>
          </a:p>
        </p:txBody>
      </p:sp>
    </p:spTree>
    <p:extLst>
      <p:ext uri="{BB962C8B-B14F-4D97-AF65-F5344CB8AC3E}">
        <p14:creationId xmlns:p14="http://schemas.microsoft.com/office/powerpoint/2010/main" val="2401031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Book:</a:t>
            </a:r>
            <a:endParaRPr lang="en-US" dirty="0">
              <a:solidFill>
                <a:srgbClr val="008000"/>
              </a:solidFill>
            </a:endParaRPr>
          </a:p>
        </p:txBody>
      </p:sp>
      <p:sp>
        <p:nvSpPr>
          <p:cNvPr id="3" name="Content Placeholder 2"/>
          <p:cNvSpPr>
            <a:spLocks noGrp="1"/>
          </p:cNvSpPr>
          <p:nvPr>
            <p:ph idx="1"/>
          </p:nvPr>
        </p:nvSpPr>
        <p:spPr/>
        <p:txBody>
          <a:bodyPr>
            <a:normAutofit fontScale="77500" lnSpcReduction="20000"/>
          </a:bodyPr>
          <a:lstStyle/>
          <a:p>
            <a:pPr lvl="0"/>
            <a:r>
              <a:rPr lang="en-GB" dirty="0">
                <a:solidFill>
                  <a:srgbClr val="008000"/>
                </a:solidFill>
              </a:rPr>
              <a:t>Achilles drags Hector’s body around the city of Troy in revenge for Patroclus but Apollo protects Hector’s body from decay.</a:t>
            </a:r>
          </a:p>
          <a:p>
            <a:pPr lvl="0"/>
            <a:r>
              <a:rPr lang="en-GB" dirty="0">
                <a:solidFill>
                  <a:srgbClr val="008000"/>
                </a:solidFill>
              </a:rPr>
              <a:t>12 days after Hector’s death Apollo persuades Zeus to allow Hector’s body to be ransomed and Zeus asks Thetis and Iris to pass these instructions on to Achilles and Priam respectively. </a:t>
            </a:r>
          </a:p>
          <a:p>
            <a:pPr lvl="0"/>
            <a:r>
              <a:rPr lang="en-GB" dirty="0">
                <a:solidFill>
                  <a:srgbClr val="008000"/>
                </a:solidFill>
              </a:rPr>
              <a:t>Priam sets out at nightfall and Zeus sends Hermes in disguise to ensure him safe passage into the Achaean camp where he negotiates the ransom of his son’s body.</a:t>
            </a:r>
          </a:p>
          <a:p>
            <a:r>
              <a:rPr lang="en-GB" dirty="0">
                <a:solidFill>
                  <a:srgbClr val="008000"/>
                </a:solidFill>
              </a:rPr>
              <a:t>That night Hermes returns to Priam warning him not to sleep in the enemy camp, Priam returns to Troy and performs 10 day funeral rites for Hector.</a:t>
            </a:r>
            <a:r>
              <a:rPr lang="en-GB" dirty="0" smtClean="0">
                <a:solidFill>
                  <a:srgbClr val="008000"/>
                </a:solidFill>
                <a:effectLst/>
              </a:rPr>
              <a:t> </a:t>
            </a:r>
            <a:endParaRPr lang="en-US" dirty="0">
              <a:solidFill>
                <a:srgbClr val="008000"/>
              </a:solidFill>
            </a:endParaRPr>
          </a:p>
        </p:txBody>
      </p:sp>
    </p:spTree>
    <p:extLst>
      <p:ext uri="{BB962C8B-B14F-4D97-AF65-F5344CB8AC3E}">
        <p14:creationId xmlns:p14="http://schemas.microsoft.com/office/powerpoint/2010/main" val="164095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53735"/>
                </a:solidFill>
              </a:rPr>
              <a:t>Book:</a:t>
            </a:r>
            <a:endParaRPr lang="en-US" dirty="0">
              <a:solidFill>
                <a:srgbClr val="953735"/>
              </a:solidFill>
            </a:endParaRPr>
          </a:p>
        </p:txBody>
      </p:sp>
      <p:sp>
        <p:nvSpPr>
          <p:cNvPr id="3" name="Content Placeholder 2"/>
          <p:cNvSpPr>
            <a:spLocks noGrp="1"/>
          </p:cNvSpPr>
          <p:nvPr>
            <p:ph idx="1"/>
          </p:nvPr>
        </p:nvSpPr>
        <p:spPr/>
        <p:txBody>
          <a:bodyPr>
            <a:normAutofit fontScale="85000" lnSpcReduction="10000"/>
          </a:bodyPr>
          <a:lstStyle/>
          <a:p>
            <a:pPr lvl="0"/>
            <a:r>
              <a:rPr lang="en-GB" dirty="0">
                <a:solidFill>
                  <a:srgbClr val="953735"/>
                </a:solidFill>
              </a:rPr>
              <a:t>Paris shies away from single combat with Menelaus, but his brother Hector scalds him to agreeing to fight.</a:t>
            </a:r>
          </a:p>
          <a:p>
            <a:pPr lvl="0"/>
            <a:r>
              <a:rPr lang="en-GB" dirty="0">
                <a:solidFill>
                  <a:srgbClr val="953735"/>
                </a:solidFill>
              </a:rPr>
              <a:t>Iris (disguised as </a:t>
            </a:r>
            <a:r>
              <a:rPr lang="en-GB" dirty="0" err="1">
                <a:solidFill>
                  <a:srgbClr val="953735"/>
                </a:solidFill>
              </a:rPr>
              <a:t>Laodice</a:t>
            </a:r>
            <a:r>
              <a:rPr lang="en-GB" dirty="0">
                <a:solidFill>
                  <a:srgbClr val="953735"/>
                </a:solidFill>
              </a:rPr>
              <a:t>) coaxes Helen from the house to watch the fight.</a:t>
            </a:r>
          </a:p>
          <a:p>
            <a:pPr lvl="0"/>
            <a:r>
              <a:rPr lang="en-GB" dirty="0">
                <a:solidFill>
                  <a:srgbClr val="953735"/>
                </a:solidFill>
              </a:rPr>
              <a:t>Aphrodite saves Paris by snapping the helmet strap by which Menelaus drags him and spiriting him away before Menelaus can stab him.</a:t>
            </a:r>
          </a:p>
          <a:p>
            <a:r>
              <a:rPr lang="en-GB" dirty="0">
                <a:solidFill>
                  <a:srgbClr val="953735"/>
                </a:solidFill>
              </a:rPr>
              <a:t>Both the Trojans and the Greeks are confused as to Paris disappearance, as he is now in his bedchamber with Helen, but Agamemnon resolves that the Greeks won the fight and should receive Helen.</a:t>
            </a:r>
            <a:r>
              <a:rPr lang="en-GB" dirty="0" smtClean="0">
                <a:solidFill>
                  <a:srgbClr val="953735"/>
                </a:solidFill>
                <a:effectLst/>
              </a:rPr>
              <a:t> </a:t>
            </a:r>
            <a:endParaRPr lang="en-US" dirty="0">
              <a:solidFill>
                <a:srgbClr val="953735"/>
              </a:solidFill>
            </a:endParaRPr>
          </a:p>
        </p:txBody>
      </p:sp>
    </p:spTree>
    <p:extLst>
      <p:ext uri="{BB962C8B-B14F-4D97-AF65-F5344CB8AC3E}">
        <p14:creationId xmlns:p14="http://schemas.microsoft.com/office/powerpoint/2010/main" val="2681630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53735"/>
                </a:solidFill>
              </a:rPr>
              <a:t>Book:</a:t>
            </a:r>
            <a:endParaRPr lang="en-US" dirty="0">
              <a:solidFill>
                <a:srgbClr val="953735"/>
              </a:solidFill>
            </a:endParaRPr>
          </a:p>
        </p:txBody>
      </p:sp>
      <p:sp>
        <p:nvSpPr>
          <p:cNvPr id="3" name="Content Placeholder 2"/>
          <p:cNvSpPr>
            <a:spLocks noGrp="1"/>
          </p:cNvSpPr>
          <p:nvPr>
            <p:ph idx="1"/>
          </p:nvPr>
        </p:nvSpPr>
        <p:spPr/>
        <p:txBody>
          <a:bodyPr>
            <a:normAutofit fontScale="92500" lnSpcReduction="10000"/>
          </a:bodyPr>
          <a:lstStyle/>
          <a:p>
            <a:pPr lvl="0"/>
            <a:r>
              <a:rPr lang="en-US" dirty="0">
                <a:solidFill>
                  <a:srgbClr val="953735"/>
                </a:solidFill>
              </a:rPr>
              <a:t>Though Zeus claims that Menelaus has won the duel thereby ending the war, Hera wants Troy destroyed; thus Zeus sends Athena to the battlefield to rekindle the fighting.</a:t>
            </a:r>
            <a:endParaRPr lang="en-GB" dirty="0">
              <a:solidFill>
                <a:srgbClr val="953735"/>
              </a:solidFill>
            </a:endParaRPr>
          </a:p>
          <a:p>
            <a:pPr lvl="0"/>
            <a:r>
              <a:rPr lang="en-US" dirty="0">
                <a:solidFill>
                  <a:srgbClr val="953735"/>
                </a:solidFill>
              </a:rPr>
              <a:t>Disguised Athena persuades Pandarus to shoot an arrow at Menelaus, she then deflects it so it merely wounds Menelaus and reignites the war.</a:t>
            </a:r>
            <a:endParaRPr lang="en-GB" dirty="0">
              <a:solidFill>
                <a:srgbClr val="953735"/>
              </a:solidFill>
            </a:endParaRPr>
          </a:p>
          <a:p>
            <a:pPr lvl="0"/>
            <a:r>
              <a:rPr lang="en-US" dirty="0">
                <a:solidFill>
                  <a:srgbClr val="953735"/>
                </a:solidFill>
              </a:rPr>
              <a:t>Achaean troops are rallied and war breaks out.</a:t>
            </a:r>
            <a:endParaRPr lang="en-GB" dirty="0">
              <a:solidFill>
                <a:srgbClr val="953735"/>
              </a:solidFill>
            </a:endParaRPr>
          </a:p>
          <a:p>
            <a:r>
              <a:rPr lang="en-US" dirty="0">
                <a:solidFill>
                  <a:srgbClr val="953735"/>
                </a:solidFill>
              </a:rPr>
              <a:t>Athena helps the Achaeans while Apollo helps the Trojans.</a:t>
            </a:r>
            <a:r>
              <a:rPr lang="en-GB" dirty="0" smtClean="0">
                <a:solidFill>
                  <a:srgbClr val="953735"/>
                </a:solidFill>
                <a:effectLst/>
              </a:rPr>
              <a:t> </a:t>
            </a:r>
            <a:endParaRPr lang="en-US" dirty="0">
              <a:solidFill>
                <a:srgbClr val="953735"/>
              </a:solidFill>
            </a:endParaRPr>
          </a:p>
        </p:txBody>
      </p:sp>
    </p:spTree>
    <p:extLst>
      <p:ext uri="{BB962C8B-B14F-4D97-AF65-F5344CB8AC3E}">
        <p14:creationId xmlns:p14="http://schemas.microsoft.com/office/powerpoint/2010/main" val="3683235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53735"/>
                </a:solidFill>
              </a:rPr>
              <a:t>Book:</a:t>
            </a:r>
            <a:endParaRPr lang="en-US" dirty="0">
              <a:solidFill>
                <a:srgbClr val="953735"/>
              </a:solidFill>
            </a:endParaRPr>
          </a:p>
        </p:txBody>
      </p:sp>
      <p:sp>
        <p:nvSpPr>
          <p:cNvPr id="3" name="Content Placeholder 2"/>
          <p:cNvSpPr>
            <a:spLocks noGrp="1"/>
          </p:cNvSpPr>
          <p:nvPr>
            <p:ph idx="1"/>
          </p:nvPr>
        </p:nvSpPr>
        <p:spPr>
          <a:xfrm>
            <a:off x="457200" y="1600200"/>
            <a:ext cx="8229600" cy="4657295"/>
          </a:xfrm>
        </p:spPr>
        <p:txBody>
          <a:bodyPr>
            <a:normAutofit fontScale="77500" lnSpcReduction="20000"/>
          </a:bodyPr>
          <a:lstStyle/>
          <a:p>
            <a:pPr lvl="0"/>
            <a:r>
              <a:rPr lang="en-GB" dirty="0">
                <a:solidFill>
                  <a:srgbClr val="953735"/>
                </a:solidFill>
              </a:rPr>
              <a:t>Pandarus wounds Diomedes who then has an </a:t>
            </a:r>
            <a:r>
              <a:rPr lang="en-GB" i="1" dirty="0" err="1">
                <a:solidFill>
                  <a:srgbClr val="953735"/>
                </a:solidFill>
              </a:rPr>
              <a:t>aristeia</a:t>
            </a:r>
            <a:r>
              <a:rPr lang="en-GB" dirty="0">
                <a:solidFill>
                  <a:srgbClr val="953735"/>
                </a:solidFill>
              </a:rPr>
              <a:t>, having prayed to Athena for revenge she gives him strength and the ability to spot the gods, thus he kills many Trojans along with Pandarus and wounds Aeneas and his mother Aphrodite.</a:t>
            </a:r>
          </a:p>
          <a:p>
            <a:pPr lvl="0"/>
            <a:r>
              <a:rPr lang="en-GB" dirty="0">
                <a:solidFill>
                  <a:srgbClr val="953735"/>
                </a:solidFill>
              </a:rPr>
              <a:t>Aphrodite returns to Olympus and is healed by her mother Dione, meanwhile Apollo steps in to protect Aeneas and his attacked by Diomedes contrary to Athena’s orders.</a:t>
            </a:r>
          </a:p>
          <a:p>
            <a:pPr lvl="0"/>
            <a:r>
              <a:rPr lang="en-GB" dirty="0">
                <a:solidFill>
                  <a:srgbClr val="953735"/>
                </a:solidFill>
              </a:rPr>
              <a:t>Apollo rouses Ares and </a:t>
            </a:r>
            <a:r>
              <a:rPr lang="en-GB" sz="3100" dirty="0">
                <a:solidFill>
                  <a:srgbClr val="953735"/>
                </a:solidFill>
              </a:rPr>
              <a:t>leaves</a:t>
            </a:r>
            <a:r>
              <a:rPr lang="en-GB" dirty="0">
                <a:solidFill>
                  <a:srgbClr val="953735"/>
                </a:solidFill>
              </a:rPr>
              <a:t> a spectre of Aeneas’ corpse to rally the Trojans; Zeus allows Hera and Athena to rally the Achaeans.</a:t>
            </a:r>
          </a:p>
          <a:p>
            <a:r>
              <a:rPr lang="en-GB" dirty="0">
                <a:solidFill>
                  <a:srgbClr val="953735"/>
                </a:solidFill>
              </a:rPr>
              <a:t>Athena provokes Diomedes to wound Ares who returns to Olympus and the gods leave the battle.</a:t>
            </a:r>
            <a:r>
              <a:rPr lang="en-GB" dirty="0" smtClean="0">
                <a:solidFill>
                  <a:srgbClr val="953735"/>
                </a:solidFill>
                <a:effectLst/>
              </a:rPr>
              <a:t> </a:t>
            </a:r>
            <a:endParaRPr lang="en-US" dirty="0">
              <a:solidFill>
                <a:srgbClr val="953735"/>
              </a:solidFill>
            </a:endParaRPr>
          </a:p>
        </p:txBody>
      </p:sp>
    </p:spTree>
    <p:extLst>
      <p:ext uri="{BB962C8B-B14F-4D97-AF65-F5344CB8AC3E}">
        <p14:creationId xmlns:p14="http://schemas.microsoft.com/office/powerpoint/2010/main" val="4079962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53735"/>
                </a:solidFill>
              </a:rPr>
              <a:t>Book:</a:t>
            </a:r>
            <a:endParaRPr lang="en-US" dirty="0">
              <a:solidFill>
                <a:srgbClr val="953735"/>
              </a:solidFill>
            </a:endParaRPr>
          </a:p>
        </p:txBody>
      </p:sp>
      <p:sp>
        <p:nvSpPr>
          <p:cNvPr id="3" name="Content Placeholder 2"/>
          <p:cNvSpPr>
            <a:spLocks noGrp="1"/>
          </p:cNvSpPr>
          <p:nvPr>
            <p:ph idx="1"/>
          </p:nvPr>
        </p:nvSpPr>
        <p:spPr/>
        <p:txBody>
          <a:bodyPr>
            <a:normAutofit fontScale="70000" lnSpcReduction="20000"/>
          </a:bodyPr>
          <a:lstStyle/>
          <a:p>
            <a:pPr lvl="0"/>
            <a:r>
              <a:rPr lang="en-US" sz="3600" dirty="0">
                <a:solidFill>
                  <a:srgbClr val="953735"/>
                </a:solidFill>
              </a:rPr>
              <a:t>The Trojans retreat to the citadel, while Nestor senses the Trojans weakening and urges the Achaeans to focus on killing, rather than plundering, while they have the advantage.</a:t>
            </a:r>
            <a:endParaRPr lang="en-GB" sz="3600" dirty="0">
              <a:solidFill>
                <a:srgbClr val="953735"/>
              </a:solidFill>
            </a:endParaRPr>
          </a:p>
          <a:p>
            <a:pPr lvl="0"/>
            <a:r>
              <a:rPr lang="en-US" sz="3600" dirty="0">
                <a:solidFill>
                  <a:srgbClr val="953735"/>
                </a:solidFill>
              </a:rPr>
              <a:t>The prophet Helenus urges Hector to ask Hecuba to go to the temple of Athena and pray for mercy, Hector does so.</a:t>
            </a:r>
            <a:endParaRPr lang="en-GB" sz="3600" dirty="0">
              <a:solidFill>
                <a:srgbClr val="953735"/>
              </a:solidFill>
            </a:endParaRPr>
          </a:p>
          <a:p>
            <a:pPr lvl="0"/>
            <a:r>
              <a:rPr lang="en-US" sz="3600" dirty="0">
                <a:solidFill>
                  <a:srgbClr val="953735"/>
                </a:solidFill>
              </a:rPr>
              <a:t>Hector visits Paris and, along with Helen, shames him into returning to battle.</a:t>
            </a:r>
            <a:endParaRPr lang="en-GB" sz="3600" dirty="0">
              <a:solidFill>
                <a:srgbClr val="953735"/>
              </a:solidFill>
            </a:endParaRPr>
          </a:p>
          <a:p>
            <a:pPr lvl="0"/>
            <a:r>
              <a:rPr lang="en-US" sz="3600" dirty="0">
                <a:solidFill>
                  <a:srgbClr val="953735"/>
                </a:solidFill>
              </a:rPr>
              <a:t>Hector visits his wife Andromache and despite her pleading with him to stay, he says his goodbyes to both his wife and his son, </a:t>
            </a:r>
            <a:r>
              <a:rPr lang="en-US" sz="3600" dirty="0" err="1">
                <a:solidFill>
                  <a:srgbClr val="953735"/>
                </a:solidFill>
              </a:rPr>
              <a:t>Astyanax</a:t>
            </a:r>
            <a:r>
              <a:rPr lang="en-US" sz="3600" dirty="0">
                <a:solidFill>
                  <a:srgbClr val="953735"/>
                </a:solidFill>
              </a:rPr>
              <a:t>, and then returns to battle.</a:t>
            </a:r>
            <a:endParaRPr lang="en-GB" sz="3600" dirty="0">
              <a:solidFill>
                <a:srgbClr val="953735"/>
              </a:solidFill>
            </a:endParaRPr>
          </a:p>
          <a:p>
            <a:pPr marL="0" indent="0">
              <a:buNone/>
            </a:pPr>
            <a:endParaRPr lang="en-US" dirty="0"/>
          </a:p>
        </p:txBody>
      </p:sp>
    </p:spTree>
    <p:extLst>
      <p:ext uri="{BB962C8B-B14F-4D97-AF65-F5344CB8AC3E}">
        <p14:creationId xmlns:p14="http://schemas.microsoft.com/office/powerpoint/2010/main" val="745373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E46C0A"/>
                </a:solidFill>
              </a:rPr>
              <a:t>Book:</a:t>
            </a:r>
            <a:endParaRPr lang="en-US" dirty="0">
              <a:solidFill>
                <a:srgbClr val="E46C0A"/>
              </a:solidFill>
            </a:endParaRPr>
          </a:p>
        </p:txBody>
      </p:sp>
      <p:sp>
        <p:nvSpPr>
          <p:cNvPr id="3" name="Content Placeholder 2"/>
          <p:cNvSpPr>
            <a:spLocks noGrp="1"/>
          </p:cNvSpPr>
          <p:nvPr>
            <p:ph idx="1"/>
          </p:nvPr>
        </p:nvSpPr>
        <p:spPr/>
        <p:txBody>
          <a:bodyPr>
            <a:normAutofit fontScale="70000" lnSpcReduction="20000"/>
          </a:bodyPr>
          <a:lstStyle/>
          <a:p>
            <a:pPr lvl="0"/>
            <a:r>
              <a:rPr lang="en-US" dirty="0">
                <a:solidFill>
                  <a:srgbClr val="E46C0A"/>
                </a:solidFill>
              </a:rPr>
              <a:t>Apollo and Athena plan a duel with Hector to end the fighting for the day; as Agamemnon deters Menelaus from fighting, the Achaeans hold a lottery of 9 volunteers and Ajax wins the right to fight.</a:t>
            </a:r>
            <a:endParaRPr lang="en-GB" dirty="0">
              <a:solidFill>
                <a:srgbClr val="E46C0A"/>
              </a:solidFill>
            </a:endParaRPr>
          </a:p>
          <a:p>
            <a:pPr lvl="0"/>
            <a:r>
              <a:rPr lang="en-US" dirty="0">
                <a:solidFill>
                  <a:srgbClr val="E46C0A"/>
                </a:solidFill>
              </a:rPr>
              <a:t>Ajax wounds Hector with his lance, but the duel is called off by nightfall before sword fighting begins, the pair exchange gifts and part amicably.</a:t>
            </a:r>
            <a:endParaRPr lang="en-GB" dirty="0">
              <a:solidFill>
                <a:srgbClr val="E46C0A"/>
              </a:solidFill>
            </a:endParaRPr>
          </a:p>
          <a:p>
            <a:pPr lvl="0"/>
            <a:r>
              <a:rPr lang="en-US" dirty="0">
                <a:solidFill>
                  <a:srgbClr val="E46C0A"/>
                </a:solidFill>
              </a:rPr>
              <a:t>Nestor advises the Achaeans to build fortifications and ask for time to bury the dead, in the Trojan camp Priam also suggests a period for burial to his men.</a:t>
            </a:r>
            <a:endParaRPr lang="en-GB" dirty="0">
              <a:solidFill>
                <a:srgbClr val="E46C0A"/>
              </a:solidFill>
            </a:endParaRPr>
          </a:p>
          <a:p>
            <a:r>
              <a:rPr lang="en-US" dirty="0">
                <a:solidFill>
                  <a:srgbClr val="E46C0A"/>
                </a:solidFill>
              </a:rPr>
              <a:t>Antenor urges Paris to return Helen, he refuses, but presents the Greeks with the spoils of Sparta; though the Achaeans refuse this they agree upon a day of burial, not knowing that Zeus and Poseidon are planning to destroy any fortifications they build in this time.</a:t>
            </a:r>
            <a:r>
              <a:rPr lang="en-GB" dirty="0" smtClean="0">
                <a:solidFill>
                  <a:srgbClr val="E46C0A"/>
                </a:solidFill>
                <a:effectLst/>
              </a:rPr>
              <a:t> </a:t>
            </a:r>
            <a:endParaRPr lang="en-US" dirty="0">
              <a:solidFill>
                <a:srgbClr val="E46C0A"/>
              </a:solidFill>
            </a:endParaRPr>
          </a:p>
        </p:txBody>
      </p:sp>
    </p:spTree>
    <p:extLst>
      <p:ext uri="{BB962C8B-B14F-4D97-AF65-F5344CB8AC3E}">
        <p14:creationId xmlns:p14="http://schemas.microsoft.com/office/powerpoint/2010/main" val="2609171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E46C0A"/>
                </a:solidFill>
              </a:rPr>
              <a:t>Book:</a:t>
            </a:r>
            <a:endParaRPr lang="en-US" dirty="0">
              <a:solidFill>
                <a:srgbClr val="E46C0A"/>
              </a:solidFill>
            </a:endParaRPr>
          </a:p>
        </p:txBody>
      </p:sp>
      <p:sp>
        <p:nvSpPr>
          <p:cNvPr id="3" name="Content Placeholder 2"/>
          <p:cNvSpPr>
            <a:spLocks noGrp="1"/>
          </p:cNvSpPr>
          <p:nvPr>
            <p:ph idx="1"/>
          </p:nvPr>
        </p:nvSpPr>
        <p:spPr/>
        <p:txBody>
          <a:bodyPr>
            <a:normAutofit fontScale="92500" lnSpcReduction="10000"/>
          </a:bodyPr>
          <a:lstStyle/>
          <a:p>
            <a:pPr lvl="0"/>
            <a:r>
              <a:rPr lang="en-US" dirty="0">
                <a:solidFill>
                  <a:srgbClr val="E46C0A"/>
                </a:solidFill>
              </a:rPr>
              <a:t>Zeus forbids divine intervention and weighs the armies’ fates on Mt Ida, the Achaean weight plummets and the Trojans gain the advantage.</a:t>
            </a:r>
            <a:endParaRPr lang="en-GB" dirty="0">
              <a:solidFill>
                <a:srgbClr val="E46C0A"/>
              </a:solidFill>
            </a:endParaRPr>
          </a:p>
          <a:p>
            <a:pPr lvl="0"/>
            <a:r>
              <a:rPr lang="en-US" dirty="0">
                <a:solidFill>
                  <a:srgbClr val="E46C0A"/>
                </a:solidFill>
              </a:rPr>
              <a:t>Diomedes saves Nestor from Hectors attack</a:t>
            </a:r>
            <a:endParaRPr lang="en-GB" dirty="0">
              <a:solidFill>
                <a:srgbClr val="E46C0A"/>
              </a:solidFill>
            </a:endParaRPr>
          </a:p>
          <a:p>
            <a:pPr lvl="0"/>
            <a:r>
              <a:rPr lang="en-US" dirty="0">
                <a:solidFill>
                  <a:srgbClr val="E46C0A"/>
                </a:solidFill>
              </a:rPr>
              <a:t>Hera inspires Agamemnon to rally his troops and Zeus sends an eagle which inspire the Achaeans to fight.</a:t>
            </a:r>
            <a:endParaRPr lang="en-GB" dirty="0">
              <a:solidFill>
                <a:srgbClr val="E46C0A"/>
              </a:solidFill>
            </a:endParaRPr>
          </a:p>
          <a:p>
            <a:r>
              <a:rPr lang="en-US" dirty="0">
                <a:solidFill>
                  <a:srgbClr val="E46C0A"/>
                </a:solidFill>
              </a:rPr>
              <a:t>Hector wounds Teucer and drives the Greeks down to their ships, Zeus forbids Hera and Athena form intervening.</a:t>
            </a:r>
            <a:r>
              <a:rPr lang="en-GB" dirty="0" smtClean="0">
                <a:solidFill>
                  <a:srgbClr val="E46C0A"/>
                </a:solidFill>
                <a:effectLst/>
              </a:rPr>
              <a:t> </a:t>
            </a:r>
            <a:endParaRPr lang="en-US" dirty="0">
              <a:solidFill>
                <a:srgbClr val="E46C0A"/>
              </a:solidFill>
            </a:endParaRPr>
          </a:p>
        </p:txBody>
      </p:sp>
    </p:spTree>
    <p:extLst>
      <p:ext uri="{BB962C8B-B14F-4D97-AF65-F5344CB8AC3E}">
        <p14:creationId xmlns:p14="http://schemas.microsoft.com/office/powerpoint/2010/main" val="606161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E46C0A"/>
                </a:solidFill>
              </a:rPr>
              <a:t>Book:</a:t>
            </a:r>
            <a:endParaRPr lang="en-US" dirty="0">
              <a:solidFill>
                <a:srgbClr val="E46C0A"/>
              </a:solidFill>
            </a:endParaRPr>
          </a:p>
        </p:txBody>
      </p:sp>
      <p:sp>
        <p:nvSpPr>
          <p:cNvPr id="3" name="Content Placeholder 2"/>
          <p:cNvSpPr>
            <a:spLocks noGrp="1"/>
          </p:cNvSpPr>
          <p:nvPr>
            <p:ph idx="1"/>
          </p:nvPr>
        </p:nvSpPr>
        <p:spPr/>
        <p:txBody>
          <a:bodyPr>
            <a:normAutofit fontScale="92500" lnSpcReduction="20000"/>
          </a:bodyPr>
          <a:lstStyle/>
          <a:p>
            <a:pPr lvl="0"/>
            <a:r>
              <a:rPr lang="en-GB" dirty="0">
                <a:solidFill>
                  <a:srgbClr val="E46C0A"/>
                </a:solidFill>
              </a:rPr>
              <a:t>Agamemnon threatens to forfeit the war but Diomedes and Nestor deter him, suggesting he reconcile with Achilles.</a:t>
            </a:r>
          </a:p>
          <a:p>
            <a:pPr lvl="0"/>
            <a:r>
              <a:rPr lang="en-GB" dirty="0">
                <a:solidFill>
                  <a:srgbClr val="E46C0A"/>
                </a:solidFill>
              </a:rPr>
              <a:t>Agamemnon sends Odysseus, Great Ajax and Phoenix to offer Achilles gifts of reconciliation, but he rejects offering to return home to Pythia with Phoenix.</a:t>
            </a:r>
          </a:p>
          <a:p>
            <a:pPr lvl="0"/>
            <a:r>
              <a:rPr lang="en-GB" dirty="0">
                <a:solidFill>
                  <a:srgbClr val="E46C0A"/>
                </a:solidFill>
              </a:rPr>
              <a:t>Phoenix begs Achilles to stay, relating the story of </a:t>
            </a:r>
            <a:r>
              <a:rPr lang="en-GB" dirty="0" err="1">
                <a:solidFill>
                  <a:srgbClr val="E46C0A"/>
                </a:solidFill>
              </a:rPr>
              <a:t>Meleager</a:t>
            </a:r>
            <a:r>
              <a:rPr lang="en-GB" dirty="0">
                <a:solidFill>
                  <a:srgbClr val="E46C0A"/>
                </a:solidFill>
              </a:rPr>
              <a:t>.</a:t>
            </a:r>
          </a:p>
          <a:p>
            <a:r>
              <a:rPr lang="en-GB" dirty="0">
                <a:solidFill>
                  <a:srgbClr val="E46C0A"/>
                </a:solidFill>
              </a:rPr>
              <a:t>Achilles remains steadfast and the embassy returns unsuccessful.</a:t>
            </a:r>
            <a:r>
              <a:rPr lang="en-GB" dirty="0" smtClean="0">
                <a:solidFill>
                  <a:srgbClr val="E46C0A"/>
                </a:solidFill>
                <a:effectLst/>
              </a:rPr>
              <a:t> </a:t>
            </a:r>
            <a:endParaRPr lang="en-US" dirty="0">
              <a:solidFill>
                <a:srgbClr val="E46C0A"/>
              </a:solidFill>
            </a:endParaRPr>
          </a:p>
        </p:txBody>
      </p:sp>
    </p:spTree>
    <p:extLst>
      <p:ext uri="{BB962C8B-B14F-4D97-AF65-F5344CB8AC3E}">
        <p14:creationId xmlns:p14="http://schemas.microsoft.com/office/powerpoint/2010/main" val="24438149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TotalTime>
  <Words>2434</Words>
  <Application>Microsoft Macintosh PowerPoint</Application>
  <PresentationFormat>On-screen Show (4:3)</PresentationFormat>
  <Paragraphs>119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Book:</vt:lpstr>
      <vt:lpstr>Book:</vt:lpstr>
      <vt:lpstr>Book:</vt:lpstr>
      <vt:lpstr>Book:</vt:lpstr>
      <vt:lpstr>Book:</vt:lpstr>
      <vt:lpstr>Book:</vt:lpstr>
      <vt:lpstr>Book:</vt:lpstr>
      <vt:lpstr>Book:</vt:lpstr>
      <vt:lpstr>Book:</vt:lpstr>
      <vt:lpstr>Book:</vt:lpstr>
      <vt:lpstr>Book:</vt:lpstr>
      <vt:lpstr>Book:</vt:lpstr>
      <vt:lpstr>Book:</vt:lpstr>
      <vt:lpstr>Book:</vt:lpstr>
      <vt:lpstr>Book:</vt:lpstr>
      <vt:lpstr>Book:</vt:lpstr>
      <vt:lpstr>Book:</vt:lpstr>
      <vt:lpstr>Book:</vt:lpstr>
      <vt:lpstr>Book:</vt:lpstr>
      <vt:lpstr>Book:</vt:lpstr>
      <vt:lpstr>Book:</vt:lpstr>
      <vt:lpstr>Book:</vt:lpstr>
      <vt:lpstr>Book:</vt:lpstr>
      <vt:lpstr>Book:</vt:lpstr>
    </vt:vector>
  </TitlesOfParts>
  <Company>BT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Book:</dc:title>
  <dc:creator>Maria Haley</dc:creator>
  <cp:lastModifiedBy>Maria Haley</cp:lastModifiedBy>
  <cp:revision>5</cp:revision>
  <dcterms:created xsi:type="dcterms:W3CDTF">2017-01-26T19:55:51Z</dcterms:created>
  <dcterms:modified xsi:type="dcterms:W3CDTF">2017-07-03T10:46:20Z</dcterms:modified>
</cp:coreProperties>
</file>