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  <p:sldId id="258" r:id="rId5"/>
    <p:sldId id="257" r:id="rId6"/>
    <p:sldId id="259" r:id="rId7"/>
    <p:sldId id="260" r:id="rId8"/>
    <p:sldId id="261" r:id="rId9"/>
    <p:sldId id="278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C6E3-AEC5-2A4D-9D04-341EFFBCEB87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63C1-B887-844C-BEA4-D6129C1CE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68"/>
            <a:ext cx="8229600" cy="1143000"/>
          </a:xfrm>
        </p:spPr>
        <p:txBody>
          <a:bodyPr>
            <a:noAutofit/>
          </a:bodyPr>
          <a:lstStyle/>
          <a:p>
            <a:r>
              <a:rPr lang="en-US" sz="7000" i="1" u="sng" dirty="0" smtClean="0"/>
              <a:t>What is this?</a:t>
            </a:r>
            <a:endParaRPr lang="en-US" sz="7000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461"/>
            <a:ext cx="9144000" cy="5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/>
              <a:t>It was considered good manners to throw up after dinner.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 rot="20492635">
            <a:off x="192404" y="2366984"/>
            <a:ext cx="8658180" cy="219379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True! Rich Romans would do this in order to eat more at a feast!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3923"/>
            <a:ext cx="9144000" cy="52740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dirty="0" smtClean="0"/>
              <a:t>Roman food was boring.</a:t>
            </a:r>
            <a:endParaRPr lang="en-US" sz="1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43" y="596557"/>
            <a:ext cx="8677421" cy="56576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u="sng" dirty="0" smtClean="0">
                <a:solidFill>
                  <a:srgbClr val="000000"/>
                </a:solidFill>
              </a:rPr>
              <a:t>Both</a:t>
            </a:r>
            <a:r>
              <a:rPr lang="en-US" sz="5000" dirty="0" smtClean="0">
                <a:solidFill>
                  <a:srgbClr val="000000"/>
                </a:solidFill>
              </a:rPr>
              <a:t>! The food of the </a:t>
            </a:r>
            <a:r>
              <a:rPr lang="en-US" sz="5000" u="sng" dirty="0" smtClean="0">
                <a:solidFill>
                  <a:srgbClr val="000000"/>
                </a:solidFill>
              </a:rPr>
              <a:t>poor</a:t>
            </a:r>
            <a:r>
              <a:rPr lang="en-US" sz="5000" dirty="0" smtClean="0">
                <a:solidFill>
                  <a:srgbClr val="000000"/>
                </a:solidFill>
              </a:rPr>
              <a:t> and the </a:t>
            </a:r>
            <a:r>
              <a:rPr lang="en-US" sz="5000" u="sng" dirty="0" smtClean="0">
                <a:solidFill>
                  <a:srgbClr val="000000"/>
                </a:solidFill>
              </a:rPr>
              <a:t>army</a:t>
            </a:r>
            <a:r>
              <a:rPr lang="en-US" sz="5000" dirty="0" smtClean="0">
                <a:solidFill>
                  <a:srgbClr val="000000"/>
                </a:solidFill>
              </a:rPr>
              <a:t> certainly was! </a:t>
            </a:r>
            <a:r>
              <a:rPr lang="en-US" sz="5000" u="sng" dirty="0" smtClean="0">
                <a:solidFill>
                  <a:srgbClr val="000000"/>
                </a:solidFill>
              </a:rPr>
              <a:t>Rich aristocrats </a:t>
            </a:r>
            <a:r>
              <a:rPr lang="en-US" sz="5000" dirty="0" smtClean="0">
                <a:solidFill>
                  <a:srgbClr val="000000"/>
                </a:solidFill>
              </a:rPr>
              <a:t>would show off their wealth by hosting fabulous feasts – swans, peacocks… roasted door mice </a:t>
            </a:r>
            <a:r>
              <a:rPr lang="en-US" sz="5000" dirty="0" smtClean="0">
                <a:solidFill>
                  <a:srgbClr val="000000"/>
                </a:solidFill>
                <a:sym typeface="Wingdings"/>
              </a:rPr>
              <a:t>.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9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 smtClean="0"/>
              <a:t>The Romans invented the calendar.</a:t>
            </a:r>
            <a:endParaRPr lang="en-US" sz="11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 rot="969500">
            <a:off x="404048" y="2158269"/>
            <a:ext cx="8388815" cy="29028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Yes – all the months have a </a:t>
            </a:r>
            <a:r>
              <a:rPr lang="en-US" sz="6000" dirty="0">
                <a:solidFill>
                  <a:srgbClr val="000000"/>
                </a:solidFill>
              </a:rPr>
              <a:t>L</a:t>
            </a:r>
            <a:r>
              <a:rPr lang="en-US" sz="6000" dirty="0" smtClean="0">
                <a:solidFill>
                  <a:srgbClr val="000000"/>
                </a:solidFill>
              </a:rPr>
              <a:t>atin meaning too!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5302"/>
            <a:ext cx="9144000" cy="4702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dirty="0" smtClean="0"/>
              <a:t>Romans did not wear underwear. </a:t>
            </a:r>
            <a:endParaRPr lang="en-US" sz="9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568" y="944427"/>
            <a:ext cx="8408054" cy="242174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Yes – simple loin cloths for men and </a:t>
            </a:r>
            <a:r>
              <a:rPr lang="en-US" sz="5000" i="1" dirty="0" err="1" smtClean="0">
                <a:solidFill>
                  <a:srgbClr val="000000"/>
                </a:solidFill>
              </a:rPr>
              <a:t>strophiae</a:t>
            </a:r>
            <a:r>
              <a:rPr lang="en-US" sz="5000" dirty="0" smtClean="0">
                <a:solidFill>
                  <a:srgbClr val="000000"/>
                </a:solidFill>
              </a:rPr>
              <a:t> for women.</a:t>
            </a:r>
            <a:endParaRPr lang="en-US" sz="5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7" y="2772132"/>
            <a:ext cx="2510505" cy="3795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0742" y="5407501"/>
            <a:ext cx="4848582" cy="10199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 mosaic from the Piazza </a:t>
            </a:r>
            <a:r>
              <a:rPr lang="en-US" dirty="0" err="1">
                <a:solidFill>
                  <a:srgbClr val="000000"/>
                </a:solidFill>
              </a:rPr>
              <a:t>Armerina</a:t>
            </a:r>
            <a:r>
              <a:rPr lang="en-US" dirty="0">
                <a:solidFill>
                  <a:srgbClr val="000000"/>
                </a:solidFill>
              </a:rPr>
              <a:t> in Sicily showing a woman wearing a </a:t>
            </a:r>
            <a:r>
              <a:rPr lang="en-US" dirty="0" err="1" smtClean="0">
                <a:solidFill>
                  <a:srgbClr val="000000"/>
                </a:solidFill>
              </a:rPr>
              <a:t>strophium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2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654"/>
            <a:ext cx="9144000" cy="5216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dirty="0" smtClean="0"/>
              <a:t>Romans thought going to the toilet was disgusting.</a:t>
            </a:r>
            <a:endParaRPr lang="en-US" sz="9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885" y="211682"/>
            <a:ext cx="8677420" cy="400270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No – for many it was a social occasion where some people completed business deals!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5" y="4394200"/>
            <a:ext cx="484504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25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" y="1600200"/>
            <a:ext cx="911538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 smtClean="0"/>
              <a:t>All soldiers fought in </a:t>
            </a:r>
            <a:r>
              <a:rPr lang="en-US" sz="11000" dirty="0" err="1" smtClean="0"/>
              <a:t>armour</a:t>
            </a:r>
            <a:r>
              <a:rPr lang="en-US" sz="11000" dirty="0" smtClean="0"/>
              <a:t>.</a:t>
            </a:r>
            <a:endParaRPr lang="en-US" sz="1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731" y="692776"/>
            <a:ext cx="7984766" cy="54652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No – The Romans fought against the Celts – who fought naked and painted themselves in blue paint!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7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1" y="1388518"/>
            <a:ext cx="9129329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600" dirty="0" smtClean="0"/>
              <a:t>The Romans thought it was important to clean your teeth.</a:t>
            </a:r>
            <a:endParaRPr lang="en-US" sz="8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289" y="2290009"/>
            <a:ext cx="8388814" cy="31174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Absolutely… although they used powdered mouse brains as toothpaste!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2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2" y="1600200"/>
            <a:ext cx="9090848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600" dirty="0" smtClean="0"/>
              <a:t>The Romans paid their teachers and doctors well.</a:t>
            </a:r>
            <a:endParaRPr lang="en-US" sz="8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29" y="1600200"/>
            <a:ext cx="8196411" cy="26334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No – nearly all doctors and teachers were well educated slaves!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i="1" dirty="0" smtClean="0"/>
              <a:t>What is this?</a:t>
            </a:r>
            <a:endParaRPr lang="en-US" sz="10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" y="1587499"/>
            <a:ext cx="9128381" cy="413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9" y="3009345"/>
            <a:ext cx="4222832" cy="38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GraffitiPaintBrush" charset="2"/>
                <a:cs typeface="GraffitiPaintBrush" charset="2"/>
              </a:rPr>
              <a:t>Ruthless Romans</a:t>
            </a:r>
            <a:endParaRPr lang="en-US" sz="8000" dirty="0">
              <a:latin typeface="GraffitiPaintBrush" charset="2"/>
              <a:cs typeface="GraffitiPaintBrush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48" y="1286932"/>
            <a:ext cx="5111686" cy="5571068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135468" y="1473200"/>
            <a:ext cx="4707466" cy="5164667"/>
          </a:xfrm>
          <a:prstGeom prst="verticalScroll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0154" y="2110154"/>
            <a:ext cx="3321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Investigate five examples of ‘bad’ Romans.</a:t>
            </a:r>
          </a:p>
          <a:p>
            <a:pPr marL="342900" indent="-342900" algn="ctr">
              <a:buFont typeface="Arial"/>
              <a:buChar char="•"/>
            </a:pPr>
            <a:endParaRPr lang="en-US" sz="3400" dirty="0"/>
          </a:p>
          <a:p>
            <a:pPr algn="ctr"/>
            <a:r>
              <a:rPr lang="en-US" sz="3400" dirty="0" smtClean="0"/>
              <a:t>Establish if these figures really are ‘ruthless Romans’.</a:t>
            </a:r>
          </a:p>
          <a:p>
            <a:pPr algn="ctr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2897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695"/>
            <a:ext cx="9144000" cy="885295"/>
          </a:xfrm>
          <a:solidFill>
            <a:srgbClr val="00FF00"/>
          </a:solidFill>
        </p:spPr>
        <p:txBody>
          <a:bodyPr/>
          <a:lstStyle/>
          <a:p>
            <a:r>
              <a:rPr lang="en-US" dirty="0" smtClean="0"/>
              <a:t>What makes a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baddie?</a:t>
            </a:r>
            <a:endParaRPr lang="en-US" dirty="0">
              <a:latin typeface="GraffitiPaintBrush" charset="2"/>
              <a:cs typeface="GraffitiPaintBrush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2067"/>
            <a:ext cx="9144000" cy="5985933"/>
          </a:xfrm>
        </p:spPr>
        <p:txBody>
          <a:bodyPr>
            <a:normAutofit/>
          </a:bodyPr>
          <a:lstStyle/>
          <a:p>
            <a:r>
              <a:rPr lang="en-US" dirty="0" smtClean="0"/>
              <a:t>Why are some people viewed as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baddies</a:t>
            </a:r>
            <a:r>
              <a:rPr lang="en-US" dirty="0" smtClean="0"/>
              <a:t> but not others, even if they have committed the same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crimes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Can you have good intentions, but still end up being viewed as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evil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good</a:t>
            </a:r>
            <a:r>
              <a:rPr lang="en-US" dirty="0" smtClean="0"/>
              <a:t> leaders sometimes have to do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bad </a:t>
            </a:r>
            <a:r>
              <a:rPr lang="en-US" dirty="0" smtClean="0"/>
              <a:t>things? </a:t>
            </a:r>
          </a:p>
          <a:p>
            <a:endParaRPr lang="en-US" dirty="0"/>
          </a:p>
          <a:p>
            <a:r>
              <a:rPr lang="en-US" dirty="0" smtClean="0"/>
              <a:t>Are </a:t>
            </a:r>
            <a:r>
              <a:rPr lang="en-US" dirty="0" smtClean="0">
                <a:latin typeface="GraffitiPaintBrush" charset="2"/>
                <a:cs typeface="GraffitiPaintBrush" charset="2"/>
              </a:rPr>
              <a:t>villains</a:t>
            </a:r>
            <a:r>
              <a:rPr lang="en-US" dirty="0" smtClean="0"/>
              <a:t> born or made?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932"/>
            <a:ext cx="9144000" cy="5571068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Ancient Rome started life as a </a:t>
            </a:r>
            <a:r>
              <a:rPr lang="en-US" sz="3600" b="1" u="sng" dirty="0" smtClean="0"/>
              <a:t>Republic</a:t>
            </a:r>
            <a:r>
              <a:rPr lang="en-US" sz="3600" dirty="0" smtClean="0"/>
              <a:t>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The Roman Republic had many </a:t>
            </a:r>
            <a:r>
              <a:rPr lang="en-US" sz="3600" b="1" u="sng" dirty="0" smtClean="0"/>
              <a:t>problems</a:t>
            </a:r>
            <a:r>
              <a:rPr lang="en-US" sz="3600" dirty="0" smtClean="0"/>
              <a:t> which caused lots of </a:t>
            </a:r>
            <a:r>
              <a:rPr lang="en-US" sz="3600" b="1" u="sng" dirty="0" smtClean="0"/>
              <a:t>civil wars</a:t>
            </a:r>
            <a:r>
              <a:rPr lang="en-US" sz="3600" dirty="0" smtClean="0"/>
              <a:t>, especially in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BC.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After the civil wars, the </a:t>
            </a:r>
            <a:r>
              <a:rPr lang="en-US" sz="3600" u="sng" dirty="0" smtClean="0"/>
              <a:t>Republic collapsed </a:t>
            </a:r>
            <a:r>
              <a:rPr lang="en-US" sz="3600" dirty="0" smtClean="0"/>
              <a:t>and Rome was ruled by </a:t>
            </a:r>
            <a:r>
              <a:rPr lang="en-US" sz="3600" b="1" u="sng" dirty="0" smtClean="0"/>
              <a:t>Emperors – The Caesars.</a:t>
            </a:r>
            <a:endParaRPr lang="en-US" sz="36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GraffitiPaintBrush" charset="2"/>
                <a:cs typeface="GraffitiPaintBrush" charset="2"/>
              </a:rPr>
              <a:t>Ruthless Romans</a:t>
            </a:r>
            <a:endParaRPr lang="en-US" sz="8000" dirty="0">
              <a:latin typeface="GraffitiPaintBrush" charset="2"/>
              <a:cs typeface="GraffitiPaintBrush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02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GraffitiPaintBrush" charset="2"/>
                <a:cs typeface="GraffitiPaintBrush" charset="2"/>
              </a:rPr>
              <a:t>Ruthless Romans</a:t>
            </a:r>
            <a:endParaRPr lang="en-US" sz="8000" dirty="0">
              <a:latin typeface="GraffitiPaintBrush" charset="2"/>
              <a:cs typeface="GraffitiPaintBrush" charset="2"/>
            </a:endParaRPr>
          </a:p>
        </p:txBody>
      </p:sp>
      <p:pic>
        <p:nvPicPr>
          <p:cNvPr id="2" name="Picture 1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931"/>
            <a:ext cx="9144000" cy="55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GraffitiPaintBrush" charset="2"/>
                <a:cs typeface="GraffitiPaintBrush" charset="2"/>
              </a:rPr>
              <a:t>Nutter rating</a:t>
            </a:r>
            <a:endParaRPr lang="en-US" sz="8000" dirty="0">
              <a:latin typeface="GraffitiPaintBrush" charset="2"/>
              <a:cs typeface="GraffitiPaintBrush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67"/>
            <a:ext cx="1889265" cy="1540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65" y="1710267"/>
            <a:ext cx="1889265" cy="1540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30" y="1710267"/>
            <a:ext cx="1889265" cy="1540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3599"/>
            <a:ext cx="1889265" cy="1540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65" y="3403599"/>
            <a:ext cx="1889265" cy="1540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4531"/>
            <a:ext cx="1889265" cy="15409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8933" y="1710267"/>
            <a:ext cx="3115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Blood thirsty psycho, no motives, enjoyed cruelty etc. 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58933" y="3403599"/>
            <a:ext cx="31157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Some very nasty deeds but did have some reasons/motives.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8933" y="5249330"/>
            <a:ext cx="3115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Only seems to have killed in order to achieve an aim. Aim was not too psychotic!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964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latin typeface="GraffitiPaintBrush" charset="2"/>
                <a:cs typeface="GraffitiPaintBrush" charset="2"/>
              </a:rPr>
              <a:t>Ruthless Romans</a:t>
            </a:r>
            <a:endParaRPr lang="en-US" sz="8000" dirty="0">
              <a:latin typeface="GraffitiPaintBrush" charset="2"/>
              <a:cs typeface="GraffitiPaintBrush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48" y="1286932"/>
            <a:ext cx="5111686" cy="5571068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135468" y="1473200"/>
            <a:ext cx="4707466" cy="5164667"/>
          </a:xfrm>
          <a:prstGeom prst="verticalScroll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0154" y="2110154"/>
            <a:ext cx="3321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Investigate five examples of ‘bad’ Romans.</a:t>
            </a:r>
          </a:p>
          <a:p>
            <a:pPr marL="342900" indent="-342900" algn="ctr">
              <a:buFont typeface="Arial"/>
              <a:buChar char="•"/>
            </a:pPr>
            <a:endParaRPr lang="en-US" sz="3400" dirty="0"/>
          </a:p>
          <a:p>
            <a:pPr algn="ctr"/>
            <a:r>
              <a:rPr lang="en-US" sz="3400" dirty="0" smtClean="0"/>
              <a:t>Establish if these figures really are ‘ruthless Romans’.</a:t>
            </a:r>
          </a:p>
          <a:p>
            <a:pPr algn="ctr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424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442</Words>
  <Application>Microsoft Macintosh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is this?</vt:lpstr>
      <vt:lpstr>PowerPoint Presentation</vt:lpstr>
      <vt:lpstr>What is this?</vt:lpstr>
      <vt:lpstr>Ruthless Romans</vt:lpstr>
      <vt:lpstr>What makes a baddie?</vt:lpstr>
      <vt:lpstr>Ruthless Romans</vt:lpstr>
      <vt:lpstr>Ruthless Romans</vt:lpstr>
      <vt:lpstr>Nutter rating</vt:lpstr>
      <vt:lpstr>Ruthless 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of 3 words to describe these people</dc:title>
  <dc:creator>P Wright</dc:creator>
  <cp:lastModifiedBy>P Wright</cp:lastModifiedBy>
  <cp:revision>16</cp:revision>
  <dcterms:created xsi:type="dcterms:W3CDTF">2012-06-26T08:15:08Z</dcterms:created>
  <dcterms:modified xsi:type="dcterms:W3CDTF">2016-04-19T12:15:16Z</dcterms:modified>
</cp:coreProperties>
</file>